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9"/>
  </p:notes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77" r:id="rId11"/>
    <p:sldId id="258" r:id="rId12"/>
    <p:sldId id="261" r:id="rId13"/>
    <p:sldId id="263" r:id="rId14"/>
    <p:sldId id="281" r:id="rId15"/>
    <p:sldId id="262" r:id="rId16"/>
    <p:sldId id="264" r:id="rId17"/>
    <p:sldId id="266" r:id="rId18"/>
    <p:sldId id="267" r:id="rId19"/>
    <p:sldId id="270" r:id="rId20"/>
    <p:sldId id="278" r:id="rId21"/>
    <p:sldId id="279" r:id="rId22"/>
    <p:sldId id="273" r:id="rId23"/>
    <p:sldId id="274" r:id="rId24"/>
    <p:sldId id="280" r:id="rId25"/>
    <p:sldId id="275" r:id="rId26"/>
    <p:sldId id="271" r:id="rId27"/>
    <p:sldId id="282" r:id="rId28"/>
  </p:sldIdLst>
  <p:sldSz cx="6858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0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B0C2C-CCDF-469D-A0BF-0FD49F5585B2}" type="doc">
      <dgm:prSet loTypeId="urn:microsoft.com/office/officeart/2008/layout/HorizontalMultiLevelHierarchy" loCatId="hierarchy" qsTypeId="urn:microsoft.com/office/officeart/2009/2/quickstyle/3d8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57127A3A-ACFF-48EE-95CA-4D90A9AD753A}">
      <dgm:prSet phldrT="[文本]"/>
      <dgm:spPr/>
      <dgm:t>
        <a:bodyPr vert="vert"/>
        <a:lstStyle/>
        <a:p>
          <a:r>
            <a:rPr lang="zh-CN" altLang="en-US" dirty="0" smtClean="0">
              <a:latin typeface="+mj-ea"/>
              <a:ea typeface="+mj-ea"/>
            </a:rPr>
            <a:t>小说三要素</a:t>
          </a:r>
          <a:endParaRPr lang="zh-CN" altLang="en-US" dirty="0">
            <a:latin typeface="+mj-ea"/>
            <a:ea typeface="+mj-ea"/>
          </a:endParaRPr>
        </a:p>
      </dgm:t>
    </dgm:pt>
    <dgm:pt modelId="{B95A7C2E-FA2F-4E4C-9D32-6F69842A6EEE}" type="parTrans" cxnId="{089ADE2A-82A0-48E0-9CB3-184DAE20069C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C27D6F63-8E64-44A8-99E1-6AB9B446C632}" type="sibTrans" cxnId="{089ADE2A-82A0-48E0-9CB3-184DAE20069C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1049CCA6-9890-4ECB-95F7-28F8A10F1232}">
      <dgm:prSet phldrT="[文本]"/>
      <dgm:spPr/>
      <dgm:t>
        <a:bodyPr/>
        <a:lstStyle/>
        <a:p>
          <a:r>
            <a:rPr lang="zh-CN" altLang="en-US" dirty="0" smtClean="0">
              <a:latin typeface="+mj-ea"/>
              <a:ea typeface="+mj-ea"/>
            </a:rPr>
            <a:t>人物形象</a:t>
          </a:r>
          <a:endParaRPr lang="zh-CN" altLang="en-US" dirty="0">
            <a:latin typeface="+mj-ea"/>
            <a:ea typeface="+mj-ea"/>
          </a:endParaRPr>
        </a:p>
      </dgm:t>
    </dgm:pt>
    <dgm:pt modelId="{20D59EF7-28A2-4127-B95D-DDD8A8E4DE61}" type="parTrans" cxnId="{EB9BB94B-2AA6-4403-A30F-8B8A2664E34D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DFC6AAFE-E35B-49B5-9715-B6F7E3AFADF2}" type="sibTrans" cxnId="{EB9BB94B-2AA6-4403-A30F-8B8A2664E34D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1738BCFB-2B37-40E1-BF79-2433533BAF38}">
      <dgm:prSet phldrT="[文本]"/>
      <dgm:spPr/>
      <dgm:t>
        <a:bodyPr/>
        <a:lstStyle/>
        <a:p>
          <a:pPr algn="ctr"/>
          <a:r>
            <a:rPr lang="zh-CN" altLang="en-US" dirty="0" smtClean="0">
              <a:latin typeface="+mj-ea"/>
              <a:ea typeface="+mj-ea"/>
            </a:rPr>
            <a:t> 典型环境</a:t>
          </a:r>
          <a:endParaRPr lang="zh-CN" altLang="en-US" dirty="0">
            <a:latin typeface="+mj-ea"/>
            <a:ea typeface="+mj-ea"/>
          </a:endParaRPr>
        </a:p>
      </dgm:t>
    </dgm:pt>
    <dgm:pt modelId="{11741559-5954-42D9-97FE-8CDA63E53DE3}" type="parTrans" cxnId="{00682445-A1C7-4863-BB9D-28370CCFFBE3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E23D269F-4645-41E7-BC4D-9878F9123D7A}" type="sibTrans" cxnId="{00682445-A1C7-4863-BB9D-28370CCFFBE3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C0360F8D-789E-4A99-978D-CC564875761F}">
      <dgm:prSet phldrT="[文本]"/>
      <dgm:spPr/>
      <dgm:t>
        <a:bodyPr/>
        <a:lstStyle/>
        <a:p>
          <a:r>
            <a:rPr lang="zh-CN" altLang="en-US" dirty="0" smtClean="0">
              <a:latin typeface="+mj-ea"/>
              <a:ea typeface="+mj-ea"/>
            </a:rPr>
            <a:t>故事情节</a:t>
          </a:r>
          <a:endParaRPr lang="zh-CN" altLang="en-US" dirty="0">
            <a:latin typeface="+mj-ea"/>
            <a:ea typeface="+mj-ea"/>
          </a:endParaRPr>
        </a:p>
      </dgm:t>
    </dgm:pt>
    <dgm:pt modelId="{CB543014-63E4-4D43-8C16-F99D50DA6FD5}" type="parTrans" cxnId="{5317CC44-20E3-4D61-961D-1DE1C737DD56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10268D07-4774-49D9-A5C3-1B8EE38EBAFE}" type="sibTrans" cxnId="{5317CC44-20E3-4D61-961D-1DE1C737DD56}">
      <dgm:prSet/>
      <dgm:spPr/>
      <dgm:t>
        <a:bodyPr/>
        <a:lstStyle/>
        <a:p>
          <a:endParaRPr lang="zh-CN" altLang="en-US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gm:t>
    </dgm:pt>
    <dgm:pt modelId="{813CACF7-8520-48D7-BE47-DF8BAD91B9BB}" type="pres">
      <dgm:prSet presAssocID="{622B0C2C-CCDF-469D-A0BF-0FD49F5585B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2873CC7-E76D-4D73-BAEC-638D1FE5E8EF}" type="pres">
      <dgm:prSet presAssocID="{57127A3A-ACFF-48EE-95CA-4D90A9AD753A}" presName="root1" presStyleCnt="0"/>
      <dgm:spPr/>
    </dgm:pt>
    <dgm:pt modelId="{128FA1FB-7AFA-4C4B-B842-2E44F87F7C57}" type="pres">
      <dgm:prSet presAssocID="{57127A3A-ACFF-48EE-95CA-4D90A9AD753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4A6650D-6EA0-4DE9-9518-FB8BFB0F4430}" type="pres">
      <dgm:prSet presAssocID="{57127A3A-ACFF-48EE-95CA-4D90A9AD753A}" presName="level2hierChild" presStyleCnt="0"/>
      <dgm:spPr/>
    </dgm:pt>
    <dgm:pt modelId="{9178C229-40F9-4BCA-B366-0B85E72C69AF}" type="pres">
      <dgm:prSet presAssocID="{20D59EF7-28A2-4127-B95D-DDD8A8E4DE61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12D1D4E9-1403-4A1C-BF61-8710629997A0}" type="pres">
      <dgm:prSet presAssocID="{20D59EF7-28A2-4127-B95D-DDD8A8E4DE61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FC2DCBE8-9260-4E38-A716-53B1A7F3E482}" type="pres">
      <dgm:prSet presAssocID="{1049CCA6-9890-4ECB-95F7-28F8A10F1232}" presName="root2" presStyleCnt="0"/>
      <dgm:spPr/>
    </dgm:pt>
    <dgm:pt modelId="{E5410BA9-A3AD-4DE1-B93F-C8E206C99916}" type="pres">
      <dgm:prSet presAssocID="{1049CCA6-9890-4ECB-95F7-28F8A10F1232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70181CB-FAB0-424D-AE71-08B0D56B2DCF}" type="pres">
      <dgm:prSet presAssocID="{1049CCA6-9890-4ECB-95F7-28F8A10F1232}" presName="level3hierChild" presStyleCnt="0"/>
      <dgm:spPr/>
    </dgm:pt>
    <dgm:pt modelId="{E4CB94C3-104F-425B-AC17-B1F1A4405C1F}" type="pres">
      <dgm:prSet presAssocID="{11741559-5954-42D9-97FE-8CDA63E53DE3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4194C288-C5D1-4107-94F3-CD900A42DBD3}" type="pres">
      <dgm:prSet presAssocID="{11741559-5954-42D9-97FE-8CDA63E53DE3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C1CC3550-23CE-4BDC-B32E-B0D135A4964E}" type="pres">
      <dgm:prSet presAssocID="{1738BCFB-2B37-40E1-BF79-2433533BAF38}" presName="root2" presStyleCnt="0"/>
      <dgm:spPr/>
    </dgm:pt>
    <dgm:pt modelId="{5F8A58EA-B96E-4AFC-8501-85568EADFFBA}" type="pres">
      <dgm:prSet presAssocID="{1738BCFB-2B37-40E1-BF79-2433533BAF38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2E9EDB8-5148-4EB1-9950-55ECCB631108}" type="pres">
      <dgm:prSet presAssocID="{1738BCFB-2B37-40E1-BF79-2433533BAF38}" presName="level3hierChild" presStyleCnt="0"/>
      <dgm:spPr/>
    </dgm:pt>
    <dgm:pt modelId="{E5D6A574-0108-4A0C-BEE0-A5A52A9074E0}" type="pres">
      <dgm:prSet presAssocID="{CB543014-63E4-4D43-8C16-F99D50DA6FD5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9D854827-5658-4B19-A83D-F7352153089A}" type="pres">
      <dgm:prSet presAssocID="{CB543014-63E4-4D43-8C16-F99D50DA6FD5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5A37F974-C926-45C7-8CB2-C2B5D4D61705}" type="pres">
      <dgm:prSet presAssocID="{C0360F8D-789E-4A99-978D-CC564875761F}" presName="root2" presStyleCnt="0"/>
      <dgm:spPr/>
    </dgm:pt>
    <dgm:pt modelId="{22B1D2AA-F5F4-495A-A875-AD79DB2C0BBA}" type="pres">
      <dgm:prSet presAssocID="{C0360F8D-789E-4A99-978D-CC564875761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5630173-4BC6-44E0-878A-E146B542C542}" type="pres">
      <dgm:prSet presAssocID="{C0360F8D-789E-4A99-978D-CC564875761F}" presName="level3hierChild" presStyleCnt="0"/>
      <dgm:spPr/>
    </dgm:pt>
  </dgm:ptLst>
  <dgm:cxnLst>
    <dgm:cxn modelId="{90801C8B-BC41-4B3F-A329-E0558293C266}" type="presOf" srcId="{20D59EF7-28A2-4127-B95D-DDD8A8E4DE61}" destId="{12D1D4E9-1403-4A1C-BF61-8710629997A0}" srcOrd="1" destOrd="0" presId="urn:microsoft.com/office/officeart/2008/layout/HorizontalMultiLevelHierarchy"/>
    <dgm:cxn modelId="{0DD8879F-658D-46DD-8C71-F55C8A5503B4}" type="presOf" srcId="{622B0C2C-CCDF-469D-A0BF-0FD49F5585B2}" destId="{813CACF7-8520-48D7-BE47-DF8BAD91B9BB}" srcOrd="0" destOrd="0" presId="urn:microsoft.com/office/officeart/2008/layout/HorizontalMultiLevelHierarchy"/>
    <dgm:cxn modelId="{E6D835B8-DCDA-4542-B3CC-2922413F0812}" type="presOf" srcId="{C0360F8D-789E-4A99-978D-CC564875761F}" destId="{22B1D2AA-F5F4-495A-A875-AD79DB2C0BBA}" srcOrd="0" destOrd="0" presId="urn:microsoft.com/office/officeart/2008/layout/HorizontalMultiLevelHierarchy"/>
    <dgm:cxn modelId="{AF8B0805-623B-4363-B9E4-D42DAD001D87}" type="presOf" srcId="{20D59EF7-28A2-4127-B95D-DDD8A8E4DE61}" destId="{9178C229-40F9-4BCA-B366-0B85E72C69AF}" srcOrd="0" destOrd="0" presId="urn:microsoft.com/office/officeart/2008/layout/HorizontalMultiLevelHierarchy"/>
    <dgm:cxn modelId="{0320C201-7AAD-427E-8801-A99057D6C708}" type="presOf" srcId="{CB543014-63E4-4D43-8C16-F99D50DA6FD5}" destId="{E5D6A574-0108-4A0C-BEE0-A5A52A9074E0}" srcOrd="0" destOrd="0" presId="urn:microsoft.com/office/officeart/2008/layout/HorizontalMultiLevelHierarchy"/>
    <dgm:cxn modelId="{089ADE2A-82A0-48E0-9CB3-184DAE20069C}" srcId="{622B0C2C-CCDF-469D-A0BF-0FD49F5585B2}" destId="{57127A3A-ACFF-48EE-95CA-4D90A9AD753A}" srcOrd="0" destOrd="0" parTransId="{B95A7C2E-FA2F-4E4C-9D32-6F69842A6EEE}" sibTransId="{C27D6F63-8E64-44A8-99E1-6AB9B446C632}"/>
    <dgm:cxn modelId="{C04FB40F-D63D-413C-BB09-B82B6CBAD83D}" type="presOf" srcId="{11741559-5954-42D9-97FE-8CDA63E53DE3}" destId="{4194C288-C5D1-4107-94F3-CD900A42DBD3}" srcOrd="1" destOrd="0" presId="urn:microsoft.com/office/officeart/2008/layout/HorizontalMultiLevelHierarchy"/>
    <dgm:cxn modelId="{00682445-A1C7-4863-BB9D-28370CCFFBE3}" srcId="{57127A3A-ACFF-48EE-95CA-4D90A9AD753A}" destId="{1738BCFB-2B37-40E1-BF79-2433533BAF38}" srcOrd="1" destOrd="0" parTransId="{11741559-5954-42D9-97FE-8CDA63E53DE3}" sibTransId="{E23D269F-4645-41E7-BC4D-9878F9123D7A}"/>
    <dgm:cxn modelId="{939AD4C2-9040-41A0-B98B-44A7E1B889CA}" type="presOf" srcId="{CB543014-63E4-4D43-8C16-F99D50DA6FD5}" destId="{9D854827-5658-4B19-A83D-F7352153089A}" srcOrd="1" destOrd="0" presId="urn:microsoft.com/office/officeart/2008/layout/HorizontalMultiLevelHierarchy"/>
    <dgm:cxn modelId="{FF111C4E-5EF4-490B-927B-D921085E88F9}" type="presOf" srcId="{1049CCA6-9890-4ECB-95F7-28F8A10F1232}" destId="{E5410BA9-A3AD-4DE1-B93F-C8E206C99916}" srcOrd="0" destOrd="0" presId="urn:microsoft.com/office/officeart/2008/layout/HorizontalMultiLevelHierarchy"/>
    <dgm:cxn modelId="{5317CC44-20E3-4D61-961D-1DE1C737DD56}" srcId="{57127A3A-ACFF-48EE-95CA-4D90A9AD753A}" destId="{C0360F8D-789E-4A99-978D-CC564875761F}" srcOrd="2" destOrd="0" parTransId="{CB543014-63E4-4D43-8C16-F99D50DA6FD5}" sibTransId="{10268D07-4774-49D9-A5C3-1B8EE38EBAFE}"/>
    <dgm:cxn modelId="{0C02C04C-C7F2-404B-BBFD-82A31ED0BBBD}" type="presOf" srcId="{1738BCFB-2B37-40E1-BF79-2433533BAF38}" destId="{5F8A58EA-B96E-4AFC-8501-85568EADFFBA}" srcOrd="0" destOrd="0" presId="urn:microsoft.com/office/officeart/2008/layout/HorizontalMultiLevelHierarchy"/>
    <dgm:cxn modelId="{EB9BB94B-2AA6-4403-A30F-8B8A2664E34D}" srcId="{57127A3A-ACFF-48EE-95CA-4D90A9AD753A}" destId="{1049CCA6-9890-4ECB-95F7-28F8A10F1232}" srcOrd="0" destOrd="0" parTransId="{20D59EF7-28A2-4127-B95D-DDD8A8E4DE61}" sibTransId="{DFC6AAFE-E35B-49B5-9715-B6F7E3AFADF2}"/>
    <dgm:cxn modelId="{152E5FD4-9D55-4B65-9B26-56C4A7399794}" type="presOf" srcId="{57127A3A-ACFF-48EE-95CA-4D90A9AD753A}" destId="{128FA1FB-7AFA-4C4B-B842-2E44F87F7C57}" srcOrd="0" destOrd="0" presId="urn:microsoft.com/office/officeart/2008/layout/HorizontalMultiLevelHierarchy"/>
    <dgm:cxn modelId="{0227CBB2-5605-4087-91A2-75E0A4D99C74}" type="presOf" srcId="{11741559-5954-42D9-97FE-8CDA63E53DE3}" destId="{E4CB94C3-104F-425B-AC17-B1F1A4405C1F}" srcOrd="0" destOrd="0" presId="urn:microsoft.com/office/officeart/2008/layout/HorizontalMultiLevelHierarchy"/>
    <dgm:cxn modelId="{5E6766BB-A301-4352-89CA-270C86A538FE}" type="presParOf" srcId="{813CACF7-8520-48D7-BE47-DF8BAD91B9BB}" destId="{72873CC7-E76D-4D73-BAEC-638D1FE5E8EF}" srcOrd="0" destOrd="0" presId="urn:microsoft.com/office/officeart/2008/layout/HorizontalMultiLevelHierarchy"/>
    <dgm:cxn modelId="{81FC5772-7D23-4D5A-A386-C42E10436D0D}" type="presParOf" srcId="{72873CC7-E76D-4D73-BAEC-638D1FE5E8EF}" destId="{128FA1FB-7AFA-4C4B-B842-2E44F87F7C57}" srcOrd="0" destOrd="0" presId="urn:microsoft.com/office/officeart/2008/layout/HorizontalMultiLevelHierarchy"/>
    <dgm:cxn modelId="{2C332161-C9F2-4D5C-A5C2-26C8D51A6943}" type="presParOf" srcId="{72873CC7-E76D-4D73-BAEC-638D1FE5E8EF}" destId="{34A6650D-6EA0-4DE9-9518-FB8BFB0F4430}" srcOrd="1" destOrd="0" presId="urn:microsoft.com/office/officeart/2008/layout/HorizontalMultiLevelHierarchy"/>
    <dgm:cxn modelId="{9196F787-8012-4B99-84D5-9AB21CD1C9E3}" type="presParOf" srcId="{34A6650D-6EA0-4DE9-9518-FB8BFB0F4430}" destId="{9178C229-40F9-4BCA-B366-0B85E72C69AF}" srcOrd="0" destOrd="0" presId="urn:microsoft.com/office/officeart/2008/layout/HorizontalMultiLevelHierarchy"/>
    <dgm:cxn modelId="{99A2F816-5619-4174-9051-06D7871C464E}" type="presParOf" srcId="{9178C229-40F9-4BCA-B366-0B85E72C69AF}" destId="{12D1D4E9-1403-4A1C-BF61-8710629997A0}" srcOrd="0" destOrd="0" presId="urn:microsoft.com/office/officeart/2008/layout/HorizontalMultiLevelHierarchy"/>
    <dgm:cxn modelId="{2CD2783F-1723-4FAC-8A7F-BDD162D61F24}" type="presParOf" srcId="{34A6650D-6EA0-4DE9-9518-FB8BFB0F4430}" destId="{FC2DCBE8-9260-4E38-A716-53B1A7F3E482}" srcOrd="1" destOrd="0" presId="urn:microsoft.com/office/officeart/2008/layout/HorizontalMultiLevelHierarchy"/>
    <dgm:cxn modelId="{BAECC30A-5CE7-40B4-B1B5-9656455F0B8F}" type="presParOf" srcId="{FC2DCBE8-9260-4E38-A716-53B1A7F3E482}" destId="{E5410BA9-A3AD-4DE1-B93F-C8E206C99916}" srcOrd="0" destOrd="0" presId="urn:microsoft.com/office/officeart/2008/layout/HorizontalMultiLevelHierarchy"/>
    <dgm:cxn modelId="{5F512B4C-9D7D-41C2-B34C-C44FB351396A}" type="presParOf" srcId="{FC2DCBE8-9260-4E38-A716-53B1A7F3E482}" destId="{670181CB-FAB0-424D-AE71-08B0D56B2DCF}" srcOrd="1" destOrd="0" presId="urn:microsoft.com/office/officeart/2008/layout/HorizontalMultiLevelHierarchy"/>
    <dgm:cxn modelId="{7399AEF1-8A47-485A-A1C1-E42C0B466C53}" type="presParOf" srcId="{34A6650D-6EA0-4DE9-9518-FB8BFB0F4430}" destId="{E4CB94C3-104F-425B-AC17-B1F1A4405C1F}" srcOrd="2" destOrd="0" presId="urn:microsoft.com/office/officeart/2008/layout/HorizontalMultiLevelHierarchy"/>
    <dgm:cxn modelId="{9E9C1325-95CA-43B2-BB89-0B0BCCEEC72B}" type="presParOf" srcId="{E4CB94C3-104F-425B-AC17-B1F1A4405C1F}" destId="{4194C288-C5D1-4107-94F3-CD900A42DBD3}" srcOrd="0" destOrd="0" presId="urn:microsoft.com/office/officeart/2008/layout/HorizontalMultiLevelHierarchy"/>
    <dgm:cxn modelId="{FA746164-77D2-459D-8630-94FA82ACFE09}" type="presParOf" srcId="{34A6650D-6EA0-4DE9-9518-FB8BFB0F4430}" destId="{C1CC3550-23CE-4BDC-B32E-B0D135A4964E}" srcOrd="3" destOrd="0" presId="urn:microsoft.com/office/officeart/2008/layout/HorizontalMultiLevelHierarchy"/>
    <dgm:cxn modelId="{F08F58AE-DBD8-4962-8D70-E21B0648A2DA}" type="presParOf" srcId="{C1CC3550-23CE-4BDC-B32E-B0D135A4964E}" destId="{5F8A58EA-B96E-4AFC-8501-85568EADFFBA}" srcOrd="0" destOrd="0" presId="urn:microsoft.com/office/officeart/2008/layout/HorizontalMultiLevelHierarchy"/>
    <dgm:cxn modelId="{39376A2F-21E6-43F1-9591-159411800F12}" type="presParOf" srcId="{C1CC3550-23CE-4BDC-B32E-B0D135A4964E}" destId="{22E9EDB8-5148-4EB1-9950-55ECCB631108}" srcOrd="1" destOrd="0" presId="urn:microsoft.com/office/officeart/2008/layout/HorizontalMultiLevelHierarchy"/>
    <dgm:cxn modelId="{1201F67D-A631-4F92-B502-6F0BA0B4A781}" type="presParOf" srcId="{34A6650D-6EA0-4DE9-9518-FB8BFB0F4430}" destId="{E5D6A574-0108-4A0C-BEE0-A5A52A9074E0}" srcOrd="4" destOrd="0" presId="urn:microsoft.com/office/officeart/2008/layout/HorizontalMultiLevelHierarchy"/>
    <dgm:cxn modelId="{501DE198-1F04-49BF-9E44-F24DB91432DA}" type="presParOf" srcId="{E5D6A574-0108-4A0C-BEE0-A5A52A9074E0}" destId="{9D854827-5658-4B19-A83D-F7352153089A}" srcOrd="0" destOrd="0" presId="urn:microsoft.com/office/officeart/2008/layout/HorizontalMultiLevelHierarchy"/>
    <dgm:cxn modelId="{BD245F32-B5B6-4D0D-8987-329CB77F4A7A}" type="presParOf" srcId="{34A6650D-6EA0-4DE9-9518-FB8BFB0F4430}" destId="{5A37F974-C926-45C7-8CB2-C2B5D4D61705}" srcOrd="5" destOrd="0" presId="urn:microsoft.com/office/officeart/2008/layout/HorizontalMultiLevelHierarchy"/>
    <dgm:cxn modelId="{30A91B2C-6084-4B5C-933F-608FEDFC2BE1}" type="presParOf" srcId="{5A37F974-C926-45C7-8CB2-C2B5D4D61705}" destId="{22B1D2AA-F5F4-495A-A875-AD79DB2C0BBA}" srcOrd="0" destOrd="0" presId="urn:microsoft.com/office/officeart/2008/layout/HorizontalMultiLevelHierarchy"/>
    <dgm:cxn modelId="{81D81095-EE83-48CB-BCC9-F94102826806}" type="presParOf" srcId="{5A37F974-C926-45C7-8CB2-C2B5D4D61705}" destId="{B5630173-4BC6-44E0-878A-E146B542C54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D6A574-0108-4A0C-BEE0-A5A52A9074E0}">
      <dsp:nvSpPr>
        <dsp:cNvPr id="0" name=""/>
        <dsp:cNvSpPr/>
      </dsp:nvSpPr>
      <dsp:spPr>
        <a:xfrm>
          <a:off x="2109040" y="2470825"/>
          <a:ext cx="615927" cy="1173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7963" y="0"/>
              </a:lnTo>
              <a:lnTo>
                <a:pt x="307963" y="1173642"/>
              </a:lnTo>
              <a:lnTo>
                <a:pt x="615927" y="117364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sp:txBody>
      <dsp:txXfrm>
        <a:off x="2383867" y="3024510"/>
        <a:ext cx="66272" cy="66272"/>
      </dsp:txXfrm>
    </dsp:sp>
    <dsp:sp modelId="{E4CB94C3-104F-425B-AC17-B1F1A4405C1F}">
      <dsp:nvSpPr>
        <dsp:cNvPr id="0" name=""/>
        <dsp:cNvSpPr/>
      </dsp:nvSpPr>
      <dsp:spPr>
        <a:xfrm>
          <a:off x="2109040" y="2425105"/>
          <a:ext cx="61592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15927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sp:txBody>
      <dsp:txXfrm>
        <a:off x="2401605" y="2455427"/>
        <a:ext cx="30796" cy="30796"/>
      </dsp:txXfrm>
    </dsp:sp>
    <dsp:sp modelId="{9178C229-40F9-4BCA-B366-0B85E72C69AF}">
      <dsp:nvSpPr>
        <dsp:cNvPr id="0" name=""/>
        <dsp:cNvSpPr/>
      </dsp:nvSpPr>
      <dsp:spPr>
        <a:xfrm>
          <a:off x="2109040" y="1297183"/>
          <a:ext cx="615927" cy="1173642"/>
        </a:xfrm>
        <a:custGeom>
          <a:avLst/>
          <a:gdLst/>
          <a:ahLst/>
          <a:cxnLst/>
          <a:rect l="0" t="0" r="0" b="0"/>
          <a:pathLst>
            <a:path>
              <a:moveTo>
                <a:pt x="0" y="1173642"/>
              </a:moveTo>
              <a:lnTo>
                <a:pt x="307963" y="1173642"/>
              </a:lnTo>
              <a:lnTo>
                <a:pt x="307963" y="0"/>
              </a:lnTo>
              <a:lnTo>
                <a:pt x="615927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>
            <a:solidFill>
              <a:schemeClr val="tx2">
                <a:lumMod val="50000"/>
              </a:schemeClr>
            </a:solidFill>
            <a:latin typeface="+mj-ea"/>
            <a:ea typeface="+mj-ea"/>
          </a:endParaRPr>
        </a:p>
      </dsp:txBody>
      <dsp:txXfrm>
        <a:off x="2383867" y="1850868"/>
        <a:ext cx="66272" cy="66272"/>
      </dsp:txXfrm>
    </dsp:sp>
    <dsp:sp modelId="{128FA1FB-7AFA-4C4B-B842-2E44F87F7C57}">
      <dsp:nvSpPr>
        <dsp:cNvPr id="0" name=""/>
        <dsp:cNvSpPr/>
      </dsp:nvSpPr>
      <dsp:spPr>
        <a:xfrm rot="16200000">
          <a:off x="-831242" y="2001368"/>
          <a:ext cx="4941650" cy="9389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900" kern="1200" dirty="0" smtClean="0">
              <a:latin typeface="+mj-ea"/>
              <a:ea typeface="+mj-ea"/>
            </a:rPr>
            <a:t>小说三要素</a:t>
          </a:r>
          <a:endParaRPr lang="zh-CN" altLang="en-US" sz="4900" kern="1200" dirty="0">
            <a:latin typeface="+mj-ea"/>
            <a:ea typeface="+mj-ea"/>
          </a:endParaRPr>
        </a:p>
      </dsp:txBody>
      <dsp:txXfrm>
        <a:off x="-831242" y="2001368"/>
        <a:ext cx="4941650" cy="938913"/>
      </dsp:txXfrm>
    </dsp:sp>
    <dsp:sp modelId="{E5410BA9-A3AD-4DE1-B93F-C8E206C99916}">
      <dsp:nvSpPr>
        <dsp:cNvPr id="0" name=""/>
        <dsp:cNvSpPr/>
      </dsp:nvSpPr>
      <dsp:spPr>
        <a:xfrm>
          <a:off x="2724967" y="827726"/>
          <a:ext cx="3079636" cy="9389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300" kern="1200" dirty="0" smtClean="0">
              <a:latin typeface="+mj-ea"/>
              <a:ea typeface="+mj-ea"/>
            </a:rPr>
            <a:t>人物形象</a:t>
          </a:r>
          <a:endParaRPr lang="zh-CN" altLang="en-US" sz="4300" kern="1200" dirty="0">
            <a:latin typeface="+mj-ea"/>
            <a:ea typeface="+mj-ea"/>
          </a:endParaRPr>
        </a:p>
      </dsp:txBody>
      <dsp:txXfrm>
        <a:off x="2724967" y="827726"/>
        <a:ext cx="3079636" cy="938913"/>
      </dsp:txXfrm>
    </dsp:sp>
    <dsp:sp modelId="{5F8A58EA-B96E-4AFC-8501-85568EADFFBA}">
      <dsp:nvSpPr>
        <dsp:cNvPr id="0" name=""/>
        <dsp:cNvSpPr/>
      </dsp:nvSpPr>
      <dsp:spPr>
        <a:xfrm>
          <a:off x="2724967" y="2001368"/>
          <a:ext cx="3079636" cy="9389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300" kern="1200" dirty="0" smtClean="0">
              <a:latin typeface="+mj-ea"/>
              <a:ea typeface="+mj-ea"/>
            </a:rPr>
            <a:t> 典型环境</a:t>
          </a:r>
          <a:endParaRPr lang="zh-CN" altLang="en-US" sz="4300" kern="1200" dirty="0">
            <a:latin typeface="+mj-ea"/>
            <a:ea typeface="+mj-ea"/>
          </a:endParaRPr>
        </a:p>
      </dsp:txBody>
      <dsp:txXfrm>
        <a:off x="2724967" y="2001368"/>
        <a:ext cx="3079636" cy="938913"/>
      </dsp:txXfrm>
    </dsp:sp>
    <dsp:sp modelId="{22B1D2AA-F5F4-495A-A875-AD79DB2C0BBA}">
      <dsp:nvSpPr>
        <dsp:cNvPr id="0" name=""/>
        <dsp:cNvSpPr/>
      </dsp:nvSpPr>
      <dsp:spPr>
        <a:xfrm>
          <a:off x="2724967" y="3175010"/>
          <a:ext cx="3079636" cy="9389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300" kern="1200" dirty="0" smtClean="0">
              <a:latin typeface="+mj-ea"/>
              <a:ea typeface="+mj-ea"/>
            </a:rPr>
            <a:t>故事情节</a:t>
          </a:r>
          <a:endParaRPr lang="zh-CN" altLang="en-US" sz="4300" kern="1200" dirty="0">
            <a:latin typeface="+mj-ea"/>
            <a:ea typeface="+mj-ea"/>
          </a:endParaRPr>
        </a:p>
      </dsp:txBody>
      <dsp:txXfrm>
        <a:off x="2724967" y="3175010"/>
        <a:ext cx="3079636" cy="938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7CFF5-D2F2-4952-802A-B2C118B6EB5D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13952-CA6A-4F12-82F3-FCC339C55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93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0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561210" y="1986528"/>
            <a:ext cx="5292515" cy="350408"/>
          </a:xfrm>
          <a:noFill/>
        </p:spPr>
        <p:txBody>
          <a:bodyPr rIns="180000">
            <a:noAutofit/>
          </a:bodyPr>
          <a:lstStyle>
            <a:lvl1pPr marL="0" indent="0" algn="r">
              <a:buNone/>
              <a:defRPr sz="1013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89185" y="610483"/>
            <a:ext cx="5364540" cy="1290058"/>
          </a:xfrm>
        </p:spPr>
        <p:txBody>
          <a:bodyPr rIns="180000">
            <a:noAutofit/>
          </a:bodyPr>
          <a:lstStyle>
            <a:lvl1pPr algn="r">
              <a:defRPr sz="2363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945" y="4584357"/>
            <a:ext cx="429551" cy="43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867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  <p15:guide id="0" orient="horz" pos="1620" userDrawn="1">
          <p15:clr>
            <a:srgbClr val="FBAE40"/>
          </p15:clr>
        </p15:guide>
        <p15:guide id="3" orient="horz" pos="1215" userDrawn="1">
          <p15:clr>
            <a:srgbClr val="FBAE40"/>
          </p15:clr>
        </p15:guide>
        <p15:guide id="4" pos="279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216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5721351" y="273845"/>
            <a:ext cx="665162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189036" y="273845"/>
            <a:ext cx="4462464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945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945" y="4584357"/>
            <a:ext cx="429551" cy="43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321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180505" y="1581150"/>
            <a:ext cx="4496991" cy="926306"/>
          </a:xfrm>
        </p:spPr>
        <p:txBody>
          <a:bodyPr anchor="b">
            <a:normAutofit/>
          </a:bodyPr>
          <a:lstStyle>
            <a:lvl1pPr algn="ctr">
              <a:defRPr sz="2025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278628" y="2550318"/>
            <a:ext cx="2300747" cy="268109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213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787400" y="933451"/>
            <a:ext cx="2857500" cy="36992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3667126" y="933451"/>
            <a:ext cx="2865440" cy="36992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16195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95399" y="88900"/>
            <a:ext cx="5238057" cy="5377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432" y="1032272"/>
            <a:ext cx="2901255" cy="617934"/>
          </a:xfrm>
        </p:spPr>
        <p:txBody>
          <a:bodyPr anchor="b">
            <a:normAutofit/>
          </a:bodyPr>
          <a:lstStyle>
            <a:lvl1pPr marL="0" indent="0">
              <a:buNone/>
              <a:defRPr sz="1013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18432" y="1650207"/>
            <a:ext cx="2901255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17914" y="1032272"/>
            <a:ext cx="2915543" cy="617934"/>
          </a:xfrm>
        </p:spPr>
        <p:txBody>
          <a:bodyPr anchor="b">
            <a:normAutofit/>
          </a:bodyPr>
          <a:lstStyle>
            <a:lvl1pPr marL="0" indent="0">
              <a:buNone/>
              <a:defRPr sz="1013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3617914" y="1650207"/>
            <a:ext cx="2915543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79675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472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703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43831" y="400052"/>
            <a:ext cx="2211884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3086994" y="797722"/>
            <a:ext cx="3471863" cy="3655219"/>
          </a:xfrm>
        </p:spPr>
        <p:txBody>
          <a:bodyPr>
            <a:normAutofit/>
          </a:bodyPr>
          <a:lstStyle>
            <a:lvl1pPr>
              <a:defRPr sz="1125"/>
            </a:lvl1pPr>
            <a:lvl2pPr>
              <a:defRPr sz="1013"/>
            </a:lvl2pPr>
            <a:lvl3pPr>
              <a:defRPr sz="900"/>
            </a:lvl3pPr>
            <a:lvl4pPr>
              <a:defRPr sz="788"/>
            </a:lvl4pPr>
            <a:lvl5pPr>
              <a:defRPr sz="788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643831" y="1600203"/>
            <a:ext cx="2211884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03874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0983" y="342900"/>
            <a:ext cx="2211884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3061594" y="740571"/>
            <a:ext cx="3471863" cy="3655219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700983" y="1543051"/>
            <a:ext cx="2211884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18152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14325" y="121918"/>
            <a:ext cx="6219034" cy="5246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69708-3275-4065-8443-61CA946F77E6}" type="datetimeFigureOut">
              <a:rPr lang="zh-CN" altLang="en-US" smtClean="0"/>
              <a:t>2015/1/13 Tuesday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5C37B-A7ED-473F-9E77-6DD5613175A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314325" y="769961"/>
            <a:ext cx="6219034" cy="389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10214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18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00918" indent="-200918" algn="just" defTabSz="514350" rtl="0" eaLnBrk="1" latinLnBrk="0" hangingPunct="1">
        <a:lnSpc>
          <a:spcPct val="110000"/>
        </a:lnSpc>
        <a:spcBef>
          <a:spcPts val="1013"/>
        </a:spcBef>
        <a:spcAft>
          <a:spcPts val="0"/>
        </a:spcAft>
        <a:buClr>
          <a:schemeClr val="accent1">
            <a:lumMod val="75000"/>
          </a:schemeClr>
        </a:buClr>
        <a:buSzPct val="100000"/>
        <a:buFont typeface="Wingdings 2" panose="05020102010507070707" pitchFamily="18" charset="2"/>
        <a:buChar char=""/>
        <a:defRPr sz="1125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00918" indent="-200918" algn="just" defTabSz="514350" rtl="0" eaLnBrk="1" latinLnBrk="0" hangingPunct="1">
        <a:lnSpc>
          <a:spcPct val="130000"/>
        </a:lnSpc>
        <a:spcBef>
          <a:spcPts val="0"/>
        </a:spcBef>
        <a:spcAft>
          <a:spcPts val="338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9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74" b="97861" l="7780" r="935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752" y="539786"/>
            <a:ext cx="3121819" cy="2671763"/>
          </a:xfrm>
          <a:prstGeom prst="rect">
            <a:avLst/>
          </a:prstGeom>
        </p:spPr>
      </p:pic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1565485" y="3211549"/>
            <a:ext cx="5292515" cy="262806"/>
          </a:xfrm>
        </p:spPr>
        <p:txBody>
          <a:bodyPr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</a:rPr>
              <a:t>法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</a:rPr>
              <a:t>·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</a:rPr>
              <a:t>莫泊桑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77031" y="1391896"/>
            <a:ext cx="5364540" cy="967544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dirty="0">
                <a:solidFill>
                  <a:schemeClr val="tx1">
                    <a:lumMod val="50000"/>
                  </a:schemeClr>
                </a:solidFill>
              </a:rPr>
              <a:t>          项 链</a:t>
            </a:r>
          </a:p>
        </p:txBody>
      </p:sp>
    </p:spTree>
    <p:extLst>
      <p:ext uri="{BB962C8B-B14F-4D97-AF65-F5344CB8AC3E}">
        <p14:creationId xmlns:p14="http://schemas.microsoft.com/office/powerpoint/2010/main" val="21863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915703361"/>
              </p:ext>
            </p:extLst>
          </p:nvPr>
        </p:nvGraphicFramePr>
        <p:xfrm>
          <a:off x="0" y="0"/>
          <a:ext cx="6974731" cy="4941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36890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8FA1FB-7AFA-4C4B-B842-2E44F87F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28FA1FB-7AFA-4C4B-B842-2E44F87F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78C229-40F9-4BCA-B366-0B85E72C6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9178C229-40F9-4BCA-B366-0B85E72C69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410BA9-A3AD-4DE1-B93F-C8E206C99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E5410BA9-A3AD-4DE1-B93F-C8E206C999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CB94C3-104F-425B-AC17-B1F1A4405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E4CB94C3-104F-425B-AC17-B1F1A4405C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8A58EA-B96E-4AFC-8501-85568EADF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5F8A58EA-B96E-4AFC-8501-85568EADFF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D6A574-0108-4A0C-BEE0-A5A52A907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E5D6A574-0108-4A0C-BEE0-A5A52A907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B1D2AA-F5F4-495A-A875-AD79DB2C0B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22B1D2AA-F5F4-495A-A875-AD79DB2C0B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494" y="1675012"/>
            <a:ext cx="6219034" cy="393522"/>
          </a:xfrm>
        </p:spPr>
        <p:txBody>
          <a:bodyPr>
            <a:noAutofit/>
          </a:bodyPr>
          <a:lstStyle/>
          <a:p>
            <a:r>
              <a:rPr lang="zh-CN" altLang="en-US" sz="2700" dirty="0">
                <a:solidFill>
                  <a:schemeClr val="tx1">
                    <a:lumMod val="50000"/>
                  </a:schemeClr>
                </a:solidFill>
              </a:rPr>
              <a:t>莫泊桑</a:t>
            </a:r>
            <a:r>
              <a:rPr lang="zh-CN" altLang="en-US" sz="2700" dirty="0" smtClean="0">
                <a:solidFill>
                  <a:schemeClr val="tx1">
                    <a:lumMod val="50000"/>
                  </a:schemeClr>
                </a:solidFill>
              </a:rPr>
              <a:t>笔下的</a:t>
            </a:r>
            <a:r>
              <a:rPr lang="en-US" altLang="zh-CN" sz="27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altLang="zh-CN" sz="27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altLang="zh-CN" sz="2700" dirty="0" smtClean="0">
                <a:solidFill>
                  <a:schemeClr val="tx1">
                    <a:lumMod val="50000"/>
                  </a:schemeClr>
                </a:solidFill>
              </a:rPr>
              <a:t>          </a:t>
            </a:r>
            <a:r>
              <a:rPr lang="zh-CN" altLang="en-US" sz="2700" dirty="0" smtClean="0">
                <a:solidFill>
                  <a:schemeClr val="tx1">
                    <a:lumMod val="50000"/>
                  </a:schemeClr>
                </a:solidFill>
              </a:rPr>
              <a:t>玛蒂尔德</a:t>
            </a:r>
            <a:endParaRPr lang="zh-CN" altLang="en-US" sz="27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6613" y="2907539"/>
            <a:ext cx="4134465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她也是个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美丽动人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的姑娘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41075" y="1964971"/>
            <a:ext cx="1747338" cy="1045968"/>
            <a:chOff x="4371360" y="1585296"/>
            <a:chExt cx="1747338" cy="1045968"/>
          </a:xfrm>
        </p:grpSpPr>
        <p:sp>
          <p:nvSpPr>
            <p:cNvPr id="5" name="云形标注 4"/>
            <p:cNvSpPr/>
            <p:nvPr/>
          </p:nvSpPr>
          <p:spPr>
            <a:xfrm>
              <a:off x="4371360" y="1585296"/>
              <a:ext cx="1747338" cy="1045968"/>
            </a:xfrm>
            <a:prstGeom prst="cloudCallou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/>
                <a:t>    </a:t>
              </a:r>
              <a:r>
                <a:rPr lang="zh-CN" altLang="en-US" sz="2400" dirty="0" smtClean="0"/>
                <a:t>浮想联翩</a:t>
              </a:r>
              <a:r>
                <a:rPr lang="zh-CN" altLang="en-US" sz="2400" dirty="0"/>
                <a:t>中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01" y="1688859"/>
              <a:ext cx="396863" cy="396863"/>
            </a:xfrm>
            <a:prstGeom prst="rect">
              <a:avLst/>
            </a:prstGeom>
          </p:spPr>
        </p:pic>
      </p:grpSp>
      <p:grpSp>
        <p:nvGrpSpPr>
          <p:cNvPr id="11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12" name="组合 11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矩形 13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22551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746" y="2489512"/>
            <a:ext cx="6219034" cy="524696"/>
          </a:xfrm>
        </p:spPr>
        <p:txBody>
          <a:bodyPr>
            <a:noAutofit/>
          </a:bodyPr>
          <a:lstStyle/>
          <a:p>
            <a:r>
              <a:rPr lang="zh-CN" altLang="en-US" sz="3600" b="0" dirty="0" smtClean="0">
                <a:solidFill>
                  <a:schemeClr val="tx2">
                    <a:lumMod val="50000"/>
                  </a:schemeClr>
                </a:solidFill>
              </a:rPr>
              <a:t>小说中有正面描写过</a:t>
            </a:r>
            <a:r>
              <a:rPr lang="en-US" altLang="zh-CN" sz="3600" b="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altLang="zh-CN" sz="3600" b="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altLang="zh-CN" sz="3600" b="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altLang="zh-CN" sz="3600" b="0" dirty="0" smtClean="0">
                <a:solidFill>
                  <a:schemeClr val="tx2">
                    <a:lumMod val="50000"/>
                  </a:schemeClr>
                </a:solidFill>
              </a:rPr>
              <a:t>        </a:t>
            </a:r>
            <a:r>
              <a:rPr lang="zh-CN" altLang="en-US" sz="3600" b="0" dirty="0" smtClean="0">
                <a:solidFill>
                  <a:schemeClr val="tx2">
                    <a:lumMod val="50000"/>
                  </a:schemeClr>
                </a:solidFill>
              </a:rPr>
              <a:t>玛蒂尔德的美貌吗</a:t>
            </a:r>
            <a:endParaRPr lang="zh-CN" altLang="en-US" sz="3600" b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55" l="3774" r="99790">
                        <a14:foregroundMark x1="39203" y1="75052" x2="39203" y2="75052"/>
                        <a14:backgroundMark x1="62474" y1="83438" x2="62474" y2="8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3" y="2875773"/>
            <a:ext cx="1981200" cy="1981200"/>
          </a:xfrm>
          <a:prstGeom prst="rect">
            <a:avLst/>
          </a:prstGeom>
        </p:spPr>
      </p:pic>
      <p:grpSp>
        <p:nvGrpSpPr>
          <p:cNvPr id="5" name="Diagram group"/>
          <p:cNvGrpSpPr/>
          <p:nvPr/>
        </p:nvGrpSpPr>
        <p:grpSpPr>
          <a:xfrm>
            <a:off x="0" y="3544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6" name="组合 5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矩形 7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1826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70918" y="1638025"/>
            <a:ext cx="3262432" cy="1174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答案：否</a:t>
            </a:r>
          </a:p>
        </p:txBody>
      </p:sp>
      <p:grpSp>
        <p:nvGrpSpPr>
          <p:cNvPr id="3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9853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9550" y="1310278"/>
            <a:ext cx="45942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       舞会上玛蒂尔德比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一般女宾都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要出众。一般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男宾都望着她出神，探听她的姓名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，本部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机要处的人员都想和她跳舞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，教育部部长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也注意她。</a:t>
            </a:r>
          </a:p>
        </p:txBody>
      </p:sp>
      <p:grpSp>
        <p:nvGrpSpPr>
          <p:cNvPr id="5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6" name="组合 5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矩形 7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29960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5156" y="153365"/>
            <a:ext cx="2580578" cy="4386982"/>
            <a:chOff x="4051" y="53766"/>
            <a:chExt cx="2925927" cy="49740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" y="53766"/>
              <a:ext cx="2925927" cy="497407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30732" y="171659"/>
              <a:ext cx="1605239" cy="649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写作技巧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71113" y="976645"/>
              <a:ext cx="1605239" cy="649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侧面描写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598395" y="1885279"/>
            <a:ext cx="42521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  是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从侧面烘托人物形象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，通过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刻画人物或环境的描绘来表现所要描写的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对象。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8" name="Diagram group"/>
          <p:cNvGrpSpPr/>
          <p:nvPr/>
        </p:nvGrpSpPr>
        <p:grpSpPr>
          <a:xfrm>
            <a:off x="4795666" y="49593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9" name="组合 8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矩形 10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83699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7590" y="323179"/>
            <a:ext cx="455460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玛蒂尔德丢项链是本篇小说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的转折点。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丢项链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这个“悲剧”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是与玛蒂尔德自身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弱点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相关联的。        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55" l="3774" r="99790">
                        <a14:foregroundMark x1="39203" y1="75052" x2="39203" y2="75052"/>
                        <a14:backgroundMark x1="62474" y1="83438" x2="62474" y2="8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3" y="2876913"/>
            <a:ext cx="1981200" cy="198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0032" y="2405716"/>
            <a:ext cx="4493538" cy="597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那这个主要的弱点是什么？</a:t>
            </a:r>
          </a:p>
        </p:txBody>
      </p:sp>
      <p:grpSp>
        <p:nvGrpSpPr>
          <p:cNvPr id="7" name="Diagram group"/>
          <p:cNvGrpSpPr/>
          <p:nvPr/>
        </p:nvGrpSpPr>
        <p:grpSpPr>
          <a:xfrm>
            <a:off x="0" y="3544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8" name="组合 7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矩形 9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58365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9112" y="1806113"/>
            <a:ext cx="5570756" cy="1174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答案：爱慕虚荣</a:t>
            </a:r>
          </a:p>
        </p:txBody>
      </p:sp>
      <p:grpSp>
        <p:nvGrpSpPr>
          <p:cNvPr id="3" name="Diagram group"/>
          <p:cNvGrpSpPr/>
          <p:nvPr/>
        </p:nvGrpSpPr>
        <p:grpSpPr>
          <a:xfrm>
            <a:off x="0" y="3544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03295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078" y="940714"/>
            <a:ext cx="454483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一直以来对玛蒂尔德的“官方”评价：</a:t>
            </a:r>
          </a:p>
        </p:txBody>
      </p:sp>
      <p:sp>
        <p:nvSpPr>
          <p:cNvPr id="5" name="矩形 4"/>
          <p:cNvSpPr/>
          <p:nvPr/>
        </p:nvSpPr>
        <p:spPr>
          <a:xfrm>
            <a:off x="846146" y="2041541"/>
            <a:ext cx="54822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       她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是一个被资产阶级虚荣心所腐蚀而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导致青春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丧失的悲剧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形象。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" name="Diagram group"/>
          <p:cNvGrpSpPr/>
          <p:nvPr/>
        </p:nvGrpSpPr>
        <p:grpSpPr>
          <a:xfrm>
            <a:off x="0" y="3544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7" name="组合 6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矩形 8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70782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5098" y="964985"/>
            <a:ext cx="6219034" cy="524696"/>
          </a:xfrm>
        </p:spPr>
        <p:txBody>
          <a:bodyPr>
            <a:normAutofit/>
          </a:bodyPr>
          <a:lstStyle/>
          <a:p>
            <a:r>
              <a:rPr lang="zh-CN" altLang="en-US" sz="2800" b="0" dirty="0" smtClean="0">
                <a:solidFill>
                  <a:schemeClr val="tx2">
                    <a:lumMod val="50000"/>
                  </a:schemeClr>
                </a:solidFill>
              </a:rPr>
              <a:t>重新认识玛蒂尔德</a:t>
            </a:r>
            <a:endParaRPr lang="zh-CN" altLang="en-US" sz="2800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1476" y="901090"/>
            <a:ext cx="1261884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新标签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452" y="2171989"/>
            <a:ext cx="2236510" cy="813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诚实守信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94464" y="2985545"/>
            <a:ext cx="1927476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吃苦耐劳</a:t>
            </a:r>
          </a:p>
        </p:txBody>
      </p:sp>
      <p:grpSp>
        <p:nvGrpSpPr>
          <p:cNvPr id="7" name="Diagram group"/>
          <p:cNvGrpSpPr/>
          <p:nvPr/>
        </p:nvGrpSpPr>
        <p:grpSpPr>
          <a:xfrm>
            <a:off x="0" y="3544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8" name="组合 7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矩形 9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人物形象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48105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3" y="946484"/>
            <a:ext cx="2975143" cy="3750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096" y="962526"/>
            <a:ext cx="2898296" cy="373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777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46049" y="85851"/>
            <a:ext cx="2109707" cy="643203"/>
            <a:chOff x="1901044" y="1371038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1371038"/>
              <a:ext cx="2109707" cy="643203"/>
              <a:chOff x="1901044" y="1371038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1371038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1371038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 典型环境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230165" y="1243320"/>
            <a:ext cx="455226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玛蒂尔德在家中的“梦想”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在舞会上的“陶醉”都暗示了当时法国上层社会的生活环境。</a:t>
            </a:r>
          </a:p>
        </p:txBody>
      </p:sp>
    </p:spTree>
    <p:extLst>
      <p:ext uri="{BB962C8B-B14F-4D97-AF65-F5344CB8AC3E}">
        <p14:creationId xmlns:p14="http://schemas.microsoft.com/office/powerpoint/2010/main" val="12964955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Diagram group"/>
          <p:cNvGrpSpPr/>
          <p:nvPr/>
        </p:nvGrpSpPr>
        <p:grpSpPr>
          <a:xfrm>
            <a:off x="46049" y="85851"/>
            <a:ext cx="2109707" cy="643203"/>
            <a:chOff x="1901044" y="1371038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13" name="组合 12"/>
            <p:cNvGrpSpPr/>
            <p:nvPr/>
          </p:nvGrpSpPr>
          <p:grpSpPr>
            <a:xfrm>
              <a:off x="1901044" y="1371038"/>
              <a:ext cx="2109707" cy="643203"/>
              <a:chOff x="1901044" y="1371038"/>
              <a:chExt cx="2109707" cy="64320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901044" y="1371038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矩形 14"/>
              <p:cNvSpPr/>
              <p:nvPr/>
            </p:nvSpPr>
            <p:spPr>
              <a:xfrm>
                <a:off x="1901044" y="1371038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 典型环境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1164380" y="1986682"/>
            <a:ext cx="4788490" cy="6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2012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年电影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漂亮朋友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endParaRPr lang="zh-CN" altLang="en-US" sz="32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17" y="480157"/>
            <a:ext cx="5887684" cy="39263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09" y="753151"/>
            <a:ext cx="5852160" cy="389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1984">
            <a:off x="488725" y="847428"/>
            <a:ext cx="5777425" cy="38516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14" y="753151"/>
            <a:ext cx="6111350" cy="4073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10" y="790486"/>
            <a:ext cx="5956757" cy="3965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文本框 23"/>
          <p:cNvSpPr txBox="1"/>
          <p:nvPr/>
        </p:nvSpPr>
        <p:spPr>
          <a:xfrm>
            <a:off x="1799169" y="1712554"/>
            <a:ext cx="3518912" cy="1461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艺术源于生活，</a:t>
            </a:r>
            <a:endParaRPr lang="en-US" altLang="zh-CN" sz="36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而高于生活</a:t>
            </a:r>
          </a:p>
        </p:txBody>
      </p:sp>
    </p:spTree>
    <p:extLst>
      <p:ext uri="{BB962C8B-B14F-4D97-AF65-F5344CB8AC3E}">
        <p14:creationId xmlns:p14="http://schemas.microsoft.com/office/powerpoint/2010/main" val="25457609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300" y="2062552"/>
            <a:ext cx="6219034" cy="524696"/>
          </a:xfrm>
        </p:spPr>
        <p:txBody>
          <a:bodyPr>
            <a:noAutofit/>
          </a:bodyPr>
          <a:lstStyle/>
          <a:p>
            <a:r>
              <a:rPr lang="zh-CN" altLang="en-US" sz="2400" b="0" dirty="0" smtClean="0">
                <a:solidFill>
                  <a:schemeClr val="tx2">
                    <a:lumMod val="50000"/>
                  </a:schemeClr>
                </a:solidFill>
              </a:rPr>
              <a:t>   “小说能吸引读者眼球的东西在于有复杂的人物关系，因为关系越复杂，越容易使人物之间产生矛盾。”</a:t>
            </a:r>
            <a:endParaRPr lang="zh-CN" altLang="en-US" sz="2400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1271" y="2828719"/>
            <a:ext cx="1297150" cy="450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——F·SC</a:t>
            </a:r>
            <a:endParaRPr lang="zh-CN" altLang="en-US" sz="2000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Diagram group"/>
          <p:cNvGrpSpPr/>
          <p:nvPr/>
        </p:nvGrpSpPr>
        <p:grpSpPr>
          <a:xfrm>
            <a:off x="-41436" y="64284"/>
            <a:ext cx="2109707" cy="643203"/>
            <a:chOff x="1901044" y="2175043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14" name="组合 13"/>
            <p:cNvGrpSpPr/>
            <p:nvPr/>
          </p:nvGrpSpPr>
          <p:grpSpPr>
            <a:xfrm>
              <a:off x="1901044" y="2175043"/>
              <a:ext cx="2109707" cy="643203"/>
              <a:chOff x="1901044" y="2175043"/>
              <a:chExt cx="2109707" cy="64320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矩形 15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故事情节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19205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48207" y="2048114"/>
            <a:ext cx="4252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4520" y="1825045"/>
            <a:ext cx="49889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"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文学的第三个要素是情节，即人物之间的联系、矛盾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、反感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和一般的相互关系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，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——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各种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不同的性格、典型成长和构成的历史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。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“</a:t>
            </a:r>
          </a:p>
          <a:p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                             ——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高尔基 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               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《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和青年作家的谈话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》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4231" y="116233"/>
            <a:ext cx="2580578" cy="4386982"/>
            <a:chOff x="4051" y="53766"/>
            <a:chExt cx="2925927" cy="497407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" y="53766"/>
              <a:ext cx="2925927" cy="497407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730732" y="171659"/>
              <a:ext cx="1605239" cy="649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写作技巧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71113" y="976645"/>
              <a:ext cx="1605239" cy="595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人物关系</a:t>
              </a:r>
            </a:p>
          </p:txBody>
        </p:sp>
      </p:grpSp>
      <p:grpSp>
        <p:nvGrpSpPr>
          <p:cNvPr id="14" name="Diagram group"/>
          <p:cNvGrpSpPr/>
          <p:nvPr/>
        </p:nvGrpSpPr>
        <p:grpSpPr>
          <a:xfrm>
            <a:off x="4866063" y="3544"/>
            <a:ext cx="2109707" cy="643203"/>
            <a:chOff x="1901044" y="2175043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15" name="组合 14"/>
            <p:cNvGrpSpPr/>
            <p:nvPr/>
          </p:nvGrpSpPr>
          <p:grpSpPr>
            <a:xfrm>
              <a:off x="1901044" y="2175043"/>
              <a:ext cx="2109707" cy="643203"/>
              <a:chOff x="1901044" y="2175043"/>
              <a:chExt cx="2109707" cy="64320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矩形 16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故事情节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51293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41436" y="64284"/>
            <a:ext cx="2109707" cy="643203"/>
            <a:chOff x="1901044" y="2175043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2175043"/>
              <a:ext cx="2109707" cy="643203"/>
              <a:chOff x="1901044" y="2175043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故事情节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400267" y="872804"/>
            <a:ext cx="1733408" cy="789161"/>
            <a:chOff x="1388847" y="41895"/>
            <a:chExt cx="1733408" cy="789161"/>
          </a:xfrm>
          <a:scene3d>
            <a:camera prst="orthographicFront"/>
            <a:lightRig rig="flat" dir="t"/>
          </a:scene3d>
        </p:grpSpPr>
        <p:sp>
          <p:nvSpPr>
            <p:cNvPr id="17" name="圆角矩形 16"/>
            <p:cNvSpPr/>
            <p:nvPr/>
          </p:nvSpPr>
          <p:spPr>
            <a:xfrm>
              <a:off x="1388847" y="41895"/>
              <a:ext cx="1733408" cy="789161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圆角矩形 4"/>
            <p:cNvSpPr/>
            <p:nvPr/>
          </p:nvSpPr>
          <p:spPr>
            <a:xfrm>
              <a:off x="1411961" y="65009"/>
              <a:ext cx="1687180" cy="7429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玛蒂尔德</a:t>
              </a:r>
              <a:endParaRPr lang="zh-CN" altLang="en-US" sz="28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3107" y="2930756"/>
            <a:ext cx="1500274" cy="766748"/>
            <a:chOff x="215448" y="2185181"/>
            <a:chExt cx="1500274" cy="766748"/>
          </a:xfrm>
          <a:scene3d>
            <a:camera prst="orthographicFront"/>
            <a:lightRig rig="flat" dir="t"/>
          </a:scene3d>
        </p:grpSpPr>
        <p:sp>
          <p:nvSpPr>
            <p:cNvPr id="23" name="圆角矩形 22"/>
            <p:cNvSpPr/>
            <p:nvPr/>
          </p:nvSpPr>
          <p:spPr>
            <a:xfrm>
              <a:off x="215448" y="2185181"/>
              <a:ext cx="1500274" cy="766748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圆角矩形 4"/>
            <p:cNvSpPr/>
            <p:nvPr/>
          </p:nvSpPr>
          <p:spPr>
            <a:xfrm>
              <a:off x="237905" y="2207638"/>
              <a:ext cx="1455360" cy="7218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ts val="24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佛莱思节夫人</a:t>
              </a:r>
              <a:endParaRPr lang="zh-CN" altLang="en-US" sz="24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10561" y="2892058"/>
            <a:ext cx="1726447" cy="782989"/>
            <a:chOff x="2609919" y="2163902"/>
            <a:chExt cx="1726447" cy="782989"/>
          </a:xfrm>
          <a:scene3d>
            <a:camera prst="orthographicFront"/>
            <a:lightRig rig="flat" dir="t"/>
          </a:scene3d>
        </p:grpSpPr>
        <p:sp>
          <p:nvSpPr>
            <p:cNvPr id="29" name="圆角矩形 28"/>
            <p:cNvSpPr/>
            <p:nvPr/>
          </p:nvSpPr>
          <p:spPr>
            <a:xfrm>
              <a:off x="2609919" y="2163902"/>
              <a:ext cx="1726447" cy="782989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圆角矩形 4"/>
            <p:cNvSpPr/>
            <p:nvPr/>
          </p:nvSpPr>
          <p:spPr>
            <a:xfrm>
              <a:off x="2632852" y="2186835"/>
              <a:ext cx="1680581" cy="7371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zh-CN" altLang="en-US" sz="2400" kern="12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路瓦栽</a:t>
              </a:r>
              <a:endParaRPr lang="en-US" altLang="zh-CN" sz="2400" kern="12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lvl="0" algn="ctr" defTabSz="1066800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zh-CN" altLang="en-US" sz="2400" kern="12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先生</a:t>
              </a:r>
              <a:endParaRPr lang="zh-CN" altLang="en-US" sz="24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10127" y="1493334"/>
            <a:ext cx="637445" cy="1650968"/>
            <a:chOff x="1189555" y="636586"/>
            <a:chExt cx="637445" cy="1650968"/>
          </a:xfrm>
          <a:scene3d>
            <a:camera prst="orthographicFront"/>
            <a:lightRig rig="flat" dir="t"/>
          </a:scene3d>
        </p:grpSpPr>
        <p:sp>
          <p:nvSpPr>
            <p:cNvPr id="20" name="左右箭头 19"/>
            <p:cNvSpPr/>
            <p:nvPr/>
          </p:nvSpPr>
          <p:spPr>
            <a:xfrm rot="18070504">
              <a:off x="682794" y="1143347"/>
              <a:ext cx="1650968" cy="637445"/>
            </a:xfrm>
            <a:prstGeom prst="left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左右箭头 4"/>
            <p:cNvSpPr/>
            <p:nvPr/>
          </p:nvSpPr>
          <p:spPr>
            <a:xfrm rot="18070504">
              <a:off x="874028" y="1270836"/>
              <a:ext cx="1268501" cy="382467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kern="120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好友</a:t>
              </a:r>
              <a:endParaRPr lang="zh-CN" altLang="en-US" sz="17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9034" y="1514694"/>
            <a:ext cx="602489" cy="1560431"/>
            <a:chOff x="5304907" y="-600256"/>
            <a:chExt cx="602489" cy="1560431"/>
          </a:xfrm>
          <a:scene3d>
            <a:camera prst="orthographicFront"/>
            <a:lightRig rig="flat" dir="t"/>
          </a:scene3d>
        </p:grpSpPr>
        <p:sp>
          <p:nvSpPr>
            <p:cNvPr id="14" name="左右箭头 13"/>
            <p:cNvSpPr/>
            <p:nvPr/>
          </p:nvSpPr>
          <p:spPr>
            <a:xfrm rot="3607026">
              <a:off x="4825936" y="-121285"/>
              <a:ext cx="1560431" cy="602489"/>
            </a:xfrm>
            <a:prstGeom prst="left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左右箭头 4"/>
            <p:cNvSpPr/>
            <p:nvPr/>
          </p:nvSpPr>
          <p:spPr>
            <a:xfrm rot="3607026">
              <a:off x="5006683" y="-787"/>
              <a:ext cx="1198937" cy="361493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kern="12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夫妻</a:t>
              </a:r>
              <a:endParaRPr lang="zh-CN" altLang="en-US" sz="17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74" b="97861" l="7780" r="935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701" y="1173238"/>
            <a:ext cx="3121819" cy="267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204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38966" y="2093299"/>
            <a:ext cx="6219034" cy="524696"/>
          </a:xfrm>
        </p:spPr>
        <p:txBody>
          <a:bodyPr>
            <a:normAutofit/>
          </a:bodyPr>
          <a:lstStyle/>
          <a:p>
            <a:r>
              <a:rPr lang="zh-CN" altLang="en-US" sz="2800" b="0" dirty="0" smtClean="0">
                <a:solidFill>
                  <a:schemeClr val="tx2">
                    <a:lumMod val="50000"/>
                  </a:schemeClr>
                </a:solidFill>
              </a:rPr>
              <a:t>讨论：路瓦栽夫妇的夫妻感情</a:t>
            </a:r>
            <a:endParaRPr lang="zh-CN" altLang="en-US" sz="2800" b="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" name="Diagram group"/>
          <p:cNvGrpSpPr/>
          <p:nvPr/>
        </p:nvGrpSpPr>
        <p:grpSpPr>
          <a:xfrm>
            <a:off x="-41436" y="64284"/>
            <a:ext cx="2109707" cy="643203"/>
            <a:chOff x="1901044" y="2175043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7" name="组合 6"/>
            <p:cNvGrpSpPr/>
            <p:nvPr/>
          </p:nvGrpSpPr>
          <p:grpSpPr>
            <a:xfrm>
              <a:off x="1901044" y="2175043"/>
              <a:ext cx="2109707" cy="643203"/>
              <a:chOff x="1901044" y="2175043"/>
              <a:chExt cx="2109707" cy="64320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矩形 8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故事情节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55" l="3774" r="99790">
                        <a14:foregroundMark x1="39203" y1="75052" x2="39203" y2="75052"/>
                        <a14:backgroundMark x1="62474" y1="83438" x2="62474" y2="8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42" y="2743466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4874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1678" y="2132770"/>
            <a:ext cx="6219034" cy="524696"/>
          </a:xfrm>
        </p:spPr>
        <p:txBody>
          <a:bodyPr>
            <a:normAutofit fontScale="90000"/>
          </a:bodyPr>
          <a:lstStyle/>
          <a:p>
            <a:r>
              <a:rPr lang="zh-CN" altLang="en-US" sz="2800" b="0" dirty="0" smtClean="0">
                <a:solidFill>
                  <a:schemeClr val="tx2">
                    <a:lumMod val="50000"/>
                  </a:schemeClr>
                </a:solidFill>
              </a:rPr>
              <a:t>讨论：佛莱思节夫人与路瓦栽夫人的友谊</a:t>
            </a:r>
            <a:endParaRPr lang="zh-CN" altLang="en-US" sz="2800" b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55" l="3774" r="99790">
                        <a14:foregroundMark x1="39203" y1="75052" x2="39203" y2="75052"/>
                        <a14:backgroundMark x1="62474" y1="83438" x2="62474" y2="8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42" y="2743466"/>
            <a:ext cx="1981200" cy="1981200"/>
          </a:xfrm>
          <a:prstGeom prst="rect">
            <a:avLst/>
          </a:prstGeom>
        </p:spPr>
      </p:pic>
      <p:grpSp>
        <p:nvGrpSpPr>
          <p:cNvPr id="5" name="Diagram group"/>
          <p:cNvGrpSpPr/>
          <p:nvPr/>
        </p:nvGrpSpPr>
        <p:grpSpPr>
          <a:xfrm>
            <a:off x="-41436" y="64284"/>
            <a:ext cx="2109707" cy="643203"/>
            <a:chOff x="1901044" y="2175043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6" name="组合 5"/>
            <p:cNvGrpSpPr/>
            <p:nvPr/>
          </p:nvGrpSpPr>
          <p:grpSpPr>
            <a:xfrm>
              <a:off x="1901044" y="2175043"/>
              <a:ext cx="2109707" cy="643203"/>
              <a:chOff x="1901044" y="2175043"/>
              <a:chExt cx="2109707" cy="64320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矩形 7"/>
              <p:cNvSpPr/>
              <p:nvPr/>
            </p:nvSpPr>
            <p:spPr>
              <a:xfrm>
                <a:off x="1901044" y="2175043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故事情节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16095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6233" y="868351"/>
            <a:ext cx="4604892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</a:t>
            </a:r>
            <a:endParaRPr lang="en-US" altLang="zh-CN" sz="32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根据我们刚才讨论最后两个话题，续写</a:t>
            </a: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项链</a:t>
            </a: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endParaRPr lang="zh-CN" altLang="en-US" sz="32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50085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40" y="904875"/>
            <a:ext cx="2899179" cy="3663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219" y="904876"/>
            <a:ext cx="2828248" cy="366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6744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41" y="845274"/>
            <a:ext cx="2841967" cy="35833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508" y="845274"/>
            <a:ext cx="2746687" cy="358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513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41" y="882314"/>
            <a:ext cx="2752456" cy="3523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297" y="882314"/>
            <a:ext cx="2760018" cy="3523749"/>
          </a:xfrm>
          <a:prstGeom prst="rect">
            <a:avLst/>
          </a:prstGeom>
        </p:spPr>
      </p:pic>
      <p:grpSp>
        <p:nvGrpSpPr>
          <p:cNvPr id="6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7" name="组合 6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矩形 8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50051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82" y="1038251"/>
            <a:ext cx="2852486" cy="3651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768" y="1038251"/>
            <a:ext cx="2888392" cy="365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33" y="909638"/>
            <a:ext cx="2939383" cy="37322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16" y="909638"/>
            <a:ext cx="2937679" cy="373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234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38" y="946484"/>
            <a:ext cx="2768163" cy="35493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901" y="946484"/>
            <a:ext cx="281614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128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-86182" y="52957"/>
            <a:ext cx="2109707" cy="643203"/>
            <a:chOff x="1901044" y="567034"/>
            <a:chExt cx="2109707" cy="643203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grpSp>
          <p:nvGrpSpPr>
            <p:cNvPr id="5" name="组合 4"/>
            <p:cNvGrpSpPr/>
            <p:nvPr/>
          </p:nvGrpSpPr>
          <p:grpSpPr>
            <a:xfrm>
              <a:off x="1901044" y="567034"/>
              <a:ext cx="2109707" cy="643203"/>
              <a:chOff x="1901044" y="567034"/>
              <a:chExt cx="2109707" cy="64320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矩形 6"/>
              <p:cNvSpPr/>
              <p:nvPr/>
            </p:nvSpPr>
            <p:spPr>
              <a:xfrm>
                <a:off x="1901044" y="567034"/>
                <a:ext cx="2109707" cy="6432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050" tIns="19050" rIns="19050" bIns="1905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3000" kern="1200" dirty="0" smtClean="0">
                    <a:latin typeface="+mj-ea"/>
                    <a:ea typeface="+mj-ea"/>
                  </a:rPr>
                  <a:t>前情提要</a:t>
                </a:r>
                <a:endParaRPr lang="zh-CN" altLang="en-US" sz="3000" kern="1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88" y="962527"/>
            <a:ext cx="2770751" cy="35332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439" y="962527"/>
            <a:ext cx="2826620" cy="353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51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5E8CB6"/>
      </a:accent1>
      <a:accent2>
        <a:srgbClr val="706D95"/>
      </a:accent2>
      <a:accent3>
        <a:srgbClr val="3D92DF"/>
      </a:accent3>
      <a:accent4>
        <a:srgbClr val="967926"/>
      </a:accent4>
      <a:accent5>
        <a:srgbClr val="50407C"/>
      </a:accent5>
      <a:accent6>
        <a:srgbClr val="9E6C50"/>
      </a:accent6>
      <a:hlink>
        <a:srgbClr val="D5B737"/>
      </a:hlink>
      <a:folHlink>
        <a:srgbClr val="C74227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A000120140929A04KPBG</Template>
  <TotalTime>775</TotalTime>
  <Words>401</Words>
  <Application/>
  <PresentationFormat/>
  <Paragraphs>72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微软雅黑</vt:lpstr>
      <vt:lpstr>幼圆</vt:lpstr>
      <vt:lpstr>Arial</vt:lpstr>
      <vt:lpstr>Arial Black</vt:lpstr>
      <vt:lpstr>Calibri</vt:lpstr>
      <vt:lpstr>Wingdings 2</vt:lpstr>
      <vt:lpstr>A000120140530A99PPBG</vt:lpstr>
      <vt:lpstr>          项 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莫泊桑笔下的           玛蒂尔德</vt:lpstr>
      <vt:lpstr>小说中有正面描写过          玛蒂尔德的美貌吗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重新认识玛蒂尔德</vt:lpstr>
      <vt:lpstr>PowerPoint 演示文稿</vt:lpstr>
      <vt:lpstr>PowerPoint 演示文稿</vt:lpstr>
      <vt:lpstr>   “小说能吸引读者眼球的东西在于有复杂的人物关系，因为关系越复杂，越容易使人物之间产生矛盾。”</vt:lpstr>
      <vt:lpstr>PowerPoint 演示文稿</vt:lpstr>
      <vt:lpstr>PowerPoint 演示文稿</vt:lpstr>
      <vt:lpstr>讨论：路瓦栽夫妇的夫妻感情</vt:lpstr>
      <vt:lpstr>讨论：佛莱思节夫人与路瓦栽夫人的友谊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frank F</cp:lastModifiedBy>
  <cp:revision/>
  <dcterms:created xsi:type="dcterms:W3CDTF">2015-01-06T13:55:59Z</dcterms:created>
  <dcterms:modified xsi:type="dcterms:W3CDTF">2015-01-13T02:40:48Z</dcterms:modified>
  <cp:category/>
</cp:coreProperties>
</file>