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9"/>
  </p:notesMasterIdLst>
  <p:sldIdLst>
    <p:sldId id="277" r:id="rId2"/>
    <p:sldId id="278" r:id="rId3"/>
    <p:sldId id="299" r:id="rId4"/>
    <p:sldId id="279" r:id="rId5"/>
    <p:sldId id="300" r:id="rId6"/>
    <p:sldId id="266" r:id="rId7"/>
    <p:sldId id="301" r:id="rId8"/>
    <p:sldId id="302" r:id="rId9"/>
    <p:sldId id="303" r:id="rId10"/>
    <p:sldId id="304" r:id="rId11"/>
    <p:sldId id="284" r:id="rId12"/>
    <p:sldId id="305" r:id="rId13"/>
    <p:sldId id="306" r:id="rId14"/>
    <p:sldId id="285" r:id="rId15"/>
    <p:sldId id="307" r:id="rId16"/>
    <p:sldId id="308" r:id="rId17"/>
    <p:sldId id="309" r:id="rId18"/>
    <p:sldId id="310" r:id="rId19"/>
    <p:sldId id="311" r:id="rId20"/>
    <p:sldId id="312" r:id="rId21"/>
    <p:sldId id="313" r:id="rId22"/>
    <p:sldId id="314" r:id="rId23"/>
    <p:sldId id="315" r:id="rId24"/>
    <p:sldId id="316" r:id="rId25"/>
    <p:sldId id="317" r:id="rId26"/>
    <p:sldId id="267" r:id="rId27"/>
    <p:sldId id="318" r:id="rId28"/>
    <p:sldId id="319" r:id="rId29"/>
    <p:sldId id="320" r:id="rId30"/>
    <p:sldId id="321" r:id="rId31"/>
    <p:sldId id="322" r:id="rId32"/>
    <p:sldId id="287" r:id="rId33"/>
    <p:sldId id="323" r:id="rId34"/>
    <p:sldId id="288" r:id="rId35"/>
    <p:sldId id="324" r:id="rId36"/>
    <p:sldId id="325" r:id="rId37"/>
    <p:sldId id="289" r:id="rId38"/>
    <p:sldId id="326" r:id="rId39"/>
    <p:sldId id="327" r:id="rId40"/>
    <p:sldId id="328" r:id="rId41"/>
    <p:sldId id="329" r:id="rId42"/>
    <p:sldId id="330" r:id="rId43"/>
    <p:sldId id="331" r:id="rId44"/>
    <p:sldId id="268" r:id="rId45"/>
    <p:sldId id="332" r:id="rId46"/>
    <p:sldId id="333" r:id="rId47"/>
    <p:sldId id="334" r:id="rId48"/>
    <p:sldId id="290" r:id="rId49"/>
    <p:sldId id="335" r:id="rId50"/>
    <p:sldId id="336" r:id="rId51"/>
    <p:sldId id="337" r:id="rId52"/>
    <p:sldId id="338" r:id="rId53"/>
    <p:sldId id="339" r:id="rId54"/>
    <p:sldId id="340" r:id="rId55"/>
    <p:sldId id="341" r:id="rId56"/>
    <p:sldId id="291" r:id="rId57"/>
    <p:sldId id="342" r:id="rId58"/>
    <p:sldId id="343" r:id="rId59"/>
    <p:sldId id="344" r:id="rId60"/>
    <p:sldId id="345" r:id="rId61"/>
    <p:sldId id="292" r:id="rId62"/>
    <p:sldId id="346" r:id="rId63"/>
    <p:sldId id="347" r:id="rId64"/>
    <p:sldId id="348" r:id="rId65"/>
    <p:sldId id="349" r:id="rId66"/>
    <p:sldId id="280" r:id="rId67"/>
    <p:sldId id="350" r:id="rId68"/>
    <p:sldId id="351" r:id="rId69"/>
    <p:sldId id="352" r:id="rId70"/>
    <p:sldId id="353" r:id="rId71"/>
    <p:sldId id="354" r:id="rId72"/>
    <p:sldId id="293" r:id="rId73"/>
    <p:sldId id="355" r:id="rId74"/>
    <p:sldId id="356" r:id="rId75"/>
    <p:sldId id="357" r:id="rId76"/>
    <p:sldId id="358" r:id="rId77"/>
    <p:sldId id="361" r:id="rId78"/>
    <p:sldId id="362" r:id="rId79"/>
    <p:sldId id="363" r:id="rId80"/>
    <p:sldId id="364" r:id="rId81"/>
    <p:sldId id="359" r:id="rId82"/>
    <p:sldId id="360" r:id="rId83"/>
    <p:sldId id="365" r:id="rId84"/>
    <p:sldId id="366" r:id="rId85"/>
    <p:sldId id="367" r:id="rId86"/>
    <p:sldId id="294" r:id="rId87"/>
    <p:sldId id="368" r:id="rId88"/>
    <p:sldId id="369" r:id="rId89"/>
    <p:sldId id="370" r:id="rId90"/>
    <p:sldId id="371" r:id="rId91"/>
    <p:sldId id="372" r:id="rId92"/>
    <p:sldId id="295" r:id="rId93"/>
    <p:sldId id="373" r:id="rId94"/>
    <p:sldId id="374" r:id="rId95"/>
    <p:sldId id="375" r:id="rId96"/>
    <p:sldId id="281" r:id="rId97"/>
    <p:sldId id="376" r:id="rId98"/>
    <p:sldId id="377" r:id="rId99"/>
    <p:sldId id="378" r:id="rId100"/>
    <p:sldId id="379" r:id="rId101"/>
    <p:sldId id="380" r:id="rId102"/>
    <p:sldId id="296" r:id="rId103"/>
    <p:sldId id="382" r:id="rId104"/>
    <p:sldId id="383" r:id="rId105"/>
    <p:sldId id="297" r:id="rId106"/>
    <p:sldId id="384" r:id="rId107"/>
    <p:sldId id="385" r:id="rId108"/>
    <p:sldId id="386" r:id="rId109"/>
    <p:sldId id="387" r:id="rId110"/>
    <p:sldId id="388" r:id="rId111"/>
    <p:sldId id="389" r:id="rId112"/>
    <p:sldId id="298" r:id="rId113"/>
    <p:sldId id="390" r:id="rId114"/>
    <p:sldId id="391" r:id="rId115"/>
    <p:sldId id="392" r:id="rId116"/>
    <p:sldId id="393" r:id="rId117"/>
    <p:sldId id="394" r:id="rId1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100.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1.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3.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4.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5.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8.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09.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26.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96.xml"/><Relationship Id="rId5" Type="http://schemas.openxmlformats.org/officeDocument/2006/relationships/slide" Target="slide66.xml"/><Relationship Id="rId4" Type="http://schemas.openxmlformats.org/officeDocument/2006/relationships/slide" Target="slide44.xml"/></Relationships>
</file>

<file path=ppt/slides/_rels/slide110.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1.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3.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4.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5.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1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1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26.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96.xml"/><Relationship Id="rId5" Type="http://schemas.openxmlformats.org/officeDocument/2006/relationships/slide" Target="slide66.xml"/><Relationship Id="rId4" Type="http://schemas.openxmlformats.org/officeDocument/2006/relationships/slide" Target="slide44.xml"/></Relationships>
</file>

<file path=ppt/slides/_rels/slide1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26.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96.xml"/><Relationship Id="rId5" Type="http://schemas.openxmlformats.org/officeDocument/2006/relationships/slide" Target="slide66.xml"/><Relationship Id="rId4" Type="http://schemas.openxmlformats.org/officeDocument/2006/relationships/slide" Target="slide44.xml"/></Relationships>
</file>

<file path=ppt/slides/_rels/slide14.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27.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28.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29.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1.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2.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3.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4.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5.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6.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7.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8.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39.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41.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42.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43.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32.xml"/><Relationship Id="rId7" Type="http://schemas.openxmlformats.org/officeDocument/2006/relationships/slide" Target="slide44.xml"/><Relationship Id="rId2" Type="http://schemas.openxmlformats.org/officeDocument/2006/relationships/slide" Target="slide2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slide" Target="slide96.xml"/></Relationships>
</file>

<file path=ppt/slides/_rels/slide44.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45.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46.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47.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48.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49.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50.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1.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2.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3.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4.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5.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6.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7.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8.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59.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60.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1.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2.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3.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4.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5.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8.xml"/><Relationship Id="rId7" Type="http://schemas.openxmlformats.org/officeDocument/2006/relationships/slide" Target="slide26.xml"/><Relationship Id="rId2" Type="http://schemas.openxmlformats.org/officeDocument/2006/relationships/slide" Target="slide44.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61.xml"/><Relationship Id="rId4" Type="http://schemas.openxmlformats.org/officeDocument/2006/relationships/slide" Target="slide56.xml"/><Relationship Id="rId9" Type="http://schemas.openxmlformats.org/officeDocument/2006/relationships/slide" Target="slide96.xml"/></Relationships>
</file>

<file path=ppt/slides/_rels/slide6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6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68.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69.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70.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1.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3.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4.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5.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8.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79.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80.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1.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3.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4.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5.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8.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89.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11.xml"/><Relationship Id="rId7" Type="http://schemas.openxmlformats.org/officeDocument/2006/relationships/slide" Target="slide6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26.xml"/><Relationship Id="rId4" Type="http://schemas.openxmlformats.org/officeDocument/2006/relationships/slide" Target="slide14.xml"/></Relationships>
</file>

<file path=ppt/slides/_rels/slide90.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1.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3.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4.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5.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72.xml"/><Relationship Id="rId7" Type="http://schemas.openxmlformats.org/officeDocument/2006/relationships/slide" Target="slide26.xml"/><Relationship Id="rId2" Type="http://schemas.openxmlformats.org/officeDocument/2006/relationships/slide" Target="slide6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96.xml"/></Relationships>
</file>

<file path=ppt/slides/_rels/slide9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9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98.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_rels/slide99.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02.xml"/><Relationship Id="rId7" Type="http://schemas.openxmlformats.org/officeDocument/2006/relationships/slide" Target="slide26.xml"/><Relationship Id="rId2" Type="http://schemas.openxmlformats.org/officeDocument/2006/relationships/slide" Target="slide96.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112.xml"/><Relationship Id="rId4" Type="http://schemas.openxmlformats.org/officeDocument/2006/relationships/slide" Target="slide105.xml"/><Relationship Id="rId9" Type="http://schemas.openxmlformats.org/officeDocument/2006/relationships/slide" Target="slide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564904"/>
            <a:ext cx="8675370" cy="1224135"/>
          </a:xfrm>
        </p:spPr>
        <p:txBody>
          <a:bodyPr/>
          <a:lstStyle/>
          <a:p>
            <a:r>
              <a:rPr lang="zh-CN" altLang="zh-CN" b="1" dirty="0"/>
              <a:t>专题</a:t>
            </a:r>
            <a:r>
              <a:rPr lang="zh-CN" altLang="zh-CN" b="1" dirty="0" smtClean="0"/>
              <a:t>九</a:t>
            </a:r>
            <a:r>
              <a:rPr lang="en-US" altLang="zh-CN" b="1" dirty="0" smtClean="0"/>
              <a:t>  </a:t>
            </a:r>
            <a:r>
              <a:rPr lang="zh-CN" altLang="zh-CN" b="1" dirty="0" smtClean="0"/>
              <a:t>选用</a:t>
            </a:r>
            <a:r>
              <a:rPr lang="zh-CN" altLang="zh-CN" b="1" dirty="0"/>
              <a:t>、仿用、变换句式</a:t>
            </a:r>
            <a:r>
              <a:rPr lang="en-US" altLang="zh-CN" b="1" dirty="0"/>
              <a:t>,</a:t>
            </a:r>
            <a:r>
              <a:rPr lang="zh-CN" altLang="zh-CN" b="1" dirty="0"/>
              <a:t>扩展语句</a:t>
            </a:r>
            <a:r>
              <a:rPr lang="en-US" altLang="zh-CN" b="1" dirty="0"/>
              <a:t>,</a:t>
            </a:r>
            <a:r>
              <a:rPr lang="zh-CN" altLang="zh-CN" b="1" dirty="0"/>
              <a:t>压缩语段</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解答此类问题应注意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首先要解决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即语段有什么信息。解答这类题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一是要明辨信息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辨析语序。就语段内容看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信息传递的基本规律是先说旧信息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再说新信息。如第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句旧信息在前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新信息在后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就选项看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四句话均为陈述大脑在某些刺激下释放出内啡肽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而且句子结构大致相同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故要考虑如何排列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即明确主语是什么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则语序可定。其次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要梳理文脉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确定语境重点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语境为油品质量对汽车尾气排放的影响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即可确定语境重点在于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推进成品油质量升级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的重要性。再次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代入验证。如第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语段中有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则后面衔接的只能是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则答案显而易见。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4748167"/>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14353"/>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雾是由贴近地面空气层中大量水汽凝结成的微小水滴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或冰晶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组成的悬浮体。出现雾时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空气中相对湿度大于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含水量一般为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立方米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形成人们的视觉障碍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水平能见距离低于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而轻雾能见距离在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给人朦胧缥缈的感觉。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霾由空气中浓度较大、直径很小的烟、尘等颗粒组成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它们形成悬浮体弥漫于空中。出现霾时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虽然没有沙尘暴、扬沙等恶劣天气现象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但大气混浊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空气相对湿度小于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水平能见距离明显缩短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千米以下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给人不甚透明的感觉。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概括雾和霾的不同点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概括雾和霾的相同点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字以内</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9933838"/>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成分、相对湿度、能见度不同。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都是悬浮体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都会造成视觉障碍。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本题语段为说明性语段。就本题而言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第一步要审题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即弄清两个问题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阅读试题材料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先筛选出与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悬浮体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朦胧缥缈的感觉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给人不甚透明的感觉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进行合并同类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得出相同点是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都是悬浮体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都会造成视觉障碍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再筛选出与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微小水滴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或冰晶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相对湿度大于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水平能见距离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烟、尘等颗粒组成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相对湿度小于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不甚透明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相关素材进行比较概括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成分、相对湿度、能见度不同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a:spLocks noChangeAspect="1"/>
          </p:cNvSpPr>
          <p:nvPr/>
        </p:nvSpPr>
        <p:spPr>
          <a:xfrm>
            <a:off x="508000" y="505813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本题侧重在比较中提取信息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概括要点。首先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对材料进行整体分析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判明性质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分层表述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摄取核心信息点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梳理其特点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4248360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压缩语段就是将篇幅较长、内容丰富的语段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按要求浓缩成语言简洁、意思明了的语句或短语、词语。首先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的要点在于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浓缩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抽取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故浓缩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是其核心内涵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语料多元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形式多样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变化多端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颇受高考命题者青睐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的过程是概括化、简明化过程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要依照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去次留主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原则将主要内容、重要信息提取出来。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常见压缩题型如下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新闻类压缩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拟写新闻标题。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拟写一句话新闻。即将新闻所有要素浓缩为一句话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让读者透过一句话即可窥见新闻全貌。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拟写导语。提供一篇新闻素材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或新闻正文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让考生拟写新闻导语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凸显新闻的核心价值。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382036"/>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定义类压缩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下定义是对事物本质特征的高度概括。定义是由被定义概念即种差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事物本质特征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被定义概念所属的大范围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有时也采用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的形式来表达。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下定义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寻构主干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添加定语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的步骤来进行。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下定义务必遵循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四条原则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即定义必须相称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定义不能循环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定义不能采用否定形式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定义不能使用比喻句。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童话寓言类压缩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童话内容涉及神怪、精灵等魔幻事物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以幻想为基本特征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却能给人启迪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寓言则有明显的讽喻意义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借喻是其基本特征。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4431327"/>
      </p:ext>
    </p:extLst>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提炼类压缩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提炼要点即提炼出一篇文章或一段文字中最紧要的内容。这种类型的压缩题目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考查考生筛选、抽取、提炼、萃取的能力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主要有提炼关键词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归纳中心词等类型。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形象类压缩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作为高考题的新锐题型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平实的语言表达材料的深层含义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备受高考命题者青睐。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因设题角度新颖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选材含蓄典雅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与传统文化中推崇的直觉妙悟相契合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且难度适中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考生应该给予高度重视。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6082770"/>
      </p:ext>
    </p:extLst>
  </p:cSld>
  <p:clrMapOvr>
    <a:masterClrMapping/>
  </p:clrMapOvr>
  <p:transition>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1099206"/>
            <a:ext cx="8128000" cy="49135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阅读下面一则消息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概括其主要信息。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央广网北京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日消息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十二届全国人大五次会议于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时在人民大会堂新闻发布厅举行新闻发布会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大会新闻发言人傅莹将向中外媒体介绍本次大会的议程和人大工作的相关情况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并回答记者的提问。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据傅莹介绍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大会预备会议通过了议程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选举了由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人组成的大会主席团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选举李建国为大会秘书长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大会设秘书处。主席团第一次会议推举了常务主席和执行主席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通过了大会日程和表决议案的办法。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本次大会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日上午开幕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日上午闭幕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项议程。除了例行要审议的政府工作报告等六个报告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还要审议民法总则草案和三个有关十三届全国人大代表选举的议案。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本题考查概括主要信息。第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段是导语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据此可知新闻发布会的核心事件是介绍十二届人大五次会议的议程安排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段介绍了议程的通过过程及程序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第三段介绍会议时间、议程及主要内容。分析整合以上信息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注意要点信息要全面。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十二届人大五次会议将于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大会共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项议程。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482186"/>
            <a:ext cx="8128000" cy="288226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新闻压缩</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三秘诀</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秘诀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梳理新闻。提取新闻要素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新闻报道了什么事件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相关背景如何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新闻事件中的突出细节是什么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事件造成的后果是什么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透过事件的表面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我们发现了什么问题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秘诀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叩问要旨。即要问时间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问地点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秘诀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直指核心。即检索核心信息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梳理核心事件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删除冗余成分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辨清有效信息。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539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下面是一则时事评论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请摘选其主要内容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解释什么是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蜗牛行动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网络版权保护离不开蜗牛行动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苹果涉嫌盗版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作家集体维权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事件引发关注。网络盗版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免费的午餐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对许多人来说诱惑难挡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面对强大的数字平台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著作权人的叫板如同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蚍蜉撼大树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需付出高昂的成本。如何破解这种困局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力量仍在于著作权人自身。一次容忍等于十次鼓励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对每一次侵权绝不退让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每个人都拿起法律武器捍卫自己的版权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就能一点一滴改变人们的知识产权意识。或许在如万里长征的网络版权保护道路上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这种维权显得犹如蜗牛般细微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但正是持久的汇聚而成的蜗牛行动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才能推动尊重知识产权社会共识的最终形成。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蜗牛行动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指的是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4872776"/>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本题从下定义角度考查压缩语段。材料的题目明示了筛选信息和作答的指向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蜗牛行动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著作权人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网络版权所有人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保护网络版权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。分析整合这些信息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便可轻松作答。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著作权人为保护网络版权而进行的细微又持久的行动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网络版权所有人进行的细微又持久的维权行动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65958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定义压缩</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五注意</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注意审题干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知晓语段特征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把握内容及字数要求。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注意去粗存精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删除冗余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保留精华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确定主干信息与本质特征。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注意定义模板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的基本框架。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注意将重要信息放在宾语的修饰语位置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连词成句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润色文字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调整字数。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注意删除信息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如重复信息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影响、意义、作用信息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举例信息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原因、背景信息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否定信息等。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7708209"/>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6" name="矩形 5"/>
          <p:cNvSpPr>
            <a:spLocks noChangeAspect="1"/>
          </p:cNvSpPr>
          <p:nvPr/>
        </p:nvSpPr>
        <p:spPr>
          <a:xfrm>
            <a:off x="508000" y="1091672"/>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在下面这段文字的两处画线的部分分别补写相关的内容。要求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语意连贯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语言表达鲜明得体。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在一个人的心灵升华中有三种境界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也就是物质境界、精神境界、智慧境界。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什么是物质境界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弟子们赶忙问。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在物质境界中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大师回答。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那么精神境界呢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在这一境界中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一个人就会看到事物更深层次的东西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此时树不再是树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山也不再是山了。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那么智慧境界呢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这就是一个人觉悟的时候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大师微笑着说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到了这一境界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提取信息的主要内容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在横线上写出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每个词不能超过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中国第四大淡水湖洪泽湖因持续干旱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水位直线下降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目前水位只有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年以来历史同期最低水平。据介绍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洪泽湖水位在日前降到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米的死水位后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由于上游没有来水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加之长时间的干旱蒸发导致洪泽湖水位持续降低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虽然有两次降水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但是这对洪泽湖来说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杯水车薪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。严重的旱情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给沿湖地区水产养殖、工农业生产、渔业和湖区水运造成了巨大损失。目前该湖区的三条航线中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已无一条能够维持正常通航。除航运受影响外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水位很低使过去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日出斗金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的洪泽湖水产渔业遭受严重损失。走进湖滩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曾蔚为壮观的万亩临湖围网蟹鱼塘口已完全干涸龟裂。洪泽湖区围网养殖及内塘养殖旱情严重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仅洪泽县养殖塘口就干涸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缺水受旱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造成经济损失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万元人民币。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5867218"/>
      </p:ext>
    </p:extLst>
  </p:cSld>
  <p:clrMapOvr>
    <a:masterClrMapping/>
  </p:clrMapOvr>
  <p:transition>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本题考查提取关键词。所给文字叙写的主要对象是洪泽湖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主要信息集中在第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其余句子对此具体解说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属于次要信息。第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句写洪泽湖因干旱水位下降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句写干旱造成的巨大损失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从这两句中提取关键词即可。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洪泽湖　干旱　水位下降　损失巨大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关键词提炼分</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两步</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辨析语段性质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分析语段层次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即语意分层。其次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体察语段内在结构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尤其是语句之间的关系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归纳出句子的关键词或主词。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16001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wipe(down)">
                                      <p:cBhvr>
                                        <p:cTn id="7" dur="500"/>
                                        <p:tgtEl>
                                          <p:spTgt spid="1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xEl>
                                              <p:pRg st="2" end="2"/>
                                            </p:txEl>
                                          </p:spTgt>
                                        </p:tgtEl>
                                        <p:attrNameLst>
                                          <p:attrName>style.visibility</p:attrName>
                                        </p:attrNameLst>
                                      </p:cBhvr>
                                      <p:to>
                                        <p:strVal val="visible"/>
                                      </p:to>
                                    </p:set>
                                    <p:animEffect transition="in" filter="wipe(down)">
                                      <p:cBhvr>
                                        <p:cTn id="12" dur="500"/>
                                        <p:tgtEl>
                                          <p:spTgt spid="18">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8">
                                            <p:txEl>
                                              <p:pRg st="3" end="3"/>
                                            </p:txEl>
                                          </p:spTgt>
                                        </p:tgtEl>
                                        <p:attrNameLst>
                                          <p:attrName>style.visibility</p:attrName>
                                        </p:attrNameLst>
                                      </p:cBhvr>
                                      <p:to>
                                        <p:strVal val="visible"/>
                                      </p:to>
                                    </p:set>
                                    <p:animEffect transition="in" filter="wipe(down)">
                                      <p:cBhvr>
                                        <p:cTn id="15" dur="5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矩形 18"/>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山东日照一模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个关键词概括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每个关键词不超过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在像新浪博客、优酷播客等所有提供自媒体的网站上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用户只需要通过简单的注册申请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根据服务商提供的网络空间和可选的模板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就可以利用版面管理工具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在网络上发布文字、音乐、图片、视频等信息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创建属于自己的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旁观者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每个平民都可以拥有一份自己的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网络报纸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网络广播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网络电视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仿佛一夜之间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飞入寻常百姓家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变成了个人的传播载体。自媒体能够迅速地将信息传播到受众中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受众也可以迅速地对信息传播的效果进行反馈。但是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有的自媒体过分追求新闻发布速度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或者说为了追求点击率而忽略了新闻的真实性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导致部分民间写手降低了自身的道德底线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从而降低了自媒体所传播的信息的可信度。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2972452"/>
      </p:ext>
    </p:extLst>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创建简单　平民化　传播迅速　可信度低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本题考查压缩语段。首先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要梳理文段结构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切分层次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概括文意。其次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借助标点符号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将文段分为四个层次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每个层次都提炼出一个关键词。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64957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山东济南一模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请把下面这则消息压缩成一句话新闻。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济南日报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记者赵晓林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记者从山东省文物局获悉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山东目前的全国重点文物保护单位为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省级文物保护单位为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总数位居全国首位。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山东省厘清了全省文物资源状况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核定公布第三次全国文物普查结果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全省共登记不可移动文物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万余处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新发现的文物点占总数的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。全国重点文物保护单位由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处增加到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省级文物保护单位由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处增加到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总数位居全国首位。开展文物勘探、考古发掘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个考古项目荣登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全国十大考古新发现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发掘了大批遗址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出土了大量重要文物。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年山东省博物馆总数将达到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万人拥有一座博物馆。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9823932"/>
      </p:ext>
    </p:extLst>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山东省级以上文保单位总数居全国第一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或首位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要聚焦新闻导语部分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由导语部分提炼出关键信息。其次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对照新闻要素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文保单位总数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省级以上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连缀起来即可。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453416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对下面这段文字提供的信息进行筛选、整合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僵尸企业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下定义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在政府工作报告中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总理强调要积极稳妥处置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僵尸企业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僵尸企业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行尸走肉企业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的中国式表达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是一些效益不佳的企业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轻则连年亏损、资不抵债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重则难以为继、濒临倒闭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它们毫无例外都是负债企业。僵尸企业不同于短期陷入困境的问题企业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问题企业一旦解决了问题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就能很快起死回生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僵尸企业则没有前景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可以说是扭亏无望。僵尸企业之所以能免于破产倒闭、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僵而不死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一是因为有地方政府的保护照顾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二是因为有银行的贷款支持。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7724225"/>
      </p:ext>
    </p:extLst>
  </p:cSld>
  <p:clrMapOvr>
    <a:masterClrMapping/>
  </p:clrMapOvr>
  <p:transition>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僵尸企业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是效益不佳、扭亏无望、依靠地方政府保护照顾和银行贷款支持而免于破产倒闭的负债企业。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本题从下定义角度考查压缩语段的能力。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僵尸企业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毫无例外都是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一是因为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等句子介绍了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僵尸企业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的本质特点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从中筛选信息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利用定义格式整合作答即可。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970438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5" name="矩形 4"/>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一是要注意文段的整体内容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尤其抓住文段的首句话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提纲挈领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纲举目张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二是明确大师用来作比的是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的演变来推断具体内容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三是注意文中的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三种境界的渐进关系。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你看到树是树、山是山　树又成了树、山又成了山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02209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6" name="矩形 5"/>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合境取舍</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四部曲</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是句式选择的核心标准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它不仅要求体察句式所处的上下语境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更要求审视示例句子本身的结构、文脉等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尤其要求观察语句与语境中的其他语句是否契合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是否前后贯通。此类题目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高考中备受命题者青睐。首先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审清题目要求及答题方向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不迷失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审视语境材料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明确表达角度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如侧重上下文连贯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则要注意分析话题、句式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如侧重强调某一意思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就应从句首句末的位置上去分析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不走调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揣摩试题本身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根据语意表达、情感表达、语意连贯、语体表达的需要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要回归语境去验证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润色修改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不走样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501972"/>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4076"/>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云南昆明一检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填入下面文段横线处的词语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从考古证据来看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人类的历史可以上溯二三百万年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但社会大众能够看到并熟知的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不过数千年。</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而数千年来的历史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却经历着人类自身不断的创造与积累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时至今日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我们尚能见到数千年文明所遗留下来的凤毛麟角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实属万幸。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百万年以上的历史之所以淹没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是由于年代过于久远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写就沧桑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自然的神力足以削山填海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百万年以上的历史之所以淹没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是由于年代过于久远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自然的神力足以削山填海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写就沧桑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由于年代过于久远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写就沧桑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自然的神力足以削山填海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所以百万年以上的历史就淹没了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由于年代过于久远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自然的神力足以削山填海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写就沧桑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所以百万年以上的历史就淹没了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百万年以上的历史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而数千年来的历史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保持陈述句式的一致性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上承前句隐含的问题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自然的神力足以削山填海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写就沧桑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7003242"/>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山西太原协作体联考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创业创新是人类文明进步的不熄引擎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是植根于每个人心中具有顽强生命力的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。我国是世界上人口最多的国家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亿勤劳智慧的中国人民中间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蕴藏着无穷的创造力。试想一下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亿人的创新创造潜能充分释放出来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那将给经济社会发展带来什么样的变化。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靠社会生产力的解放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更要靠解放社会创造力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既要解放社会生产力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又要社会创造力的解放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不仅要解放社会生产力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更要解放社会创造力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解放社会生产力的同时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还要解放社会创造力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7077307"/>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从语言逻辑看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后文表达的中心为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填入语句的语义中心也应为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因此应选择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从句式角度看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选择的句式一致的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以保持与其流畅。所以选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452122"/>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湖北荆州二检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绝大多数人几乎天生怕蛇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科学家认为这可能与人类早期的穴居生活有关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基因的人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会本能地躲开毒蛇的伤害。这意味着有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基因的人生存能力更强。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因为毒蛇极易攻击穴居的人类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便慢慢形成了对蛇的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因为穴居人类慢慢形成了对蛇的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极易遭到毒蛇的攻击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即使穴居的人类极易遭到毒蛇的攻击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基因也形成了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因为穴居的人类极易遭到毒蛇的攻击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便慢慢形成了对蛇的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9346750"/>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本题考查语言表达连贯的能力。从整段文字看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这是一个因果倒置的复句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怕蛇与穴居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然后应用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因为毒蛇极易攻击穴居的人类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便慢慢形成了对蛇的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这个句子本身的陈述对象就不一致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所以也不符合要求。再比较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穴居的人类极易遭到毒蛇的攻击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再形成对蛇的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6438977"/>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63118" y="847103"/>
            <a:ext cx="2217763" cy="2933361"/>
          </a:xfrm>
          <a:prstGeom prst="rect">
            <a:avLst/>
          </a:prstGeom>
        </p:spPr>
      </p:pic>
      <p:sp>
        <p:nvSpPr>
          <p:cNvPr id="3" name="矩形 2"/>
          <p:cNvSpPr>
            <a:spLocks noChangeAspect="1"/>
          </p:cNvSpPr>
          <p:nvPr/>
        </p:nvSpPr>
        <p:spPr>
          <a:xfrm>
            <a:off x="508000" y="3790855"/>
            <a:ext cx="8128000" cy="2090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我师父说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选句关键在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核心是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定调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即根据语境确定语句的倾向及基调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梳纹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即体察前后语句的结构及内在纹理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从而确定语句的形式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然后抓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即抓住文段中表示语境的词语。如此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各位都知道练写字的基本功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描红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描红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就是依样画葫芦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仿写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的灵魂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是最笨拙但也最有效的办法。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中国古代城市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无论是都城还是州县所在地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与乡村的经济联系主要都是单向性的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广大乡村则在男耕女织的自然经济轨范内生存。国与野、都与鄙、城与乡之间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政治上是前者对后者的压迫与控制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经济上则是后者对前者财富和劳力的供应。这使中国古代城市不仅是政治性的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而且是消费性的。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即城市从乡村征收贡赋、调集劳役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一般却较少向乡村提供产品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即城市一般较少向乡村提供产品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而从乡村征收贡赋、调集劳役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即乡村向城市缴纳贡赋、提供劳役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一般却较少从城市获得产品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即乡村一般较少从城市获得产品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而向城市缴纳贡赋、提供劳役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203585"/>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本题从选句角度考查语言表达连贯的能力。该语段第一句的主语是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根据陈述一致原则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根据转折关系句子应将强调内容放在转折词之后的原则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并结合语段中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经济上则是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的供应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可确定应选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1709765"/>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河北衡水模拟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衔接最恰当的一句是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汉字一直使用了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3 000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尤其是从秦汉以来的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积累了大量的文献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其中相当一部分是文学作品。中国文字一旦更改为字母文字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对于大多数人来说都将成为不能阅读的外语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这对于中国文化将是一个重大的打击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那些汗牛充栋的文学作品都将成为废品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那些汗牛充栋的文学作品都将成为废品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这对于中国文化将是一个重大的打击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对于大多数人来说都将成为不能阅读的外语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那些汗牛充栋的文学作品都将成为废品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对于大多数人来说都将成为不能阅读的外语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这对于中国文化将是一个重大的打击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这对于中国文化将是一个重大的打击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对于大多数人来说都将成为不能阅读的外语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那些汗牛充栋的文学作品都将成为废品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3715948"/>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本题从选句角度考查语言表达连贯的能力。从文段看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文学作品的载体是汉字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中国文字一旦更改为字母文字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意味着文学作品的载体发生了变化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两者谈论的话题均是文学作品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从语意连贯角度看便可排除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对于大多数人来说都将成为不能阅读的外语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承前省略主语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那些汗牛充栋的文学作品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这对于中国文化将是一个重大的打击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这样又排除掉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5186829"/>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江西百所重点高中模拟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倏忽间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林木疏朗处突然闪过一泓澄澈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溪床细沙乱石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纤尘不染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水底的树叶纹脉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清晰可辨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那汩汩的水声好像响在别处。风过树林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树叶哗哗作响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茂密的枝叶丛里又显出一汪清泉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奔突的水声也愈发大了。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如一位美丽的姑娘脸上的一抹青黛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溪流异常清冽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溪流异常清冽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像一位羞涩的少女眨着眼睛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溪流异常清冽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如一位美丽的姑娘脸上的一抹青黛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像一位羞涩的少女眨着眼睛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溪流异常清冽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3499628"/>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0" name="圆角矩形 19">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本题从选句角度考查语言表达连贯的能力。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一抹青黛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像一位羞涩的少女眨着眼睛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则是比喻泉的清亮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一汪清泉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美丽的姑娘脸上的一抹青黛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两项。横线后的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奔突的水声也愈发大了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是写溪流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应紧接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这样又排除了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4849279"/>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仿用句式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汉字是中华文明的重要载体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许多汉字如山、日、水、火、土、木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都具有丰富的文化意蕴。请参照例句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任选一个字写一段话。要求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字形如弯弯的月牙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在中华文化中总是与清纯、静谧、乡情相联系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朗月清风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让人神清气爽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月是故乡明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则勾起人们对故乡和亲人的思念。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字形如滔滔的水流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大水叫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意境阔大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小水叫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兰芽浸溪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意境清新。在中华文化中与水有关的字很多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这些字体现了中国人的智慧和情怀。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海纳百川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要人有宽广的胸襟。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本题从汉字理解方面考查仿写句式。仿写应先分析例句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把握例句包含的仿写信息及写作思路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例句以汉字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先用比喻手法描摹了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组合后的字义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在传统文化中的意蕴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并通过联想、想象列举词语、引用诗句来阐释。仿写时应选择自己比较熟悉的汉字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发掘其文化信息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参照例句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注意字数要求作答即可。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0250435"/>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仿照示例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自选话题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另写一个句子。要求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与示例结构基本相同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修辞手法一致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个别词语可与示例重复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字数也可略有增减。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就像穿衣服扣扣子一样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如果第一粒扣子扣错了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剩余的扣子都会扣错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人生的扣子从一开始就要扣好。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6413200"/>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就像下棋对弈一样　如果某一步走错了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剩余的棋子都会难行　人生的棋子每一步都不可掉以轻心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本题考查仿写句式。示例内容由两部分组成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分号前的句子使用了比喻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运用了假设关系复句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起始阶段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分号后的句子承接上文的语意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由实及虚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类比说理。示例采用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从一开始就要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的句式结构。仿写应把握这些特点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做到内容形式契合</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992729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既要形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更要神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。川剧有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变脸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倏忽之间就给观众展示多种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脸谱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令人目瞪口呆。但摘下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面具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还是本相。句式变换也如此。就句式而言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只是形式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不变的是原意。</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
            </a:r>
            <a:b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b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我师父还说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蹦极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虽可在空中翻腾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跃动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但脚上始终有一根绳子。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也这样啊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先要确定方向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向哪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再做足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就是突出重点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还要形象丰满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漂亮潇洒。大家想想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是否是这样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
            </a:r>
            <a:b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b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师父常说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农村饥饿年代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曾有一个词让人怦然心动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那就是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捞干的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压缩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捞干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是图景。总之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就是语段的核心因素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是语段的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领队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。明了此点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压缩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有什么可怕的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山东大学　董慧娜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1704859"/>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用下面的短语组成两副有关春节和端午节的对联。要求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上下联各为七字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语意连贯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符合节日和对联特点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不得重复使用短语。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门上桃符　碧波竞舟　江边柳线　青艾驱瘴　迎春绿　十里欢　耀眼红　千家乐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江边柳线迎春绿　门上桃符耀眼红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端午节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青艾驱瘴千家乐　碧波竞舟十里欢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本题考查对联知识。解答时首先要仔细分析这些短语的特点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找出对偶的短语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门上桃符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江边柳线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碧波竞舟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青艾驱瘴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迎春绿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耀眼红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十里欢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千家乐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考虑意象与节日特点的关系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将表现同一个节日的短语组合在一起。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690738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仿写</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要在参悟</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两个角度去叩问</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一问仿写的内容有何要求</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仿句内容是否相关</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是正向还是负面</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是批判还是褒赞</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二问仿写的基调和倾向是什么</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是高昂还是低沉</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是感伤还是欢愉</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是含蓄还是明快</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三问仿写在内容表达上有何暗示</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四是问仿写形式上有何要求</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是对联还是语句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如果是对联</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要注意押韵与对仗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尤其要注意仄起平收的平仄规律。</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185325336"/>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仿写。仿写有四个层面的内涵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一是内容层面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仿写句子与示例的内容相近或相关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情感基调相同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二是形式层面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仿写句子应与例句的语法结构相同、语言标志一致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三是修辞层面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仿写的句子应与示例修辞手法相同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四是逻辑顺序层面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仿写句子内部应合乎常理、合乎逻辑。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对联。对联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也叫对仗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即对偶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指在韵文中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上下两句中的词组结构和词性要相同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互相成对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而平仄声调则要相反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如同古代的仪仗队一样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两两相对。本句平仄相间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对句除韵脚外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要平仄相对。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对联的出句和对句的字数、句型和词类要相同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义类要相对。如杜甫诗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萧萧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滚滚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来。此句中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滚滚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萧萧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均为对仗。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押韵。古体诗押韵较为自由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可用一韵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也可换韵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可以在偶数句押韵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也可以奇数句偶数句都押韵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可用平声韵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也可用仄声韵。近体诗则只能用一个韵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即使是长达数十句的排律也不能换韵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在偶数句押韵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其余的奇数句都不能押韵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一般只用平声韵。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对联歌诀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一三五不论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二四六分明。即第一、第三、第五字的平仄可以不拘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第二、第四、第六字的平仄必须分明。如果是五言诗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一三不论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二四分明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6551887"/>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汉字新解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是指利用汉字独特的结构、内涵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抒写现实人生的新思索新理念。请参照示例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中任选一个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写一段个性化的解读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个性化的解读必须原创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形式可以与示例不一样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。人能说话是常事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说的话能兑现方才有价值。大话说得天花坠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后果很不妙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而信口雌黄胡乱说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结局更危险。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本题主要考查仿写句子。做好本题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一要准确把握例子的语意及句式特点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二要选择自己熟悉的汉字来仿写。示例先总说汉字的组成部件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然后依次解说部件的含义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最后从反面阐释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不恰当地说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的危害。仿写做到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还要注意内容语意的一致性。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每天看文。一个人对事物、对环境的敏感度如何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取决于他的文化积淀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而文化积淀的重要来源之一就是多学习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能听不能做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听听不犯法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做则另当别论。高标准呢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非礼勿视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非礼勿听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非礼勿言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非礼勿动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心中有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。愧字普通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含义珍贵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可谓道德的良知防线。常问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才能无鬼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才能无愧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对人生、对社会问心无愧。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5204104"/>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仿句要诀</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四一致</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循规蹈矩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熟悉常见仿写题型和仿写要求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结合情景选句式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瞻前顾后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熟记联想思维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合理联想、想象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依葫芦画瓢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熟记比喻、拟人、排比等常用的修辞手法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准确套用句式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契合内容要求。首先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基调一致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即仿写句子应与示例情韵一致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格调一致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包括陈述对象一致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话题一致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内容性质一致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色彩一致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即语体色彩一致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情感色彩一致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语言风格一致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修辞手法一致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隐含条件一致。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8386037"/>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山东济南一模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汉字是民族文化的化石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是历史的载体。某杂志要举办一次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个最具中华文化意义的汉字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你认为哪一个汉字可以入选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请仿照下面例句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另选一个你心中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的汉字写一段话。不要求句式和结构完全一致。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人在草木之间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茶是将人与自然融为一体的圣物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令人身心柔软、宁静和从容。苏轼说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休对故人思故国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且将新火试新茶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表达了豁达超脱的襟怀。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水、火中和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冷热中和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反映了中国人的中庸之道和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的处世哲学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心态平和、不温不火是为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君子之交淡如水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传达出朋友间相互信任所带来的平淡宁静的感悟。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将心比心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做人、读书都应该有这份胸怀。孔子说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己所不欲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勿施于人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已成为国际间公认的道德黄金律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指导个人及社会间的行为准则。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1955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能对汉字的字形进行解读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并能准确阐释意义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恰当引用诗句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合乎健康向上的情感基调。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6616329"/>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杭州峰会拟一副对联。不超过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构建创新、活动、联动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包容的世界经济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的二十国集团领导人峰会于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月在中国杭州拉开帷幕。钱塘江边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西湖之畔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各国领导人齐聚杭州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为世界经济把好脉、开好方。总书记在开幕式上发表主旨演讲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三个共同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为全球经济提出中国方案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提供中国智慧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提振了全球经济增长的信心和勇气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推动本次峰会取得丰硕成果。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钱塘江边风云际会　西子湖畔中国担当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杭州城拉开经济帷幕　中国风提振世界信心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09852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86782596"/>
              </p:ext>
            </p:extLst>
          </p:nvPr>
        </p:nvGraphicFramePr>
        <p:xfrm>
          <a:off x="508000" y="804618"/>
          <a:ext cx="8128000" cy="5576710"/>
        </p:xfrm>
        <a:graphic>
          <a:graphicData uri="http://schemas.openxmlformats.org/presentationml/2006/ole">
            <mc:AlternateContent xmlns:mc="http://schemas.openxmlformats.org/markup-compatibility/2006">
              <mc:Choice xmlns:v="urn:schemas-microsoft-com:vml" Requires="v">
                <p:oleObj spid="_x0000_s1054" name="文档" r:id="rId4" imgW="4001207" imgH="2745490" progId="Word.Document.12">
                  <p:embed/>
                </p:oleObj>
              </mc:Choice>
              <mc:Fallback>
                <p:oleObj name="文档" r:id="rId4" imgW="4001207" imgH="2745490" progId="Word.Document.12">
                  <p:embed/>
                  <p:pic>
                    <p:nvPicPr>
                      <p:cNvPr id="0" name=""/>
                      <p:cNvPicPr/>
                      <p:nvPr/>
                    </p:nvPicPr>
                    <p:blipFill>
                      <a:blip r:embed="rId5"/>
                      <a:stretch>
                        <a:fillRect/>
                      </a:stretch>
                    </p:blipFill>
                    <p:spPr>
                      <a:xfrm>
                        <a:off x="508000" y="804618"/>
                        <a:ext cx="8128000" cy="5576710"/>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首先应概括新闻文段内容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锁定关键信息词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钱塘江边、西子湖畔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经济峰会、中国担当、提振信心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按照对联大致要求组联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注意字数、词性、对仗及仄起平收的要求。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8895457"/>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山东临沂一模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按照画线部分的句式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在横线处补写相应的语句。要求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语意相关。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《中国诗词大会》第二季像一股清流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有筋骨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有温度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吟咏的是诗词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流淌的是文化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感悟的是情怀。这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一枝一叶总关情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的鉴赏。选手吟雨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观众听雨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那是</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空山新雨后</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的清新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却话巴山夜雨时</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的深情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东边日出西边雨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的哲思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已是黄昏独自愁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更著风和雨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的惆怅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本题是仿写题的变形。就本题而言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一是要概括文段意思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理清文段脉络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体察语境特点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二是要紧扣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吟咏的是诗词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流淌的是文化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感悟的是情怀。这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一枝一叶总关情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三是注意修辞手法要求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且语意与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77027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山东泰安一模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根据提示补写对联并说出补写部分的含意。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清朝有名的翰林院大学士周起谓为官之后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路遇曾经教过他的私塾先生。先生见到周起谓便出一联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眼珠子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鼻孔子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朱子高过孔子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谐音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此处指朱熹。眼珠子长得高过鼻子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意为学生周起谓的地位比他还高。周起谓稍作思考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对出下联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眉先生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须后生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。同样取自人的五官的生理特点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对得工整有力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实为绝对。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后生长过先生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青出于蓝而胜于蓝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46485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1435068"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本题用对联方式考查文化知识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令人耳目一新。首先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是表达后生胜过先生、后学超过先人的意思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可由上联中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朱子高过孔子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顺理成章地推断出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且均为一语双关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体察文段中的戏谑味道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体会周起谓对联中所蕴含的既尊师又有胜过师长的自得之情。稍加体会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便可答出。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1288966"/>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变换句式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请将画线的句子改写成排比句。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不得改变原意。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焦裕禄是闻名全国、感动全国的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县委书记的好榜样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。他在兰考县忘我奋斗一年零五个月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积劳成疾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英年早逝。焦裕禄</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是为人民拼死拼活谋福祉的领导干部的优秀代表</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为信仰无怨无悔做奉献</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成为共产党人的光辉典范</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在为祖国艰苦奋斗创新功的时代里</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他是那一代人的精神符号。</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人民是不会忘记焦裕禄的。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是为人民拼死拼活谋福祉的领导干部的优秀代表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是为信仰无怨无悔做奉献的共产党人的光辉典范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是为祖国艰苦奋斗创新功的那一代人的精神符号。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符合试题要求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其他答案亦可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本题考查变换句式与正确使用修辞手法。就本题而言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先要理解句意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从分号看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画线句子从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优秀代表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光辉典范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三个方面评价焦裕禄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从要求看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将原句改为排比句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对比画线句子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字句较为合理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第一句是基准句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把其余句子的结构变换为基准句的形式即可。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5400323"/>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把下面这个长句改写成几个较短的句子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可以改变语序、增删词语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但不得改变原意。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教练在赛后分析会上对我在比赛中的表现进行的深入剖析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使我对自己在这次比赛中由于骄傲自大、轻视对手导致的严重失误有了更进一步的认识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并作出了坚决改正错误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争取在下一次比赛中取得好成绩的保证。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我在这次比赛中出现了严重失误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赛后分析会上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教练对我比赛中的表现进行了深入剖析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我进一步认识到失误的原因在于我骄傲自大、轻视对手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并保证坚决改正错误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争取在下一次比赛中取得好成绩。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438952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本题从长句变短句角度考查变换句式。长句变短句先要理清长句包含了几层意思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然后按照一定的顺序将每一层的意思连缀起来。就本题而言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这个长句包含四层意思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教练赛后对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比赛中的表现进行剖析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在比赛中严重失误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原因是骄傲自大、轻视对手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对自己的严重失误有了更进一步的认识并作出保证。按照时间先后顺序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将这些信息合理整合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便可得出答案。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做句式变换题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变的是形式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不变的是句意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要强化表达意识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在不同句式之间转换。其次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借助语言标志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在各种语气之间实现转换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借助重点词语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在不同语言形式之间进行转换。再次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突出表达重点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把握已知方向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按照语法规则对语句结构进行调组。最后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明了关系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保持原意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改换句式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878387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常式句与变式句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常式句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语序正常。包括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单句常式句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偏正关系的复句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前者句子成分排列次序为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后者主要指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因果、条件、假设、转折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变式句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排列次序特殊。包括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单句变式句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复句变式句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前者主要指主谓倒装句、定语后置句、状语后置句、宾语前置句等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后者主要指因果倒置句、转折倒置句、条件倒置句、假设倒置句等。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特殊结构的句式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特殊结构的句式包括六种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字句、连动句、兼语句、是字句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、存现句。其中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字后面紧挨的内容常是要加强突出的内容。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句式变换常见题型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变换句式型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变换句式题型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长句与短句间的变换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整句和散句间的变换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单句和复句间的变换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主动句和被动句间的变换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肯定句和否定句间的变换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陈述句和反问句间的变换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形象句和平实句间的变换。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1586615"/>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106323794"/>
              </p:ext>
            </p:extLst>
          </p:nvPr>
        </p:nvGraphicFramePr>
        <p:xfrm>
          <a:off x="508000" y="651392"/>
          <a:ext cx="8128000" cy="6254045"/>
        </p:xfrm>
        <a:graphic>
          <a:graphicData uri="http://schemas.openxmlformats.org/presentationml/2006/ole">
            <mc:AlternateContent xmlns:mc="http://schemas.openxmlformats.org/markup-compatibility/2006">
              <mc:Choice xmlns:v="urn:schemas-microsoft-com:vml" Requires="v">
                <p:oleObj spid="_x0000_s2078" name="文档" r:id="rId4" imgW="4001207" imgH="3078909" progId="Word.Document.12">
                  <p:embed/>
                </p:oleObj>
              </mc:Choice>
              <mc:Fallback>
                <p:oleObj name="文档" r:id="rId4" imgW="4001207" imgH="3078909" progId="Word.Document.12">
                  <p:embed/>
                  <p:pic>
                    <p:nvPicPr>
                      <p:cNvPr id="0" name=""/>
                      <p:cNvPicPr/>
                      <p:nvPr/>
                    </p:nvPicPr>
                    <p:blipFill>
                      <a:blip r:embed="rId5"/>
                      <a:stretch>
                        <a:fillRect/>
                      </a:stretch>
                    </p:blipFill>
                    <p:spPr>
                      <a:xfrm>
                        <a:off x="508000" y="651392"/>
                        <a:ext cx="8128000" cy="6254045"/>
                      </a:xfrm>
                      <a:prstGeom prst="rect">
                        <a:avLst/>
                      </a:prstGeom>
                    </p:spPr>
                  </p:pic>
                </p:oleObj>
              </mc:Fallback>
            </mc:AlternateContent>
          </a:graphicData>
        </a:graphic>
      </p:graphicFrame>
    </p:spTree>
    <p:extLst>
      <p:ext uri="{BB962C8B-B14F-4D97-AF65-F5344CB8AC3E}">
        <p14:creationId xmlns:p14="http://schemas.microsoft.com/office/powerpoint/2010/main" val="4002311427"/>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将下面的长句改写为四个短句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可以调整语序、增删个别词语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但不能改变原意。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某一科学家和他的团队历时多年在青海湖的裸鲤身上找到迄今为止世界上唯一的一种灵敏度高、成本低廉、培养速度快、保存简单、使用方便并已经在上海苏州河治理、汶川水质安全快速检测中得到验证的水质检测好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非致病的淡水型发光细菌。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日前某一科学家和他的团队在青海湖的裸鲤身上找到非致病的淡水型发光细菌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提取修饰语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3318580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前某一科学家和他的团队历时多年在青海湖的裸鲤身上首次发现一种非致病的淡水型发光细菌。这种细菌是一种水质检测好材料。它灵敏度高、成本低廉、培养速度快、保存简单、使用方便。已经在上海苏州河治理、汶川水质安全快速检测中得到验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5180018"/>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重组句子型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一要明确重组的要求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二要明确作为重组句子开头的词语在原句中的地位和作用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三要分析原句句间逻辑关系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四要理顺表达思路。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选用恰当的句式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按要求重组下面的句子。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可增删个别词语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现代科学技术迅速发展。</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植物学家和园艺师共同努力。</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昙花的开花时间可以延长。</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生长激素和新的栽培技术普遍应用。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科技人员的努力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本题从单句变复句角度考查重组句子。解答本题的关键在于将强调的内容整合后放在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的位置上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可选用具有转折关系的复句来表达。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903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现代科学技术迅速发展与生长激素和新的栽培技术普遍应用固然可以使昙花的开花时间延长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但都离不开植物学家和园艺师的共同努力。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植物学家和园艺师共同努力使昙花的开花时间得以延长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但更重要的是现代科学技术迅速发展与生长激素和新的栽培技术普遍应用。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9649579"/>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成分变换型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这种题型特点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一是通过改变语句内部的语法结构来变换句式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二是通过改变语句内部成分的顺序来变换句式。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2831254"/>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将下面两处画线的句子变为被动句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可适当增减个别词语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要保留全部信息。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中国制造业一时间陷入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腹背受敌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中下游</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出现了来自东南亚等地区新兴经济体的</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紧逼</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中上游</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面临来自美国、德国和日本等发达经济体不断加大的竞争压力</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本题考查主动句变被动句。就本题而言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把主动句的宾语变成被动句的主语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主动句的主语放在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之后构成介宾短语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作被动句的状语。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中下游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被来自东南亚等地区的新兴经济体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中上游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被来自美国、德国和日本等发达经济体不断加大的竞争压力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19080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将下面的句子改写成一个长句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可调整语序、适当增减词语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下一个定义。要求做到既保留全部信息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又语言简明。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生态文学的最高价值是生态系统整体利益。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生态文学的一个目标是考查和表现自然与人的关系。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生态文学的思想基础是生态整体主义。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生态文学的另一个目标是探寻生态危机的社会根源。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先要合理整合信息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最高价值是生态系统整体利益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以生态系统整体利益为最高价值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思想基础是生态整体主义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以生态整体主义为思想基础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说其两个目标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一个目标是考查和表现自然与人的关系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另一个目标是探寻生态危机的社会根源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。其次选用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生态文学是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的定义格式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的逻辑顺序筛选组合以上信息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表述答案应保持语意不变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语言简明、连贯。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生态文学是以生态整体主义为思想基础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以生态系统整体利益为最高价值的考查和表现自然与人之关系、探寻生态危机之社会根源的文学。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1312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变换句式须</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变换句式的特点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可以借用一句行话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最大的改变是不变。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是句式形态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句子外在特征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则是句子原意。一是分析语段内语句之间的层次关系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并保持原有句间关系不变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二是梳理语段层次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分析内在结构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三是提取关键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四是删减词语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调整句序。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1281740"/>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1985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把下面的长句改写成四个连贯的短句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可以适当调整语序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增减词语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但不得改变原意。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非连续性文本是相对于叙事性强的连续性文本而言的通过数据表格、图表和曲线图、图解文字、目录、索引等形式组成的文本直观、简明、醒目、概括的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并在现代社会运用广泛的阅读材料。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本题考查长句变短句。就本题而言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先提取原句主干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非连续性文本是相对于叙事性强的连续性文本而言的阅读材料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放在重组句子的开头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然后分析整合原句的信息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分别添加代词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将整合后的句子按照一定的顺序依次放在开头句之后。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非连续性文本是相对于叙事性强的连续性文本而言的阅读材料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它基本是由数据表格、图表和曲线图、图解文字、目录、索引等组成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它具有直观、简明、醒目、概括性强等特点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它在现代社会得到广泛运用。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56796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2106"/>
            <a:ext cx="8312472" cy="5780044"/>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选用句式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随着雾霾频发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油品质量对环境的影响引起了人们越来越多的关注。有测试表明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一些城市空气中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左右来自机动车尾气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而只要使用符合新标准的汽油和柴油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。有鉴于此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我国将加快推进成品油质量升级国家专项行动。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即使现有汽车不作任何改造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其尾气中相关污染物的排放也能减少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汽车尾气中相关污染物的排放就可减少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现有汽车的改造并不是必须的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再加上对现有汽车进行改造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其尾气中相关污染物的排放就将减少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不管是否改造现有汽车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其尾气中的相关污染物排放都将减少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变换句式要</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抽取</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同样是抽取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长句变短句是先抽取主干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使之成为一个主要句子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再抽取附加成分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使之各自独立成为短句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或成为分句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短句变长句则是抽取短句中共有成分作为主干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其余作修饰限制语。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4465571"/>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山东聊城一模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阅读下面一段文字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小叶紫檀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概括小叶紫檀的功效。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虽然小叶紫檀不能像沉香一样直接入药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但长期佩戴还是有很多好处的。首先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小叶紫檀的淡淡檀香味可以起到稳定情绪、帮助睡眠的作用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这对于现在压力一天比一天大的年轻上班族来说是很需要的。另外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在长期盘玩的同时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小叶紫檀可以释放出名为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的物质让体内细胞重新再造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使皮肤更光滑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人更年轻。有民间偏方记载把小叶紫檀的木屑放入枕芯中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在睡眠的同时有助改善肠胃功能。另外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在一些蒙古族的医书上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有利用小叶紫檀治疗关节肿痛的药方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即将白醋倒入小叶紫檀木屑中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混合后敷在发病关节上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可以减轻疼痛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帮助恢复。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66383"/>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小叶紫檀具有稳定情绪、帮助睡眠、滋肤养颜、改善肠胃功能和治疗关节肿痛的功效。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本题考查变换句式与语段压缩的能力。首先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概括文段大意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梳理文段层次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文段分五个层次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先总述后分述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每个层次提炼出一个关键词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借助语句标志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小叶紫檀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用其充当主语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小叶紫檀具有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为架构编组语句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让四个层次的关键词作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稍加整合即可。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133745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山东枣庄一模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重组下面这个句子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不得改变原意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可酌情增减词语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任何选择都意味着放弃另一些东西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所以无论你怎么选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都难免会有遗憾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没有什么办法能够让你做到十全十美。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遗憾难免会有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无论你怎么选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都没有什么办法能够做到十全十美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因为任何选择都意味着放弃另一些东西。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遗憾难免会有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因为任何选择都意味着放弃另一些东西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无论你怎么选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都没有什么办法能够做到十全十美。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本题考查变换句式的能力。就本题而言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应梳理语句结构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明确语句内部的语法关系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作为陈述对象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先果后因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先因后果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两种形式组句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083023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把下面这个长句改写成三个较短的句子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可以改变语序、增删词语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但不得改变原意。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由北京孔庙和国子监博物馆联合中国艺术研究院共同推出的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士人雅趣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旨在展示古琴、棋艺、书法、绘画、篆刻五类传统艺术的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琴棋书画印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国粹艺术展于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日在北京开展。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琴棋书画印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国粹艺术展开展。</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此次艺术展是由北京孔庙和国子监博物馆联合中国艺术研究院共同推出的。</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展览以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士人雅趣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展示了古琴、棋艺、书法、绘画、篆刻五类传统艺术。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本题考查长句变短句的能力。原句后半部分可提取作为主干句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然后分析句子的其余内容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按照逻辑事理排列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分别独立成句即可。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69338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2393752" y="698502"/>
            <a:ext cx="926107"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唐曹铁路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将下面几个句子合成一个长句。要求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必须是单句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不得丢掉语句中的信息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可以增删个别词语。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唐曹铁路被称为曹妃甸开发的命脉工程。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唐曹铁路是拉动唐山经济腾飞的重要通道。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唐曹铁路沟通唐山市区与曹妃甸滩区。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唐曹铁路被称为唐山湾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四点一带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开发的命脉工程。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被称为曹妃甸乃至唐山湾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四点一带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开发命脉工程的唐曹铁路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是沟通唐山市区与曹妃甸港区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拉动唐山经济腾飞的重要通道。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本题考查重组句子的能力。</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可做主干句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整合后作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唐曹铁路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的顺序整合即可。组合后的句子选用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734005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扩展语句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《论语》中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己所不欲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勿施于人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己欲立而立人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己欲达而达人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蕴含了丰富的人生智慧。请根据其中一句给你的启示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写出自己处理人际关系的想法和做法。要求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句式工整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语言简明、得体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自己不想说的话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不强求他人说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自己不愿听的话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不强求他人听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自己不愿做的事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不强求他人做。设身处地感受他人难处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推己及人避免强人所难。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为他人生活提供方便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为和谐相处创造条件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为他人成长贡献力量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为共同发展奉献智慧。在成全他人中成就自我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在分享快乐中创造幸福。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拓展语句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语言表达的简明、连贯和得体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。材料取自《论语》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围绕观点叙写、议论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命题着眼于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。处理人际关系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学会做人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无不是当前和未来需认真思考的问题。解答此题首先要理解这两句话的意思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正确理解儒家为人处世的主要原则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进而把握其蕴含的人生智慧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并据此写出自己的想法和做法。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899320"/>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阅读下边一段文字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在遥远的山谷里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有一处高数千尺的断崖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崖上有一株小小的百合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长得和野草一模一样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但它知道自己并不是野草。它心里有一个念头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我是百合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不是野草。唯一能证明这一点的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就是开出美丽的花朵。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百合深深地扎根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努力地吸收水分和阳光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终于结出了第一个花苞。百合很高兴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周围的杂草却很不屑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七嘴八舌地嘲讽道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你别费力气了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即使你真的能开花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在这荒郊野外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不也是没人欣赏吗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我会开花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百合终于开花了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那洁白成为断崖上最美丽的颜色。</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请在横线处补写一句话。要求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既能回应野草的嘲讽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又能表现百合坚定的信念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不多于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1276073"/>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我要证明自己的存在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还要装扮这山谷的断壁悬崖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本题从补写角度考查扩展语句。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野草的嘲讽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没人欣赏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别人欣赏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百合花回应态度应与之相反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不需别人欣赏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我是百合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不是野草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表明自己头脑清醒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不随波逐流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开出美丽的花朵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表明百合花的坚定的信念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深深地扎根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努力地吸收水分和阳光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表现百合花付诸实际行动。分析整合这些信息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便可恰当补写横线处内容。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补白性扩展要紧扣语境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做有限拓展。首先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品味上下文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尤其是语境中对象、场合、情调等因素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要通盘考虑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整合考虑连贯、扩展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7540361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矩形 10"/>
          <p:cNvSpPr>
            <a:spLocks noChangeAspect="1"/>
          </p:cNvSpPr>
          <p:nvPr/>
        </p:nvSpPr>
        <p:spPr>
          <a:xfrm>
            <a:off x="508000" y="129480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本题考查选用句式与语言表达连贯。就本题而言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项是一个假设关系复句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既呼应了上面的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又水到渠成地引发下文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我国将加快推进成品油质量升级国家专项行动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现有汽车的改造并不是必须的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意味着前面曾提及汽车改造问题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可是上文的话题只谈到油品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没有谈到改造汽车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且下文也没有谈到改造汽车的问题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故此项与上下文不接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再加上对现有汽车进行改造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其尾气中相关污染物的排放就将减少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应与下文呼应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下文只是谈油品质量升级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没有谈汽车改造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故该项与下文也不连贯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不管是否改造现有汽车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其尾气中的相关污染物排放都将减少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的表达方式孤立地看是合逻辑的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但放在本文段中就需要添加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之类的量度性词语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64286631"/>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请紧扣下面画线句的观点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结合《论语》或《三国演义》的有关内容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续写一段意思完整的话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是中华文化的精髓之一</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不少名著都蕴含尚和精神。</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《论语》中既有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礼之用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和为贵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的行事准则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君子和而不同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小人同而不和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的谆谆告诫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和无寡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安无倾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的社会理想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这部儒家经典蕴含了仁爱和谐的尚和精神。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诸侯割据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群雄逐鹿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三国鼎立。生灵涂炭渴盼休养生息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社会动荡期望和平安宁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战乱频仍祈求国家大治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宏伟的三国长卷蕴含了人们对天下归一的追求</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371567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本题从话题阐释角度考查扩展语句。从设问看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续写的中心是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的思想、尚和精神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应从《论语》或《三国演义》中提炼相关内容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运用排比的句式将这些内容整合起来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做到观点明确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符合字数要求。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一要审视题干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明晓要求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或阐发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或议论。二要明确方向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如本题中要突出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。三要分辨手法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关注暗含信息。四要润色文字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有序作答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06035497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扩展语句主要有两种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一是组词成句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二是组句成段。特点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一是结构上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既有骨架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又有血肉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二是内容上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既有人物场景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也有细节镜头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三是观感上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既生动形象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又具体直观。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扩展方法有两种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添加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添加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添枝加叶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指给句子的主干添加定语、补语、状语等修饰、限制成分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使句子表达的意思更具体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则指使语句更加具体、直观、形象、生动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即结构上拓展充实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内容上丰富延伸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描述上形象、具体、丰盈、直观。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扩展语句的七种题型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联词扩展型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就是提供一组看似没有联系的词语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要求考生写一段话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能够将其纳入。此类试题特点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或要求围绕一定的中心写一段语意完整的话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或运用修辞手法扩展成一个镜头或场面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或借助想象扩展成意蕴丰厚的一段话。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2819330"/>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使用下面的词语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写一段描述性文字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要求运用比喻、拟人的修辞手法。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银杏树　初冬　疾风骤雨　凋零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一是确定扩展的内容与方向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描述银杏树在初冬的疾风骤雨中凋零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二是确定扩展情感基调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悲凉萧索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画面阴冷、灰暗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三是衔接自然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妙用比喻、拟人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画面具有主观色彩。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初冬的一天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天气突变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疾风骤雨扑来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把银杏树吹打得瑟瑟发抖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树叶纷纷凋零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好像在唱一曲哀婉的歌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在地上发出沉重的叹息。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75621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主题扩展型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本题型以主题词语为核心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并将其作为陈述主体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以此确定情感基调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明确扩展要求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丰富充实句意、段意。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扩展下面语句。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曾以一首《我的未来不是梦》唱响华语天空的张雨生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让生活在当下的我们感受到未来的美。每当歌声响起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我们总会缅怀。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我们缅怀</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二是明确扩展重点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三是具体展示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四是应联系实际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的不仅仅是离开我们的人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更重要的是缅怀一个时代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缅怀我们的梦想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缅怀我们的青春。缅怀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是为了奋进。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388318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丰句组段型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本题型核心是将一句话丰富成一段话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其关键点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一是借助添加成分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丰富句子结构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二是借助描述将句子中心形象化、直观化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三是借助阐释将句子层次化、推理化。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按要求把下面的句子扩写成一段话。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灯亮着。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围绕所给句子扩写。</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情感真挚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有文采。</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一是描述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突出具体场景与镜头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灯亮着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具体形象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169716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灯亮着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那是母亲在夜里望我归家的等待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在那一盏昏黄里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温暖静静绽放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并且总是不可抑制地溢满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直至暖透生命之中全部忧伤。母亲那份在沉默守望里的微笑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在我疲惫的心里升起一份暖意。母亲在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灯亮着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告诉我黎明永远等待在夜的尽头。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3259791"/>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情景再现型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本题型特点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一是根据要求就提供的词语、句子或场景进行再造、铺叙、想象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从而达到丰富意境、增强意蕴的目的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二是再现情景要善于运用比喻、拟人、夸张和借代等修辞手法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在铺排中丰盈句段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在扩展中增强意蕴。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天寒红叶稀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描写一个场景。要求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想象合理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本题考查诗句扩展。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描写一个场景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首先要理解所给诗句的含义。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交代了季节气候特点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红叶稀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交代了季节转换时节树木的萧索。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指季节合理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描写的景物符合季节特征。就本题而言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宜用比喻、拟人手法扩展。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25096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初冬时节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寒风飒飒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万木萧疏。几片黯淡枯瘦的红叶眷恋在僵硬的枝头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随风瑟瑟而舞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如风雨飘摇中苦苦挣扎的几叶小舟。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深秋时节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扑面而来的寒气弥漫在山中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几片红叶点缀在一片空旷寂寥的山色中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在晚霞的映照下如山花般绚烂。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4265402"/>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我们都不陌生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很多人无辣不欢甚至吃辣上瘾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这是因为辣椒素等辣味物质刺激舌头、口腔的神经末梢时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会在大脑中形成类似灼烧的感觉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机体就反射性地出现心跳加速、唾液及汗液分泌增多等现象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内啡肽又促进多巴胺的分泌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多巴胺能在短时间内令人高度兴奋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辣椒素快感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慢慢地我们吃辣就上瘾了。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大脑在这些兴奋性的刺激下把内啡肽释放出来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内啡肽因这些兴奋性的刺激而被大脑释放出来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这些兴奋性的刺激使大脑释放出内啡肽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这些兴奋性的刺激使大脑把内啡肽释放出来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1655627"/>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话题阐释型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话题阐释即围绕一个中心或观点展开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或佐证解读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或阐发议论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或列举事实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或反驳谬论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或侧重思维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或展现论证。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请从司马迁、肖邦中任选一人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续写下面的话。要求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围绕首句观点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事例与观点相符合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运用排比和反问的修辞手法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语意连贯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50~120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即使环境可以影响人的一生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自我进取仍是走向成功的第一要素。这就是自我努力的意义。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首先应明晰题干要求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尤其是注意所举例证与观点的相互统一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注意扩展语句的倾向性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应突出昂扬向上的情感色彩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要注意排比与反问修辞手法的运用。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938977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司马迁生于韩城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耕牧河山之阳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漫游大好河山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遍访历史遗迹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他著述史书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成一家之言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的豪迈之气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难道不是他自我进取的结果吗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肖邦生于波兰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移居法国巴黎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拜访音乐大师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研修音乐技巧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他演奏音乐像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藏在花丛中的一尊大炮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难道不是他刻苦自励的结果吗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8018305"/>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题型六</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续写扩展型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此种题型也叫补白续写型。特点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一是给出论题或话题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丰富内涵式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二是提供概括句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论题展开式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三是给出中心句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扩写阐释式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四是给出特定句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续写或补写式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五是依照情境要求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拟写广告词、标语、宣传口号、过渡语等。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正式启动实施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遴选支持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万名海外高层次人才。第一层次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为具有冲击诺贝尔奖、成长为世界级科学家潜力的杰出人才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为国家科技和产业发展急需紧缺的领军人才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岁以下具有较大发展潜力的青年拔尖人才。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请问你对这件事有何看法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7926173"/>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一是要准确完整概括语段的内容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提炼出语段的观点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二是围绕观点阐明自己对问题的看法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并分条阐明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三是观点要明确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且要来自于材料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四是要整合文字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万人计划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有层次分明的人才培养目标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也有统筹兼顾的远景规划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体现出国家对人才的重视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随着中国的发展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国家需要人才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人才也需要国家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蓬勃的发展活力与众多的发展机会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使得中国成为人才的理想之地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过分强调引进人才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可能会丧失人才的自主与安全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在不惜重金引进海外人才的同时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更要注重培养本土人才。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19379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wipe(down)">
                                      <p:cBhvr>
                                        <p:cTn id="7"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题型七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诗境素描型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题型特点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一是给出古典诗词或名句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按要求对之进行情景式扩展或赏析式扩展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二是借助联想与想象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借助比喻、拟人、夸张、象征等手法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描述、再现诗句。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0316568"/>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根据下面李清照这首小令中的画线句写一个场景。要求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想象合理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常记溪亭日暮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沉醉不知归路。兴尽晚回舟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误入藕花深处。</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争渡</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争渡</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惊起一滩鸥鹭</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明确扩展对象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故要参透意境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体察诗中湖水平静、夕阳斜下、惊起一滩鸥鹭的美景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凸显诗人兴致勃勃的意兴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借助动静结合、点面结合的方法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默写景致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三是整合润色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按序作答。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船中人急切地挥动船桨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想要绕出重重的藕花。就在这时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藕花丛中突然蹿起了一群受惊的鸥鹭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急急地拍动翅膀飞远了。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26718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请从古代小说、古代散文、古代诗歌三方面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举例说明诸葛亮是怎样一个人物。要求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紧扣首句观点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适当引用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运用排比、反问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无论在何种境遇中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诸葛亮都是一个智慧、忠诚的人。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本题从话题阐释角度考查扩展语句。题干中的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古代小说、古代散文、古代诗歌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交代了思考作答的指向。古典名著《三国演义》是小说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文言文《出师表》是古代散文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诗歌《蜀相》是律诗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从这些材料中遴选出表现诸葛亮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智慧、忠诚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按照小说、散文、诗歌的顺序整合即可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要符合修辞和字数要求。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8509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在《三国演义》中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巧借东风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七擒孟获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在《出师表》中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攘除奸凶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忠陛下之职分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在《蜀相》中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他让杜甫感叹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长使英雄泪满襟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。诸葛亮难道不是一个智慧、忠诚的人吗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026165"/>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知晓扩展</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四部曲</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把握扩写要求和条件限制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领悟扩展意图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明扩点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指词句中说得较含蓄、概括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辨明扩展题型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科学选用扩展方式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修订查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美誊写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准确、规范、生动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的语言表达要求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检查扩展后的文句是否符合扩展要求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并修订完善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认真誊写。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114105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某实验中学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晨光班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要举办主题为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一路有你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的班会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请从下面提供的词语中任选一个加以描绘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葫芦丝　杨柳枝　青山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本题侧重考查情景铺排扩展。解答本题应注意两点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一是体察示例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参透内涵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二是扩展内容应体现出对成长历程的抒写与感悟。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葫芦丝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恰如一曲节拍悠扬舒缓的乐章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每每按下小孔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心田便如沐浴春雨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轻抖满身疲惫与懈怠。三载葫芦丝岁月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三年韶光年华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多少次倾心相伴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多少次重拾温馨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葫芦丝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感谢一路有你。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62177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创设情景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两翼</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情景创设要注意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一是添枝加叶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给句子的主干添加定语、补语、状语等修饰语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使句子表达意思更具体、准确、生动。二是拆分组合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指把所给文句信息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依据一定要求加以拆分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而后再改造组合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使之更为具体、充实、完美。三是描写渲染。</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合理想象。运用再现想象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复现原句或画面所创设的情景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运用创造想象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进行合理扩展。</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运用修辞。恰当运用修辞手法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使扩展内容呈现为人的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给人以如见其人、如闻其声、如睹其物、如临其境的感觉。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698473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6"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2" action="ppaction://hlinksldjump"/>
          </p:cNvPr>
          <p:cNvSpPr/>
          <p:nvPr/>
        </p:nvSpPr>
        <p:spPr>
          <a:xfrm>
            <a:off x="478322"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本题考查选用句式与语言表达连贯。从选项看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这些兴奋性的刺激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在前文都已经出现过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在前文中未见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比较突兀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在前面作主语的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项可首先排除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两项虽然主语不同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这样它与下一句句头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的距离就远了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衔接上也不自然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释放出内啡肽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下一句马上接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就很顺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两项当然更恰当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字句的使用说明了大脑释放内啡肽的原因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也符合上下文语义。故答案为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3988194"/>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假如你是一位画家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骤雨初歇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为题构思一幅图画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使之富有含蓄的诗意美。用简洁的语言描述你想象中的画面。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本题为描摹型扩展。就本题而言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扩展应注意三点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一是画面要素齐全、色彩鲜明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二是画面基调与题干要求契合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突出诗意美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三是注重细节表达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如湿叶、落红等。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画面主体为两枝花枝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枝上附着四五片湿漉漉的残叶和两个残存花蕊的花蒂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枝下是满地零落的花瓣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一只麻雀立于落红之处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抬头凝望枝上花蒂。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930687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点化诗境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善铺展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一是描绘场景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镜头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展开想象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扩展内容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二是借助描写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多角度表现诗句内涵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如形、色、光、声、味等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三是通过比喻、拟人来对诗句进行扩写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在内容上充实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在细节处凸显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四是巧妙烘托渲染氛围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以虚衬实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联想再现。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092154"/>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扩写为一个场景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深秋季节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一只矫健的苍鹰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奋力挥动着矫健的翅膀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翱翔在高远的天空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一会儿又在阴森、荒凉的山谷间盘旋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盘旋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忽然间便箭一般地冲过冈峦重叠的山峰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消失在远方。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本题从情景角度考查扩展能力。扩写要准确把握场景的组成要素和表达的语意。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这个场景有三个要素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指雄鹰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颜色一般为苍色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振动翅膀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强健有力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指高远的天空。突显重点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联想扩写。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请紧扣下面画线句的观点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运用排比、对比手法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续写一段完整的话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友谊如网</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网如筛子。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友谊的筛子不停地筛动着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时而舒缓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时而猛烈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筛掉虚伪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留下实意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筛掉轻浮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留下厚重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筛掉矫情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筛掉浮躁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留下冷静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筛掉混沌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留下清纯。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本题从续写角度考查扩展能力。就本题而言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扩展的基点是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具有剔除、保留的作用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剔除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两者形成对比。依据话题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合理扩写即可。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344747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请紧扣下面画线句的观点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结合《诸子散文》的有关内容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运用排比修辞方法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续写一段完整的话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诸子思想的对称之美</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奠定了中国人和谐平衡的精神之美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诸子思想的对称之美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在诸子散文中随处可见。有儒家的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就有墨家的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与之对峙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有儒家的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文质彬彬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的人格追求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就有道家的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重质轻文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有儒家中孟子的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就有荀子的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有道家的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名可名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就有儒家循名责实的名实观来补正。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本题从续写角度考查扩展能力。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诸子思想的对称之美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包括两个要素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一是诸子思想指哪些人怎样的思想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二是找到对应所在。围绕这些要素梳理材料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运用排比句式连缀内容即可。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47678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3355581" y="693075"/>
            <a:ext cx="92804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309460" y="703392"/>
            <a:ext cx="920274"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让我们的心灵不死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续写一段话。要求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至少使用两种修辞手法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让我们的心灵不死。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诗是唤醒我们心灵的一剂良药。屈子的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让我们心灵产生追求真理的共振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安得广厦千万间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大庇天下寒士俱欢颜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给我们心灵注满关爱天下苍生的阳光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稼轩的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醉里挑灯看剑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梦回吹角连营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使我们心灵装下家国情怀。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本题从续写角度考查扩展能力。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让我们的心灵不死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强调诗的教育作用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需在其后增加一句比喻句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然后从所学诗歌中遴选出具有教育引导作用的诗人诗句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恰当使用排比句来表现不同的角度。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26793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478322" y="100741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压缩语段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提取所给材料的主要信息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在横线处写出四个关键词。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引力全称万有引力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指具有质量的物体之间加速靠近的趋势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简单说就是物体之间相互吸引的作用力。在爱因斯坦广义相对论的视野里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引力等价于弯曲的时空。而引力波就是在弯曲的时空这个大背景下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当发生有质量的物体加速运动导致的扰动时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由此产生的波动如波纹一样向外传播的现象。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一个世纪前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爱因斯坦预测了引力波的存在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但近百年来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科学家们并未找到证明它存在的直接证据。华盛顿当地时间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美国激光干涉引力波观测台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(LIGO)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实验组召开新闻发布会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宣布首次直接观测到了由两颗恒星级黑洞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亿年前并合产生的引力波。这是科学史上又一次具有划时代意义的发现。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引力波的发现对普通人的生活会产生什么影响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一个新的重大科学发现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总会给人类社会带来无法预估的发展。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世纪描述电磁波的麦克斯韦理论确认的时候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也没有人知道会给人类带来什么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但是现在不管是电视机还是移动电话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都与电磁现象有关</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引力波　首次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发现　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本题考查语段的压缩的能力。分析第一段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就可知道话题中心是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第二段强调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第三段谈则重在探究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要明确文段中心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这是一则科普新闻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它即围绕一个概念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则可确定重点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梳理文段结构层次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锁定每段的中心词或关键词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回看验证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不要遗漏要点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1787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阅读下面一段文字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志愿服务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概括志愿服务的作用。要求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要点全面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志愿服务是一项以自愿且不图物质报酬为参与前提的社会事业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重在出力而不是出钱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致力于弥补政府服务和市场服务的不足。这项事业有上百年的历史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在世界各地广泛开展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是推动社会文明发展的一个重要方面。人的内心都有向真、向善、向美的一面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都期望实现个人的美好价值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志愿服务是把这种期望变为现实的一种途径。志愿者在从事服务的过程中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会获得精神上的满足。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能够弥补政府和市场服务的不足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推动社会文明发展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实现个人美好价值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使人获得精神满足。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735735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478322"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39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435068"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40</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393752" y="698502"/>
            <a:ext cx="926107"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355581" y="693075"/>
            <a:ext cx="92804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4309460" y="703392"/>
            <a:ext cx="920274"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先要审清题目要求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概括志愿服务的作用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再从文段中找出相关词句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弥补政府服务和市场服务的不足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推动社会文明发展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实现个人的美好价值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获得精神上的满足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然后再考虑用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加以整合即可。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本题是以句式组织的形式考查压缩语段的。解题时应首先逐句概括信息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然后再合并同类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整合答案</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7395956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118</TotalTime>
  <Words>14134</Words>
  <Application>Microsoft Office PowerPoint</Application>
  <PresentationFormat>全屏显示(4:3)</PresentationFormat>
  <Paragraphs>1365</Paragraphs>
  <Slides>117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117</vt:i4>
      </vt:variant>
    </vt:vector>
  </HeadingPairs>
  <TitlesOfParts>
    <vt:vector size="130"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文档</vt:lpstr>
      <vt:lpstr>专题九  选用、仿用、变换句式,扩展语句,压缩语段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2017-06-17T02:39:51Z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