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99" r:id="rId2"/>
    <p:sldId id="278" r:id="rId3"/>
    <p:sldId id="257" r:id="rId4"/>
    <p:sldId id="258" r:id="rId5"/>
    <p:sldId id="266" r:id="rId6"/>
    <p:sldId id="268" r:id="rId7"/>
    <p:sldId id="269" r:id="rId8"/>
    <p:sldId id="270" r:id="rId9"/>
    <p:sldId id="302" r:id="rId10"/>
    <p:sldId id="272" r:id="rId11"/>
    <p:sldId id="274" r:id="rId12"/>
    <p:sldId id="259" r:id="rId13"/>
    <p:sldId id="261" r:id="rId14"/>
    <p:sldId id="304" r:id="rId15"/>
    <p:sldId id="262" r:id="rId16"/>
    <p:sldId id="264" r:id="rId17"/>
    <p:sldId id="318" r:id="rId18"/>
    <p:sldId id="307" r:id="rId19"/>
    <p:sldId id="317" r:id="rId20"/>
    <p:sldId id="289" r:id="rId21"/>
    <p:sldId id="290" r:id="rId22"/>
    <p:sldId id="313" r:id="rId23"/>
    <p:sldId id="296" r:id="rId24"/>
    <p:sldId id="309" r:id="rId25"/>
    <p:sldId id="315" r:id="rId26"/>
    <p:sldId id="316" r:id="rId27"/>
    <p:sldId id="300" r:id="rId2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p:scale>
          <a:sx n="100" d="100"/>
          <a:sy n="100" d="100"/>
        </p:scale>
        <p:origin x="1848" y="58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10</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6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六一</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居士传</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9"/>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7501011" y="2693"/>
            <a:ext cx="4686300" cy="3476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4505" y="907680"/>
            <a:ext cx="11681441" cy="3241400"/>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熙宁三年</a:t>
            </a:r>
            <a:r>
              <a:rPr lang="en-US" altLang="zh-CN" sz="2800" kern="100" dirty="0">
                <a:latin typeface="Times New Roman"/>
                <a:ea typeface="华文细黑"/>
                <a:cs typeface="Courier New"/>
              </a:rPr>
              <a:t>(61</a:t>
            </a:r>
            <a:r>
              <a:rPr lang="zh-CN" altLang="zh-CN" sz="2800" kern="100" dirty="0">
                <a:latin typeface="Times New Roman"/>
                <a:ea typeface="华文细黑"/>
                <a:cs typeface="Times New Roman"/>
              </a:rPr>
              <a:t>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，作者由青州知州改为蔡州知州后，自号六一居士，作此文以明志。春蚕丝尽，蜡泪将干，作者把毕生的精力献给宋王朝，该到休息的时候了。况且，在宦海沉浮中，几度贬官，历尽坎坷，</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所以作者在文章中便一再流露出急于归隐退出官场的愿望，字里行间流露出一种辞官归隐后的愉悦之情。</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2031325"/>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聊以志吾之乐</a:t>
            </a:r>
            <a:r>
              <a:rPr lang="zh-CN" altLang="zh-CN" sz="2800" kern="100" dirty="0">
                <a:solidFill>
                  <a:srgbClr val="FF0000"/>
                </a:solidFill>
                <a:latin typeface="Times New Roman"/>
                <a:ea typeface="华文细黑"/>
                <a:cs typeface="Times New Roman"/>
              </a:rPr>
              <a:t>尔</a:t>
            </a:r>
            <a:r>
              <a:rPr lang="zh-CN" altLang="zh-CN" sz="2800" kern="100" dirty="0">
                <a:latin typeface="Times New Roman"/>
                <a:ea typeface="华文细黑"/>
                <a:cs typeface="Times New Roman"/>
              </a:rPr>
              <a:t>　通</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累于此者既</a:t>
            </a:r>
            <a:r>
              <a:rPr lang="zh-CN" altLang="zh-CN" sz="2800" kern="100" dirty="0">
                <a:solidFill>
                  <a:srgbClr val="FF0000"/>
                </a:solidFill>
                <a:latin typeface="Times New Roman"/>
                <a:ea typeface="华文细黑"/>
                <a:cs typeface="Times New Roman"/>
              </a:rPr>
              <a:t>佚</a:t>
            </a:r>
            <a:r>
              <a:rPr lang="zh-CN" altLang="zh-CN" sz="2800" kern="100" dirty="0">
                <a:latin typeface="Times New Roman"/>
                <a:ea typeface="华文细黑"/>
                <a:cs typeface="Times New Roman"/>
              </a:rPr>
              <a:t>矣　通</a:t>
            </a:r>
            <a:r>
              <a:rPr lang="en-US" altLang="zh-CN" sz="2800" kern="100" dirty="0" smtClean="0">
                <a:latin typeface="Times New Roman"/>
                <a:ea typeface="华文细黑"/>
              </a:rPr>
              <a:t>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934966" y="1844824"/>
            <a:ext cx="1343638" cy="523220"/>
          </a:xfrm>
          <a:prstGeom prst="rect">
            <a:avLst/>
          </a:prstGeom>
        </p:spPr>
        <p:txBody>
          <a:bodyPr wrap="none">
            <a:spAutoFit/>
          </a:bodyPr>
          <a:lstStyle/>
          <a:p>
            <a:r>
              <a:rPr lang="zh-CN" altLang="zh-CN" sz="2800" kern="100" dirty="0">
                <a:solidFill>
                  <a:srgbClr val="3333FF"/>
                </a:solidFill>
                <a:ea typeface="Times New Roman"/>
              </a:rPr>
              <a:t> </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耳</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7" name="矩形 6"/>
          <p:cNvSpPr/>
          <p:nvPr/>
        </p:nvSpPr>
        <p:spPr>
          <a:xfrm>
            <a:off x="5663158" y="1844824"/>
            <a:ext cx="902811"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罢了</a:t>
            </a:r>
            <a:endParaRPr lang="zh-CN" altLang="en-US" sz="2800" dirty="0">
              <a:solidFill>
                <a:srgbClr val="3333FF"/>
              </a:solidFill>
            </a:endParaRPr>
          </a:p>
        </p:txBody>
      </p:sp>
      <p:sp>
        <p:nvSpPr>
          <p:cNvPr id="9" name="矩形 8"/>
          <p:cNvSpPr/>
          <p:nvPr/>
        </p:nvSpPr>
        <p:spPr>
          <a:xfrm>
            <a:off x="4006974" y="2492896"/>
            <a:ext cx="1261884"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逸</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0" name="矩形 9"/>
          <p:cNvSpPr/>
          <p:nvPr/>
        </p:nvSpPr>
        <p:spPr>
          <a:xfrm>
            <a:off x="5591150" y="2473732"/>
            <a:ext cx="902811"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安逸</a:t>
            </a: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p:bldP spid="6" grpId="1"/>
      <p:bldP spid="7" grpId="0"/>
      <p:bldP spid="7" grpId="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548680"/>
            <a:ext cx="11232086" cy="65607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77281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以</a:t>
            </a:r>
            <a:endParaRPr lang="zh-CN" altLang="zh-CN" sz="1050" kern="100" dirty="0">
              <a:effectLst/>
              <a:latin typeface="宋体"/>
              <a:cs typeface="Courier New"/>
            </a:endParaRPr>
          </a:p>
        </p:txBody>
      </p:sp>
      <p:sp>
        <p:nvSpPr>
          <p:cNvPr id="4" name="左大括号 3"/>
          <p:cNvSpPr/>
          <p:nvPr/>
        </p:nvSpPr>
        <p:spPr>
          <a:xfrm>
            <a:off x="1342678" y="1533237"/>
            <a:ext cx="360040" cy="146371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196752"/>
            <a:ext cx="6974241" cy="2031325"/>
          </a:xfrm>
          <a:prstGeom prst="rect">
            <a:avLst/>
          </a:prstGeom>
        </p:spPr>
        <p:txBody>
          <a:bodyPr>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以</a:t>
            </a:r>
            <a:r>
              <a:rPr lang="zh-CN" altLang="zh-CN" sz="2800" kern="100" dirty="0">
                <a:latin typeface="Times New Roman"/>
                <a:ea typeface="华文细黑"/>
                <a:cs typeface="Times New Roman"/>
              </a:rPr>
              <a:t>吾一</a:t>
            </a:r>
            <a:r>
              <a:rPr lang="zh-CN" altLang="zh-CN" sz="2800" kern="100" dirty="0" smtClean="0">
                <a:latin typeface="Times New Roman"/>
                <a:ea typeface="华文细黑"/>
                <a:cs typeface="Times New Roman"/>
              </a:rPr>
              <a:t>翁</a:t>
            </a:r>
            <a:r>
              <a:rPr lang="en-US" altLang="zh-CN" sz="2800" kern="100" dirty="0" smtClean="0">
                <a:latin typeface="Times New Roman"/>
                <a:ea typeface="华文细黑"/>
                <a:cs typeface="Times New Roman"/>
              </a:rPr>
              <a:t>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乃</a:t>
            </a:r>
            <a:r>
              <a:rPr lang="zh-CN" altLang="zh-CN" sz="2800" kern="100" dirty="0">
                <a:solidFill>
                  <a:srgbClr val="FF0000"/>
                </a:solidFill>
                <a:latin typeface="Times New Roman"/>
                <a:ea typeface="华文细黑"/>
                <a:cs typeface="Times New Roman"/>
              </a:rPr>
              <a:t>以</a:t>
            </a:r>
            <a:r>
              <a:rPr lang="zh-CN" altLang="zh-CN" sz="2800" kern="100" dirty="0">
                <a:latin typeface="Times New Roman"/>
                <a:ea typeface="华文细黑"/>
                <a:cs typeface="Times New Roman"/>
              </a:rPr>
              <a:t>难彊之筋</a:t>
            </a:r>
            <a:r>
              <a:rPr lang="zh-CN" altLang="zh-CN" sz="2800" kern="100" dirty="0" smtClean="0">
                <a:latin typeface="Times New Roman"/>
                <a:ea typeface="华文细黑"/>
                <a:cs typeface="Times New Roman"/>
              </a:rPr>
              <a:t>骸</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聊</a:t>
            </a:r>
            <a:r>
              <a:rPr lang="zh-CN" altLang="zh-CN" sz="2800" kern="100" dirty="0">
                <a:solidFill>
                  <a:srgbClr val="FF0000"/>
                </a:solidFill>
                <a:latin typeface="Times New Roman"/>
                <a:ea typeface="华文细黑"/>
                <a:cs typeface="Times New Roman"/>
              </a:rPr>
              <a:t>以</a:t>
            </a:r>
            <a:r>
              <a:rPr lang="zh-CN" altLang="zh-CN" sz="2800" kern="100" dirty="0">
                <a:latin typeface="Times New Roman"/>
                <a:ea typeface="华文细黑"/>
                <a:cs typeface="Times New Roman"/>
              </a:rPr>
              <a:t>志吾之乐</a:t>
            </a:r>
            <a:r>
              <a:rPr lang="zh-CN" altLang="zh-CN" sz="2800" kern="100" dirty="0" smtClean="0">
                <a:latin typeface="Times New Roman"/>
                <a:ea typeface="华文细黑"/>
                <a:cs typeface="Times New Roman"/>
              </a:rPr>
              <a:t>尔</a:t>
            </a:r>
            <a:r>
              <a:rPr lang="en-US" altLang="zh-CN" sz="2800" kern="100" dirty="0" smtClean="0">
                <a:latin typeface="Times New Roman"/>
                <a:ea typeface="华文细黑"/>
                <a:cs typeface="Times New Roman"/>
              </a:rPr>
              <a:t>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1" name="矩形 20"/>
          <p:cNvSpPr/>
          <p:nvPr/>
        </p:nvSpPr>
        <p:spPr>
          <a:xfrm>
            <a:off x="334566" y="3717032"/>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之</a:t>
            </a:r>
            <a:endParaRPr lang="zh-CN" altLang="zh-CN" sz="1050" kern="100" dirty="0">
              <a:effectLst/>
              <a:latin typeface="宋体"/>
              <a:cs typeface="Courier New"/>
            </a:endParaRPr>
          </a:p>
        </p:txBody>
      </p:sp>
      <p:sp>
        <p:nvSpPr>
          <p:cNvPr id="22" name="左大括号 21"/>
          <p:cNvSpPr/>
          <p:nvPr/>
        </p:nvSpPr>
        <p:spPr>
          <a:xfrm>
            <a:off x="1342678" y="3445067"/>
            <a:ext cx="360040" cy="143487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1785261" y="3140968"/>
            <a:ext cx="9134481"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将退休于颍水</a:t>
            </a:r>
            <a:r>
              <a:rPr lang="zh-CN" altLang="zh-CN" sz="2800" kern="100" dirty="0" smtClean="0">
                <a:solidFill>
                  <a:srgbClr val="FF0000"/>
                </a:solidFill>
                <a:latin typeface="Times New Roman"/>
                <a:ea typeface="华文细黑"/>
                <a:cs typeface="Times New Roman"/>
              </a:rPr>
              <a:t>之</a:t>
            </a:r>
            <a:r>
              <a:rPr lang="zh-CN" altLang="zh-CN" sz="2800" kern="100" dirty="0" smtClean="0">
                <a:latin typeface="Times New Roman"/>
                <a:ea typeface="华文细黑"/>
                <a:cs typeface="Times New Roman"/>
              </a:rPr>
              <a:t>上</a:t>
            </a:r>
            <a:r>
              <a:rPr lang="en-US" altLang="zh-CN" sz="2800" kern="100" dirty="0" smtClean="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世事</a:t>
            </a:r>
            <a:r>
              <a:rPr lang="zh-CN" altLang="zh-CN" sz="2800" kern="100" dirty="0">
                <a:solidFill>
                  <a:srgbClr val="FF0000"/>
                </a:solidFill>
                <a:latin typeface="Times New Roman"/>
                <a:ea typeface="华文细黑"/>
                <a:cs typeface="Times New Roman"/>
              </a:rPr>
              <a:t>之</a:t>
            </a:r>
            <a:r>
              <a:rPr lang="zh-CN" altLang="zh-CN" sz="2800" kern="100" dirty="0">
                <a:latin typeface="Times New Roman"/>
                <a:ea typeface="华文细黑"/>
                <a:cs typeface="Times New Roman"/>
              </a:rPr>
              <a:t>为吾累者众</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________________________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一日</a:t>
            </a:r>
            <a:r>
              <a:rPr lang="zh-CN" altLang="zh-CN" sz="2800" kern="100" dirty="0">
                <a:latin typeface="Times New Roman"/>
                <a:ea typeface="华文细黑"/>
                <a:cs typeface="Times New Roman"/>
              </a:rPr>
              <a:t>天子恻然哀</a:t>
            </a:r>
            <a:r>
              <a:rPr lang="zh-CN" altLang="zh-CN" sz="2800" kern="100" dirty="0" smtClean="0">
                <a:solidFill>
                  <a:srgbClr val="FF0000"/>
                </a:solidFill>
                <a:latin typeface="Times New Roman"/>
                <a:ea typeface="华文细黑"/>
                <a:cs typeface="Times New Roman"/>
              </a:rPr>
              <a:t>之</a:t>
            </a:r>
            <a:r>
              <a:rPr lang="en-US" altLang="zh-CN" sz="2800" kern="100" dirty="0" smtClean="0">
                <a:latin typeface="Times New Roman"/>
                <a:ea typeface="华文细黑"/>
                <a:cs typeface="Times New Roman"/>
              </a:rPr>
              <a:t>________________________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5" name="矩形 4"/>
          <p:cNvSpPr/>
          <p:nvPr/>
        </p:nvSpPr>
        <p:spPr>
          <a:xfrm>
            <a:off x="3358902" y="1271627"/>
            <a:ext cx="162095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把，介词</a:t>
            </a:r>
            <a:endParaRPr lang="zh-CN" altLang="en-US" sz="2800" dirty="0">
              <a:solidFill>
                <a:srgbClr val="3333FF"/>
              </a:solidFill>
            </a:endParaRPr>
          </a:p>
        </p:txBody>
      </p:sp>
      <p:sp>
        <p:nvSpPr>
          <p:cNvPr id="16" name="矩形 15"/>
          <p:cNvSpPr/>
          <p:nvPr/>
        </p:nvSpPr>
        <p:spPr>
          <a:xfrm>
            <a:off x="4295006" y="1901889"/>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凭、用，介词</a:t>
            </a:r>
            <a:endParaRPr lang="zh-CN" altLang="en-US" sz="2800" kern="100" dirty="0">
              <a:solidFill>
                <a:srgbClr val="3333FF"/>
              </a:solidFill>
              <a:latin typeface="Times New Roman"/>
              <a:ea typeface="华文细黑"/>
              <a:cs typeface="Times New Roman"/>
            </a:endParaRPr>
          </a:p>
        </p:txBody>
      </p:sp>
      <p:sp>
        <p:nvSpPr>
          <p:cNvPr id="17" name="矩形 16"/>
          <p:cNvSpPr/>
          <p:nvPr/>
        </p:nvSpPr>
        <p:spPr>
          <a:xfrm>
            <a:off x="4331201" y="2564904"/>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用来，连词</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4692208" y="324433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的，结构助词</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5087094" y="3841884"/>
            <a:ext cx="413446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无实义，定语后置的标志</a:t>
            </a:r>
            <a:endParaRPr lang="zh-CN" altLang="en-US" sz="2800" kern="100" dirty="0">
              <a:solidFill>
                <a:srgbClr val="3333FF"/>
              </a:solidFill>
              <a:latin typeface="Times New Roman"/>
              <a:ea typeface="华文细黑"/>
              <a:cs typeface="Times New Roman"/>
            </a:endParaRPr>
          </a:p>
        </p:txBody>
      </p:sp>
      <p:sp>
        <p:nvSpPr>
          <p:cNvPr id="26" name="矩形 25"/>
          <p:cNvSpPr/>
          <p:nvPr/>
        </p:nvSpPr>
        <p:spPr>
          <a:xfrm>
            <a:off x="4655046" y="4509120"/>
            <a:ext cx="4134465"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代</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我</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，第一人称代词</a:t>
            </a:r>
            <a:endParaRPr lang="zh-CN" altLang="en-US" sz="2800" dirty="0">
              <a:solidFill>
                <a:srgbClr val="3333FF"/>
              </a:solidFill>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linds(horizont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8"/>
                                        </p:tgtEl>
                                      </p:cBhvr>
                                    </p:animEffect>
                                    <p:set>
                                      <p:cBhvr>
                                        <p:cTn id="38" dur="1" fill="hold">
                                          <p:stCondLst>
                                            <p:cond delay="499"/>
                                          </p:stCondLst>
                                        </p:cTn>
                                        <p:tgtEl>
                                          <p:spTgt spid="1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9"/>
                                        </p:tgtEl>
                                      </p:cBhvr>
                                    </p:animEffect>
                                    <p:set>
                                      <p:cBhvr>
                                        <p:cTn id="41" dur="1" fill="hold">
                                          <p:stCondLst>
                                            <p:cond delay="499"/>
                                          </p:stCondLst>
                                        </p:cTn>
                                        <p:tgtEl>
                                          <p:spTgt spid="1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6"/>
                                        </p:tgtEl>
                                      </p:cBhvr>
                                    </p:animEffect>
                                    <p:set>
                                      <p:cBhvr>
                                        <p:cTn id="44"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16" grpId="0"/>
      <p:bldP spid="16" grpId="1"/>
      <p:bldP spid="17" grpId="0"/>
      <p:bldP spid="17" grpId="1"/>
      <p:bldP spid="18" grpId="0"/>
      <p:bldP spid="18" grpId="1"/>
      <p:bldP spid="19" grpId="0"/>
      <p:bldP spid="19" grpId="1"/>
      <p:bldP spid="26" grpId="0"/>
      <p:bldP spid="2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轩裳珪组</a:t>
            </a:r>
            <a:r>
              <a:rPr lang="zh-CN" altLang="zh-CN" sz="2800" kern="100" dirty="0">
                <a:solidFill>
                  <a:srgbClr val="FF0000"/>
                </a:solidFill>
                <a:latin typeface="Times New Roman"/>
                <a:ea typeface="华文细黑"/>
                <a:cs typeface="Times New Roman"/>
              </a:rPr>
              <a:t>劳</a:t>
            </a:r>
            <a:r>
              <a:rPr lang="zh-CN" altLang="zh-CN" sz="2800" kern="100" dirty="0">
                <a:latin typeface="Times New Roman"/>
                <a:ea typeface="华文细黑"/>
                <a:cs typeface="Times New Roman"/>
              </a:rPr>
              <a:t>吾形于外</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使吾形不</a:t>
            </a:r>
            <a:r>
              <a:rPr lang="zh-CN" altLang="zh-CN" sz="2800" kern="100" dirty="0">
                <a:solidFill>
                  <a:srgbClr val="FF0000"/>
                </a:solidFill>
                <a:latin typeface="Times New Roman"/>
                <a:ea typeface="华文细黑"/>
                <a:cs typeface="Times New Roman"/>
              </a:rPr>
              <a:t>病</a:t>
            </a:r>
            <a:r>
              <a:rPr lang="zh-CN" altLang="zh-CN" sz="2800" kern="100" dirty="0">
                <a:latin typeface="Times New Roman"/>
                <a:ea typeface="华文细黑"/>
                <a:cs typeface="Times New Roman"/>
              </a:rPr>
              <a:t>而已悴</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solidFill>
                  <a:srgbClr val="FF0000"/>
                </a:solidFill>
                <a:latin typeface="Times New Roman"/>
                <a:ea typeface="华文细黑"/>
                <a:cs typeface="Times New Roman"/>
              </a:rPr>
              <a:t>累</a:t>
            </a:r>
            <a:r>
              <a:rPr lang="zh-CN" altLang="zh-CN" sz="2800" kern="100" dirty="0">
                <a:latin typeface="Times New Roman"/>
                <a:ea typeface="华文细黑"/>
                <a:cs typeface="Times New Roman"/>
              </a:rPr>
              <a:t>于彼者已劳矣</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4481021" y="1412776"/>
            <a:ext cx="413446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使动用法，使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劳累。</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4191054" y="2060848"/>
            <a:ext cx="3416320"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名词作动词，生病。</a:t>
            </a:r>
            <a:endParaRPr lang="zh-CN" altLang="en-US" sz="2800" kern="100" dirty="0">
              <a:solidFill>
                <a:srgbClr val="3333FF"/>
              </a:solidFill>
              <a:latin typeface="宋体"/>
              <a:ea typeface="华文细黑"/>
              <a:cs typeface="Times New Roman"/>
            </a:endParaRPr>
          </a:p>
        </p:txBody>
      </p:sp>
      <p:sp>
        <p:nvSpPr>
          <p:cNvPr id="5" name="矩形 4"/>
          <p:cNvSpPr/>
          <p:nvPr/>
        </p:nvSpPr>
        <p:spPr>
          <a:xfrm>
            <a:off x="3831981" y="2689756"/>
            <a:ext cx="3775393"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形容词作动词，拖累。</a:t>
            </a: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62558" y="692696"/>
            <a:ext cx="11595918" cy="5262979"/>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六一，何谓也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此庄生所诮畏影而走乎日中者也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方其得意于五物也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虽响九奏于洞庭之野</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世事之为吾累者众也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此吾之所以志也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矩形 19"/>
          <p:cNvSpPr/>
          <p:nvPr/>
        </p:nvSpPr>
        <p:spPr>
          <a:xfrm>
            <a:off x="3127252" y="1412776"/>
            <a:ext cx="6288901"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宾语前置句，应为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六一，谓何也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
        <p:nvSpPr>
          <p:cNvPr id="23" name="矩形 22"/>
          <p:cNvSpPr/>
          <p:nvPr/>
        </p:nvSpPr>
        <p:spPr>
          <a:xfrm>
            <a:off x="6134303" y="2041684"/>
            <a:ext cx="3057247"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也，判断句。</a:t>
            </a:r>
            <a:endParaRPr lang="zh-CN" altLang="en-US" sz="2800" dirty="0">
              <a:solidFill>
                <a:srgbClr val="3333FF"/>
              </a:solidFill>
            </a:endParaRPr>
          </a:p>
        </p:txBody>
      </p:sp>
      <p:sp>
        <p:nvSpPr>
          <p:cNvPr id="26" name="矩形 25"/>
          <p:cNvSpPr/>
          <p:nvPr/>
        </p:nvSpPr>
        <p:spPr>
          <a:xfrm>
            <a:off x="3633243" y="2708920"/>
            <a:ext cx="7007046"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状语后置句，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于五物</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应在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得意</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前。</a:t>
            </a:r>
            <a:endParaRPr lang="zh-CN" altLang="en-US" sz="2800" dirty="0">
              <a:solidFill>
                <a:srgbClr val="3333FF"/>
              </a:solidFill>
            </a:endParaRPr>
          </a:p>
        </p:txBody>
      </p:sp>
      <p:sp>
        <p:nvSpPr>
          <p:cNvPr id="29" name="矩形 28"/>
          <p:cNvSpPr/>
          <p:nvPr/>
        </p:nvSpPr>
        <p:spPr>
          <a:xfrm>
            <a:off x="4087561" y="3356992"/>
            <a:ext cx="7455887" cy="523220"/>
          </a:xfrm>
          <a:prstGeom prst="rect">
            <a:avLst/>
          </a:prstGeom>
        </p:spPr>
        <p:txBody>
          <a:bodyPr wrap="none">
            <a:spAutoFit/>
          </a:bodyPr>
          <a:lstStyle/>
          <a:p>
            <a:r>
              <a:rPr lang="zh-CN" altLang="zh-CN" sz="2800" kern="100" spc="-100" dirty="0">
                <a:solidFill>
                  <a:srgbClr val="3333FF"/>
                </a:solidFill>
                <a:latin typeface="Times New Roman"/>
                <a:ea typeface="华文细黑"/>
                <a:cs typeface="Times New Roman"/>
              </a:rPr>
              <a:t>状语后置</a:t>
            </a:r>
            <a:r>
              <a:rPr lang="zh-CN" altLang="zh-CN" sz="2800" kern="100" spc="-100" dirty="0" smtClean="0">
                <a:solidFill>
                  <a:srgbClr val="3333FF"/>
                </a:solidFill>
                <a:latin typeface="Times New Roman"/>
                <a:ea typeface="华文细黑"/>
                <a:cs typeface="Times New Roman"/>
              </a:rPr>
              <a:t>句，</a:t>
            </a:r>
            <a:r>
              <a:rPr lang="en-US" altLang="zh-CN" sz="2800" kern="100" spc="-100" dirty="0" smtClean="0">
                <a:solidFill>
                  <a:srgbClr val="3333FF"/>
                </a:solidFill>
                <a:latin typeface="宋体"/>
                <a:ea typeface="华文细黑"/>
                <a:cs typeface="Times New Roman"/>
              </a:rPr>
              <a:t>“</a:t>
            </a:r>
            <a:r>
              <a:rPr lang="zh-CN" altLang="zh-CN" sz="2800" kern="100" spc="-100" dirty="0">
                <a:solidFill>
                  <a:srgbClr val="3333FF"/>
                </a:solidFill>
                <a:latin typeface="Times New Roman"/>
                <a:ea typeface="华文细黑"/>
                <a:cs typeface="Times New Roman"/>
              </a:rPr>
              <a:t>于洞庭之野</a:t>
            </a:r>
            <a:r>
              <a:rPr lang="en-US" altLang="zh-CN" sz="2800" kern="100" spc="-100" dirty="0">
                <a:solidFill>
                  <a:srgbClr val="3333FF"/>
                </a:solidFill>
                <a:latin typeface="宋体"/>
                <a:ea typeface="华文细黑"/>
                <a:cs typeface="Times New Roman"/>
              </a:rPr>
              <a:t>”</a:t>
            </a:r>
            <a:r>
              <a:rPr lang="zh-CN" altLang="zh-CN" sz="2800" kern="100" spc="-100" dirty="0">
                <a:solidFill>
                  <a:srgbClr val="3333FF"/>
                </a:solidFill>
                <a:latin typeface="Times New Roman"/>
                <a:ea typeface="华文细黑"/>
                <a:cs typeface="Times New Roman"/>
              </a:rPr>
              <a:t>应在</a:t>
            </a:r>
            <a:r>
              <a:rPr lang="en-US" altLang="zh-CN" sz="2800" kern="100" spc="-100" dirty="0">
                <a:solidFill>
                  <a:srgbClr val="3333FF"/>
                </a:solidFill>
                <a:latin typeface="宋体"/>
                <a:ea typeface="华文细黑"/>
                <a:cs typeface="Times New Roman"/>
              </a:rPr>
              <a:t>“</a:t>
            </a:r>
            <a:r>
              <a:rPr lang="zh-CN" altLang="zh-CN" sz="2800" kern="100" spc="-100" dirty="0">
                <a:solidFill>
                  <a:srgbClr val="3333FF"/>
                </a:solidFill>
                <a:latin typeface="Times New Roman"/>
                <a:ea typeface="华文细黑"/>
                <a:cs typeface="Times New Roman"/>
              </a:rPr>
              <a:t>响九奏</a:t>
            </a:r>
            <a:r>
              <a:rPr lang="en-US" altLang="zh-CN" sz="2800" kern="100" spc="-100" dirty="0">
                <a:solidFill>
                  <a:srgbClr val="3333FF"/>
                </a:solidFill>
                <a:latin typeface="宋体"/>
                <a:ea typeface="华文细黑"/>
                <a:cs typeface="Times New Roman"/>
              </a:rPr>
              <a:t>”</a:t>
            </a:r>
            <a:r>
              <a:rPr lang="zh-CN" altLang="zh-CN" sz="2800" kern="100" spc="-100" dirty="0" smtClean="0">
                <a:solidFill>
                  <a:srgbClr val="3333FF"/>
                </a:solidFill>
                <a:latin typeface="Times New Roman"/>
                <a:ea typeface="华文细黑"/>
                <a:cs typeface="Times New Roman"/>
              </a:rPr>
              <a:t>之</a:t>
            </a:r>
            <a:endParaRPr lang="zh-CN" altLang="en-US" sz="2800" spc="-100" dirty="0">
              <a:solidFill>
                <a:srgbClr val="3333FF"/>
              </a:solidFill>
            </a:endParaRPr>
          </a:p>
        </p:txBody>
      </p:sp>
      <p:sp>
        <p:nvSpPr>
          <p:cNvPr id="32" name="矩形 31"/>
          <p:cNvSpPr/>
          <p:nvPr/>
        </p:nvSpPr>
        <p:spPr>
          <a:xfrm>
            <a:off x="4064323" y="4633972"/>
            <a:ext cx="6647974"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定语后置句，应为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为吾累之世事者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endParaRPr lang="zh-CN" altLang="en-US" sz="2800" dirty="0">
              <a:solidFill>
                <a:srgbClr val="3333FF"/>
              </a:solidFill>
            </a:endParaRPr>
          </a:p>
        </p:txBody>
      </p:sp>
      <p:sp>
        <p:nvSpPr>
          <p:cNvPr id="35" name="矩形 34"/>
          <p:cNvSpPr/>
          <p:nvPr/>
        </p:nvSpPr>
        <p:spPr>
          <a:xfrm>
            <a:off x="3622602" y="5282044"/>
            <a:ext cx="3057247"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也，判断句。</a:t>
            </a:r>
            <a:endParaRPr lang="zh-CN" altLang="en-US" sz="2800" dirty="0">
              <a:solidFill>
                <a:srgbClr val="3333FF"/>
              </a:solidFill>
            </a:endParaRPr>
          </a:p>
        </p:txBody>
      </p:sp>
      <p:sp>
        <p:nvSpPr>
          <p:cNvPr id="4" name="矩形 3"/>
          <p:cNvSpPr/>
          <p:nvPr/>
        </p:nvSpPr>
        <p:spPr>
          <a:xfrm>
            <a:off x="393507" y="4005064"/>
            <a:ext cx="877163" cy="523220"/>
          </a:xfrm>
          <a:prstGeom prst="rect">
            <a:avLst/>
          </a:prstGeom>
        </p:spPr>
        <p:txBody>
          <a:bodyPr wrap="none">
            <a:spAutoFit/>
          </a:bodyPr>
          <a:lstStyle/>
          <a:p>
            <a:r>
              <a:rPr lang="zh-CN" altLang="zh-CN" sz="2800" kern="100" spc="-100" dirty="0">
                <a:solidFill>
                  <a:srgbClr val="3333FF"/>
                </a:solidFill>
                <a:latin typeface="Times New Roman"/>
                <a:ea typeface="华文细黑"/>
                <a:cs typeface="Times New Roman"/>
              </a:rPr>
              <a:t>前。</a:t>
            </a:r>
            <a:endParaRPr lang="zh-CN" altLang="en-US" sz="2800" dirty="0"/>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blinds(horizontal)">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linds(horizontal)">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6"/>
                                        </p:tgtEl>
                                      </p:cBhvr>
                                    </p:animEffect>
                                    <p:set>
                                      <p:cBhvr>
                                        <p:cTn id="46" dur="1" fill="hold">
                                          <p:stCondLst>
                                            <p:cond delay="499"/>
                                          </p:stCondLst>
                                        </p:cTn>
                                        <p:tgtEl>
                                          <p:spTgt spid="2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9"/>
                                        </p:tgtEl>
                                      </p:cBhvr>
                                    </p:animEffect>
                                    <p:set>
                                      <p:cBhvr>
                                        <p:cTn id="49" dur="1" fill="hold">
                                          <p:stCondLst>
                                            <p:cond delay="499"/>
                                          </p:stCondLst>
                                        </p:cTn>
                                        <p:tgtEl>
                                          <p:spTgt spid="2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32"/>
                                        </p:tgtEl>
                                      </p:cBhvr>
                                    </p:animEffect>
                                    <p:set>
                                      <p:cBhvr>
                                        <p:cTn id="52" dur="1" fill="hold">
                                          <p:stCondLst>
                                            <p:cond delay="499"/>
                                          </p:stCondLst>
                                        </p:cTn>
                                        <p:tgtEl>
                                          <p:spTgt spid="32"/>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35"/>
                                        </p:tgtEl>
                                      </p:cBhvr>
                                    </p:animEffect>
                                    <p:set>
                                      <p:cBhvr>
                                        <p:cTn id="55" dur="1" fill="hold">
                                          <p:stCondLst>
                                            <p:cond delay="499"/>
                                          </p:stCondLst>
                                        </p:cTn>
                                        <p:tgtEl>
                                          <p:spTgt spid="35"/>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4"/>
                                        </p:tgtEl>
                                      </p:cBhvr>
                                    </p:animEffect>
                                    <p:set>
                                      <p:cBhvr>
                                        <p:cTn id="5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0" grpId="0"/>
      <p:bldP spid="20" grpId="1"/>
      <p:bldP spid="23" grpId="0"/>
      <p:bldP spid="23" grpId="1"/>
      <p:bldP spid="26" grpId="0"/>
      <p:bldP spid="26" grpId="1"/>
      <p:bldP spid="29" grpId="0"/>
      <p:bldP spid="29" grpId="1"/>
      <p:bldP spid="32" grpId="0"/>
      <p:bldP spid="32" grpId="1"/>
      <p:bldP spid="35" grpId="0"/>
      <p:bldP spid="35"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4028794050"/>
              </p:ext>
            </p:extLst>
          </p:nvPr>
        </p:nvGraphicFramePr>
        <p:xfrm>
          <a:off x="334963" y="1430338"/>
          <a:ext cx="11018837" cy="2643187"/>
        </p:xfrm>
        <a:graphic>
          <a:graphicData uri="http://schemas.openxmlformats.org/presentationml/2006/ole">
            <p:oleObj spid="_x0000_s5154" name="文档" r:id="rId3" imgW="11255227" imgH="2703871"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41065" y="1193971"/>
            <a:ext cx="11788125" cy="259506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一、文章第一段自叙其更名的因由，叙述平静；最后一段论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三宜去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，议论中抒情。这两段文字仅占全文四分之一；而以四分之三的篇幅设为客主问答。这种构局可谓精心结撰。作者为什么要在一篇小文中采用这种形式呢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118542" y="548680"/>
            <a:ext cx="2880321" cy="523220"/>
          </a:xfrm>
          <a:prstGeom prst="rect">
            <a:avLst/>
          </a:prstGeom>
          <a:noFill/>
        </p:spPr>
        <p:txBody>
          <a:bodyPr wrap="square" rtlCol="0">
            <a:spAutoFit/>
          </a:bodyPr>
          <a:lstStyle/>
          <a:p>
            <a:r>
              <a:rPr lang="zh-CN" altLang="en-US" sz="2800" b="1"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41065" y="692696"/>
            <a:ext cx="11788125" cy="5181162"/>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试想，这一大段中包含的内容，如果不用客主问答的特殊形式而改用直接议论抒情，该多么板滞沉闷！用了这种形式，使文情顿生波澜，起伏荡漾，变板滞为活泼多姿，化沉闷为轻松游走，借问答而层层推进。所谓</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举重若轻</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娓娓而道</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的风调，不全赖此客主问答的形式展现出来的吗？</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太山在前而不见，疾雷破柱而不惊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那一段精彩的答词，连用四句形象化的描绘以写其悠然自适的专注之情，文势多么酣畅开扬！</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于是与客俱起，握手大笑曰：</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置之，区区不足较也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，把一场内容严肃的对话结束得多么轻松活脱！</a:t>
            </a:r>
            <a:r>
              <a:rPr lang="en-US" altLang="zh-CN" sz="2800" kern="100" dirty="0">
                <a:solidFill>
                  <a:srgbClr val="3333FF"/>
                </a:solidFill>
                <a:latin typeface="Times New Roman"/>
                <a:ea typeface="华文细黑"/>
                <a:cs typeface="Times New Roman"/>
              </a:rPr>
              <a:t> </a:t>
            </a:r>
            <a:endParaRPr lang="zh-CN" altLang="zh-CN" sz="1050" kern="100" dirty="0">
              <a:solidFill>
                <a:srgbClr val="3333FF"/>
              </a:solidFill>
              <a:latin typeface="宋体"/>
              <a:cs typeface="Courier New"/>
            </a:endParaRPr>
          </a:p>
        </p:txBody>
      </p:sp>
    </p:spTree>
    <p:extLst>
      <p:ext uri="{BB962C8B-B14F-4D97-AF65-F5344CB8AC3E}">
        <p14:creationId xmlns="" xmlns:p14="http://schemas.microsoft.com/office/powerpoint/2010/main" val="171274690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548680"/>
            <a:ext cx="11671411"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二、作者说明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自号时运用了什么形式？有何作用？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包括哪些？</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采用主客问答的形式引出文章的主要内容。客人的问语正是读者想知道的，吸引读者读下去。居士的回答体现了居士高雅的生活情趣，所谓</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六一</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即一万卷藏书、一千卷金石遗文、一张琴、一局棋、一壶酒，再加上一老翁</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作者自己，凑足了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六个一</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。诙谐的语言中隐隐透着作者的自傲。</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548680"/>
            <a:ext cx="11671411"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三、作者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在何处？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世事之累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又表现在哪里？</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Times New Roman"/>
                <a:ea typeface="华文细黑"/>
                <a:cs typeface="Courier New"/>
              </a:rPr>
              <a:t>(1)</a:t>
            </a:r>
            <a:r>
              <a:rPr lang="zh-CN" altLang="zh-CN" sz="2800" kern="100" dirty="0">
                <a:solidFill>
                  <a:srgbClr val="3333FF"/>
                </a:solidFill>
                <a:latin typeface="Times New Roman"/>
                <a:ea typeface="华文细黑"/>
                <a:cs typeface="Times New Roman"/>
              </a:rPr>
              <a:t>作者乐在两个方面：</a:t>
            </a:r>
            <a:r>
              <a:rPr lang="en-US" altLang="zh-CN" sz="2800" kern="100" dirty="0">
                <a:solidFill>
                  <a:srgbClr val="3333FF"/>
                </a:solidFill>
                <a:latin typeface="宋体"/>
                <a:ea typeface="华文细黑"/>
                <a:cs typeface="Times New Roman"/>
              </a:rPr>
              <a:t>①“</a:t>
            </a:r>
            <a:r>
              <a:rPr lang="zh-CN" altLang="zh-CN" sz="2800" kern="100" dirty="0">
                <a:solidFill>
                  <a:srgbClr val="3333FF"/>
                </a:solidFill>
                <a:latin typeface="Times New Roman"/>
                <a:ea typeface="华文细黑"/>
                <a:cs typeface="Times New Roman"/>
              </a:rPr>
              <a:t>太山在前而不见，疾雷破柱而不惊</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专心至极，不受任何外物干扰。</a:t>
            </a:r>
            <a:r>
              <a:rPr lang="en-US" altLang="zh-CN" sz="2800" kern="100" dirty="0">
                <a:solidFill>
                  <a:srgbClr val="3333FF"/>
                </a:solidFill>
                <a:latin typeface="宋体"/>
                <a:ea typeface="华文细黑"/>
                <a:cs typeface="Times New Roman"/>
              </a:rPr>
              <a:t>②“</a:t>
            </a:r>
            <a:r>
              <a:rPr lang="zh-CN" altLang="zh-CN" sz="2800" kern="100" dirty="0">
                <a:solidFill>
                  <a:srgbClr val="3333FF"/>
                </a:solidFill>
                <a:latin typeface="Times New Roman"/>
                <a:ea typeface="华文细黑"/>
                <a:cs typeface="Times New Roman"/>
              </a:rPr>
              <a:t>虽响九奏于洞庭之野，阅大战于涿鹿之原，未足喻其乐且适也</a:t>
            </a:r>
            <a:r>
              <a:rPr lang="en-US" altLang="zh-CN" sz="2800" kern="100" dirty="0">
                <a:solidFill>
                  <a:srgbClr val="3333FF"/>
                </a:solidFill>
                <a:latin typeface="宋体"/>
                <a:ea typeface="华文细黑"/>
                <a:cs typeface="Times New Roman"/>
              </a:rPr>
              <a:t>”</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真可以说专心致志，其乐无穷</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3333FF"/>
                </a:solidFill>
                <a:latin typeface="Times New Roman"/>
                <a:ea typeface="华文细黑"/>
                <a:cs typeface="Courier New"/>
              </a:rPr>
              <a:t>(</a:t>
            </a:r>
            <a:r>
              <a:rPr lang="en-US" altLang="zh-CN" sz="2800" kern="100" dirty="0">
                <a:solidFill>
                  <a:srgbClr val="3333FF"/>
                </a:solidFill>
                <a:latin typeface="Times New Roman"/>
                <a:ea typeface="华文细黑"/>
                <a:cs typeface="Courier New"/>
              </a:rPr>
              <a:t>2)</a:t>
            </a:r>
            <a:r>
              <a:rPr lang="zh-CN" altLang="zh-CN" sz="2800" kern="100" dirty="0">
                <a:solidFill>
                  <a:srgbClr val="3333FF"/>
                </a:solidFill>
                <a:latin typeface="Times New Roman"/>
                <a:ea typeface="华文细黑"/>
                <a:cs typeface="Times New Roman"/>
              </a:rPr>
              <a:t>世事之累表现在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轩裳</a:t>
            </a:r>
            <a:r>
              <a:rPr lang="zh-CN" altLang="zh-CN" sz="2800" kern="100" dirty="0">
                <a:solidFill>
                  <a:srgbClr val="3333FF"/>
                </a:solidFill>
                <a:latin typeface="宋体"/>
                <a:ea typeface="华文细黑"/>
                <a:cs typeface="宋体"/>
              </a:rPr>
              <a:t>珪</a:t>
            </a:r>
            <a:r>
              <a:rPr lang="zh-CN" altLang="zh-CN" sz="2800" kern="100" dirty="0">
                <a:solidFill>
                  <a:srgbClr val="3333FF"/>
                </a:solidFill>
                <a:latin typeface="仿宋_GB2312"/>
                <a:ea typeface="华文细黑"/>
                <a:cs typeface="仿宋_GB2312"/>
              </a:rPr>
              <a:t>组劳吾形于外，忧患思</a:t>
            </a:r>
            <a:r>
              <a:rPr lang="zh-CN" altLang="zh-CN" sz="2800" kern="100" dirty="0">
                <a:solidFill>
                  <a:srgbClr val="3333FF"/>
                </a:solidFill>
                <a:latin typeface="Times New Roman"/>
                <a:ea typeface="华文细黑"/>
                <a:cs typeface="Times New Roman"/>
              </a:rPr>
              <a:t>虑劳吾心于内，使吾形不病而已悴，心未老而先衰，尚何暇于五物哉？</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表明世事令他烦忧，希望脱身于世俗杂务，回归自然，寄情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五物</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737286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2" end="2"/>
                                            </p:txEl>
                                          </p:spTgt>
                                        </p:tgtEl>
                                      </p:cBhvr>
                                    </p:animEffect>
                                    <p:set>
                                      <p:cBhvr>
                                        <p:cTn id="20"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50590" y="1408253"/>
            <a:ext cx="11089232" cy="194873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欧阳修这篇自传文，通过对自己更名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六一居士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的陈述，对理想中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之乐的描绘，表达自己对归老后闲适安逸生活的向往，表现了作者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三宜归去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的理想。</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118216" y="396528"/>
            <a:ext cx="11906006" cy="4616648"/>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四、作者提出了哪几条隐退的理由？表现了作者怎样的人生态度？</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en-US" altLang="zh-CN" sz="2800" kern="100" dirty="0">
                <a:solidFill>
                  <a:srgbClr val="3333FF"/>
                </a:solidFill>
                <a:latin typeface="Times New Roman"/>
                <a:ea typeface="华文细黑"/>
                <a:cs typeface="Courier New"/>
              </a:rPr>
              <a:t> (1)</a:t>
            </a:r>
            <a:r>
              <a:rPr lang="zh-CN" altLang="zh-CN" sz="2800" kern="100" dirty="0">
                <a:solidFill>
                  <a:srgbClr val="3333FF"/>
                </a:solidFill>
                <a:latin typeface="Times New Roman"/>
                <a:ea typeface="华文细黑"/>
                <a:cs typeface="Times New Roman"/>
              </a:rPr>
              <a:t>作者提出了三条隐退的理由：</a:t>
            </a:r>
            <a:r>
              <a:rPr lang="en-US" altLang="zh-CN" sz="2800" kern="100" dirty="0">
                <a:solidFill>
                  <a:srgbClr val="3333FF"/>
                </a:solidFill>
                <a:latin typeface="宋体"/>
                <a:ea typeface="华文细黑"/>
                <a:cs typeface="Times New Roman"/>
              </a:rPr>
              <a:t>①“</a:t>
            </a:r>
            <a:r>
              <a:rPr lang="zh-CN" altLang="zh-CN" sz="2800" kern="100" dirty="0">
                <a:solidFill>
                  <a:srgbClr val="3333FF"/>
                </a:solidFill>
                <a:latin typeface="Times New Roman"/>
                <a:ea typeface="华文细黑"/>
                <a:cs typeface="Times New Roman"/>
              </a:rPr>
              <a:t>老而休</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，是必然规律</a:t>
            </a:r>
            <a:r>
              <a:rPr lang="zh-CN" altLang="zh-CN" sz="2800" kern="100" dirty="0" smtClean="0">
                <a:solidFill>
                  <a:srgbClr val="3333FF"/>
                </a:solidFill>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smtClean="0">
                <a:solidFill>
                  <a:srgbClr val="3333FF"/>
                </a:solidFill>
                <a:latin typeface="宋体"/>
                <a:ea typeface="华文细黑"/>
                <a:cs typeface="Times New Roman"/>
              </a:rPr>
              <a:t>②</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讫无称</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，表面上谦虚，骨子里是牢骚，是对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受侮于群小</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的不满；</a:t>
            </a:r>
            <a:r>
              <a:rPr lang="en-US" altLang="zh-CN" sz="2800" kern="100" dirty="0">
                <a:solidFill>
                  <a:srgbClr val="3333FF"/>
                </a:solidFill>
                <a:latin typeface="宋体"/>
                <a:ea typeface="华文细黑"/>
                <a:cs typeface="Times New Roman"/>
              </a:rPr>
              <a:t>③“</a:t>
            </a:r>
            <a:r>
              <a:rPr lang="zh-CN" altLang="zh-CN" sz="2800" kern="100" dirty="0">
                <a:solidFill>
                  <a:srgbClr val="3333FF"/>
                </a:solidFill>
                <a:latin typeface="Times New Roman"/>
                <a:ea typeface="华文细黑"/>
                <a:cs typeface="Times New Roman"/>
              </a:rPr>
              <a:t>贪过分之荣禄，是将违其素志而自食其言</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，是儒者功成身退、知足常乐思想的必然结果。</a:t>
            </a:r>
            <a:endParaRPr lang="zh-CN" altLang="zh-CN" sz="1050" kern="100" dirty="0">
              <a:solidFill>
                <a:srgbClr val="3333FF"/>
              </a:solidFill>
              <a:latin typeface="宋体"/>
              <a:cs typeface="Courier New"/>
            </a:endParaRPr>
          </a:p>
          <a:p>
            <a:pPr>
              <a:lnSpc>
                <a:spcPct val="150000"/>
              </a:lnSpc>
            </a:pPr>
            <a:r>
              <a:rPr lang="en-US" altLang="zh-CN" sz="2800" kern="100" dirty="0">
                <a:solidFill>
                  <a:srgbClr val="3333FF"/>
                </a:solidFill>
                <a:latin typeface="Times New Roman"/>
                <a:ea typeface="华文细黑"/>
              </a:rPr>
              <a:t>(2)</a:t>
            </a:r>
            <a:r>
              <a:rPr lang="zh-CN" altLang="zh-CN" sz="2800" kern="100" dirty="0">
                <a:solidFill>
                  <a:srgbClr val="3333FF"/>
                </a:solidFill>
                <a:latin typeface="Times New Roman"/>
                <a:ea typeface="华文细黑"/>
                <a:cs typeface="Times New Roman"/>
              </a:rPr>
              <a:t>反映了欧阳修晚年厌倦官场生活，想归隐的思想，有其豁达开朗、淡泊明志的一面，也有其明哲保身、远身以避祸的一面</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spc="-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blinds(horizontal)">
                                      <p:cBhvr>
                                        <p:cTn id="10" dur="500"/>
                                        <p:tgtEl>
                                          <p:spTgt spid="10">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animEffect transition="in" filter="blinds(horizontal)">
                                      <p:cBhvr>
                                        <p:cTn id="15" dur="500"/>
                                        <p:tgtEl>
                                          <p:spTgt spid="10">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
                                            <p:txEl>
                                              <p:pRg st="1" end="1"/>
                                            </p:txEl>
                                          </p:spTgt>
                                        </p:tgtEl>
                                      </p:cBhvr>
                                    </p:animEffect>
                                    <p:set>
                                      <p:cBhvr>
                                        <p:cTn id="20" dur="1" fill="hold">
                                          <p:stCondLst>
                                            <p:cond delay="499"/>
                                          </p:stCondLst>
                                        </p:cTn>
                                        <p:tgtEl>
                                          <p:spTgt spid="10">
                                            <p:txEl>
                                              <p:pRg st="1" end="1"/>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0">
                                            <p:txEl>
                                              <p:pRg st="2" end="2"/>
                                            </p:txEl>
                                          </p:spTgt>
                                        </p:tgtEl>
                                      </p:cBhvr>
                                    </p:animEffect>
                                    <p:set>
                                      <p:cBhvr>
                                        <p:cTn id="23" dur="1" fill="hold">
                                          <p:stCondLst>
                                            <p:cond delay="499"/>
                                          </p:stCondLst>
                                        </p:cTn>
                                        <p:tgtEl>
                                          <p:spTgt spid="10">
                                            <p:txEl>
                                              <p:pRg st="2" end="2"/>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0">
                                            <p:txEl>
                                              <p:pRg st="3" end="3"/>
                                            </p:txEl>
                                          </p:spTgt>
                                        </p:tgtEl>
                                      </p:cBhvr>
                                    </p:animEffect>
                                    <p:set>
                                      <p:cBhvr>
                                        <p:cTn id="26" dur="1" fill="hold">
                                          <p:stCondLst>
                                            <p:cond delay="499"/>
                                          </p:stCondLst>
                                        </p:cTn>
                                        <p:tgtEl>
                                          <p:spTgt spid="10">
                                            <p:txEl>
                                              <p:pRg st="3" end="3"/>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476672"/>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908720"/>
            <a:ext cx="11805036" cy="6052939"/>
          </a:xfrm>
          <a:prstGeom prst="rect">
            <a:avLst/>
          </a:prstGeom>
        </p:spPr>
        <p:txBody>
          <a:bodyPr>
            <a:spAutoFit/>
          </a:bodyPr>
          <a:lstStyle/>
          <a:p>
            <a:pPr algn="just">
              <a:lnSpc>
                <a:spcPct val="135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传记形式别具一格。</a:t>
            </a:r>
            <a:endParaRPr lang="zh-CN" altLang="zh-CN" sz="1050" kern="100" dirty="0">
              <a:latin typeface="宋体"/>
              <a:cs typeface="Courier New"/>
            </a:endParaRPr>
          </a:p>
          <a:p>
            <a:pPr algn="just">
              <a:lnSpc>
                <a:spcPct val="135000"/>
              </a:lnSpc>
              <a:spcAft>
                <a:spcPts val="0"/>
              </a:spcAft>
              <a:tabLst>
                <a:tab pos="2250440" algn="l"/>
              </a:tabLst>
            </a:pPr>
            <a:r>
              <a:rPr lang="zh-CN" altLang="zh-CN" sz="2800" kern="100" dirty="0">
                <a:latin typeface="Times New Roman"/>
                <a:ea typeface="华文细黑"/>
                <a:cs typeface="Times New Roman"/>
              </a:rPr>
              <a:t>它并没有像一般传记那样，具体叙述自己一生的主要经历，而是由自己晚年更名六一居士的由来说到自己的乐趣，又说到自己渴望退休的心情及对现实生活的厌倦。由于文章采用了汉赋的主客问答方式，所以便于逐层推进地阐述这种思想和情趣，而且也使行文跌宕起伏、情感真切。</a:t>
            </a:r>
            <a:endParaRPr lang="zh-CN" altLang="zh-CN" sz="1050" kern="100" dirty="0">
              <a:latin typeface="宋体"/>
              <a:cs typeface="Courier New"/>
            </a:endParaRPr>
          </a:p>
          <a:p>
            <a:pPr algn="just">
              <a:lnSpc>
                <a:spcPct val="135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语言既平易晓畅又形象深刻。</a:t>
            </a:r>
            <a:endParaRPr lang="zh-CN" altLang="zh-CN" sz="1050" kern="100" dirty="0">
              <a:latin typeface="宋体"/>
              <a:cs typeface="Courier New"/>
            </a:endParaRPr>
          </a:p>
          <a:p>
            <a:pPr algn="just">
              <a:lnSpc>
                <a:spcPct val="135000"/>
              </a:lnSpc>
              <a:spcAft>
                <a:spcPts val="0"/>
              </a:spcAft>
              <a:tabLst>
                <a:tab pos="2250440" algn="l"/>
              </a:tabLst>
            </a:pPr>
            <a:r>
              <a:rPr lang="zh-CN" altLang="zh-CN" sz="2800" kern="100" dirty="0">
                <a:latin typeface="Times New Roman"/>
                <a:ea typeface="华文细黑"/>
                <a:cs typeface="Times New Roman"/>
              </a:rPr>
              <a:t>如作者写他陶醉于五种物品之时说：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太山在前而不见，疾雷破柱而不惊；虽响九奏于洞庭之野，阅大战于涿鹿之原，未足喻其乐且适也。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这个比喻既代指自然界的各种声响，又代指社会官场的嘈杂事务，真是奇妙之喻！作者能对它置之不顾，深刻地说明了他对五种物品的乐而不倦和专心致志。</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302408"/>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快乐观</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题目：每个人对快乐的理解都不一样，你的快乐观又是什么呢？</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019696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07226" y="-27384"/>
            <a:ext cx="11923086" cy="6696426"/>
          </a:xfrm>
          <a:prstGeom prst="rect">
            <a:avLst/>
          </a:prstGeom>
        </p:spPr>
        <p:txBody>
          <a:bodyPr>
            <a:spAutoFit/>
          </a:bodyPr>
          <a:lstStyle/>
          <a:p>
            <a:pPr algn="just">
              <a:lnSpc>
                <a:spcPct val="145000"/>
              </a:lnSpc>
              <a:spcAft>
                <a:spcPts val="0"/>
              </a:spcAft>
              <a:tabLst>
                <a:tab pos="2250440" algn="l"/>
              </a:tabLst>
            </a:pPr>
            <a:r>
              <a:rPr lang="en-US" altLang="zh-CN" sz="2700" kern="100" dirty="0" smtClean="0">
                <a:solidFill>
                  <a:srgbClr val="3333FF"/>
                </a:solidFill>
                <a:latin typeface="Times New Roman"/>
                <a:ea typeface="华文细黑"/>
                <a:cs typeface="Times New Roman"/>
              </a:rPr>
              <a:t>             </a:t>
            </a:r>
            <a:r>
              <a:rPr lang="zh-CN" altLang="zh-CN" sz="2700" kern="100" dirty="0" smtClean="0">
                <a:solidFill>
                  <a:srgbClr val="3333FF"/>
                </a:solidFill>
                <a:latin typeface="Times New Roman"/>
                <a:ea typeface="华文细黑"/>
                <a:cs typeface="Times New Roman"/>
              </a:rPr>
              <a:t>你</a:t>
            </a:r>
            <a:r>
              <a:rPr lang="zh-CN" altLang="zh-CN" sz="2700" kern="100" dirty="0">
                <a:solidFill>
                  <a:srgbClr val="3333FF"/>
                </a:solidFill>
                <a:latin typeface="Times New Roman"/>
                <a:ea typeface="华文细黑"/>
                <a:cs typeface="Times New Roman"/>
              </a:rPr>
              <a:t>快乐，所以我快乐，因为我的快乐都是你给的</a:t>
            </a:r>
            <a:r>
              <a:rPr lang="en-US" altLang="zh-CN" sz="2700" kern="100" dirty="0">
                <a:solidFill>
                  <a:srgbClr val="3333FF"/>
                </a:solidFill>
                <a:latin typeface="宋体"/>
                <a:ea typeface="华文细黑"/>
                <a:cs typeface="Times New Roman"/>
              </a:rPr>
              <a:t>……</a:t>
            </a:r>
            <a:endParaRPr lang="zh-CN" altLang="zh-CN" sz="2700" kern="100" dirty="0">
              <a:solidFill>
                <a:srgbClr val="3333FF"/>
              </a:solidFill>
              <a:latin typeface="宋体"/>
              <a:cs typeface="Courier New"/>
            </a:endParaRPr>
          </a:p>
          <a:p>
            <a:pPr algn="ctr">
              <a:lnSpc>
                <a:spcPct val="145000"/>
              </a:lnSpc>
              <a:spcAft>
                <a:spcPts val="0"/>
              </a:spcAft>
              <a:tabLst>
                <a:tab pos="2250440" algn="l"/>
              </a:tabLst>
            </a:pPr>
            <a:r>
              <a:rPr lang="zh-CN" altLang="zh-CN" sz="2700" b="1" kern="100" dirty="0">
                <a:solidFill>
                  <a:srgbClr val="C00000"/>
                </a:solidFill>
                <a:latin typeface="Times New Roman"/>
                <a:ea typeface="华文细黑"/>
                <a:cs typeface="Times New Roman"/>
              </a:rPr>
              <a:t>父篇</a:t>
            </a:r>
            <a:r>
              <a:rPr lang="en-US" altLang="zh-CN" sz="2700" b="1" kern="100" dirty="0">
                <a:solidFill>
                  <a:srgbClr val="C00000"/>
                </a:solidFill>
                <a:latin typeface="Times New Roman"/>
                <a:ea typeface="华文细黑"/>
                <a:cs typeface="Courier New"/>
              </a:rPr>
              <a:t>——</a:t>
            </a:r>
            <a:r>
              <a:rPr lang="zh-CN" altLang="zh-CN" sz="2700" b="1" kern="100" dirty="0">
                <a:solidFill>
                  <a:srgbClr val="C00000"/>
                </a:solidFill>
                <a:latin typeface="Times New Roman"/>
                <a:ea typeface="华文细黑"/>
                <a:cs typeface="Times New Roman"/>
              </a:rPr>
              <a:t>记忆里的背影</a:t>
            </a:r>
            <a:endParaRPr lang="zh-CN" altLang="zh-CN" sz="2700" kern="100" dirty="0">
              <a:latin typeface="宋体"/>
              <a:cs typeface="Courier New"/>
            </a:endParaRPr>
          </a:p>
          <a:p>
            <a:pPr indent="711200" algn="just">
              <a:lnSpc>
                <a:spcPct val="145000"/>
              </a:lnSpc>
              <a:spcAft>
                <a:spcPts val="0"/>
              </a:spcAft>
              <a:tabLst>
                <a:tab pos="2250440" algn="l"/>
              </a:tabLst>
            </a:pPr>
            <a:r>
              <a:rPr lang="zh-CN" altLang="zh-CN" sz="2700" kern="100" dirty="0">
                <a:solidFill>
                  <a:srgbClr val="3333FF"/>
                </a:solidFill>
                <a:latin typeface="Times New Roman"/>
                <a:ea typeface="华文细黑"/>
                <a:cs typeface="Times New Roman"/>
              </a:rPr>
              <a:t>长得再大，我总记得儿时那个遮风挡雨的背影，它是那样强健有力，深深地留在了我的内心最深处</a:t>
            </a:r>
            <a:r>
              <a:rPr lang="en-US" altLang="zh-CN" sz="2700" kern="100" dirty="0">
                <a:solidFill>
                  <a:srgbClr val="3333FF"/>
                </a:solidFill>
                <a:latin typeface="宋体"/>
                <a:ea typeface="华文细黑"/>
                <a:cs typeface="Times New Roman"/>
              </a:rPr>
              <a:t>……</a:t>
            </a:r>
            <a:endParaRPr lang="zh-CN" altLang="zh-CN" sz="2700" kern="100" dirty="0">
              <a:solidFill>
                <a:srgbClr val="3333FF"/>
              </a:solidFill>
              <a:latin typeface="宋体"/>
              <a:cs typeface="Courier New"/>
            </a:endParaRPr>
          </a:p>
          <a:p>
            <a:pPr indent="711200" algn="just">
              <a:lnSpc>
                <a:spcPct val="145000"/>
              </a:lnSpc>
              <a:spcAft>
                <a:spcPts val="0"/>
              </a:spcAft>
              <a:tabLst>
                <a:tab pos="2250440" algn="l"/>
              </a:tabLst>
            </a:pPr>
            <a:r>
              <a:rPr lang="zh-CN" altLang="zh-CN" sz="2700" kern="100" dirty="0">
                <a:solidFill>
                  <a:srgbClr val="3333FF"/>
                </a:solidFill>
                <a:latin typeface="Times New Roman"/>
                <a:ea typeface="华文细黑"/>
                <a:cs typeface="Times New Roman"/>
              </a:rPr>
              <a:t>多少个深夜，当我即将被冻醒时，门口的风铃总会及时响起，这时，那个熟悉的身影就出现在床前。当时天真的我还以为是夜里的天使帮我把掉落的被子捡起来再盖到我身上。直到那夜，我被刺骨的寒风给冻醒。正要起身，便听见门口传来一阵熟悉的脚步声，风铃的响声告诉我有人进来了。我翻了个身，假装熟睡。他轻轻走到我床边，再次为我拾起掉落的被子，轻盖在我身上。我这才知道每天晚上都会出现的天使原来是他</a:t>
            </a:r>
            <a:r>
              <a:rPr lang="zh-CN" altLang="zh-CN" sz="2700" kern="100" dirty="0" smtClean="0">
                <a:solidFill>
                  <a:srgbClr val="3333FF"/>
                </a:solidFill>
                <a:latin typeface="Times New Roman"/>
                <a:ea typeface="华文细黑"/>
                <a:cs typeface="Times New Roman"/>
              </a:rPr>
              <a:t>。</a:t>
            </a:r>
            <a:endParaRPr lang="en-US" altLang="zh-CN" sz="2700" kern="100" dirty="0" smtClean="0">
              <a:solidFill>
                <a:srgbClr val="3333FF"/>
              </a:solidFill>
              <a:latin typeface="Times New Roman"/>
              <a:ea typeface="华文细黑"/>
              <a:cs typeface="Times New Roman"/>
            </a:endParaRPr>
          </a:p>
          <a:p>
            <a:pPr lvl="0" indent="711200" algn="just">
              <a:lnSpc>
                <a:spcPct val="150000"/>
              </a:lnSpc>
              <a:tabLst>
                <a:tab pos="2250440" algn="l"/>
              </a:tabLst>
            </a:pPr>
            <a:r>
              <a:rPr lang="zh-CN" altLang="zh-CN" sz="2700" kern="100" dirty="0">
                <a:solidFill>
                  <a:srgbClr val="0000FF"/>
                </a:solidFill>
                <a:latin typeface="Times New Roman"/>
                <a:ea typeface="华文细黑"/>
                <a:cs typeface="Times New Roman"/>
              </a:rPr>
              <a:t>爸爸，我想对你说：你快乐，所以我快乐。因为我的快乐都是你给的</a:t>
            </a:r>
            <a:r>
              <a:rPr lang="zh-CN" altLang="zh-CN" sz="2700" kern="100" dirty="0" smtClean="0">
                <a:solidFill>
                  <a:srgbClr val="0000FF"/>
                </a:solidFill>
                <a:latin typeface="Times New Roman"/>
                <a:ea typeface="华文细黑"/>
                <a:cs typeface="Times New Roman"/>
              </a:rPr>
              <a:t>。</a:t>
            </a:r>
            <a:endParaRPr lang="zh-CN" altLang="zh-CN" sz="2700" kern="100" dirty="0">
              <a:solidFill>
                <a:prstClr val="black"/>
              </a:solidFill>
              <a:latin typeface="宋体"/>
              <a:cs typeface="Courier New"/>
            </a:endParaRPr>
          </a:p>
        </p:txBody>
      </p:sp>
      <p:sp>
        <p:nvSpPr>
          <p:cNvPr id="4" name="矩形 3"/>
          <p:cNvSpPr/>
          <p:nvPr/>
        </p:nvSpPr>
        <p:spPr>
          <a:xfrm>
            <a:off x="211408" y="11663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750"/>
                                        <p:tgtEl>
                                          <p:spTgt spid="3">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750"/>
                                        <p:tgtEl>
                                          <p:spTgt spid="3">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750"/>
                                        <p:tgtEl>
                                          <p:spTgt spid="3">
                                            <p:txEl>
                                              <p:pRg st="2" end="2"/>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linds(horizontal)">
                                      <p:cBhvr>
                                        <p:cTn id="23" dur="750"/>
                                        <p:tgtEl>
                                          <p:spTgt spid="3">
                                            <p:txEl>
                                              <p:pRg st="3" end="3"/>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62558" y="167891"/>
            <a:ext cx="11572430" cy="5133317"/>
          </a:xfrm>
          <a:prstGeom prst="rect">
            <a:avLst/>
          </a:prstGeom>
        </p:spPr>
        <p:txBody>
          <a:bodyPr>
            <a:spAutoFit/>
          </a:bodyPr>
          <a:lstStyle/>
          <a:p>
            <a:pPr algn="ctr">
              <a:lnSpc>
                <a:spcPts val="5500"/>
              </a:lnSpc>
              <a:spcAft>
                <a:spcPts val="0"/>
              </a:spcAft>
              <a:tabLst>
                <a:tab pos="2250440" algn="l"/>
              </a:tabLst>
            </a:pPr>
            <a:r>
              <a:rPr lang="zh-CN" altLang="zh-CN" sz="2800" b="1" kern="100" dirty="0" smtClean="0">
                <a:solidFill>
                  <a:srgbClr val="C00000"/>
                </a:solidFill>
                <a:latin typeface="Times New Roman"/>
                <a:ea typeface="华文细黑"/>
                <a:cs typeface="Times New Roman"/>
              </a:rPr>
              <a:t>母</a:t>
            </a:r>
            <a:r>
              <a:rPr lang="zh-CN" altLang="zh-CN" sz="2800" b="1" kern="100" dirty="0">
                <a:solidFill>
                  <a:srgbClr val="C00000"/>
                </a:solidFill>
                <a:latin typeface="Times New Roman"/>
                <a:ea typeface="华文细黑"/>
                <a:cs typeface="Times New Roman"/>
              </a:rPr>
              <a:t>篇</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一生的呵护</a:t>
            </a:r>
            <a:endParaRPr lang="zh-CN" altLang="zh-CN" sz="2800" kern="100" dirty="0">
              <a:latin typeface="宋体"/>
              <a:cs typeface="Courier New"/>
            </a:endParaRPr>
          </a:p>
          <a:p>
            <a:pPr indent="711200" algn="just">
              <a:lnSpc>
                <a:spcPts val="5500"/>
              </a:lnSpc>
              <a:spcAft>
                <a:spcPts val="0"/>
              </a:spcAft>
              <a:tabLst>
                <a:tab pos="2250440" algn="l"/>
              </a:tabLst>
            </a:pPr>
            <a:r>
              <a:rPr lang="zh-CN" altLang="zh-CN" sz="2800" kern="100" spc="-100" dirty="0">
                <a:solidFill>
                  <a:srgbClr val="0000FF"/>
                </a:solidFill>
                <a:latin typeface="Times New Roman"/>
                <a:ea typeface="华文细黑"/>
                <a:cs typeface="Times New Roman"/>
              </a:rPr>
              <a:t>自记事以来，母亲就给我无限的疼爱。叶落时，提醒我多穿衣；蝉鸣时，</a:t>
            </a:r>
            <a:r>
              <a:rPr lang="zh-CN" altLang="zh-CN" sz="2800" kern="100" dirty="0">
                <a:solidFill>
                  <a:srgbClr val="0000FF"/>
                </a:solidFill>
                <a:latin typeface="Times New Roman"/>
                <a:ea typeface="华文细黑"/>
                <a:cs typeface="Times New Roman"/>
              </a:rPr>
              <a:t>为我准备冰镇的绿豆汤；生病时，为我看病买药；考砸了，给我安慰鼓励</a:t>
            </a:r>
            <a:r>
              <a:rPr lang="zh-CN" altLang="zh-CN" sz="2800" kern="100" dirty="0" smtClean="0">
                <a:solidFill>
                  <a:srgbClr val="0000FF"/>
                </a:solidFill>
                <a:latin typeface="Times New Roman"/>
                <a:ea typeface="华文细黑"/>
                <a:cs typeface="Times New Roman"/>
              </a:rPr>
              <a:t>。</a:t>
            </a:r>
            <a:endParaRPr lang="en-US" altLang="zh-CN" sz="2800" kern="100" dirty="0" smtClean="0">
              <a:latin typeface="宋体"/>
              <a:cs typeface="Courier New"/>
            </a:endParaRPr>
          </a:p>
          <a:p>
            <a:pPr indent="711200" algn="just">
              <a:lnSpc>
                <a:spcPts val="5500"/>
              </a:lnSpc>
              <a:spcAft>
                <a:spcPts val="0"/>
              </a:spcAft>
              <a:tabLst>
                <a:tab pos="2250440" algn="l"/>
              </a:tabLst>
            </a:pPr>
            <a:r>
              <a:rPr lang="zh-CN" altLang="zh-CN" sz="2800" kern="100" dirty="0">
                <a:solidFill>
                  <a:srgbClr val="0000FF"/>
                </a:solidFill>
                <a:latin typeface="Times New Roman"/>
                <a:ea typeface="华文细黑"/>
                <a:cs typeface="Times New Roman"/>
              </a:rPr>
              <a:t>还记得，当我和妹妹把早已准备好的生日礼物送给你时，你埋怨道：</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浪费钱，买什么礼物啊！</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其实我知道，有时你也会捧着礼物偷笑。于是，我心中像灌满了蜜，甜蜜蜜的。</a:t>
            </a:r>
            <a:endParaRPr lang="zh-CN" altLang="zh-CN" sz="2800" kern="100" dirty="0">
              <a:latin typeface="宋体"/>
              <a:cs typeface="Courier New"/>
            </a:endParaRPr>
          </a:p>
          <a:p>
            <a:pPr indent="711200" algn="just">
              <a:lnSpc>
                <a:spcPts val="5500"/>
              </a:lnSpc>
              <a:spcAft>
                <a:spcPts val="0"/>
              </a:spcAft>
              <a:tabLst>
                <a:tab pos="2250440" algn="l"/>
              </a:tabLst>
            </a:pPr>
            <a:r>
              <a:rPr lang="zh-CN" altLang="zh-CN" sz="2800" kern="100" dirty="0">
                <a:solidFill>
                  <a:srgbClr val="0000FF"/>
                </a:solidFill>
                <a:latin typeface="Times New Roman"/>
                <a:ea typeface="华文细黑"/>
                <a:cs typeface="Times New Roman"/>
              </a:rPr>
              <a:t>妈妈，我想对你说：你快乐，所以我快乐。因为我的快乐都是你给的</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Times New Roman"/>
                <a:ea typeface="华文细黑"/>
                <a:cs typeface="Times New Roman"/>
              </a:rPr>
              <a:t> </a:t>
            </a:r>
            <a:endParaRPr lang="zh-CN" altLang="zh-CN" sz="2800" kern="100" dirty="0">
              <a:latin typeface="宋体"/>
              <a:cs typeface="Courier New"/>
            </a:endParaRPr>
          </a:p>
        </p:txBody>
      </p:sp>
      <p:sp>
        <p:nvSpPr>
          <p:cNvPr id="5" name="圆角矩形 4">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09600" y="148618"/>
            <a:ext cx="11572430" cy="6242235"/>
          </a:xfrm>
          <a:prstGeom prst="rect">
            <a:avLst/>
          </a:prstGeom>
        </p:spPr>
        <p:txBody>
          <a:bodyPr>
            <a:spAutoFit/>
          </a:bodyPr>
          <a:lstStyle/>
          <a:p>
            <a:pPr algn="ctr">
              <a:lnSpc>
                <a:spcPts val="5300"/>
              </a:lnSpc>
              <a:spcAft>
                <a:spcPts val="0"/>
              </a:spcAft>
              <a:tabLst>
                <a:tab pos="2250440" algn="l"/>
              </a:tabLst>
            </a:pPr>
            <a:r>
              <a:rPr lang="zh-CN" altLang="zh-CN" sz="2800" b="1" kern="100" dirty="0">
                <a:solidFill>
                  <a:srgbClr val="C00000"/>
                </a:solidFill>
                <a:latin typeface="Times New Roman"/>
                <a:ea typeface="华文细黑"/>
                <a:cs typeface="Times New Roman"/>
              </a:rPr>
              <a:t>妹篇</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伞下的故事</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solidFill>
                  <a:srgbClr val="0000FF"/>
                </a:solidFill>
                <a:latin typeface="Times New Roman"/>
                <a:ea typeface="华文细黑"/>
                <a:cs typeface="Times New Roman"/>
              </a:rPr>
              <a:t>我们是人人羡慕的双胞胎姐妹，我不知道我们之间有没有人们常说的</a:t>
            </a:r>
            <a:r>
              <a:rPr lang="zh-CN" altLang="zh-CN" sz="2800" kern="100" spc="-100" dirty="0">
                <a:solidFill>
                  <a:srgbClr val="0000FF"/>
                </a:solidFill>
                <a:latin typeface="Times New Roman"/>
                <a:ea typeface="华文细黑"/>
                <a:cs typeface="Times New Roman"/>
              </a:rPr>
              <a:t>心灵感应。但我知道，当她快乐时，我也会大笑；当她难过时，我也会伤心。</a:t>
            </a:r>
            <a:endParaRPr lang="zh-CN" altLang="zh-CN" sz="1050" kern="100" spc="-100" dirty="0">
              <a:latin typeface="宋体"/>
              <a:cs typeface="Courier New"/>
            </a:endParaRPr>
          </a:p>
          <a:p>
            <a:pPr indent="711200" algn="just">
              <a:lnSpc>
                <a:spcPts val="5300"/>
              </a:lnSpc>
              <a:spcAft>
                <a:spcPts val="0"/>
              </a:spcAft>
              <a:tabLst>
                <a:tab pos="2250440" algn="l"/>
              </a:tabLst>
            </a:pPr>
            <a:r>
              <a:rPr lang="zh-CN" altLang="zh-CN" sz="2800" kern="100" dirty="0">
                <a:solidFill>
                  <a:srgbClr val="0000FF"/>
                </a:solidFill>
                <a:latin typeface="Times New Roman"/>
                <a:ea typeface="华文细黑"/>
                <a:cs typeface="Times New Roman"/>
              </a:rPr>
              <a:t>窗外正下着小雨，我苦想着该怎么回家。此时，一把伞却悄悄地举到了我头顶。我以为你不会理我，我以为你还在生我的气。你却笑嘻嘻地开口：</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姐，还不回家吗？</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于是两个人挤在一把小伞下回家。</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solidFill>
                  <a:srgbClr val="0000FF"/>
                </a:solidFill>
                <a:latin typeface="Times New Roman"/>
                <a:ea typeface="华文细黑"/>
                <a:cs typeface="Times New Roman"/>
              </a:rPr>
              <a:t>回到家，看着一个人的左膀，一个人的右臂，湿淋淋的，我们会心地笑了笑，爸妈也放心地笑了。</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solidFill>
                  <a:srgbClr val="0000FF"/>
                </a:solidFill>
                <a:latin typeface="Times New Roman"/>
                <a:ea typeface="华文细黑"/>
                <a:cs typeface="Times New Roman"/>
              </a:rPr>
              <a:t>妹妹，我想对你说：你快乐，所以我快乐。因为我的快乐都是你给的</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Times New Roman"/>
                <a:ea typeface="华文细黑"/>
                <a:cs typeface="Times New Roman"/>
              </a:rPr>
              <a:t> </a:t>
            </a:r>
            <a:endParaRPr lang="zh-CN" altLang="zh-CN" sz="1050" kern="100" dirty="0">
              <a:effectLst/>
              <a:latin typeface="宋体"/>
              <a:cs typeface="Courier New"/>
            </a:endParaRPr>
          </a:p>
        </p:txBody>
      </p:sp>
      <p:sp>
        <p:nvSpPr>
          <p:cNvPr id="5" name="圆角矩形 4">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89824489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30458" y="188640"/>
            <a:ext cx="11572430" cy="2392420"/>
          </a:xfrm>
          <a:prstGeom prst="rect">
            <a:avLst/>
          </a:prstGeom>
        </p:spPr>
        <p:txBody>
          <a:bodyPr>
            <a:spAutoFit/>
          </a:bodyPr>
          <a:lstStyle/>
          <a:p>
            <a:pPr indent="711200" algn="just">
              <a:lnSpc>
                <a:spcPts val="5500"/>
              </a:lnSpc>
              <a:spcAft>
                <a:spcPts val="0"/>
              </a:spcAft>
              <a:tabLst>
                <a:tab pos="2250440" algn="l"/>
              </a:tabLst>
            </a:pPr>
            <a:r>
              <a:rPr lang="zh-CN" altLang="zh-CN" sz="2800" kern="100" dirty="0">
                <a:solidFill>
                  <a:srgbClr val="0000FF"/>
                </a:solidFill>
                <a:latin typeface="Times New Roman"/>
                <a:ea typeface="华文细黑"/>
                <a:cs typeface="Times New Roman"/>
              </a:rPr>
              <a:t>风儿没有家，到处流浪。云儿没有家，满天晃荡。我有个快乐的四口之家，所以，我不流浪，也不晃荡。</a:t>
            </a:r>
            <a:endParaRPr lang="zh-CN" altLang="zh-CN" sz="1050" kern="100" dirty="0">
              <a:latin typeface="宋体"/>
              <a:cs typeface="Courier New"/>
            </a:endParaRPr>
          </a:p>
          <a:p>
            <a:pPr indent="711200">
              <a:lnSpc>
                <a:spcPts val="5500"/>
              </a:lnSpc>
              <a:tabLst>
                <a:tab pos="2250440" algn="l"/>
              </a:tabLst>
            </a:pPr>
            <a:r>
              <a:rPr lang="zh-CN" altLang="zh-CN" sz="2800" kern="100" dirty="0">
                <a:solidFill>
                  <a:srgbClr val="0000FF"/>
                </a:solidFill>
                <a:latin typeface="Times New Roman"/>
                <a:ea typeface="华文细黑"/>
                <a:cs typeface="Times New Roman"/>
              </a:rPr>
              <a:t>孟子问：</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独乐乐，与人乐乐，孰乐？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我回答：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不若与家人乐。</a:t>
            </a:r>
            <a:r>
              <a:rPr lang="en-US" altLang="zh-CN" sz="2800" kern="100" dirty="0">
                <a:solidFill>
                  <a:srgbClr val="0000FF"/>
                </a:solidFill>
                <a:latin typeface="宋体"/>
                <a:ea typeface="华文细黑"/>
                <a:cs typeface="Times New Roman"/>
              </a:rPr>
              <a:t>”</a:t>
            </a:r>
            <a:endParaRPr lang="zh-CN" altLang="zh-CN" sz="1050" kern="100" dirty="0">
              <a:effectLst/>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72797419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9"/>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7501011" y="2693"/>
            <a:ext cx="4686300" cy="3476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172221" y="1018465"/>
            <a:ext cx="11768797" cy="5826723"/>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微笑的力量</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大笑虽然荡气回肠，但心脏不好的人不宜行之；狂笑亦可放浪形骸，无拘无束，但其结果往往走向歇斯底里，使人分不清是笑还是哭；冷笑让人身上疙瘩顿起，那多是奸佞小人的嘴脸，使人避之唯恐不及；媚笑令人心生厌恶，那是吞噬人心的勾魂酒、惑乱心智的迷魂汤。</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万笑皆下品，微笑品最高。微笑的神情最入眼，微笑的感觉最美妙。微笑像昆仑山上的一珠小草，给万籁俱寂的山峦带来生机，让广阔无边的旷野彰显春意；微笑如珠穆朗玛峰上的一朵雪莲花，给冰雕玉砌的大自然增添活力，让玉树琼花的冰雪世界充满灵气！</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260648"/>
            <a:ext cx="11711031" cy="6555641"/>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古人对微笑的追求是笑不露齿，那是我们在杨柳青的仕女图上经常见到的韵致；外国人微笑的经典是蒙娜丽莎永远的微笑，她让命途多舛的达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芬奇得到了美的永恒。</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微笑是大男人自信修养的内涵，微笑是小女子知书达理的外现。男人微笑时往往体现出一种风雅、一种气质，女人微笑时每每流露着一种妩媚、一种甜美</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女人们总爱花大把的钱去美容院，却不知微笑是不用花钱却有神奇功效的美容妙方，它会让你青春常驻，美若飞燕；男人们总爱屏神敛气，皱着眉头去赚钱，殊不知微笑会帮你打开情商的通道，赢得诸多的商机，君不见，各大酒店、豪华商场，微笑服务已成为他们的经商秘笈</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0309" y="760050"/>
            <a:ext cx="11746489" cy="4616648"/>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苟利国家生死以，岂因祸福避趋之。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林则徐</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假如对国家有利，我可以付出自己的生命。岂能因为有祸患而逃避，有幸福就争抢呢？诗句表现了林则徐以国家利益为重，不计较个人得失的高尚情怀。</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宁可</a:t>
            </a:r>
            <a:r>
              <a:rPr lang="zh-CN" altLang="zh-CN" sz="2800" kern="100" dirty="0">
                <a:latin typeface="Times New Roman"/>
                <a:ea typeface="华文细黑"/>
                <a:cs typeface="Times New Roman"/>
              </a:rPr>
              <a:t>枝头抱香死，何曾吹落北风中。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郑思肖《画菊》</a:t>
            </a:r>
            <a:r>
              <a:rPr lang="en-US" altLang="zh-CN" sz="2800" kern="100" dirty="0">
                <a:latin typeface="Times New Roman"/>
                <a:ea typeface="华文细黑"/>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宁愿在枝头含着芳香死去，也不为凛冽的北风所吹落。诗人借菊咏怀，抒发坚守节操，矢志不渝的爱国情怀</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29276" y="815784"/>
            <a:ext cx="11666806" cy="3892669"/>
          </a:xfrm>
          <a:prstGeom prst="rect">
            <a:avLst/>
          </a:prstGeom>
          <a:noFill/>
        </p:spPr>
        <p:txBody>
          <a:bodyPr wrap="square" rtlCol="0">
            <a:spAutoFit/>
          </a:bodyPr>
          <a:lstStyle/>
          <a:p>
            <a:pPr lvl="0" algn="just">
              <a:lnSpc>
                <a:spcPct val="150000"/>
              </a:lnSpc>
              <a:tabLst>
                <a:tab pos="2250440" algn="l"/>
              </a:tabLst>
            </a:pPr>
            <a:r>
              <a:rPr lang="zh-CN" altLang="zh-CN" sz="2800" kern="100" dirty="0">
                <a:solidFill>
                  <a:prstClr val="black"/>
                </a:solidFill>
                <a:latin typeface="Times New Roman"/>
                <a:ea typeface="华文细黑"/>
                <a:cs typeface="Times New Roman"/>
              </a:rPr>
              <a:t>居庙堂之高则忧其民，处江湖之远则忧其君。</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宋</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范仲淹</a:t>
            </a:r>
            <a:endParaRPr lang="zh-CN" altLang="zh-CN" sz="1050" kern="100" dirty="0">
              <a:solidFill>
                <a:prstClr val="black"/>
              </a:solidFill>
              <a:latin typeface="宋体"/>
              <a:cs typeface="Courier New"/>
            </a:endParaRPr>
          </a:p>
          <a:p>
            <a:pPr lvl="0" algn="just">
              <a:lnSpc>
                <a:spcPct val="150000"/>
              </a:lnSpc>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solidFill>
                  <a:prstClr val="black"/>
                </a:solidFill>
                <a:latin typeface="Times New Roman"/>
                <a:ea typeface="华文细黑"/>
                <a:cs typeface="Times New Roman"/>
              </a:rPr>
              <a:t>在朝中身居高位时，就忧念他们的百姓，身处僻远的江湖时，就忧念他们的国君。赞扬古仁人在任何处境中都能以天下为己任，而不以个人得失为念的博大胸襟和无私精神</a:t>
            </a:r>
            <a:r>
              <a:rPr lang="zh-CN" altLang="zh-CN" sz="2800" kern="100" dirty="0" smtClean="0">
                <a:solidFill>
                  <a:prstClr val="black"/>
                </a:solidFill>
                <a:latin typeface="Times New Roman"/>
                <a:ea typeface="华文细黑"/>
                <a:cs typeface="Times New Roman"/>
              </a:rPr>
              <a:t>。</a:t>
            </a:r>
            <a:endParaRPr lang="en-US" altLang="zh-CN" sz="1050" kern="100" dirty="0">
              <a:solidFill>
                <a:prstClr val="black"/>
              </a:solidFill>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只解沙场为国死，何须马革裹尸还。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徐锡麟</a:t>
            </a:r>
            <a:endParaRPr lang="zh-CN" altLang="zh-CN" sz="1050" kern="100" dirty="0">
              <a:latin typeface="宋体"/>
              <a:cs typeface="Courier New"/>
            </a:endParaRPr>
          </a:p>
          <a:p>
            <a:pPr>
              <a:lnSpc>
                <a:spcPct val="150000"/>
              </a:lnSpc>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我只知道在沙场为国家战死，何须用马革裹尸还葬！</a:t>
            </a:r>
            <a:endParaRPr lang="en-US" altLang="zh-CN" sz="2800" kern="100" dirty="0" smtClean="0">
              <a:solidFill>
                <a:prstClr val="black"/>
              </a:solidFill>
              <a:latin typeface="Times New Roman"/>
              <a:ea typeface="华文细黑"/>
              <a:cs typeface="Times New Roman"/>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62558" y="836712"/>
            <a:ext cx="11578456" cy="5909310"/>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宋代诗文革新运动的领袖人物</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欧阳修</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幼年</a:t>
            </a:r>
            <a:r>
              <a:rPr lang="zh-CN" altLang="zh-CN" sz="2800" kern="100" dirty="0">
                <a:latin typeface="Times New Roman"/>
                <a:ea typeface="华文细黑"/>
                <a:cs typeface="Times New Roman"/>
              </a:rPr>
              <a:t>丧父，家贫力学；仕途多舛，不坠其志。倡导北宋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诗文革新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运动，开创一代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诗话之体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文风。主张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文以明道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，力倡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简洁流畅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。他的《醉翁亭记》流传千古，妇孺皆知；他的门下学徒多有巨擘，无人匹敌。他的作品，婉曲纡徐，情韵绵邈，以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六一风神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绝称于世。论古文者，向有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韩如海，柳如泉，欧如澜，苏如潮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之喻。欧阳修的散文，确乎如沦漪层层，波澜荡漾；虽多唱叹，出以曼声，不为狂涛海啸；然疏淡安详之中，又非止水如镜，而是时有微风飘忽，吹皱一池春水</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a:p>
            <a:pPr indent="457200">
              <a:lnSpc>
                <a:spcPct val="150000"/>
              </a:lnSpc>
            </a:pPr>
            <a:r>
              <a:rPr lang="zh-CN" altLang="zh-CN" sz="2800" kern="100" dirty="0">
                <a:latin typeface="Times New Roman"/>
                <a:ea typeface="华文细黑"/>
                <a:cs typeface="Times New Roman"/>
              </a:rPr>
              <a:t>毫无疑义，欧阳修是北宋中期当之无愧的文坛宗师。</a:t>
            </a:r>
            <a:endParaRPr lang="en-US" altLang="zh-CN" sz="2800" kern="100" dirty="0" smtClean="0">
              <a:latin typeface="Times New Roman"/>
              <a:ea typeface="华文细黑"/>
              <a:cs typeface="Times New Roman"/>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6137" y="897101"/>
            <a:ext cx="11530305" cy="3323987"/>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欧阳修</a:t>
            </a:r>
            <a:r>
              <a:rPr lang="en-US" altLang="zh-CN" sz="2800" kern="100" dirty="0">
                <a:latin typeface="Times New Roman"/>
                <a:ea typeface="华文细黑"/>
                <a:cs typeface="Courier New"/>
              </a:rPr>
              <a:t>(1007—1072)</a:t>
            </a:r>
            <a:r>
              <a:rPr lang="zh-CN" altLang="zh-CN" sz="2800" kern="100" dirty="0">
                <a:latin typeface="Times New Roman"/>
                <a:ea typeface="华文细黑"/>
                <a:cs typeface="Times New Roman"/>
              </a:rPr>
              <a:t>，北宋时期政治家、文学家、</a:t>
            </a:r>
            <a:r>
              <a:rPr lang="zh-CN" altLang="zh-CN" sz="2800" kern="100" dirty="0" smtClean="0">
                <a:latin typeface="Times New Roman"/>
                <a:ea typeface="华文细黑"/>
                <a:cs typeface="Times New Roman"/>
              </a:rPr>
              <a:t>史学家。</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字</a:t>
            </a:r>
            <a:r>
              <a:rPr lang="zh-CN" altLang="zh-CN" sz="2800" kern="100" dirty="0">
                <a:latin typeface="Times New Roman"/>
                <a:ea typeface="华文细黑"/>
                <a:cs typeface="Times New Roman"/>
              </a:rPr>
              <a:t>永叔，号醉翁，六一居士，吉水人，自称庐陵人，因吉</a:t>
            </a:r>
            <a:r>
              <a:rPr lang="zh-CN" altLang="zh-CN" sz="2800" kern="100" dirty="0" smtClean="0">
                <a:latin typeface="Times New Roman"/>
                <a:ea typeface="华文细黑"/>
                <a:cs typeface="Times New Roman"/>
              </a:rPr>
              <a:t>州原</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属</a:t>
            </a:r>
            <a:r>
              <a:rPr lang="zh-CN" altLang="zh-CN" sz="2800" kern="100" dirty="0">
                <a:latin typeface="Times New Roman"/>
                <a:ea typeface="华文细黑"/>
                <a:cs typeface="Times New Roman"/>
              </a:rPr>
              <a:t>庐陵郡。天圣进士。卒谥文忠。唐宋八大家之一，成就</a:t>
            </a:r>
            <a:r>
              <a:rPr lang="zh-CN" altLang="zh-CN" sz="2800" kern="100" dirty="0" smtClean="0">
                <a:latin typeface="Times New Roman"/>
                <a:ea typeface="华文细黑"/>
                <a:cs typeface="Times New Roman"/>
              </a:rPr>
              <a:t>斐然，</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三</a:t>
            </a:r>
            <a:r>
              <a:rPr lang="zh-CN" altLang="zh-CN" sz="2800" kern="100" dirty="0">
                <a:latin typeface="Times New Roman"/>
                <a:ea typeface="华文细黑"/>
                <a:cs typeface="Times New Roman"/>
              </a:rPr>
              <a:t>苏、王安石、曾巩都曾是他的学生，受其提拔。著有</a:t>
            </a:r>
            <a:r>
              <a:rPr lang="zh-CN" altLang="zh-CN" sz="2800" kern="100" dirty="0" smtClean="0">
                <a:latin typeface="Times New Roman"/>
                <a:ea typeface="华文细黑"/>
                <a:cs typeface="Times New Roman"/>
              </a:rPr>
              <a:t>《欧阳</a:t>
            </a:r>
            <a:endParaRPr lang="en-US" altLang="zh-CN" sz="2800" kern="100" dirty="0" smtClean="0">
              <a:latin typeface="Times New Roman"/>
              <a:ea typeface="华文细黑"/>
              <a:cs typeface="Times New Roman"/>
            </a:endParaRPr>
          </a:p>
          <a:p>
            <a:pPr algn="just">
              <a:lnSpc>
                <a:spcPct val="150000"/>
              </a:lnSpc>
              <a:spcAft>
                <a:spcPts val="0"/>
              </a:spcAft>
              <a:tabLst>
                <a:tab pos="2250440" algn="l"/>
              </a:tabLst>
            </a:pPr>
            <a:r>
              <a:rPr lang="zh-CN" altLang="zh-CN" sz="2800" kern="100" dirty="0" smtClean="0">
                <a:latin typeface="Times New Roman"/>
                <a:ea typeface="华文细黑"/>
                <a:cs typeface="Times New Roman"/>
              </a:rPr>
              <a:t>文忠集》</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Picture 2" descr="6"/>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135589" y="1106110"/>
            <a:ext cx="1936281" cy="259304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717</TotalTime>
  <Words>2197</Words>
  <Application>Microsoft Office PowerPoint</Application>
  <PresentationFormat>自定义</PresentationFormat>
  <Paragraphs>143</Paragraphs>
  <Slides>27</Slides>
  <Notes>1</Notes>
  <HiddenSlides>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2018-06-05T03:43:31Z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