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9" r:id="rId2"/>
    <p:sldId id="278" r:id="rId3"/>
    <p:sldId id="257" r:id="rId4"/>
    <p:sldId id="258" r:id="rId5"/>
    <p:sldId id="266" r:id="rId6"/>
    <p:sldId id="268" r:id="rId7"/>
    <p:sldId id="269" r:id="rId8"/>
    <p:sldId id="270" r:id="rId9"/>
    <p:sldId id="271" r:id="rId10"/>
    <p:sldId id="302" r:id="rId11"/>
    <p:sldId id="272" r:id="rId12"/>
    <p:sldId id="274" r:id="rId13"/>
    <p:sldId id="277" r:id="rId14"/>
    <p:sldId id="259" r:id="rId15"/>
    <p:sldId id="306" r:id="rId16"/>
    <p:sldId id="261" r:id="rId17"/>
    <p:sldId id="304" r:id="rId18"/>
    <p:sldId id="317" r:id="rId19"/>
    <p:sldId id="262" r:id="rId20"/>
    <p:sldId id="264" r:id="rId21"/>
    <p:sldId id="307" r:id="rId22"/>
    <p:sldId id="318" r:id="rId23"/>
    <p:sldId id="319" r:id="rId24"/>
    <p:sldId id="289" r:id="rId25"/>
    <p:sldId id="290" r:id="rId26"/>
    <p:sldId id="294" r:id="rId27"/>
    <p:sldId id="313" r:id="rId28"/>
    <p:sldId id="296" r:id="rId29"/>
    <p:sldId id="309" r:id="rId30"/>
    <p:sldId id="315" r:id="rId31"/>
    <p:sldId id="316" r:id="rId32"/>
    <p:sldId id="300" r:id="rId33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02" autoAdjust="0"/>
    <p:restoredTop sz="94660"/>
  </p:normalViewPr>
  <p:slideViewPr>
    <p:cSldViewPr>
      <p:cViewPr varScale="1">
        <p:scale>
          <a:sx n="49" d="100"/>
          <a:sy n="49" d="100"/>
        </p:scale>
        <p:origin x="-114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50790" y="236872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0790" y="2792939"/>
            <a:ext cx="835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7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陆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文学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自传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71469" y="10716"/>
            <a:ext cx="3715841" cy="249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999" y="908720"/>
            <a:ext cx="11645608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陆羽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(733—804)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，字鸿渐，唐复州竟陵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今湖北竟陵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嗜茶，精于茶道，以著世界第一部茶叶专著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《茶经》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闻名于世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，被誉为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茶仙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，尊为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茶圣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，祀为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茶神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也很善于写诗。著有《茶经》、《陆羽自传》。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Picture 2" descr="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848" y="1161571"/>
            <a:ext cx="2347014" cy="19558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9049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4505" y="907680"/>
            <a:ext cx="11681441" cy="1948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《陆文学自传》是文学史上第一篇以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为题的传记文，是陆羽在二十九岁时应皎然之约为浙西诗会的诗友而写的。所以它不像一般史传按时间顺序介绍人物一生的事迹，而侧重表现自己目前的思想性格特点。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写作背景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117711"/>
            <a:ext cx="11344407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褊躁多自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用意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豁然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不惑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+mj-ea"/>
                <a:cs typeface="Times New Roman"/>
              </a:rPr>
              <a:t>____________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基础梳理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三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62489" y="247373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指按自己的意思做事。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4823" y="3114807"/>
            <a:ext cx="2698175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指居心、企图。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523856" y="4388887"/>
            <a:ext cx="2339102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指不再疑惑。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558702" y="501317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指人四十岁。</a:t>
            </a:r>
          </a:p>
        </p:txBody>
      </p:sp>
    </p:spTree>
    <p:extLst>
      <p:ext uri="{BB962C8B-B14F-4D97-AF65-F5344CB8AC3E}">
        <p14:creationId xmlns="" xmlns:p14="http://schemas.microsoft.com/office/powerpoint/2010/main" val="107378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22" grpId="0"/>
      <p:bldP spid="2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476672"/>
            <a:ext cx="1157243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闭关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读书。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他日于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学者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得张衡《南都赋》。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</a:t>
            </a:r>
            <a:endParaRPr lang="zh-CN" altLang="zh-CN" sz="1050" kern="100" dirty="0">
              <a:latin typeface="+mj-ea"/>
              <a:ea typeface="+mj-ea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宜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野人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乘蓄。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r>
              <a:rPr lang="zh-CN" altLang="zh-CN" sz="2800" kern="100" dirty="0" smtClean="0">
                <a:ea typeface="Times New Roman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06505" y="1201371"/>
            <a:ext cx="1261884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闭门。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58702" y="1839566"/>
            <a:ext cx="3057247" cy="5337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指不与外界往来。</a:t>
            </a:r>
          </a:p>
        </p:txBody>
      </p:sp>
      <p:sp>
        <p:nvSpPr>
          <p:cNvPr id="10" name="矩形 9"/>
          <p:cNvSpPr/>
          <p:nvPr/>
        </p:nvSpPr>
        <p:spPr>
          <a:xfrm>
            <a:off x="1595864" y="3092743"/>
            <a:ext cx="2339102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指求学的人。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02670" y="3769876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spc="-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指在学术上有一定成就的人。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630710" y="501317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指隐士，山野之人。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630710" y="566124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指未开化的人。</a:t>
            </a:r>
          </a:p>
        </p:txBody>
      </p:sp>
    </p:spTree>
    <p:extLst>
      <p:ext uri="{BB962C8B-B14F-4D97-AF65-F5344CB8AC3E}">
        <p14:creationId xmlns="" xmlns:p14="http://schemas.microsoft.com/office/powerpoint/2010/main" val="192540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0" grpId="0"/>
      <p:bldP spid="10" grpId="1"/>
      <p:bldP spid="16" grpId="0"/>
      <p:bldP spid="16" grpId="1"/>
      <p:bldP spid="18" grpId="0"/>
      <p:bldP spid="18" grpId="1"/>
      <p:bldP spid="19" grpId="0"/>
      <p:bldP spid="1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548680"/>
            <a:ext cx="11232086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620795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484784"/>
            <a:ext cx="360040" cy="980038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196752"/>
            <a:ext cx="697424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意有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适，不言而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去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于牧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仿青衿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小儿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2925776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342678" y="2906933"/>
            <a:ext cx="360040" cy="89094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5261" y="2630648"/>
            <a:ext cx="697424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恐渐渍外典，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旷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主者而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去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4566" y="4293928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342678" y="4275085"/>
            <a:ext cx="360040" cy="89094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785261" y="3998800"/>
            <a:ext cx="6974241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懵然若有所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遗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襄阳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太守李憕见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遗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55150" y="1316985"/>
            <a:ext cx="3416320" cy="523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与动词构成所字结构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15086" y="191683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处所、地方，名词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4998" y="270892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距离，动词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11121" y="333782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离开，动词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71161" y="407707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遗失，动词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91241" y="4729763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赠送，动词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710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619754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释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410516"/>
            <a:ext cx="360040" cy="143487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115698"/>
            <a:ext cx="79823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公执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不屈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其楚乃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释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吴兴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皎然为缁素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忘年之交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3784517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342678" y="3390771"/>
            <a:ext cx="360040" cy="1501756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85261" y="3064437"/>
            <a:ext cx="877444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故特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赠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竹画牛背为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字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门人之伯主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34966" y="1222991"/>
            <a:ext cx="1261884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指佛家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6934" y="184482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放下，动词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55246" y="249289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和尚，名词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82161" y="31409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把，介词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15086" y="378904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用，介词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30233" y="44405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让，介词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2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22" grpId="0"/>
      <p:bldP spid="2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692696"/>
            <a:ext cx="11457851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扁舟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往来山寺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击林木，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弄流水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主者以为慵惰，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__________________________</a:t>
            </a:r>
            <a:endParaRPr lang="zh-CN" altLang="zh-CN" sz="1050" kern="100" dirty="0">
              <a:effectLst/>
              <a:latin typeface="+mj-ea"/>
              <a:ea typeface="+mj-ea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31981" y="13936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名词作状语，坐扁舟。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7866" y="2060848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杖、手：名词作状语，用杖、用手。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08045" y="2687140"/>
            <a:ext cx="3775393" cy="5284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名词作动词，用鞭打。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82756" y="3308767"/>
            <a:ext cx="485261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意动用法，对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感到厌倦。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43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5" grpId="0"/>
      <p:bldP spid="15" grpId="1"/>
      <p:bldP spid="18" grpId="0"/>
      <p:bldP spid="1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692696"/>
            <a:ext cx="11457851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陆子盖今之接舆也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结庐于苕溪之湄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常扁舟往来山寺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故特以相赠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20981" y="1410682"/>
            <a:ext cx="39934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spc="-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语气词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spc="-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，表判断。</a:t>
            </a:r>
            <a:endParaRPr lang="zh-CN" altLang="en-US" sz="2800" spc="-100" dirty="0">
              <a:solidFill>
                <a:srgbClr val="3333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62958" y="2041684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状语后置句，应为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于苕溪之湄结庐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65778" y="2708920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省略句，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来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后省略介词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45698" y="3302054"/>
            <a:ext cx="5929828" cy="633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省略句，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后省略宾语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77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/>
      <p:bldP spid="17" grpId="1"/>
      <p:bldP spid="20" grpId="0"/>
      <p:bldP spid="20" grpId="1"/>
      <p:bldP spid="22" grpId="0"/>
      <p:bldP spid="2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332656"/>
            <a:ext cx="11457851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翻译句子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常扁舟往来山寺，随身唯纱巾、藤鞋、短褐、犊鼻。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陆羽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经常坐着小船在山寺间往来，随身携带的只有纱巾、藤鞋、短衣、短裤等物品。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宜野人乘蓄，故特以相赠。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这头牛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适合山野之人骑乘和蓄养，所以特地把它送给我。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见人为善，若己有之；见人不善，若己羞之。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见到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别人做好事，就像自己也做了这样的事；见到别人做了不好的事，就像自己也做了不好的事而羞耻。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081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542" y="90872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一 、结构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图示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724286046"/>
              </p:ext>
            </p:extLst>
          </p:nvPr>
        </p:nvGraphicFramePr>
        <p:xfrm>
          <a:off x="334963" y="1430338"/>
          <a:ext cx="11126787" cy="4953000"/>
        </p:xfrm>
        <a:graphic>
          <a:graphicData uri="http://schemas.openxmlformats.org/presentationml/2006/ole">
            <p:oleObj spid="_x0000_s5147" name="文档" r:id="rId3" imgW="11255227" imgH="502847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590" y="1408253"/>
            <a:ext cx="11089232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陆羽通过为自己立传，追述了自己前半生的经历，突出了自己鲜明的个性特点，表达了自己因遭遇坎坷而内心悲苦的情绪，同时也寄寓了对国事的忧虑和关心。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6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201" y="1115970"/>
            <a:ext cx="115558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一、作者说自己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名羽，字鸿渐，不知何许人也。或云字羽，名鸿渐，未知孰是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，是何意图？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作者故意把自己的名和字颠过来倒过去，颇为怪异，客观上具有渲染神秘色彩的作用，可以烘托作者如癫似狂、放荡不羁的独特个性。作者自幼失去双亲，对自己的家世一无所知，所以说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不知何许人也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，貌似幽默，实为辛酸。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542" y="54868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二、重点突破</a:t>
            </a:r>
            <a:endParaRPr lang="zh-CN" altLang="en-US" sz="28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0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548680"/>
            <a:ext cx="11671411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二、作者写自己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有仲宣、孟阳之貌陋，而有相如、子云之口吃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为人才辩为性，褊躁多自用意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等，这表现了作者的什么性格？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介绍了自己的外貌、性格，把自己与王粲、张载、司马相如、扬雄这些人相提并论，可见作者也是一位有才能的文人。作者故意夸大自己的缺陷，表现出率真的个性。但从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为人才辩为性，褊躁多自用意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一句，我们可以感受到作者雄辩的口才以及直率、有主见、不满足于现状的性格品质。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81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548680"/>
            <a:ext cx="11671411" cy="453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三、第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段文字的顺序安排与一般传记不同，从时间上看，这些内容应该放到最后来写，你如何理解这种构思？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本文是文学史上第一篇以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自传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为题的传记文，是作者二十九岁时应皎然之约为浙西诗会的诗友而写的，所以它不像一般史传按时间顺序介绍人物一生的事迹，而侧重表现自己目前的思想性格特点，而这一段和第一段在内容上有着紧密的联系，因此放在一起。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段追述幼年经历，可以看成是对作者性格形成原因的铺垫。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489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548680"/>
            <a:ext cx="11671411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四、第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段主要写了作者哪些生活经历？作者是怎样看待这段经历的？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段先写三岁而孤，被积公收养，极为简略。再写佛儒之辩，作者年虽幼小，但目标明确，性格倔强，面对恩重如山的积公，敢辩善辩，决不屈从。接着写受罚期间，繁重艰苦的劳动和不堪承受的鞭打，丝毫没有改变他坚持己见的决心和对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孔圣之文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向往。最后奋起反抗，逃出寺庙，加入戏班。这一切，绝不是一般孩子所能做到的，最终感动了积公，从其所愿。这段经历，在作者笔下，没有自伤自怜，只有自强自励，充分表现了这个不幸少年的超凡意志，给人留下极为深刻的印象，也使人对他成年之后与众不同的言行举止有了深刻的理解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328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415774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2124" y="475632"/>
            <a:ext cx="119060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五、第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两段的主要内容是什么？作者写这些材料有什么意义？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段主要写了交接名流的情形。作者当时不过是十四五岁的孩子，可谓是名不见经传的后生小子，而这些年龄比他大得多的名人却愿跟他交往，这从侧面烘托出了作者少年才俊的风采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</a:rPr>
              <a:t>5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段主要写了作者勤奋著述的成就。表现了自己从小爱好写作、爱憎分明的个性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spc="-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167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894" y="620688"/>
            <a:ext cx="11805036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tabLst>
                <a:tab pos="2430780" algn="l"/>
              </a:tabLst>
            </a:pP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一、技法赏析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文本拓展        　　　　　　　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水月在手，弄花香满衣</a:t>
            </a:r>
          </a:p>
        </p:txBody>
      </p:sp>
      <p:sp>
        <p:nvSpPr>
          <p:cNvPr id="6" name="矩形 5"/>
          <p:cNvSpPr/>
          <p:nvPr/>
        </p:nvSpPr>
        <p:spPr>
          <a:xfrm>
            <a:off x="191894" y="1128927"/>
            <a:ext cx="11805036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个性突出，形象鲜明。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陆羽一生历经磨难，但他充满自信、敢于挑战的精神，在文中得到了充分地体现。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善于剪裁，详略得当。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这篇传记善于剪裁，详略得当。作者出于刻画自己性格的需要，对自己的人生经历中庞杂的材料进行了精心的筛选。对自己的苦难身世，仅用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不知何许人也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一带而过，对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以身为伶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的经历，也是放在与积公的恩怨是非中略加点染，战乱中颠沛流离的过程，更是完全省略，只字不提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4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6834" y="684560"/>
            <a:ext cx="1168815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，全文紧扣与自己性格特点发展密切相关的人和事来构织成文：积公如父，但以苦难磨砺了他；李、崔陌路相逢，却一见如故，提携了他，帮助了他。这样写来，整篇传记就不再是自己的人生大事年表，更不是一笔流水账，让我们看出了作者性格发展的脉络，感受到了作者奋斗成长的艰辛历程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语言质朴生动，句式短促有力，使文章具有一种冷峻峭拔的风格，与人物的性格和谐相称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834" y="404664"/>
            <a:ext cx="11688154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sz="26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迁移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834" y="908720"/>
            <a:ext cx="1168815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角度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详略得当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题目：请通过几件事，运用详略得当的手法，描写一个自己熟悉的人物。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969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8784" y="404664"/>
            <a:ext cx="11923086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绽放的亲情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小院里的迎春花，那娇小的花骨朵，正等待着一股力量冲开花苞，绽放她的华丽与娇艳。</a:t>
            </a:r>
            <a:endParaRPr lang="zh-CN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吱呀呀，吱呀呀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我不经意间回头一看，爷爷正躺在摇椅上，嘴里偶尔会溜出一两句戏词，与小猫咪的叫声融合在一块儿，如同一首婉转的曲子。</a:t>
            </a:r>
            <a:endParaRPr lang="zh-CN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不知从什么时候开始，我习惯了凝视爷爷的一举一动，有时甚至会被他的举手投足深深吸引，算算时间，大约是在那个雨天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endParaRPr lang="en-US" altLang="zh-CN" sz="2800" kern="100" dirty="0" smtClean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爷爷其实有很强的传统观念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重男轻女，而我恰恰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是他不喜欢的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endParaRPr lang="zh-CN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1408" y="47667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示例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08086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335" y="44624"/>
            <a:ext cx="11688154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女孩儿。在我的感觉里，他从来没对我显露过亲热的样子，总是不太在乎我，一直到外婆去世，我与爷爷也只是偶尔地接触而已。我以为我们将永远保持距离，彼此敬而远之。直到那个雨天，我与爷爷的关系开始转变，亲情的花在我的生命里悄然绽放，灿然盛开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cs typeface="Courier New"/>
              </a:rPr>
              <a:t>  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那天，我正在二楼的露天平台上欣赏夕阳西下。多雨的夏季里，雨常常会不期而至，先前还是彩霞满天，转瞬间就暴雨倾盆，我一下子慌了脚步，无处躲藏，就想赶紧跑到楼下去。因为雨季天气潮湿，楼梯上布满了一层苔藓，加上雨水的滋润，格外湿滑，我刚到楼梯口就差点摔倒。这时，爷爷从屋里跑出来，手里拿了把伞，仰头看了看我，然后打开一扇大门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就急匆匆地闪出去了。看着爷爷离去的背影，我心里一瞬间升腾起的温暖又</a:t>
            </a:r>
            <a:endParaRPr lang="en-US" altLang="zh-CN" sz="2800" kern="100" dirty="0" smtClean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8897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声茅店月，人迹板桥霜</a:t>
            </a: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观而约取，厚积而薄发</a:t>
            </a: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5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水月在手，弄花香满衣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197" y="116632"/>
            <a:ext cx="11572430" cy="6473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一丝丝凉下去，我感到越来越冷，牙齿甚至不由自主地打起颤来，我好怨爷爷，为什么他从来不关心我，难道只因为我是个女孩？我抹了把脸上的雨水，小心翼翼的继续摸爬下去。只听大门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哐当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响，像被什么东西撞开的声音，循声望去，爷爷重新出现在我的视线里：他浑身已经湿透，手里的伞却并没有撑开，肩上扛着一把木梯，因为走得太急，脚下一滑，打了个趔趄。爷爷把木梯架在楼梯一侧，又用脚抵住梯子的底端，雨水打在他脸上，睁不开眼，他仰起头眯着眼对我说：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小杰，给你伞，小心点儿！楼梯太滑，你从木梯这儿下来，我在这儿扶着。你左手打着伞，右手抓牢梯子，脚底下踩稳了！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听到这些话，我的怨恨委屈霎时全都跑到九霄云外了，泪水在眼眶里打了几个转，终究还是决堤而出。我拭去眼泪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和</a:t>
            </a:r>
            <a:endParaRPr lang="en-US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82448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424" y="617907"/>
            <a:ext cx="1157243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雨水，扶着木梯向下去，我不再害怕，因为有爷爷在呵护着。原来，爷爷的爱从未缺席，只是静水流深。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从那以后，我几乎每次都是高高兴兴地去看爷爷，然后又开开心心地回家。他的脸上也多了几分笑容，几分慈祥。他依然喜欢躺在竹椅上，没有太多的话，偶尔也对我讲他和奶奶的过去，那椅子也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吱呀呀，吱呀呀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地做着最忠诚也最和谐的伴奏。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280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今天天气晴好，春光明媚，爷爷不知什么时候已经睡着了，看他睡得极其香甜的样子，我也很幸福，回过头一看，院子边的几株迎春花星星点点地开了，金灿灿的，在偷偷地对着我笑呢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79741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71469" y="10716"/>
            <a:ext cx="3715841" cy="249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87882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声茅店月，人迹板桥霜</a:t>
            </a:r>
          </a:p>
        </p:txBody>
      </p:sp>
      <p:sp>
        <p:nvSpPr>
          <p:cNvPr id="5" name="矩形 4"/>
          <p:cNvSpPr/>
          <p:nvPr/>
        </p:nvSpPr>
        <p:spPr>
          <a:xfrm>
            <a:off x="172221" y="764704"/>
            <a:ext cx="1188648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音乐是一种心境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音乐是一种心境。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肖邦让黑白相间的钢琴键轻轻起伏，当清澄的和弦与如歌的旋律从中飞逸出来的时候，你有没有感受到他那一腔柔情？他在向你诉说一个流亡者的孤独，诉说爱情带来的惆怅，还有那莫名的、却永远弥漫于心头的雾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贝多芬让百十多人的大乐队轰然作响，当铿锵嘹亮的号角音调震撼整个大厅的时候，你有没有体会到那股英雄的豪气？他在向全世界宣告人类的理想，人类的力量，他伸出巨大的拳头，猛击在命运布下的锁链上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r>
              <a:rPr lang="zh-CN" altLang="zh-CN" sz="2800" kern="100" spc="-50" dirty="0" smtClean="0">
                <a:latin typeface="Times New Roman"/>
                <a:ea typeface="华文细黑"/>
                <a:cs typeface="Times New Roman"/>
              </a:rPr>
              <a:t>柴可夫斯基深情地唱起俄罗斯农民的曲调，他是在告诉你，那广袤的土地</a:t>
            </a:r>
            <a:r>
              <a:rPr lang="zh-CN" altLang="zh-CN" sz="2800" kern="100" spc="-5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上，</a:t>
            </a:r>
            <a:endParaRPr lang="zh-CN" altLang="zh-CN" sz="1050" kern="100" spc="-50" dirty="0">
              <a:effectLst/>
              <a:latin typeface="宋体"/>
              <a:cs typeface="Courier New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9250" y="872309"/>
            <a:ext cx="1827484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哲思品悟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6823" y="80249"/>
            <a:ext cx="11711031" cy="672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有着多么深重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的、三套马车印下的辙迹。舒伯特也把一个独行旅人的背影，悄悄印在菩提树的绿荫间，你看到他了吗？别闭上你的心扉，瞧，他们正向你走来，凝视着你的眼睛，握住你的手。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巴赫在他的赋格曲中，以美妙的和谐、均衡、严谨体现了建立秩序、树立权威的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巴罗克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代风貌，他引着你走进的，是宏伟壮丽、坚固精巧的殿宇。而柏辽兹却用《幻想交响曲》中狂热的音浪裹挟着你左奔右突，直到古典的形式扭曲、变形、坍塌，然后，听他高唱挣脱灵魂桎梏、摧毁旧日城堡的浪漫主义赞歌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循着音乐之声，不知不觉中，走进深邃而迷人的历史幽境中去，每一扇被你推开的大门后面，都有不同的歌声为你响起，那就是一代又一代人心境的回声。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音乐是你自己的心境。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8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0309" y="900584"/>
            <a:ext cx="1174648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历览前贤国与家，成由勤俭破由奢。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李商隐《咏史》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纵观历史，大到邦国，小到家庭，无不是兴于勤俭，亡于奢靡。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俭入奢易，由奢入俭难。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司马光《资治通鉴》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生活环境从节衣缩食变成丰衣足食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，轻而易举；若是由丰衣足食变成节衣缩食，那就很困难了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惟俭可以助廉，惟恕可以成德。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《宋史》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只有节俭可以使人廉洁奉公，只有宽容可以使人养成好的品德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154783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5"/>
          <p:cNvSpPr txBox="1"/>
          <p:nvPr/>
        </p:nvSpPr>
        <p:spPr>
          <a:xfrm>
            <a:off x="91258" y="139210"/>
            <a:ext cx="1827484" cy="561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佳句咀华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8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276" y="815784"/>
            <a:ext cx="11666806" cy="259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一粥一饭，当思来之不易；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半丝半缕，恒念物力维艰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朱柏庐《治家格言》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即使是一顿粥、一顿饭，也应想到它来得不容易；即使是半根丝、半根线，也要想到劳作的艰辛。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14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534" y="832058"/>
            <a:ext cx="11929295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中国文化史上的奇才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陆羽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陆羽是中国文化史上的奇才。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行为奇。和人闲处，半途离开是常事，且连招呼都不打一声，想走抬脚就走；答应别人的事，即使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冰雪千里，虎狼当道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，也不会延误。交往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名僧高士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，无事时便驾小舟往来山寺，清苦却逍遥自在、其乐无穷。只是回家时却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号泣而归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，忧时伤世毫不掩饰。你说这人奇不奇？难怪人家把他比作狂人接舆！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经历奇。陆羽三岁就成了孤儿，被积公和尚收养。九岁因不愿从师理佛而想学孔圣之文，被罚做繁重的劳动，练就了坚强的性格；专司为人烹茶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自主积累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作者视窗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246" y="897101"/>
            <a:ext cx="11645608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奠定了成功基础。历尽艰难困苦而初衷不改，后离开寺院沦为伶人，这使他有机会接触更广阔的社会生活。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艰难困苦，玉汝于成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，陆羽这个奇人最终成功了，写下了一系列作品，为后人留下了珍贵的文化遗产。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性格奇。如果没有少年时期的坚持，没有一颗率真、纯洁、高雅的心灵，没有刻苦执着的奋斗精神，中国历史上便少了一位特立独行的文学家，更少了一位茶学的开拓者，中国的茶学不知会因此往后推迟多少年。从这点说，陆羽留给我们的不仅仅是文化遗产，更有不竭的精神财富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83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2612</Words>
  <Application>Microsoft Office PowerPoint</Application>
  <PresentationFormat>自定义</PresentationFormat>
  <Paragraphs>185</Paragraphs>
  <Slides>32</Slides>
  <Notes>1</Notes>
  <HiddenSlides>4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主题​​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