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96" r:id="rId3"/>
    <p:sldId id="497" r:id="rId4"/>
    <p:sldId id="259" r:id="rId5"/>
    <p:sldId id="498" r:id="rId6"/>
    <p:sldId id="499" r:id="rId7"/>
    <p:sldId id="500" r:id="rId8"/>
    <p:sldId id="501" r:id="rId9"/>
    <p:sldId id="502" r:id="rId10"/>
    <p:sldId id="503" r:id="rId11"/>
    <p:sldId id="504" r:id="rId12"/>
    <p:sldId id="505" r:id="rId13"/>
    <p:sldId id="506" r:id="rId14"/>
    <p:sldId id="507" r:id="rId15"/>
    <p:sldId id="508" r:id="rId16"/>
    <p:sldId id="509" r:id="rId17"/>
    <p:sldId id="510" r:id="rId18"/>
    <p:sldId id="427" r:id="rId19"/>
    <p:sldId id="484" r:id="rId20"/>
    <p:sldId id="476" r:id="rId21"/>
    <p:sldId id="273" r:id="rId22"/>
    <p:sldId id="276" r:id="rId23"/>
    <p:sldId id="272" r:id="rId24"/>
    <p:sldId id="485" r:id="rId25"/>
    <p:sldId id="274" r:id="rId26"/>
  </p:sldIdLst>
  <p:sldSz cx="9144000" cy="5143500" type="screen16x9"/>
  <p:notesSz cx="6858000" cy="9144000"/>
  <p:embeddedFontLst>
    <p:embeddedFont>
      <p:font typeface="微软雅黑" panose="020B0503020204020204" charset="-122"/>
      <p:regular r:id="rId32"/>
    </p:embeddedFont>
    <p:embeddedFont>
      <p:font typeface="楷体" panose="02010609060101010101" pitchFamily="49" charset="-122"/>
      <p:regular r:id="rId3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C6C6"/>
    <a:srgbClr val="E03C36"/>
    <a:srgbClr val="E1EFE2"/>
    <a:srgbClr val="A1C450"/>
    <a:srgbClr val="DCDCDC"/>
    <a:srgbClr val="F0F0F0"/>
    <a:srgbClr val="E6E6E6"/>
    <a:srgbClr val="C8C8C8"/>
    <a:srgbClr val="FFFFFF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-96" y="-654"/>
      </p:cViewPr>
      <p:guideLst>
        <p:guide orient="horz" pos="1526"/>
        <p:guide pos="280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1" Type="http://schemas.openxmlformats.org/officeDocument/2006/relationships/theme" Target="../theme/theme1.xml"/><Relationship Id="rId30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5.xml"/><Relationship Id="rId28" Type="http://schemas.openxmlformats.org/officeDocument/2006/relationships/tags" Target="../tags/tag4.xml"/><Relationship Id="rId27" Type="http://schemas.openxmlformats.org/officeDocument/2006/relationships/tags" Target="../tags/tag3.xml"/><Relationship Id="rId26" Type="http://schemas.openxmlformats.org/officeDocument/2006/relationships/tags" Target="../tags/tag2.xml"/><Relationship Id="rId25" Type="http://schemas.openxmlformats.org/officeDocument/2006/relationships/tags" Target="../tags/tag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5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6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7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8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9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3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9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3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5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1" y="765345"/>
            <a:ext cx="914400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</a:rPr>
              <a:t>数学好玩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1823711"/>
            <a:ext cx="9144000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</a:rPr>
              <a:t>一起做游戏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322" name="矩形 321"/>
          <p:cNvSpPr/>
          <p:nvPr userDrawn="1"/>
        </p:nvSpPr>
        <p:spPr>
          <a:xfrm>
            <a:off x="2829213" y="3789654"/>
            <a:ext cx="3485571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课堂导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新知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探究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练习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小结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课堂作业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75396" y="1760305"/>
            <a:ext cx="6180296" cy="2406015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504186" y="488635"/>
            <a:ext cx="6795611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根据游戏规则，你能判断一下他们谁输谁赢了吗？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60582" y="856532"/>
            <a:ext cx="5792629" cy="225504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76047" y="3526759"/>
            <a:ext cx="390001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3+2+2+7=</a:t>
            </a:r>
            <a:r>
              <a:rPr lang="en-US" altLang="zh-CN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14</a:t>
            </a:r>
            <a:endParaRPr lang="en-US" altLang="zh-CN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76047" y="4170173"/>
            <a:ext cx="390001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14 &gt; 10，淘汰</a:t>
            </a:r>
            <a:endParaRPr lang="en-US" altLang="zh-CN" sz="210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14049" y="863918"/>
            <a:ext cx="5809774" cy="226171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15483" y="3551392"/>
            <a:ext cx="390001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en-US" altLang="zh-CN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5+4=9</a:t>
            </a:r>
            <a:endParaRPr lang="en-US" altLang="zh-CN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94259" y="4088840"/>
            <a:ext cx="390001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&lt; 10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结果比较大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4049" y="3585444"/>
            <a:ext cx="865346" cy="80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10189" y="851535"/>
            <a:ext cx="5925503" cy="23069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53252" y="3484231"/>
            <a:ext cx="390001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4+2+1=</a:t>
            </a:r>
            <a:r>
              <a:rPr lang="en-US" altLang="zh-CN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en-US" altLang="zh-CN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53251" y="4127645"/>
            <a:ext cx="620839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 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 10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，但是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 &lt; 9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淘汰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0189" y="3484231"/>
            <a:ext cx="1016794" cy="96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87831" y="838676"/>
            <a:ext cx="5768816" cy="22459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76124" y="3443288"/>
            <a:ext cx="390001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3+5=</a:t>
            </a:r>
            <a:r>
              <a:rPr lang="en-US" altLang="zh-CN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76124" y="4086701"/>
            <a:ext cx="561451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&lt; 10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，但是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 &lt; 9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淘汰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7830" y="3370422"/>
            <a:ext cx="993934" cy="1112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85887" y="880110"/>
            <a:ext cx="5430203" cy="211407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86903" y="3665220"/>
            <a:ext cx="390001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所以最后的获胜者是</a:t>
            </a:r>
            <a:endParaRPr lang="zh-CN" altLang="en-US" sz="210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5459" y="3306127"/>
            <a:ext cx="1338263" cy="1248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540435" y="453634"/>
            <a:ext cx="67956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如果淘气继续摸牌，摸到几才能获胜？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88682" y="1207237"/>
            <a:ext cx="2817495" cy="13039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93005" y="1207237"/>
            <a:ext cx="2248853" cy="13620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96378" y="2642655"/>
            <a:ext cx="2209800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3+5=8</a:t>
            </a:r>
            <a:endParaRPr lang="en-US" altLang="zh-CN" sz="210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8+2=10</a:t>
            </a:r>
            <a:endParaRPr lang="en-US" altLang="zh-CN" sz="210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可以获胜</a:t>
            </a:r>
            <a:endParaRPr lang="zh-CN" altLang="en-US" sz="210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9132" y="2642654"/>
            <a:ext cx="4485323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  <a:buNone/>
            </a:pPr>
            <a:r>
              <a:rPr lang="en-US" altLang="zh-CN" sz="210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3+5=8</a:t>
            </a:r>
            <a:endParaRPr lang="en-US" altLang="zh-CN" sz="210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  <a:buNone/>
            </a:pPr>
            <a:r>
              <a:rPr lang="en-US" altLang="zh-CN" sz="210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8+1=9</a:t>
            </a:r>
            <a:endParaRPr lang="en-US" altLang="zh-CN" sz="210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  <a:buNone/>
            </a:pPr>
            <a:r>
              <a:rPr lang="en-US" altLang="zh-CN" sz="210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虽然9也是最大的，但是淘气摸到的牌多，所以会被淘汰</a:t>
            </a:r>
            <a:endParaRPr lang="en-US" altLang="zh-CN" sz="210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08623" y="612522"/>
            <a:ext cx="5153025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1、按要求摸出正确的图形。</a:t>
            </a:r>
            <a:endParaRPr lang="zh-CN" altLang="en-US" sz="2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86214" y="1283018"/>
            <a:ext cx="8771573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）方方正正，每个面都一样，有尖尖的角，摸到的是（       ）体。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）有尖尖的角，每个面不一样大，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摸到的是（      ）体。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）像个柱子，上下一样粗，两头圆圆的，平平的，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摸到的是（      ）体。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）圆圆的，能自由滚动，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摸到的是（    ）体。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27411" y="1383906"/>
            <a:ext cx="78343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正方</a:t>
            </a:r>
            <a:endParaRPr lang="zh-CN" altLang="en-US" sz="210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33400" y="1868445"/>
            <a:ext cx="78343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长方</a:t>
            </a:r>
            <a:endParaRPr lang="zh-CN" altLang="en-US" sz="2100" b="1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10842" y="2337583"/>
            <a:ext cx="78343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圆柱</a:t>
            </a:r>
            <a:endParaRPr lang="zh-CN" altLang="en-US" sz="2100" b="1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89887" y="2857901"/>
            <a:ext cx="52816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球</a:t>
            </a:r>
            <a:endParaRPr lang="zh-CN" altLang="en-US" sz="2100" b="1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9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0273" y="785272"/>
            <a:ext cx="5190649" cy="37442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16869" y="477822"/>
            <a:ext cx="174783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2、玩一玩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21799" y="4468114"/>
            <a:ext cx="734378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美美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86869" y="4529550"/>
            <a:ext cx="5276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笑笑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/>
          <p:cNvSpPr/>
          <p:nvPr/>
        </p:nvSpPr>
        <p:spPr>
          <a:xfrm>
            <a:off x="2065980" y="1013047"/>
            <a:ext cx="6331744" cy="2008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267970" indent="-267970" latinLnBrk="1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游戏规则：一边摸牌，一边算牌上的数的和。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7970" indent="-267970" latinLnBrk="1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结果比10大的就被淘汰。结果最大的人获胜。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7970" indent="-267970" latinLnBrk="1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结果一样大，谁摸的牌的张数少，谁就获胜。</a:t>
            </a:r>
            <a:endParaRPr lang="zh-CN" altLang="en-US" sz="21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  <a:p>
            <a:pPr marL="267970" indent="-267970" latinLnBrk="1">
              <a:lnSpc>
                <a:spcPct val="150000"/>
              </a:lnSpc>
            </a:pPr>
            <a:endParaRPr lang="zh-CN" altLang="en-US" sz="21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1173" y="1015980"/>
            <a:ext cx="8171915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通过一些小游戏去复习巩固我们学过的简单运算，并且能够熟练地去解决发现的问题。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在游戏中培养与人合作的意识和善于观察、独立思考的能力。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在游戏中体验学习数学的快乐，激发学习兴趣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64168" y="3732934"/>
            <a:ext cx="8646207" cy="897454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501313" y="3876010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用数学思维去解读游戏。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/>
          <p:cNvSpPr/>
          <p:nvPr/>
        </p:nvSpPr>
        <p:spPr>
          <a:xfrm>
            <a:off x="512624" y="803497"/>
            <a:ext cx="8599170" cy="265457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267970" indent="-267970" latinLnBrk="1">
              <a:lnSpc>
                <a:spcPct val="20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(1)(　 　)被淘汰。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7970" indent="-267970" latinLnBrk="1">
              <a:lnSpc>
                <a:spcPct val="20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(2)(　   　)和(　  　)的牌上的数的和一样大，其中(　 　)摸的牌的张数少。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7970" indent="-267970" latinLnBrk="1">
              <a:lnSpc>
                <a:spcPct val="20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(3)笑笑如果继续摸牌，摸到 (　　)才能获胜。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34"/>
          <p:cNvSpPr>
            <a:spLocks noChangeArrowheads="1"/>
          </p:cNvSpPr>
          <p:nvPr/>
        </p:nvSpPr>
        <p:spPr bwMode="auto">
          <a:xfrm>
            <a:off x="997168" y="1047832"/>
            <a:ext cx="133445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丁丁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34"/>
          <p:cNvSpPr>
            <a:spLocks noChangeArrowheads="1"/>
          </p:cNvSpPr>
          <p:nvPr/>
        </p:nvSpPr>
        <p:spPr bwMode="auto">
          <a:xfrm>
            <a:off x="1038112" y="1684581"/>
            <a:ext cx="116157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欢欢</a:t>
            </a:r>
            <a:endParaRPr lang="zh-CN" altLang="en-US" sz="2100" b="1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34"/>
          <p:cNvSpPr>
            <a:spLocks noChangeArrowheads="1"/>
          </p:cNvSpPr>
          <p:nvPr/>
        </p:nvSpPr>
        <p:spPr bwMode="auto">
          <a:xfrm>
            <a:off x="2231707" y="1681979"/>
            <a:ext cx="140922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美美 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34"/>
          <p:cNvSpPr>
            <a:spLocks noChangeArrowheads="1"/>
          </p:cNvSpPr>
          <p:nvPr/>
        </p:nvSpPr>
        <p:spPr bwMode="auto">
          <a:xfrm>
            <a:off x="6551217" y="1681979"/>
            <a:ext cx="107965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欢欢</a:t>
            </a:r>
            <a:endParaRPr lang="zh-CN" altLang="en-US" sz="2100" b="1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34"/>
          <p:cNvSpPr>
            <a:spLocks noChangeArrowheads="1"/>
          </p:cNvSpPr>
          <p:nvPr/>
        </p:nvSpPr>
        <p:spPr bwMode="auto">
          <a:xfrm>
            <a:off x="4167226" y="2979114"/>
            <a:ext cx="35837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defRPr/>
            </a:pP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7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58164" y="976941"/>
            <a:ext cx="6950869" cy="200824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、结合长方体等物体的特点拼搭物体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、学会了用简单的加减法做游戏，体会到了数学的趣味。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、可以用学过的知识去熟练地解决身边的数学问题。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en-US" altLang="zh-CN" sz="2100" b="1" dirty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/>
          <p:nvPr/>
        </p:nvSpPr>
        <p:spPr>
          <a:xfrm>
            <a:off x="487914" y="500084"/>
            <a:ext cx="7557853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267970" indent="-267970" latinLnBrk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1．在能站稳的组合图形下面的(　　)里画“√”。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364" name="Picture 1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869" y="2024020"/>
            <a:ext cx="7180898" cy="130540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34"/>
          <p:cNvSpPr>
            <a:spLocks noChangeArrowheads="1"/>
          </p:cNvSpPr>
          <p:nvPr/>
        </p:nvSpPr>
        <p:spPr bwMode="auto">
          <a:xfrm>
            <a:off x="1202531" y="2967471"/>
            <a:ext cx="519589" cy="34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solidFill>
                  <a:srgbClr val="E03C36"/>
                </a:solidFill>
                <a:ea typeface="宋体" panose="02010600030101010101" pitchFamily="2" charset="-122"/>
              </a:rPr>
              <a:t>√</a:t>
            </a:r>
            <a:endParaRPr lang="zh-CN" altLang="en-US" sz="1800" b="1" dirty="0">
              <a:solidFill>
                <a:srgbClr val="E03C36"/>
              </a:solidFill>
              <a:ea typeface="宋体" panose="02010600030101010101" pitchFamily="2" charset="-122"/>
            </a:endParaRPr>
          </a:p>
        </p:txBody>
      </p:sp>
      <p:sp>
        <p:nvSpPr>
          <p:cNvPr id="17" name="矩形 34"/>
          <p:cNvSpPr>
            <a:spLocks noChangeArrowheads="1"/>
          </p:cNvSpPr>
          <p:nvPr/>
        </p:nvSpPr>
        <p:spPr bwMode="auto">
          <a:xfrm>
            <a:off x="6201251" y="2967471"/>
            <a:ext cx="519589" cy="34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solidFill>
                  <a:srgbClr val="E03C36"/>
                </a:solidFill>
                <a:ea typeface="宋体" panose="02010600030101010101" pitchFamily="2" charset="-122"/>
              </a:rPr>
              <a:t>√</a:t>
            </a:r>
            <a:endParaRPr lang="zh-CN" altLang="en-US" sz="1800" b="1" dirty="0">
              <a:solidFill>
                <a:srgbClr val="E03C36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/>
          <p:nvPr/>
        </p:nvSpPr>
        <p:spPr>
          <a:xfrm>
            <a:off x="424850" y="562153"/>
            <a:ext cx="6542723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267970" indent="-267970" latinLnBrk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2．下面每组数的和都是15，请写出另一个数。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5892" y="2250329"/>
            <a:ext cx="7718108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dirty="0">
                <a:latin typeface="微软雅黑" panose="020B0503020204020204" charset="-122"/>
                <a:ea typeface="微软雅黑" panose="020B0503020204020204" charset="-122"/>
              </a:rPr>
              <a:t>8          </a:t>
            </a:r>
            <a:r>
              <a:rPr lang="en-US" altLang="zh-CN" sz="4500" dirty="0">
                <a:latin typeface="微软雅黑" panose="020B0503020204020204" charset="-122"/>
                <a:ea typeface="微软雅黑" panose="020B0503020204020204" charset="-122"/>
              </a:rPr>
              <a:t>7      </a:t>
            </a:r>
            <a:r>
              <a:rPr lang="en-US" altLang="zh-CN" sz="4500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4500" dirty="0">
                <a:latin typeface="微软雅黑" panose="020B0503020204020204" charset="-122"/>
                <a:ea typeface="微软雅黑" panose="020B0503020204020204" charset="-122"/>
              </a:rPr>
              <a:t>9      </a:t>
            </a:r>
            <a:r>
              <a:rPr lang="en-US" altLang="zh-CN" sz="4500" dirty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4500" dirty="0"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45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47799" y="2396042"/>
            <a:ext cx="502444" cy="4781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45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6659" y="2396042"/>
            <a:ext cx="502444" cy="4781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45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55608" y="2396042"/>
            <a:ext cx="502444" cy="4781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45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4868" y="2396042"/>
            <a:ext cx="502444" cy="4781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45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2016" y="2258654"/>
            <a:ext cx="465296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en-US" altLang="zh-CN" sz="45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51812" y="2238182"/>
            <a:ext cx="465296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45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84947" y="2248418"/>
            <a:ext cx="465296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45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75233" y="2248418"/>
            <a:ext cx="465296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endParaRPr lang="en-US" altLang="zh-CN" sz="45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8"/>
          <p:cNvSpPr/>
          <p:nvPr/>
        </p:nvSpPr>
        <p:spPr>
          <a:xfrm>
            <a:off x="479107" y="276133"/>
            <a:ext cx="7098983" cy="80791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267970" indent="-267970" latinLnBrk="1">
              <a:lnSpc>
                <a:spcPct val="20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3．下面的游戏公平吗？怎样才能使游戏公平？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34"/>
          <p:cNvSpPr>
            <a:spLocks noChangeArrowheads="1"/>
          </p:cNvSpPr>
          <p:nvPr/>
        </p:nvSpPr>
        <p:spPr bwMode="auto">
          <a:xfrm>
            <a:off x="6163628" y="1788319"/>
            <a:ext cx="2828925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不公平。右边去掉一个人，左边加上一个人。</a:t>
            </a:r>
            <a:r>
              <a:rPr lang="en-US" altLang="zh-CN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使游戏公平的方法不唯一</a:t>
            </a:r>
            <a:r>
              <a:rPr lang="en-US" altLang="zh-CN" sz="2100" dirty="0" smtClean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8436" name="Picture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884" y="1788319"/>
            <a:ext cx="5741670" cy="230695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7724" y="562451"/>
            <a:ext cx="7195185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小朋友们，你们喜欢玩积木吗？从图片中你能看出它们都是什么形状的吗？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4" descr="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0045" y="1250633"/>
            <a:ext cx="6352699" cy="35971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136130" y="1906905"/>
            <a:ext cx="1542098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正方体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长方体 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圆柱体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球体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1148420" y="713899"/>
            <a:ext cx="778621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观察图片，你能说一说桌子上各种形状的物体有多少吗？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4" descr="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26049" y="1184911"/>
            <a:ext cx="6352699" cy="35971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 descr="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859" y="1168718"/>
            <a:ext cx="5494496" cy="31113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/>
        </p:nvSpPr>
        <p:spPr>
          <a:xfrm>
            <a:off x="6492002" y="984171"/>
            <a:ext cx="428625" cy="589360"/>
          </a:xfrm>
          <a:prstGeom prst="cube">
            <a:avLst/>
          </a:prstGeom>
          <a:solidFill>
            <a:srgbClr val="00B0F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4" name="立方体 3"/>
          <p:cNvSpPr/>
          <p:nvPr/>
        </p:nvSpPr>
        <p:spPr>
          <a:xfrm>
            <a:off x="6492240" y="2035493"/>
            <a:ext cx="428625" cy="428625"/>
          </a:xfrm>
          <a:prstGeom prst="cube">
            <a:avLst/>
          </a:prstGeom>
          <a:solidFill>
            <a:srgbClr val="FF99FF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5" name="圆柱形 4"/>
          <p:cNvSpPr/>
          <p:nvPr/>
        </p:nvSpPr>
        <p:spPr>
          <a:xfrm>
            <a:off x="6544866" y="2933224"/>
            <a:ext cx="322660" cy="589360"/>
          </a:xfrm>
          <a:prstGeom prst="can">
            <a:avLst>
              <a:gd name="adj" fmla="val 43345"/>
            </a:avLst>
          </a:prstGeom>
          <a:solidFill>
            <a:srgbClr val="92D050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492014" y="3992055"/>
            <a:ext cx="428628" cy="428628"/>
          </a:xfrm>
          <a:prstGeom prst="ellipse">
            <a:avLst/>
          </a:prstGeom>
          <a:gradFill flip="none" rotWithShape="1">
            <a:gsLst>
              <a:gs pos="0">
                <a:srgbClr val="FFCC00">
                  <a:shade val="30000"/>
                  <a:satMod val="115000"/>
                </a:srgbClr>
              </a:gs>
              <a:gs pos="50000">
                <a:srgbClr val="FFCC00">
                  <a:shade val="67500"/>
                  <a:satMod val="115000"/>
                </a:srgbClr>
              </a:gs>
              <a:gs pos="100000">
                <a:srgbClr val="FFCC0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7230904" y="1060133"/>
            <a:ext cx="121634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3</a:t>
            </a:r>
            <a:r>
              <a:rPr lang="zh-CN" altLang="en-US" sz="2100" b="1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个</a:t>
            </a:r>
            <a:endParaRPr lang="zh-CN" altLang="en-US" sz="2100" b="1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7271861" y="2035493"/>
            <a:ext cx="121634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3</a:t>
            </a:r>
            <a:r>
              <a:rPr lang="zh-CN" altLang="en-US" sz="2100" b="1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个</a:t>
            </a:r>
            <a:endParaRPr lang="zh-CN" altLang="en-US" sz="2100" b="1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7230904" y="3009424"/>
            <a:ext cx="121634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3</a:t>
            </a:r>
            <a:r>
              <a:rPr lang="zh-CN" altLang="en-US" sz="2100" b="1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个</a:t>
            </a:r>
            <a:endParaRPr lang="zh-CN" altLang="en-US" sz="2100" b="1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271861" y="3991928"/>
            <a:ext cx="121634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1</a:t>
            </a:r>
            <a:r>
              <a:rPr lang="zh-CN" altLang="en-US" sz="2100" b="1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个</a:t>
            </a:r>
            <a:endParaRPr lang="zh-CN" altLang="en-US" sz="2100" b="1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 descr="4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90208" y="1581861"/>
            <a:ext cx="6077426" cy="27170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1620274" y="2020963"/>
            <a:ext cx="161115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游戏规则：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1796011" y="2559125"/>
            <a:ext cx="354377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10个物体都要用上。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1796011" y="3097288"/>
            <a:ext cx="354377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buFont typeface="Arial" panose="020B0604020202020204" pitchFamily="34" charset="0"/>
              <a:buChar char="•"/>
              <a:defRPr/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堆出的作品要有创意。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TextBox 10"/>
          <p:cNvSpPr txBox="1">
            <a:spLocks noChangeArrowheads="1"/>
          </p:cNvSpPr>
          <p:nvPr/>
        </p:nvSpPr>
        <p:spPr bwMode="auto">
          <a:xfrm>
            <a:off x="1796010" y="3635450"/>
            <a:ext cx="435483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buFont typeface="Arial" panose="020B0604020202020204" pitchFamily="34" charset="0"/>
              <a:buChar char="•"/>
              <a:defRPr/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堆得又快又高的小组获胜。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621919" y="559118"/>
            <a:ext cx="6078379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2人一组做游戏，比一比哪组堆得又快又高？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 descr="6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07501" y="2678188"/>
            <a:ext cx="1947863" cy="1914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591791" y="587648"/>
            <a:ext cx="4949378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游戏中你发现了什么？说一说。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91626" y="1571601"/>
            <a:ext cx="1663065" cy="19259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849836" y="1543968"/>
            <a:ext cx="1761649" cy="20054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18298" y="1454749"/>
            <a:ext cx="1871186" cy="211883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21018" y="4061460"/>
            <a:ext cx="618410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除了这些，你还发现了什么？互相交流一下。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41169" y="1146334"/>
            <a:ext cx="3148965" cy="1346835"/>
            <a:chOff x="12137" y="2719"/>
            <a:chExt cx="6612" cy="2828"/>
          </a:xfrm>
        </p:grpSpPr>
        <p:sp>
          <p:nvSpPr>
            <p:cNvPr id="10" name="云形 9"/>
            <p:cNvSpPr/>
            <p:nvPr/>
          </p:nvSpPr>
          <p:spPr>
            <a:xfrm>
              <a:off x="12137" y="2719"/>
              <a:ext cx="6612" cy="2751"/>
            </a:xfrm>
            <a:prstGeom prst="cloud">
              <a:avLst/>
            </a:prstGeom>
            <a:noFill/>
            <a:ln>
              <a:solidFill>
                <a:srgbClr val="A1C45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1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2637" y="3317"/>
              <a:ext cx="6112" cy="2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</a:rPr>
                <a:t>长方体和正方体最容易拼搭在一块</a:t>
              </a:r>
              <a:endParaRPr lang="zh-CN" altLang="en-US" sz="21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97855" y="2539841"/>
            <a:ext cx="3206115" cy="2049440"/>
            <a:chOff x="11964" y="5333"/>
            <a:chExt cx="6732" cy="3773"/>
          </a:xfrm>
        </p:grpSpPr>
        <p:sp>
          <p:nvSpPr>
            <p:cNvPr id="13" name="云形 12"/>
            <p:cNvSpPr/>
            <p:nvPr/>
          </p:nvSpPr>
          <p:spPr>
            <a:xfrm>
              <a:off x="11964" y="5333"/>
              <a:ext cx="6731" cy="3773"/>
            </a:xfrm>
            <a:prstGeom prst="cloud">
              <a:avLst/>
            </a:prstGeom>
            <a:noFill/>
            <a:ln>
              <a:solidFill>
                <a:srgbClr val="A1C45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8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638" y="6058"/>
              <a:ext cx="6058" cy="2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</a:rPr>
                <a:t>圆柱的上下底面可以与长方体或正方体搭拼在一起</a:t>
              </a:r>
              <a:endParaRPr lang="zh-CN" altLang="en-US" sz="21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60571" y="1236345"/>
            <a:ext cx="5425440" cy="3584734"/>
            <a:chOff x="2196" y="2475"/>
            <a:chExt cx="10561" cy="7292"/>
          </a:xfrm>
        </p:grpSpPr>
        <p:pic>
          <p:nvPicPr>
            <p:cNvPr id="4" name="Picture 6" descr="扑克2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219" y="2475"/>
              <a:ext cx="9538" cy="72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Picture 7" descr="扑克2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2196" y="2582"/>
              <a:ext cx="1110" cy="708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" name="组合 8"/>
          <p:cNvGrpSpPr/>
          <p:nvPr/>
        </p:nvGrpSpPr>
        <p:grpSpPr>
          <a:xfrm>
            <a:off x="6365081" y="911542"/>
            <a:ext cx="2069783" cy="1384935"/>
            <a:chOff x="14524" y="2244"/>
            <a:chExt cx="4346" cy="2908"/>
          </a:xfrm>
          <a:solidFill>
            <a:srgbClr val="F8C6C6"/>
          </a:solidFill>
        </p:grpSpPr>
        <p:sp>
          <p:nvSpPr>
            <p:cNvPr id="10" name="云形标注 9"/>
            <p:cNvSpPr/>
            <p:nvPr/>
          </p:nvSpPr>
          <p:spPr>
            <a:xfrm>
              <a:off x="14524" y="2244"/>
              <a:ext cx="4346" cy="2908"/>
            </a:xfrm>
            <a:prstGeom prst="cloudCallout">
              <a:avLst>
                <a:gd name="adj1" fmla="val 34974"/>
                <a:gd name="adj2" fmla="val 75068"/>
              </a:avLst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251" y="2667"/>
              <a:ext cx="3480" cy="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</a:rPr>
                <a:t>你玩过扑克牌吗？</a:t>
              </a:r>
              <a:endParaRPr lang="zh-CN" altLang="en-US" sz="21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692042" y="402118"/>
            <a:ext cx="1358215" cy="445049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玩一玩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/>
          <p:nvPr/>
        </p:nvSpPr>
        <p:spPr>
          <a:xfrm>
            <a:off x="579298" y="1673912"/>
            <a:ext cx="5959316" cy="200824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一边摸牌，一边算牌上的数的和。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结果比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10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大的就被淘汰。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结果最大的人获胜。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结果一样大，谁摸的牌少谁获胜。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 l="5170" b="1891"/>
          <a:stretch>
            <a:fillRect/>
          </a:stretch>
        </p:blipFill>
        <p:spPr>
          <a:xfrm>
            <a:off x="6630737" y="2254660"/>
            <a:ext cx="2385060" cy="2216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allAtOnce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1114</Words>
  <Application>WPS 演示</Application>
  <PresentationFormat>全屏显示(16:9)</PresentationFormat>
  <Paragraphs>153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楷体</vt:lpstr>
      <vt:lpstr>Times New Roman</vt:lpstr>
      <vt:lpstr>Arial Unicode MS</vt:lpstr>
      <vt:lpstr>Arial</vt:lpstr>
      <vt:lpstr>Calibri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2019-03-27T11:09:00Z</dcterms:created>
  <dcterms:modified xsi:type="dcterms:W3CDTF">2022-06-15T00:48:33Z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