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9" r:id="rId3"/>
    <p:sldId id="257" r:id="rId4"/>
    <p:sldId id="258" r:id="rId5"/>
    <p:sldId id="302" r:id="rId6"/>
    <p:sldId id="316" r:id="rId7"/>
    <p:sldId id="317" r:id="rId8"/>
    <p:sldId id="262" r:id="rId9"/>
    <p:sldId id="318" r:id="rId10"/>
    <p:sldId id="319" r:id="rId11"/>
    <p:sldId id="320" r:id="rId12"/>
    <p:sldId id="312" r:id="rId13"/>
    <p:sldId id="264" r:id="rId14"/>
    <p:sldId id="289" r:id="rId15"/>
    <p:sldId id="290" r:id="rId16"/>
    <p:sldId id="313" r:id="rId17"/>
    <p:sldId id="322" r:id="rId18"/>
    <p:sldId id="321" r:id="rId19"/>
    <p:sldId id="325" r:id="rId20"/>
    <p:sldId id="326" r:id="rId21"/>
    <p:sldId id="323" r:id="rId22"/>
    <p:sldId id="324" r:id="rId23"/>
    <p:sldId id="315" r:id="rId24"/>
    <p:sldId id="300" r:id="rId2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2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创新图片\语文\17.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flipH="1">
            <a:off x="7679381" y="3457"/>
            <a:ext cx="4511031" cy="264706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2116931" y="214567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五彩斑斓的小说世界</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774726" y="2579419"/>
            <a:ext cx="9145016" cy="1015663"/>
          </a:xfrm>
          <a:prstGeom prst="rect">
            <a:avLst/>
          </a:prstGeom>
          <a:noFill/>
        </p:spPr>
        <p:txBody>
          <a:bodyPr wrap="square" rtlCol="0">
            <a:spAutoFit/>
          </a:bodyPr>
          <a:lstStyle/>
          <a:p>
            <a:r>
              <a:rPr lang="zh-CN" altLang="zh-CN" sz="6000" b="1" dirty="0" smtClean="0">
                <a:solidFill>
                  <a:schemeClr val="accent6">
                    <a:lumMod val="75000"/>
                  </a:scheme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写得深刻</a:t>
            </a:r>
            <a:r>
              <a:rPr lang="zh-CN" altLang="zh-CN" sz="6000" b="1" dirty="0">
                <a:solidFill>
                  <a:srgbClr val="F79646">
                    <a:lumMod val="75000"/>
                  </a:srgb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116931" y="3811106"/>
            <a:ext cx="8802811" cy="553998"/>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a:solidFill>
                  <a:srgbClr val="00B0F0"/>
                </a:solidFill>
                <a:latin typeface="微软雅黑" panose="020B0503020204020204" pitchFamily="34" charset="-122"/>
                <a:ea typeface="微软雅黑" panose="020B0503020204020204" pitchFamily="34" charset="-122"/>
                <a:cs typeface="+mj-cs"/>
              </a:rPr>
              <a:t>　</a:t>
            </a:r>
            <a:r>
              <a:rPr lang="zh-CN" altLang="zh-CN" sz="2000" kern="100" dirty="0" smtClean="0">
                <a:solidFill>
                  <a:srgbClr val="00B0F0"/>
                </a:solidFill>
                <a:latin typeface="Times New Roman" panose="02020603050405020304"/>
                <a:ea typeface="华文细黑"/>
                <a:cs typeface="Times New Roman" panose="02020603050405020304"/>
              </a:rPr>
              <a:t>学会</a:t>
            </a:r>
            <a:r>
              <a:rPr lang="zh-CN" altLang="zh-CN" sz="2000" kern="100" dirty="0">
                <a:solidFill>
                  <a:srgbClr val="00B0F0"/>
                </a:solidFill>
                <a:latin typeface="Times New Roman" panose="02020603050405020304"/>
                <a:ea typeface="华文细黑"/>
                <a:cs typeface="Times New Roman" panose="02020603050405020304"/>
              </a:rPr>
              <a:t>用以小见大、比较</a:t>
            </a:r>
            <a:r>
              <a:rPr lang="zh-CN" altLang="zh-CN" sz="2000" kern="100" dirty="0" smtClean="0">
                <a:solidFill>
                  <a:srgbClr val="00B0F0"/>
                </a:solidFill>
                <a:latin typeface="Times New Roman" panose="02020603050405020304"/>
                <a:ea typeface="华文细黑"/>
                <a:cs typeface="Times New Roman" panose="02020603050405020304"/>
              </a:rPr>
              <a:t>鉴别</a:t>
            </a:r>
            <a:r>
              <a:rPr lang="zh-CN" altLang="zh-CN" sz="2000" kern="100" dirty="0">
                <a:solidFill>
                  <a:srgbClr val="00B0F0"/>
                </a:solidFill>
                <a:latin typeface="Times New Roman" panose="02020603050405020304"/>
                <a:ea typeface="华文细黑"/>
                <a:cs typeface="Times New Roman" panose="02020603050405020304"/>
              </a:rPr>
              <a:t>、探究因果等方法把文章写得深刻。</a:t>
            </a:r>
            <a:endParaRPr lang="zh-CN" altLang="zh-CN" sz="2000" kern="100" dirty="0">
              <a:solidFill>
                <a:srgbClr val="00B0F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542368"/>
          </a:xfrm>
          <a:prstGeom prst="rect">
            <a:avLst/>
          </a:prstGeom>
        </p:spPr>
        <p:txBody>
          <a:bodyPr wrap="square">
            <a:spAutoFit/>
          </a:bodyPr>
          <a:lstStyle/>
          <a:p>
            <a:pPr algn="just">
              <a:lnSpc>
                <a:spcPct val="125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比较鉴别</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通过比较找出事物的差别，进而认识事物的本质。</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：请对下面的材料进行深刻的分析。</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时下</a:t>
            </a:r>
            <a:r>
              <a:rPr lang="zh-CN" altLang="zh-CN" sz="2600" kern="100" dirty="0">
                <a:latin typeface="Times New Roman" panose="02020603050405020304"/>
                <a:ea typeface="华文细黑"/>
                <a:cs typeface="Times New Roman" panose="02020603050405020304"/>
              </a:rPr>
              <a:t>有不少人很舍得花时间、花钱物来美化自己的仪表，穿金戴银，涂脂抹粉，极力为之。但他们却忘了透视自己的灵魂，对落满败叶、布满斑点甚至毒瘤的心灵漠然视之。对此，你有何感触和想法？</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600" kern="100" dirty="0">
                <a:solidFill>
                  <a:srgbClr val="3333FF"/>
                </a:solidFill>
                <a:latin typeface="Times New Roman" panose="02020603050405020304"/>
                <a:ea typeface="华文细黑"/>
                <a:cs typeface="Times New Roman" panose="02020603050405020304"/>
              </a:rPr>
              <a:t>本题要找到两种做法的不同点，进而分析问题的本质是什么，并对这种社会现象进行细致的分析。材料概括指出了只注重外表、却忘却心灵修养的社会现实，根据这个要求，可以记叙需要美容的心灵表现；也可记叙外表美容与心灵美容的区别；也可以从为心灵美容的具体过程、办法以及结果等方面着笔；也可写成以议论为主的文章，分析心灵美容的原因，阐述为心灵美容的重要意义，进而指出该怎样为心灵美容；还可以由话题引出自己对心灵美容的紧迫性，以唤起人们对这个话题的广泛关注和思考。</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00658" y="25574"/>
            <a:ext cx="11592126"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探究因果</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追溯事物的根由，分析问题产生的原因，或者推求事物发展的结果，就可以得到反映事物本质的结论。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：请对下面的材料进行深刻的分析。</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        2004</a:t>
            </a:r>
            <a:r>
              <a:rPr lang="zh-CN" altLang="zh-CN" sz="2800" kern="100" dirty="0">
                <a:latin typeface="Times New Roman" panose="02020603050405020304"/>
                <a:ea typeface="华文细黑"/>
                <a:cs typeface="Times New Roman" panose="02020603050405020304"/>
              </a:rPr>
              <a:t>年秋季开学，南京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大学推出了一项包括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叫醒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打扫公寓</a:t>
            </a: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代取包裹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等在内的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宾馆式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服务。此举一出，一片哗然。有人认为</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学校投怀送抱当保姆</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容易养成学生的依赖性，不利于</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天之骄子</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自力更生能力的培养，更不利于青年学生道德品质的提升。校方认为一个人的精力是有限的，新推出的服务正是省下时间使迫切需要吸收科学知识和积累社会实践经验的青年学生更从容地投身到学习和实践之中去，无关道德。</a:t>
            </a:r>
            <a:endParaRPr lang="zh-CN" altLang="zh-CN" sz="2800" kern="100" spc="-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272083" y="85119"/>
            <a:ext cx="11628000" cy="6440225"/>
          </a:xfrm>
          <a:prstGeom prst="rect">
            <a:avLst/>
          </a:prstGeom>
        </p:spPr>
        <p:txBody>
          <a:bodyPr wrap="square">
            <a:spAutoFit/>
          </a:bodyPr>
          <a:lstStyle/>
          <a:p>
            <a:pPr algn="just">
              <a:lnSpc>
                <a:spcPct val="150000"/>
              </a:lnSpc>
              <a:spcAft>
                <a:spcPts val="0"/>
              </a:spcAft>
              <a:tabLst>
                <a:tab pos="2070735" algn="l"/>
              </a:tabLst>
            </a:pPr>
            <a:r>
              <a:rPr lang="zh-CN" altLang="zh-CN" sz="25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500" kern="100" dirty="0">
                <a:solidFill>
                  <a:srgbClr val="3333FF"/>
                </a:solidFill>
                <a:latin typeface="Times New Roman" panose="02020603050405020304"/>
                <a:ea typeface="华文细黑"/>
                <a:cs typeface="Times New Roman" panose="02020603050405020304"/>
              </a:rPr>
              <a:t>大</a:t>
            </a:r>
            <a:r>
              <a:rPr lang="zh-CN" altLang="zh-CN" sz="2500" kern="100" spc="-70" dirty="0">
                <a:solidFill>
                  <a:srgbClr val="3333FF"/>
                </a:solidFill>
                <a:latin typeface="Times New Roman" panose="02020603050405020304"/>
                <a:ea typeface="华文细黑"/>
                <a:cs typeface="Times New Roman" panose="02020603050405020304"/>
              </a:rPr>
              <a:t>学</a:t>
            </a:r>
            <a:r>
              <a:rPr lang="en-US" altLang="zh-CN" sz="2500" kern="100" spc="-70" dirty="0">
                <a:solidFill>
                  <a:srgbClr val="3333FF"/>
                </a:solidFill>
                <a:latin typeface="宋体" panose="02010600030101010101" pitchFamily="2" charset="-122"/>
                <a:ea typeface="华文细黑"/>
                <a:cs typeface="Times New Roman" panose="02020603050405020304"/>
              </a:rPr>
              <a:t>“</a:t>
            </a:r>
            <a:r>
              <a:rPr lang="zh-CN" altLang="zh-CN" sz="2500" kern="100" spc="-70" dirty="0">
                <a:solidFill>
                  <a:srgbClr val="3333FF"/>
                </a:solidFill>
                <a:latin typeface="Times New Roman" panose="02020603050405020304"/>
                <a:ea typeface="华文细黑"/>
                <a:cs typeface="Times New Roman" panose="02020603050405020304"/>
              </a:rPr>
              <a:t>宾馆式</a:t>
            </a:r>
            <a:r>
              <a:rPr lang="en-US" altLang="zh-CN" sz="2500" kern="100" spc="-70" dirty="0">
                <a:solidFill>
                  <a:srgbClr val="3333FF"/>
                </a:solidFill>
                <a:latin typeface="宋体" panose="02010600030101010101" pitchFamily="2" charset="-122"/>
                <a:ea typeface="华文细黑"/>
                <a:cs typeface="Times New Roman" panose="02020603050405020304"/>
              </a:rPr>
              <a:t>”</a:t>
            </a:r>
            <a:r>
              <a:rPr lang="zh-CN" altLang="zh-CN" sz="2500" kern="100" spc="-70" dirty="0">
                <a:solidFill>
                  <a:srgbClr val="3333FF"/>
                </a:solidFill>
                <a:latin typeface="Times New Roman" panose="02020603050405020304"/>
                <a:ea typeface="华文细黑"/>
                <a:cs typeface="Times New Roman" panose="02020603050405020304"/>
              </a:rPr>
              <a:t>服务一石击起千层浪，社会上有着很多的看法，但有两个对立的观点：一是认为切实可行的，因为学生的精力是有限的，这里体现出学校对学生学业的关心；一是认为不可行，因为学校培养学生的目的之一是学业，但学业不是全部，还有其他，比如道德品质等。对一个事例有着多种的理解，这是社会的真实。</a:t>
            </a:r>
            <a:endParaRPr lang="zh-CN" altLang="zh-CN" sz="2500" kern="100" spc="-7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我们写文章时，可以先分析这种现象产生的原因，并推求这种现象可能带来的影响，再从学校、社会、学生等各个角度分析这件事，去立论行文。如：列举</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一屋不扫，何以扫天下</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的事例，对此举持以批判态度，提倡在锻炼能力中提升道德；也可从</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大行不顾细谨</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方面述说，个人意志品质的形成是复杂的，许多伟大的科学家也曾忽视打扫卫生这样的生活小节，但不影响他们伟大人格的形成；还可论证高校此举是后勤社会化改革进程中的必然产物，和</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提升道德和锻炼能力</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无关。总之，言之成理即可，但不要面面俱到。</a:t>
            </a:r>
            <a:endParaRPr lang="zh-CN" altLang="zh-CN" sz="25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296465" y="711746"/>
            <a:ext cx="11587955"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写得深刻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要做到：</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以小见大，</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比较鉴别，</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探究因果。</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296466"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611163"/>
            <a:ext cx="11412000" cy="259506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友谊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是人们经常谈到的一个内容，如何理解友谊、怎样对待朋友却不是一个简单的话题。搜集一些有关友谊的名言、事例，交流一下自己的见解。</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44091" y="41711"/>
            <a:ext cx="11484000" cy="6473054"/>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嘤其鸣矣，求其友声。相彼鸟矣，犹求友声；矧伊人矣，不求友生？神之听之，终和且平。</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《诗经</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伐木》</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子曰：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有朋自远方来，不亦乐乎？</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《论语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学而》</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曾子曰：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君子以文会友，以友辅仁。</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《论语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颜渊》</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子贡问友。子曰：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忠告而善道之，不可则止，毋自辱也。</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《论语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颜渊》</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不为同登科，不为同署官。所合在方寸，心源无异端。</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白居易</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唐代的白居易、元稹是交往很深的朋友，有着共同的政治观念和文学创作理念，在长期的逆境中患难与共、亲密无间。有一次，元稹收到白居易的来信，未开封就热泪盈眶、泪流满面，可见友情之深。</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75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44091" y="41711"/>
            <a:ext cx="11484000"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7.</a:t>
            </a:r>
            <a:r>
              <a:rPr lang="zh-CN" altLang="zh-CN" sz="2800" kern="100" dirty="0">
                <a:solidFill>
                  <a:srgbClr val="3333FF"/>
                </a:solidFill>
                <a:latin typeface="Times New Roman" panose="02020603050405020304"/>
                <a:ea typeface="华文细黑"/>
                <a:cs typeface="Times New Roman" panose="02020603050405020304"/>
              </a:rPr>
              <a:t>柳宗元和刘禹锡是一对挚友。刘禹锡的母亲去世，他护灵返家途中，忽得到好友柳宗元去世的消息，悲痛欲绝之际，停放好母亲的灵柩，就赶去为柳宗元料理后事，并收养了柳宗元的一个儿子。</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8.</a:t>
            </a:r>
            <a:r>
              <a:rPr lang="zh-CN" altLang="zh-CN" sz="2800" kern="100" dirty="0">
                <a:solidFill>
                  <a:srgbClr val="3333FF"/>
                </a:solidFill>
                <a:latin typeface="Times New Roman" panose="02020603050405020304"/>
                <a:ea typeface="华文细黑"/>
                <a:cs typeface="Times New Roman" panose="02020603050405020304"/>
              </a:rPr>
              <a:t>二战时期</a:t>
            </a:r>
            <a:r>
              <a:rPr lang="zh-CN" altLang="zh-CN" sz="2800" kern="100" spc="-70" dirty="0">
                <a:solidFill>
                  <a:srgbClr val="3333FF"/>
                </a:solidFill>
                <a:latin typeface="Times New Roman" panose="02020603050405020304"/>
                <a:ea typeface="华文细黑"/>
                <a:cs typeface="Times New Roman" panose="02020603050405020304"/>
              </a:rPr>
              <a:t>，日本偷袭珍珠港，太平洋战争爆发。日本在美国的侨民被美国视为内部威胁，强行把日本人迁到偏远的地区集中监视。弗吉尼亚州的戴维是邻居日本人小井的朋友，他不相信小井是间谍，在小井被迫迁走后，他收购了小井的田庄。五年之后，小井被解除监禁，但已一贫如洗，戴维不顾其他美国人的抗议，把田庄和五年来的盈利都交给了小井。</a:t>
            </a:r>
            <a:endParaRPr lang="zh-CN" altLang="zh-CN" sz="2800" kern="100" spc="-7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107107"/>
            <a:ext cx="11434414" cy="73866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整篇作文</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373807" y="1412310"/>
            <a:ext cx="11434414" cy="461664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阅读下面的材料，根据要求作文。</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一段</a:t>
            </a:r>
            <a:r>
              <a:rPr lang="zh-CN" altLang="zh-CN" sz="2800" kern="100" dirty="0">
                <a:latin typeface="Times New Roman" panose="02020603050405020304"/>
                <a:ea typeface="华文细黑"/>
                <a:cs typeface="Times New Roman" panose="02020603050405020304"/>
              </a:rPr>
              <a:t>时间以来，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中学生有三怕，奥数、英文、周树人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成了校园流行语。实际情况是，有些同学有这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三怕</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或其中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二怕</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，有些同学不但不怕反倒喜欢。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你</a:t>
            </a:r>
            <a:r>
              <a:rPr lang="zh-CN" altLang="zh-CN" sz="2800" kern="100" dirty="0">
                <a:latin typeface="Times New Roman" panose="02020603050405020304"/>
                <a:ea typeface="华文细黑"/>
                <a:cs typeface="Times New Roman" panose="02020603050405020304"/>
              </a:rPr>
              <a:t>对上述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不怕</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含喜欢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有何体验或思考？请自选角度，自拟题目，写一篇文章。要求：</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写记叙文或议论文；</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不要套作，不得抄袭；</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不少于</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字。</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373807" y="881199"/>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691176"/>
            <a:ext cx="11434414" cy="582672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此题取材于中学生学习中的现象，切入的角度不少，学生应该是有话可说，也不容易跑题。但说得好不好，深刻不深刻，新颖不新颖，就得看学生的观察生活、思考生活的能力水平和表达的语言功力了。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注意题目要求，写记叙文或议论文均可。如果重点在自己的切身经历，可考虑写记叙文；如果重点在大家的普遍现象，可考虑写议论文。不管是哪种选择，均要考虑以下内容：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的现象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或具体事例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的原因；</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的思考及启示。</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7" y="691176"/>
            <a:ext cx="11434414" cy="5900333"/>
          </a:xfrm>
          <a:prstGeom prst="rect">
            <a:avLst/>
          </a:prstGeom>
        </p:spPr>
        <p:txBody>
          <a:bodyPr wrap="square">
            <a:spAutoFit/>
          </a:bodyPr>
          <a:lstStyle/>
          <a:p>
            <a:pPr algn="ctr">
              <a:lnSpc>
                <a:spcPct val="147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在</a:t>
            </a:r>
            <a:r>
              <a:rPr lang="en-US" altLang="zh-CN" sz="2600" b="1" kern="100" dirty="0">
                <a:solidFill>
                  <a:srgbClr val="C00000"/>
                </a:solidFill>
                <a:latin typeface="宋体" panose="02010600030101010101" pitchFamily="2" charset="-122"/>
                <a:ea typeface="华文细黑"/>
                <a:cs typeface="Times New Roman" panose="02020603050405020304"/>
              </a:rPr>
              <a:t>“</a:t>
            </a:r>
            <a:r>
              <a:rPr lang="zh-CN" altLang="zh-CN" sz="2600" b="1" kern="100" dirty="0">
                <a:solidFill>
                  <a:srgbClr val="C00000"/>
                </a:solidFill>
                <a:latin typeface="Times New Roman" panose="02020603050405020304"/>
                <a:ea typeface="华文细黑"/>
                <a:cs typeface="Times New Roman" panose="02020603050405020304"/>
              </a:rPr>
              <a:t>怕</a:t>
            </a:r>
            <a:r>
              <a:rPr lang="en-US" altLang="zh-CN" sz="2600" b="1" kern="100" dirty="0">
                <a:solidFill>
                  <a:srgbClr val="C00000"/>
                </a:solidFill>
                <a:latin typeface="宋体" panose="02010600030101010101" pitchFamily="2" charset="-122"/>
                <a:ea typeface="华文细黑"/>
                <a:cs typeface="Times New Roman" panose="02020603050405020304"/>
              </a:rPr>
              <a:t>”</a:t>
            </a:r>
            <a:r>
              <a:rPr lang="zh-CN" altLang="zh-CN" sz="2600" b="1" kern="100" dirty="0">
                <a:solidFill>
                  <a:srgbClr val="C00000"/>
                </a:solidFill>
                <a:latin typeface="Times New Roman" panose="02020603050405020304"/>
                <a:ea typeface="华文细黑"/>
                <a:cs typeface="Times New Roman" panose="02020603050405020304"/>
              </a:rPr>
              <a:t>的背后</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奥数、英文、周树人</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，大多数中学生谈之色变，我们因奥数难寻的解题方法而退缩，因英文脱离母语原则而不敢迈进，最后面对周树人艰深难懂的文字，我们彻底恐惧。这一系列的胆怯，有我们自己的原因，也有学校、国家的责任。</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怕</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的背后，有你我的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惰性思维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我们</a:t>
            </a:r>
            <a:r>
              <a:rPr lang="zh-CN" altLang="zh-CN" sz="2600" kern="100" dirty="0">
                <a:latin typeface="Times New Roman" panose="02020603050405020304"/>
                <a:ea typeface="华文细黑"/>
                <a:cs typeface="Times New Roman" panose="02020603050405020304"/>
              </a:rPr>
              <a:t>所惧怕的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奥数、英文、周树人</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恰恰是需要我们进行长时间、深度思考的。但如今的中学生早已被家庭、社会圈养成一个个只知享乐、不会思考的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沙发人</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。现在盛行的娱乐节目一步步地蚕食着青少年勇于探索的好奇心，</a:t>
            </a:r>
            <a:r>
              <a:rPr lang="zh-CN" altLang="zh-CN" sz="2600" kern="100" spc="60" dirty="0">
                <a:latin typeface="Times New Roman" panose="02020603050405020304"/>
                <a:ea typeface="华文细黑"/>
                <a:cs typeface="Times New Roman" panose="02020603050405020304"/>
              </a:rPr>
              <a:t>一步步地引导着青少年走向仅仅满足于大脑皮层微量</a:t>
            </a:r>
            <a:r>
              <a:rPr lang="zh-CN" altLang="zh-CN" sz="2600" kern="100" spc="60" dirty="0" smtClean="0">
                <a:latin typeface="Times New Roman" panose="02020603050405020304"/>
                <a:ea typeface="华文细黑"/>
                <a:cs typeface="Times New Roman" panose="02020603050405020304"/>
              </a:rPr>
              <a:t>兴奋的</a:t>
            </a:r>
            <a:r>
              <a:rPr lang="zh-CN" altLang="zh-CN" sz="2600" kern="100" spc="60" dirty="0">
                <a:latin typeface="Times New Roman" panose="02020603050405020304"/>
                <a:ea typeface="华文细黑"/>
                <a:cs typeface="Times New Roman" panose="02020603050405020304"/>
              </a:rPr>
              <a:t>深渊。想想</a:t>
            </a:r>
            <a:r>
              <a:rPr lang="zh-CN" altLang="zh-CN" sz="2600" kern="100" spc="60" dirty="0" smtClean="0">
                <a:latin typeface="Times New Roman" panose="02020603050405020304"/>
                <a:ea typeface="华文细黑"/>
                <a:cs typeface="Times New Roman" panose="02020603050405020304"/>
              </a:rPr>
              <a:t>古时</a:t>
            </a:r>
            <a:endParaRPr lang="zh-CN" altLang="zh-CN" sz="2600" kern="100" spc="6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4091" y="60761"/>
            <a:ext cx="11484000" cy="6606552"/>
          </a:xfrm>
          <a:prstGeom prst="rect">
            <a:avLst/>
          </a:prstGeom>
        </p:spPr>
        <p:txBody>
          <a:bodyPr wrap="square">
            <a:spAutoFit/>
          </a:bodyPr>
          <a:lstStyle/>
          <a:p>
            <a:pPr algn="just">
              <a:lnSpc>
                <a:spcPct val="137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闻鸡起舞</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的志士，</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头悬梁，锥刺股</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的学子，还有</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凿壁偷光</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的读书人，他们抛却惰性思维，勇于向书本中艰深难懂的知识发起挑战，终将难以降伏的知识收入囊中。</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奥数、英文、周树人</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，确有难以接受之处，但如果我们能破除惰性思维，征服这一切自然不在话下。</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怕</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的背后，有老师的引导不当。</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师者，所以传道受业解惑也。</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韩愈一语点破老师的作用。著名英语专家俞敏洪在开创</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新东方</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初期，便坚持</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新东方式教授方式</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并规定所有新进教师，必须经过培训才能上岗，这是因为俞敏洪知道，只有正确的教学之道，才能让学生真正爱上英语、学好英语。与此相反，现如今一些老师，只知道照着教辅念，不注重教学方法，无法让学生打开知识这扇大门，最终让学生对知识感到恐惧。</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怕</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的背后，有国家教育体制的不健全。</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4091" y="13136"/>
            <a:ext cx="11484000" cy="6702412"/>
          </a:xfrm>
          <a:prstGeom prst="rect">
            <a:avLst/>
          </a:prstGeom>
        </p:spPr>
        <p:txBody>
          <a:bodyPr wrap="square">
            <a:spAutoFit/>
          </a:bodyPr>
          <a:lstStyle/>
          <a:p>
            <a:pPr algn="just">
              <a:lnSpc>
                <a:spcPct val="141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在</a:t>
            </a:r>
            <a:r>
              <a:rPr lang="zh-CN" altLang="zh-CN" sz="2800" kern="100" dirty="0">
                <a:latin typeface="Times New Roman" panose="02020603050405020304"/>
                <a:ea typeface="华文细黑"/>
                <a:cs typeface="Times New Roman" panose="02020603050405020304"/>
              </a:rPr>
              <a:t>德国，青少年不仅要学习科学文化知识，还需要将文化知识不断运用到生产实际中，也正因为这样，德国的青少年乐于接受知识，也乐于应用知识。相反，在我们国家，不健全的教育体制造出一堆眼睛仅停留在书本上的扫描仪，而非真正四肢健全、头脑发达的知识分子。学习方式的单一化以及应试教育制度下学习目标的绝对化，让我们对一切与学习有关的东西产生不满、厌倦甚至恐惧的情绪。</a:t>
            </a:r>
            <a:endParaRPr lang="zh-CN" altLang="zh-CN" sz="28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的背后，我们逐渐慵懒的思维宣告着对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难点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的让步；老师的不当引导尘封了我们探索新知识的热情；另外，教育体制存在的漏洞抹杀了我们探索的兴趣。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奥数、英文、周树人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并不可怕，真正可怕的是我们懒惰的思维、学校和国家不完善的引导方式以及由此导致的整个社会的畸形的价值取向。</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0" name="矩形 9"/>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73807" y="691176"/>
            <a:ext cx="11434414" cy="5789405"/>
          </a:xfrm>
          <a:prstGeom prst="rect">
            <a:avLst/>
          </a:prstGeom>
        </p:spPr>
        <p:txBody>
          <a:bodyPr wrap="square">
            <a:spAutoFit/>
          </a:bodyPr>
          <a:lstStyle/>
          <a:p>
            <a:pPr algn="just">
              <a:lnSpc>
                <a:spcPct val="150000"/>
              </a:lnSpc>
              <a:spcAft>
                <a:spcPts val="0"/>
              </a:spcAft>
              <a:tabLst>
                <a:tab pos="2070735" algn="l"/>
              </a:tabLst>
            </a:pPr>
            <a:r>
              <a:rPr lang="zh-CN" altLang="zh-CN" sz="2500" kern="100" dirty="0">
                <a:latin typeface="Times New Roman" panose="02020603050405020304"/>
                <a:ea typeface="华文细黑"/>
                <a:cs typeface="Times New Roman" panose="02020603050405020304"/>
              </a:rPr>
              <a:t>这是一篇规范的议论文，开头扣住材料中的</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三怕</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现象，提出全文的中心论点</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这一系列的胆怯，有我们自己的原因，也有学校、国家的责任</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，观点明确，旗帜鲜明。紧接着从个人</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自己</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、学校</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老师</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、国家</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教育体制</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三个方面，设置了三个分论点</a:t>
            </a:r>
            <a:r>
              <a:rPr lang="en-US" altLang="zh-CN" sz="2500" kern="100" spc="-100" dirty="0">
                <a:latin typeface="Times New Roman" panose="02020603050405020304"/>
                <a:ea typeface="华文细黑"/>
                <a:cs typeface="Courier New" panose="02070309020205020404"/>
              </a:rPr>
              <a:t>(</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怕</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的背后，有你我的</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惰性思维</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怕</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的背后，有老师的引导不当；</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怕</a:t>
            </a:r>
            <a:r>
              <a:rPr lang="en-US" altLang="zh-CN" sz="2500" kern="100" spc="-100" dirty="0">
                <a:latin typeface="宋体" panose="02010600030101010101" pitchFamily="2" charset="-122"/>
                <a:ea typeface="华文细黑"/>
                <a:cs typeface="Times New Roman" panose="02020603050405020304"/>
              </a:rPr>
              <a:t>”</a:t>
            </a:r>
            <a:r>
              <a:rPr lang="zh-CN" altLang="zh-CN" sz="2500" kern="100" spc="-100" dirty="0">
                <a:latin typeface="Times New Roman" panose="02020603050405020304"/>
                <a:ea typeface="华文细黑"/>
                <a:cs typeface="Times New Roman" panose="02020603050405020304"/>
              </a:rPr>
              <a:t>的背后，有国家教育体制的不健全</a:t>
            </a:r>
            <a:r>
              <a:rPr lang="en-US" altLang="zh-CN" sz="2500" kern="100" spc="-100" dirty="0">
                <a:latin typeface="Times New Roman" panose="02020603050405020304"/>
                <a:ea typeface="华文细黑"/>
                <a:cs typeface="Courier New" panose="02070309020205020404"/>
              </a:rPr>
              <a:t>)</a:t>
            </a:r>
            <a:r>
              <a:rPr lang="zh-CN" altLang="zh-CN" sz="2500" kern="100" spc="-100" dirty="0">
                <a:latin typeface="Times New Roman" panose="02020603050405020304"/>
                <a:ea typeface="华文细黑"/>
                <a:cs typeface="Times New Roman" panose="02020603050405020304"/>
              </a:rPr>
              <a:t>，并逐一展开论证，思路清晰，说理也较为透彻。最后又对这三个方面加以总结，结束全篇，铿锵有力，引人深思。</a:t>
            </a:r>
            <a:endParaRPr lang="zh-CN" altLang="zh-CN" sz="2500" kern="100" spc="-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500" kern="100" dirty="0">
                <a:latin typeface="Times New Roman" panose="02020603050405020304"/>
                <a:ea typeface="华文细黑"/>
                <a:cs typeface="Times New Roman" panose="02020603050405020304"/>
              </a:rPr>
              <a:t>全文按照</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总</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分</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总</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的结构，时时处处紧扣材料，既不旁逸斜出，也不拖泥带水，充分挖掘</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三怕</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背后的原因，深入思考学校教育的现状，既显示了作者善于思辨、精于布局的能力，也表现了现代中学生敢于直面现实、勇于揭露问题的勇气和胆略，确实是一篇立意深刻、结构严谨的佳作。</a:t>
            </a:r>
            <a:endParaRPr lang="zh-CN" altLang="zh-CN" sz="25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Administrator\Desktop\创新图片\语文\17.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flipH="1">
            <a:off x="7679381" y="3457"/>
            <a:ext cx="4511031" cy="26470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291133" y="567730"/>
            <a:ext cx="11593288" cy="6093976"/>
          </a:xfrm>
          <a:prstGeom prst="rect">
            <a:avLst/>
          </a:prstGeom>
        </p:spPr>
        <p:txBody>
          <a:bodyPr wrap="square">
            <a:spAutoFit/>
          </a:bodyPr>
          <a:lstStyle/>
          <a:p>
            <a:pPr algn="ctr">
              <a:lnSpc>
                <a:spcPct val="125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精神的自救</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人生在世</a:t>
            </a:r>
            <a:r>
              <a:rPr lang="zh-CN" altLang="zh-CN" sz="2600" kern="100" dirty="0">
                <a:latin typeface="Times New Roman" panose="02020603050405020304"/>
                <a:ea typeface="华文细黑"/>
                <a:cs typeface="Times New Roman" panose="02020603050405020304"/>
              </a:rPr>
              <a:t>，处于何种心态，拥有怎样的精神很重要。</a:t>
            </a:r>
            <a:r>
              <a:rPr lang="zh-CN" altLang="zh-CN" sz="2600" u="wavyHeavy" kern="100" dirty="0">
                <a:latin typeface="Times New Roman" panose="02020603050405020304"/>
                <a:ea typeface="华文细黑"/>
                <a:cs typeface="Times New Roman" panose="02020603050405020304"/>
              </a:rPr>
              <a:t>在精神普遍平庸的当今，我们首先要拯救自己的精神，然后才能担当责任，兼济天下。</a:t>
            </a:r>
            <a:endParaRPr lang="zh-CN" altLang="zh-CN" sz="2600" u="wavyHeavy"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zh-CN" altLang="zh-CN" sz="2600" kern="100" dirty="0">
                <a:solidFill>
                  <a:srgbClr val="3333FF"/>
                </a:solidFill>
                <a:latin typeface="宋体" panose="02010600030101010101" pitchFamily="2" charset="-122"/>
                <a:ea typeface="GBK_S"/>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提出论点，观点新颖。</a:t>
            </a:r>
            <a:endParaRPr lang="zh-CN" altLang="zh-CN" sz="2600" kern="100" dirty="0">
              <a:solidFill>
                <a:srgbClr val="3333FF"/>
              </a:solidFill>
              <a:latin typeface="宋体" panose="02010600030101010101" pitchFamily="2" charset="-122"/>
              <a:cs typeface="Courier New" panose="02070309020205020404"/>
            </a:endParaRPr>
          </a:p>
          <a:p>
            <a:pPr algn="just">
              <a:lnSpc>
                <a:spcPct val="12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当</a:t>
            </a:r>
            <a:r>
              <a:rPr lang="en-US" altLang="zh-CN" sz="2600" u="wavyHeavy" kern="100" dirty="0">
                <a:latin typeface="宋体" panose="02010600030101010101" pitchFamily="2" charset="-122"/>
                <a:ea typeface="华文细黑"/>
                <a:cs typeface="Times New Roman" panose="02020603050405020304"/>
              </a:rPr>
              <a:t>“</a:t>
            </a:r>
            <a:r>
              <a:rPr lang="en-US" altLang="zh-CN" sz="2600" u="wavyHeavy" kern="100" dirty="0">
                <a:latin typeface="Times New Roman" panose="02020603050405020304"/>
                <a:ea typeface="华文细黑"/>
                <a:cs typeface="Courier New" panose="02070309020205020404"/>
              </a:rPr>
              <a:t>3·11</a:t>
            </a:r>
            <a:r>
              <a:rPr lang="en-US" altLang="zh-CN" sz="2600" u="wavyHeavy" kern="100" dirty="0">
                <a:latin typeface="宋体" panose="02010600030101010101" pitchFamily="2" charset="-122"/>
                <a:ea typeface="华文细黑"/>
                <a:cs typeface="Times New Roman" panose="02020603050405020304"/>
              </a:rPr>
              <a:t>”</a:t>
            </a:r>
            <a:r>
              <a:rPr lang="zh-CN" altLang="zh-CN" sz="2600" u="wavyHeavy" kern="100" dirty="0">
                <a:latin typeface="Times New Roman" panose="02020603050405020304"/>
                <a:ea typeface="华文细黑"/>
                <a:cs typeface="Times New Roman" panose="02020603050405020304"/>
              </a:rPr>
              <a:t>日本大地震</a:t>
            </a:r>
            <a:r>
              <a:rPr lang="zh-CN" altLang="zh-CN" sz="2600" kern="100" dirty="0">
                <a:latin typeface="Times New Roman" panose="02020603050405020304"/>
                <a:ea typeface="华文细黑"/>
                <a:cs typeface="Times New Roman" panose="02020603050405020304"/>
              </a:rPr>
              <a:t>的消息传来时，我们本以为失去亲人的日本人将会满面痛苦，整个国家将会陷入一片沉痛气氛中。然而，打开电视、电脑，所看到的画面让人震惊：地震灾区的市民有序地在超市排队买生活用品；有的安然、平静地坐在宽敞的避震区；有的在电话亭外有秩序地排队等待着给亲人打电话，报平安</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若不是屏幕上写着</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日本大地震</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等字样，我简直不相信这会是震后人民的反应！面对灾难，他们隐忍着悲痛情怀，理性地对待灾后救援。这应该是</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精神自救</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的极好范例。</a:t>
            </a:r>
            <a:endParaRPr lang="zh-CN" altLang="zh-CN" sz="2600" kern="100" dirty="0">
              <a:latin typeface="宋体" panose="02010600030101010101" pitchFamily="2" charset="-122"/>
              <a:cs typeface="Courier New" panose="02070309020205020404"/>
            </a:endParaRPr>
          </a:p>
          <a:p>
            <a:pPr algn="just">
              <a:lnSpc>
                <a:spcPct val="125000"/>
              </a:lnSpc>
              <a:spcAft>
                <a:spcPts val="0"/>
              </a:spcAft>
              <a:tabLst>
                <a:tab pos="2070735" algn="l"/>
              </a:tabLst>
            </a:pPr>
            <a:r>
              <a:rPr lang="zh-CN" altLang="zh-CN" sz="2600" kern="100" dirty="0">
                <a:solidFill>
                  <a:srgbClr val="3333FF"/>
                </a:solidFill>
                <a:latin typeface="宋体" panose="02010600030101010101" pitchFamily="2" charset="-122"/>
                <a:ea typeface="GBK_S"/>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材料典型、贴切。</a:t>
            </a:r>
            <a:endParaRPr lang="zh-CN" altLang="zh-CN" sz="26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blinds(horizontal)">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4" end="4"/>
                                            </p:txEl>
                                          </p:spTgt>
                                        </p:tgtEl>
                                        <p:attrNameLst>
                                          <p:attrName>style.visibility</p:attrName>
                                        </p:attrNameLst>
                                      </p:cBhvr>
                                      <p:to>
                                        <p:strVal val="visible"/>
                                      </p:to>
                                    </p:set>
                                    <p:animEffect transition="in" filter="blinds(horizontal)">
                                      <p:cBhvr>
                                        <p:cTn id="12" dur="500"/>
                                        <p:tgtEl>
                                          <p:spTgt spid="1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2" end="2"/>
                                            </p:txEl>
                                          </p:spTgt>
                                        </p:tgtEl>
                                      </p:cBhvr>
                                    </p:animEffect>
                                    <p:set>
                                      <p:cBhvr>
                                        <p:cTn id="17" dur="1" fill="hold">
                                          <p:stCondLst>
                                            <p:cond delay="499"/>
                                          </p:stCondLst>
                                        </p:cTn>
                                        <p:tgtEl>
                                          <p:spTgt spid="15">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5">
                                            <p:txEl>
                                              <p:pRg st="4" end="4"/>
                                            </p:txEl>
                                          </p:spTgt>
                                        </p:tgtEl>
                                      </p:cBhvr>
                                    </p:animEffect>
                                    <p:set>
                                      <p:cBhvr>
                                        <p:cTn id="20" dur="1" fill="hold">
                                          <p:stCondLst>
                                            <p:cond delay="499"/>
                                          </p:stCondLst>
                                        </p:cTn>
                                        <p:tgtEl>
                                          <p:spTgt spid="15">
                                            <p:txEl>
                                              <p:pRg st="4" end="4"/>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116632"/>
            <a:ext cx="11593288"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Heavy" kern="100" dirty="0" smtClean="0">
                <a:latin typeface="Times New Roman" panose="02020603050405020304"/>
                <a:ea typeface="华文细黑"/>
                <a:cs typeface="Times New Roman" panose="02020603050405020304"/>
              </a:rPr>
              <a:t>抛</a:t>
            </a:r>
            <a:r>
              <a:rPr lang="zh-CN" altLang="zh-CN" sz="2800" u="wavyHeavy" kern="100" spc="-90" dirty="0" smtClean="0">
                <a:latin typeface="Times New Roman" panose="02020603050405020304"/>
                <a:ea typeface="华文细黑"/>
                <a:cs typeface="Times New Roman" panose="02020603050405020304"/>
              </a:rPr>
              <a:t>开</a:t>
            </a:r>
            <a:r>
              <a:rPr lang="zh-CN" altLang="zh-CN" sz="2800" u="wavyHeavy" kern="100" spc="-90" dirty="0">
                <a:latin typeface="Times New Roman" panose="02020603050405020304"/>
                <a:ea typeface="华文细黑"/>
                <a:cs typeface="Times New Roman" panose="02020603050405020304"/>
              </a:rPr>
              <a:t>历史的仇恨，用客观的眼光看待日本，他们确确实实地做到了精神的自救，他们能如此镇定地对待苦难，是因为他们拥有坚定的自救精神。</a:t>
            </a:r>
            <a:endParaRPr lang="zh-CN" altLang="zh-CN" sz="2800" u="wavyHeavy" kern="100" spc="-9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宋体" panose="02010600030101010101" pitchFamily="2" charset="-122"/>
                <a:ea typeface="GBK_S"/>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承上启下，结构严谨。</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当今</a:t>
            </a:r>
            <a:r>
              <a:rPr lang="zh-CN" altLang="zh-CN" sz="2800" kern="100" dirty="0">
                <a:latin typeface="Times New Roman" panose="02020603050405020304"/>
                <a:ea typeface="华文细黑"/>
                <a:cs typeface="Times New Roman" panose="02020603050405020304"/>
              </a:rPr>
              <a:t>社会，有多少精神缺失的人，他们将毒奶粉送入婴儿的嘴里，他们将瘦肉精、染色馒头端上人们的餐桌，他们将公园里的盆景据为己有，他们将道路旁的公共设施随意毁坏</a:t>
            </a:r>
            <a:r>
              <a:rPr lang="en-US" altLang="zh-CN" sz="2800"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如果不进行一场</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精神自救</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的革命，我们的社会将毫无信义和秩序可言。</a:t>
            </a:r>
            <a:endParaRPr lang="zh-CN" altLang="zh-CN" sz="2800" u="wavyHeavy"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宋体" panose="02010600030101010101" pitchFamily="2" charset="-122"/>
                <a:ea typeface="GBK_S"/>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摆出当今社会精神缺失的现象，论述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精神自救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的重要性和必要性。</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44624"/>
            <a:ext cx="11593288" cy="6501780"/>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精神的自救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需要信心，需要意志，更需要顽强的毅力。当黑暗遮蔽了光明，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举世皆浊我独清，众人皆醉我独醒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，毅然投入汨罗江，这是</a:t>
            </a:r>
            <a:r>
              <a:rPr lang="zh-CN" altLang="zh-CN" sz="2800" u="wavyHeavy" kern="100" dirty="0">
                <a:latin typeface="Times New Roman" panose="02020603050405020304"/>
                <a:ea typeface="华文细黑"/>
                <a:cs typeface="Times New Roman" panose="02020603050405020304"/>
              </a:rPr>
              <a:t>屈原</a:t>
            </a:r>
            <a:r>
              <a:rPr lang="zh-CN" altLang="zh-CN" sz="2800" kern="100" dirty="0">
                <a:latin typeface="Times New Roman" panose="02020603050405020304"/>
                <a:ea typeface="华文细黑"/>
                <a:cs typeface="Times New Roman" panose="02020603050405020304"/>
              </a:rPr>
              <a:t>对自己精神的自救，他不希望自己的精神被玷污，于是采用这种极端的方法来拯救精神。渔父对他的劝告他不听取，他要让自己的精神存活下来，传递给后人。当伟大的思想遭遇强暴，生命颠簸于急流险滩，</a:t>
            </a:r>
            <a:r>
              <a:rPr lang="zh-CN" altLang="zh-CN" sz="2800" u="wavyHeavy" kern="100" dirty="0">
                <a:latin typeface="Times New Roman" panose="02020603050405020304"/>
                <a:ea typeface="华文细黑"/>
                <a:cs typeface="Times New Roman" panose="02020603050405020304"/>
              </a:rPr>
              <a:t>孔子</a:t>
            </a:r>
            <a:r>
              <a:rPr lang="zh-CN" altLang="zh-CN" sz="2800" kern="100" dirty="0">
                <a:latin typeface="Times New Roman" panose="02020603050405020304"/>
                <a:ea typeface="华文细黑"/>
                <a:cs typeface="Times New Roman" panose="02020603050405020304"/>
              </a:rPr>
              <a:t>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知其不可而为之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，他的精神自救便是坚定信念，怀抱理想，相信未来。从皇帝成为阶下囚应该不是滋味，一般人很可能会熄灭生命之火，但</a:t>
            </a:r>
            <a:r>
              <a:rPr lang="zh-CN" altLang="zh-CN" sz="2800" u="wavyHeavy" kern="100" dirty="0">
                <a:latin typeface="Times New Roman" panose="02020603050405020304"/>
                <a:ea typeface="华文细黑"/>
                <a:cs typeface="Times New Roman" panose="02020603050405020304"/>
              </a:rPr>
              <a:t>李煜</a:t>
            </a:r>
            <a:r>
              <a:rPr lang="zh-CN" altLang="zh-CN" sz="2800" kern="100" dirty="0">
                <a:latin typeface="Times New Roman" panose="02020603050405020304"/>
                <a:ea typeface="华文细黑"/>
                <a:cs typeface="Times New Roman" panose="02020603050405020304"/>
              </a:rPr>
              <a:t>却以赋诗填词来陶冶情操，拯救自己的精神，因为他的精神自救，中国文学也就多了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春花秋月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的词韵。</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宋体" panose="02010600030101010101" pitchFamily="2" charset="-122"/>
                <a:ea typeface="GBK_S"/>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以屈原、孔子、李煜等经典事例论证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精神自救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的价值。</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35099"/>
            <a:ext cx="11593288" cy="3003964"/>
          </a:xfrm>
          <a:prstGeom prst="rect">
            <a:avLst/>
          </a:prstGeom>
        </p:spPr>
        <p:txBody>
          <a:bodyPr wrap="square">
            <a:spAutoFit/>
          </a:bodyPr>
          <a:lstStyle/>
          <a:p>
            <a:pPr algn="just">
              <a:lnSpc>
                <a:spcPct val="137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精神</a:t>
            </a:r>
            <a:r>
              <a:rPr lang="zh-CN" altLang="zh-CN" sz="2800" kern="100" dirty="0">
                <a:latin typeface="Times New Roman" panose="02020603050405020304"/>
                <a:ea typeface="华文细黑"/>
                <a:cs typeface="Times New Roman" panose="02020603050405020304"/>
              </a:rPr>
              <a:t>自救是精神健康的标志，每一个人都有不满和自救的需要。在精神生活匮乏的现在，我们应该拯救自己的精神，不能等待救世主的降临，更不能坐以待毙。我们要为自己的精神与灵魂负起责任，更要让精神之火熊熊燃烧，绵延不绝。</a:t>
            </a:r>
            <a:endParaRPr lang="zh-CN" altLang="zh-CN" sz="2800" kern="100" dirty="0">
              <a:latin typeface="宋体" panose="02010600030101010101" pitchFamily="2" charset="-122"/>
              <a:cs typeface="Courier New" panose="02070309020205020404"/>
            </a:endParaRPr>
          </a:p>
          <a:p>
            <a:pPr>
              <a:lnSpc>
                <a:spcPct val="137000"/>
              </a:lnSpc>
            </a:pPr>
            <a:r>
              <a:rPr lang="zh-CN" altLang="zh-CN" sz="2800" dirty="0">
                <a:solidFill>
                  <a:srgbClr val="3333FF"/>
                </a:solidFill>
                <a:ea typeface="GBK_S"/>
                <a:cs typeface="Times New Roman" panose="02020603050405020304"/>
              </a:rPr>
              <a:t></a:t>
            </a:r>
            <a:r>
              <a:rPr lang="zh-CN" altLang="zh-CN" sz="2800" dirty="0">
                <a:solidFill>
                  <a:srgbClr val="3333FF"/>
                </a:solidFill>
                <a:latin typeface="Times New Roman" panose="02020603050405020304"/>
                <a:ea typeface="华文细黑"/>
                <a:cs typeface="Times New Roman" panose="02020603050405020304"/>
              </a:rPr>
              <a:t>结尾简短有力，有启发性。</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296465" y="3515866"/>
            <a:ext cx="11587955" cy="3043782"/>
          </a:xfrm>
          <a:prstGeom prst="rect">
            <a:avLst/>
          </a:prstGeom>
        </p:spPr>
        <p:txBody>
          <a:bodyPr wrap="square">
            <a:spAutoFit/>
          </a:bodyPr>
          <a:lstStyle/>
          <a:p>
            <a:pPr algn="just">
              <a:lnSpc>
                <a:spcPct val="137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周</a:t>
            </a:r>
            <a:r>
              <a:rPr lang="zh-CN" altLang="zh-CN" sz="2800" kern="100" dirty="0">
                <a:latin typeface="Times New Roman" panose="02020603050405020304"/>
                <a:ea typeface="华文细黑"/>
                <a:cs typeface="Times New Roman" panose="02020603050405020304"/>
              </a:rPr>
              <a:t>国平对当代人的精神状况作这样的描述：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精神生活的平庸化是我们时代的一个明显事实。在精神领域，不管幸运还是不幸，每个人独自担当拯救自己灵魂的责任，这将是许多代人的命运。热情的理想家所能做到的，至多是鼓舞人们自救，而不是充当救世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本文观点新颖，立意深刻，材料典型充实，论证有力，结构严谨。</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296466" y="299276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9" name="圆角矩形 8"/>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611163"/>
            <a:ext cx="11520118" cy="6093976"/>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思想深刻，见解深透</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是一项对学生作文在发展等级上的要求。就文体而言，就是议论性文章要说理透彻，观点深刻；记叙性文章要形象生动，思想深刻。就表现而言，就是要：或深入本质，或揭示原因，或探寻根源，或指出规律，或预见发展，能够给人以深刻的启发。具体说来，所谓</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深刻</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首先是具有深透的见解，对人具有启发作用；其次是能够进行深入的分析，由现象深入本质；再次是揭示事物内在的因果关系。怎样才能做到说理深刻？一要透过现象深入本质，居高临下审察事物，辩证思维剖析问题；二要摆现象、揭本质、挖根源、说危害、讲办法，逐层分析，说清所以然；三要抓住规律、理清关系、对比曲直、驳斥谬论，多方阐发，直中要害。总之，站得高，想得远，挖得深，说得透，就能达到</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深刻</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的要求。</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7736" y="188640"/>
            <a:ext cx="11376000" cy="4534062"/>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如何写得深刻呢？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以小见大</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所谓以小见大，就是通过细小的、人们熟悉的事物来阐明抽象的、深刻的道理。这里的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大的话题、大的道理，它可能关系到自然社会、人生命运、天地宇宙等等。高明的作者常常由一物之微，而触动人世的大题，犹似潺潺山溪，蜿蜒注入大海。例如《兰亭集序》中，王羲之由文人集会引发了欢乐有尽、人生苦短的感慨。</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512360"/>
          </a:xfrm>
          <a:prstGeom prst="rect">
            <a:avLst/>
          </a:prstGeom>
        </p:spPr>
        <p:txBody>
          <a:bodyPr wrap="square">
            <a:spAutoFit/>
          </a:bodyPr>
          <a:lstStyle/>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：请对下面的材料进行深刻的分析。</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大自然</a:t>
            </a:r>
            <a:r>
              <a:rPr lang="zh-CN" altLang="zh-CN" sz="2600" kern="100" dirty="0">
                <a:latin typeface="Times New Roman" panose="02020603050405020304"/>
                <a:ea typeface="华文细黑"/>
                <a:cs typeface="Times New Roman" panose="02020603050405020304"/>
              </a:rPr>
              <a:t>中常常见到这样的现象，面对强大的天敌，有的动物跪地求饶，任凭天敌吃掉；也有的动物去勇敢地战斗，直到死去或偶然逃掉。比如在非洲，野牛对穷追不舍的非洲豹会突然回身，与猎豹争斗，以期能战胜豹子；事实上也经常有这样的情况，面对野牛的勇敢抗争，非洲豹也无可奈何。</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在</a:t>
            </a:r>
            <a:r>
              <a:rPr lang="zh-CN" altLang="zh-CN" sz="2600" kern="100" dirty="0">
                <a:latin typeface="Times New Roman" panose="02020603050405020304"/>
                <a:ea typeface="华文细黑"/>
                <a:cs typeface="Times New Roman" panose="02020603050405020304"/>
              </a:rPr>
              <a:t>现实生活中，也有这样的情况，面对强大的敌人，有人妥协，有人勇敢面对，结果也会有所不同。</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600" kern="100" dirty="0">
                <a:solidFill>
                  <a:srgbClr val="3333FF"/>
                </a:solidFill>
                <a:latin typeface="Times New Roman" panose="02020603050405020304"/>
                <a:ea typeface="华文细黑"/>
                <a:cs typeface="Times New Roman" panose="02020603050405020304"/>
              </a:rPr>
              <a:t>审题时要注意分析材料中的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妥协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勇敢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两种行为造成的结果。面对强大的对手，直面社会、勇敢对待是一种品质；适当妥协，以退为进，也是一种处事方略。话题的关键是要自圆其说，能够显现出在高尚的人性、品格的基础上的真实</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勇敢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和暂时的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妥协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以及假装的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勇敢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和真正的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妥协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。列举事例要从现象中分析出事件或事例所体现的观点。</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5494</Words>
  <Application>WPS 演示</Application>
  <PresentationFormat>自定义</PresentationFormat>
  <Paragraphs>145</Paragraphs>
  <Slides>23</Slides>
  <Notes>0</Notes>
  <HiddenSlides>3</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vt:lpstr>
      <vt:lpstr>宋体</vt:lpstr>
      <vt:lpstr>Wingdings</vt:lpstr>
      <vt:lpstr>微软雅黑</vt:lpstr>
      <vt:lpstr>Times New Roman</vt:lpstr>
      <vt:lpstr>Times New Roman</vt:lpstr>
      <vt:lpstr>华文细黑</vt:lpstr>
      <vt:lpstr>Courier New</vt:lpstr>
      <vt:lpstr>华文细黑</vt:lpstr>
      <vt:lpstr>黑体</vt:lpstr>
      <vt:lpstr>GBK_S</vt:lpstr>
      <vt:lpstr>Arial Unicode MS</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288</cp:revision>
  <dcterms:created xsi:type="dcterms:W3CDTF">2016-03-28T08:27:00Z</dcterms:created>
  <dcterms:modified xsi:type="dcterms:W3CDTF">2018-02-13T14:55:25Z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