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373" r:id="rId15"/>
    <p:sldId id="386" r:id="rId16"/>
    <p:sldId id="589" r:id="rId17"/>
    <p:sldId id="387" r:id="rId18"/>
    <p:sldId id="582" r:id="rId19"/>
    <p:sldId id="583" r:id="rId20"/>
    <p:sldId id="584" r:id="rId21"/>
    <p:sldId id="585" r:id="rId22"/>
    <p:sldId id="586" r:id="rId23"/>
    <p:sldId id="587" r:id="rId24"/>
    <p:sldId id="588" r:id="rId25"/>
    <p:sldId id="397" r:id="rId26"/>
    <p:sldId id="504" r:id="rId27"/>
    <p:sldId id="398" r:id="rId28"/>
    <p:sldId id="506" r:id="rId29"/>
    <p:sldId id="510" r:id="rId30"/>
    <p:sldId id="511" r:id="rId31"/>
    <p:sldId id="590" r:id="rId32"/>
    <p:sldId id="591" r:id="rId33"/>
    <p:sldId id="592" r:id="rId34"/>
    <p:sldId id="593" r:id="rId35"/>
    <p:sldId id="594" r:id="rId36"/>
    <p:sldId id="610" r:id="rId37"/>
    <p:sldId id="595" r:id="rId38"/>
    <p:sldId id="596" r:id="rId39"/>
    <p:sldId id="597" r:id="rId40"/>
    <p:sldId id="598" r:id="rId41"/>
    <p:sldId id="599" r:id="rId42"/>
    <p:sldId id="600" r:id="rId43"/>
    <p:sldId id="601" r:id="rId44"/>
    <p:sldId id="602" r:id="rId45"/>
    <p:sldId id="603" r:id="rId46"/>
    <p:sldId id="604" r:id="rId47"/>
    <p:sldId id="605" r:id="rId48"/>
    <p:sldId id="606" r:id="rId49"/>
    <p:sldId id="607" r:id="rId50"/>
    <p:sldId id="608" r:id="rId51"/>
    <p:sldId id="609" r:id="rId5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92250" autoAdjust="0"/>
  </p:normalViewPr>
  <p:slideViewPr>
    <p:cSldViewPr snapToGrid="0">
      <p:cViewPr>
        <p:scale>
          <a:sx n="66" d="100"/>
          <a:sy n="66" d="100"/>
        </p:scale>
        <p:origin x="-2124" y="-792"/>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531736"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专题四</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组句成段</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412240" y="1450949"/>
            <a:ext cx="6522720" cy="326627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en-US" altLang="zh-CN" sz="1400" dirty="0" smtClean="0">
                <a:solidFill>
                  <a:srgbClr val="2BA7E0"/>
                </a:solidFill>
                <a:latin typeface="微软雅黑" panose="020B0503020204020204" pitchFamily="34" charset="-122"/>
                <a:ea typeface="微软雅黑" panose="020B0503020204020204" pitchFamily="34" charset="-122"/>
              </a:rPr>
              <a:t>[2014·</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①所谓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绚烂之极趋于平淡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就是这种境界。</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②作文知道割爱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才是进入第三阶段的征象。</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③芟除枝蔓之后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才能显着整洁而有精神</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清楚而有姿态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简单而有力量。</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④不成熟的思想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不稳妥的意见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不切题的材料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不扼要的描写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不恰当的词字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统统要大刀阔斧地加以削删。</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⑤须知敝帚究竟不值珍视。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②④③①⑤</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②⑤④③①</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④③⑤②①</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④⑤①③②</a:t>
            </a:r>
          </a:p>
          <a:p>
            <a:pPr algn="just">
              <a:lnSpc>
                <a:spcPct val="150000"/>
              </a:lnSpc>
            </a:pP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3200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899178"/>
            <a:ext cx="6989848"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审清题目要求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通读所有句子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感知句子间的逻辑关系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找出可以确定连在一起的句子。如本题中的第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句明显在第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这样就可以排除一些选项。当然也可以比较各选项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看有没有什么共同点。如</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项以第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句开头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项以第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句开头。确定所要选择的答案后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一定要按照该选项的排列顺序通读整个语段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以检验是否合理。第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句是语段的中心句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整个语段就是探讨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作文割爱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句解释了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紧接着第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句讲如何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③①</a:t>
            </a:r>
            <a:r>
              <a:rPr lang="zh-CN" altLang="zh-CN" sz="1400" dirty="0" smtClean="0">
                <a:solidFill>
                  <a:srgbClr val="C00000"/>
                </a:solidFill>
                <a:latin typeface="微软雅黑" panose="020B0503020204020204" pitchFamily="34" charset="-122"/>
                <a:ea typeface="微软雅黑" panose="020B0503020204020204" pitchFamily="34" charset="-122"/>
              </a:rPr>
              <a:t>句讲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割爱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后的好处。这符合阐述事理的一般逻辑顺序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提出问题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为什么要这样做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具体怎样做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这样做后有什么好处。</a:t>
            </a:r>
          </a:p>
        </p:txBody>
      </p:sp>
      <p:sp>
        <p:nvSpPr>
          <p:cNvPr id="16" name="矩形 15"/>
          <p:cNvSpPr/>
          <p:nvPr/>
        </p:nvSpPr>
        <p:spPr>
          <a:xfrm>
            <a:off x="1023710" y="144220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4" name="表格 13"/>
          <p:cNvGraphicFramePr>
            <a:graphicFrameLocks noGrp="1"/>
          </p:cNvGraphicFramePr>
          <p:nvPr/>
        </p:nvGraphicFramePr>
        <p:xfrm>
          <a:off x="1127760" y="2038350"/>
          <a:ext cx="7040879" cy="1920240"/>
        </p:xfrm>
        <a:graphic>
          <a:graphicData uri="http://schemas.openxmlformats.org/drawingml/2006/table">
            <a:tbl>
              <a:tblPr/>
              <a:tblGrid>
                <a:gridCol w="1005840"/>
                <a:gridCol w="1107440"/>
                <a:gridCol w="1280160"/>
                <a:gridCol w="1158240"/>
                <a:gridCol w="1280160"/>
                <a:gridCol w="1209039"/>
              </a:tblGrid>
              <a:tr h="0">
                <a:tc>
                  <a:txBody>
                    <a:bodyPr/>
                    <a:lstStyle/>
                    <a:p>
                      <a:pPr algn="l">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p>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考查内容</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文体</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说明性语段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议论性语段</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材料内容</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如何</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精读</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园林艺术</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当中窗子</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很重要</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诗和别类</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文学的</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差别</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谈天和</a:t>
                      </a: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a:t>
                      </a:r>
                      <a:r>
                        <a:rPr lang="zh-CN" altLang="en-US"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故事</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是有差异的</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作文如何割爱</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考查形式</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选择题</a:t>
                      </a:r>
                    </a:p>
                  </a:txBody>
                  <a:tcPr marL="20320" marR="203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985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1073046" y="1803163"/>
            <a:ext cx="6973674"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均以选择题形式考查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分。给出</a:t>
            </a:r>
            <a:r>
              <a:rPr lang="en-US" altLang="zh-CN" sz="1400" dirty="0" smtClean="0">
                <a:latin typeface="微软雅黑" panose="020B0503020204020204" pitchFamily="34" charset="-122"/>
                <a:ea typeface="微软雅黑" panose="020B0503020204020204" pitchFamily="34" charset="-122"/>
              </a:rPr>
              <a:t>5~6</a:t>
            </a:r>
            <a:r>
              <a:rPr lang="zh-CN" altLang="zh-CN" sz="1400" dirty="0" smtClean="0">
                <a:latin typeface="微软雅黑" panose="020B0503020204020204" pitchFamily="34" charset="-122"/>
                <a:ea typeface="微软雅黑" panose="020B0503020204020204" pitchFamily="34" charset="-122"/>
              </a:rPr>
              <a:t>个打乱顺序的句子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要求组成逻辑清楚、语序正确的一段话。</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材料选取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所选语段均出自课外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且与实际学习生活相关。组句成段题的语段与当年的议论文或说明文规避区隔文体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组句成段题句段多为说明文和议论文。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命题点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①段落的结构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②句子的连贯与呼应。</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年江西省中考连续</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年考查了句子排序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可见江西省中考对句子排序的重视程度。预测在</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年中考中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这一考点的考查形式变化不会太大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在复习时要注意掌握方法技巧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并有针对性地加强练习。</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463040" y="2253748"/>
            <a:ext cx="6289040" cy="686076"/>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a:t>
            </a:r>
            <a:r>
              <a:rPr lang="zh-CN" altLang="zh-CN" sz="1400" dirty="0" smtClean="0">
                <a:latin typeface="微软雅黑" panose="020B0503020204020204" pitchFamily="34" charset="-122"/>
                <a:ea typeface="微软雅黑" panose="020B0503020204020204" pitchFamily="34" charset="-122"/>
              </a:rPr>
              <a:t> 江西省</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题都考查了此考点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2018</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2016</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2014</a:t>
            </a:r>
            <a:r>
              <a:rPr lang="zh-CN" altLang="zh-CN" sz="1400" dirty="0" smtClean="0">
                <a:latin typeface="微软雅黑" panose="020B0503020204020204" pitchFamily="34" charset="-122"/>
                <a:ea typeface="微软雅黑" panose="020B0503020204020204" pitchFamily="34" charset="-122"/>
              </a:rPr>
              <a:t>年为议论性语段</a:t>
            </a:r>
            <a:r>
              <a:rPr lang="en-US" altLang="zh-CN" sz="1400" dirty="0" smtClean="0">
                <a:latin typeface="微软雅黑" panose="020B0503020204020204" pitchFamily="34" charset="-122"/>
                <a:ea typeface="微软雅黑" panose="020B0503020204020204" pitchFamily="34" charset="-122"/>
              </a:rPr>
              <a:t>;2017</a:t>
            </a:r>
            <a:r>
              <a:rPr lang="zh-CN" altLang="zh-CN" sz="1400" dirty="0" smtClean="0">
                <a:latin typeface="微软雅黑" panose="020B0503020204020204" pitchFamily="34" charset="-122"/>
                <a:ea typeface="微软雅黑" panose="020B0503020204020204" pitchFamily="34" charset="-122"/>
              </a:rPr>
              <a:t>年为说明性语段。</a:t>
            </a: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2946760"/>
          </a:xfrm>
          <a:prstGeom prst="rect">
            <a:avLst/>
          </a:prstGeom>
          <a:noFill/>
        </p:spPr>
        <p:txBody>
          <a:bodyPr wrap="square" lIns="36000" tIns="36000" rIns="36000" bIns="36000" rtlCol="0">
            <a:spAutoFit/>
          </a:bodyPr>
          <a:lstStyle/>
          <a:p>
            <a:pPr algn="just">
              <a:lnSpc>
                <a:spcPct val="150000"/>
              </a:lnSpc>
            </a:pPr>
            <a:r>
              <a:rPr lang="zh-CN" altLang="en-US" sz="1400" dirty="0" smtClean="0"/>
              <a:t>一、辨别文体</a:t>
            </a:r>
          </a:p>
          <a:p>
            <a:pPr algn="just">
              <a:lnSpc>
                <a:spcPct val="150000"/>
              </a:lnSpc>
            </a:pPr>
            <a:r>
              <a:rPr lang="zh-CN" altLang="en-US" sz="1400" dirty="0" smtClean="0"/>
              <a:t>　　首先要认真阅读语段</a:t>
            </a:r>
            <a:r>
              <a:rPr lang="en-US" sz="1400" dirty="0" smtClean="0"/>
              <a:t>,</a:t>
            </a:r>
            <a:r>
              <a:rPr lang="zh-CN" altLang="en-US" sz="1400" dirty="0" smtClean="0"/>
              <a:t>明确体裁</a:t>
            </a:r>
            <a:r>
              <a:rPr lang="en-US" sz="1400" dirty="0" smtClean="0"/>
              <a:t>, </a:t>
            </a:r>
            <a:r>
              <a:rPr lang="zh-CN" altLang="en-US" sz="1400" dirty="0" smtClean="0"/>
              <a:t>因为不同体裁的文章思路也会有所不同。</a:t>
            </a:r>
          </a:p>
          <a:p>
            <a:pPr algn="just">
              <a:lnSpc>
                <a:spcPct val="150000"/>
              </a:lnSpc>
            </a:pPr>
            <a:r>
              <a:rPr lang="en-US" sz="1400" dirty="0" smtClean="0"/>
              <a:t>1.</a:t>
            </a:r>
            <a:r>
              <a:rPr lang="zh-CN" altLang="en-US" sz="1400" dirty="0" smtClean="0"/>
              <a:t>说明性语段</a:t>
            </a:r>
          </a:p>
          <a:p>
            <a:pPr algn="just">
              <a:lnSpc>
                <a:spcPct val="150000"/>
              </a:lnSpc>
            </a:pPr>
            <a:r>
              <a:rPr lang="zh-CN" altLang="en-US" sz="1400" dirty="0" smtClean="0"/>
              <a:t>　　解题时</a:t>
            </a:r>
            <a:r>
              <a:rPr lang="en-US" sz="1400" dirty="0" smtClean="0"/>
              <a:t>,</a:t>
            </a:r>
            <a:r>
              <a:rPr lang="zh-CN" altLang="en-US" sz="1400" dirty="0" smtClean="0"/>
              <a:t>首先</a:t>
            </a:r>
            <a:r>
              <a:rPr lang="en-US" sz="1400" dirty="0" smtClean="0"/>
              <a:t>,</a:t>
            </a:r>
            <a:r>
              <a:rPr lang="zh-CN" altLang="en-US" sz="1400" dirty="0" smtClean="0"/>
              <a:t>应明确语段的说明对象</a:t>
            </a:r>
            <a:r>
              <a:rPr lang="en-US" sz="1400" dirty="0" smtClean="0"/>
              <a:t>,</a:t>
            </a:r>
            <a:r>
              <a:rPr lang="zh-CN" altLang="en-US" sz="1400" dirty="0" smtClean="0"/>
              <a:t>明确说明的顺序。其次</a:t>
            </a:r>
            <a:r>
              <a:rPr lang="en-US" sz="1400" dirty="0" smtClean="0"/>
              <a:t>,</a:t>
            </a:r>
            <a:r>
              <a:rPr lang="zh-CN" altLang="en-US" sz="1400" dirty="0" smtClean="0"/>
              <a:t>在明确说明顺序的前提下</a:t>
            </a:r>
            <a:r>
              <a:rPr lang="en-US" sz="1400" dirty="0" smtClean="0"/>
              <a:t>,</a:t>
            </a:r>
            <a:r>
              <a:rPr lang="zh-CN" altLang="en-US" sz="1400" dirty="0" smtClean="0"/>
              <a:t>按照说明顺序进行排序。时间排序</a:t>
            </a:r>
            <a:r>
              <a:rPr lang="en-US" sz="1400" dirty="0" smtClean="0"/>
              <a:t>:</a:t>
            </a:r>
            <a:r>
              <a:rPr lang="zh-CN" altLang="en-US" sz="1400" dirty="0" smtClean="0"/>
              <a:t>按照事理发展过程的先后来介绍某一事物</a:t>
            </a:r>
            <a:r>
              <a:rPr lang="en-US" sz="1400" dirty="0" smtClean="0"/>
              <a:t>,</a:t>
            </a:r>
            <a:r>
              <a:rPr lang="zh-CN" altLang="en-US" sz="1400" dirty="0" smtClean="0"/>
              <a:t>凡是事物的发展变化都离不开时间</a:t>
            </a:r>
            <a:r>
              <a:rPr lang="en-US" sz="1400" dirty="0" smtClean="0"/>
              <a:t>,</a:t>
            </a:r>
            <a:r>
              <a:rPr lang="zh-CN" altLang="en-US" sz="1400" dirty="0" smtClean="0"/>
              <a:t>如说明生产技术、产品制作、技术方法、历史发展、动植物生长等。空间顺序</a:t>
            </a:r>
            <a:r>
              <a:rPr lang="en-US" sz="1400" dirty="0" smtClean="0"/>
              <a:t>:</a:t>
            </a:r>
            <a:r>
              <a:rPr lang="zh-CN" altLang="en-US" sz="1400" dirty="0" smtClean="0"/>
              <a:t>按照事物空间存在的方式</a:t>
            </a:r>
            <a:r>
              <a:rPr lang="en-US" sz="1400" dirty="0" smtClean="0"/>
              <a:t>,</a:t>
            </a:r>
            <a:r>
              <a:rPr lang="zh-CN" altLang="en-US" sz="1400" dirty="0" smtClean="0"/>
              <a:t>或从外到内</a:t>
            </a:r>
            <a:r>
              <a:rPr lang="en-US" sz="1400" dirty="0" smtClean="0"/>
              <a:t>,</a:t>
            </a:r>
            <a:r>
              <a:rPr lang="zh-CN" altLang="en-US" sz="1400" dirty="0" smtClean="0"/>
              <a:t>或从上到下</a:t>
            </a:r>
            <a:r>
              <a:rPr lang="en-US" sz="1400" dirty="0" smtClean="0"/>
              <a:t>,</a:t>
            </a:r>
            <a:r>
              <a:rPr lang="zh-CN" altLang="en-US" sz="1400" dirty="0" smtClean="0"/>
              <a:t>或从整体到局部来加以介绍。逻辑顺序</a:t>
            </a:r>
            <a:r>
              <a:rPr lang="en-US" sz="1400" dirty="0" smtClean="0"/>
              <a:t>:</a:t>
            </a:r>
            <a:r>
              <a:rPr lang="zh-CN" altLang="en-US" sz="1400" dirty="0" smtClean="0"/>
              <a:t>按照事物、事理的内在逻辑关系</a:t>
            </a:r>
            <a:r>
              <a:rPr lang="en-US" sz="1400" dirty="0" smtClean="0"/>
              <a:t>,</a:t>
            </a:r>
            <a:r>
              <a:rPr lang="zh-CN" altLang="en-US" sz="1400" dirty="0" smtClean="0"/>
              <a:t>或由个别到一般</a:t>
            </a:r>
            <a:r>
              <a:rPr lang="en-US" sz="1400" dirty="0" smtClean="0"/>
              <a:t>,</a:t>
            </a:r>
            <a:r>
              <a:rPr lang="zh-CN" altLang="en-US" sz="1400" dirty="0" smtClean="0"/>
              <a:t>或由具体到抽象</a:t>
            </a:r>
            <a:r>
              <a:rPr lang="en-US" sz="1400" dirty="0" smtClean="0"/>
              <a:t>,</a:t>
            </a:r>
            <a:r>
              <a:rPr lang="zh-CN" altLang="en-US" sz="1400" dirty="0" smtClean="0"/>
              <a:t>或由主要到次要</a:t>
            </a:r>
            <a:r>
              <a:rPr lang="en-US" sz="1400" dirty="0" smtClean="0"/>
              <a:t>,</a:t>
            </a:r>
            <a:r>
              <a:rPr lang="zh-CN" altLang="en-US" sz="1400" dirty="0" smtClean="0"/>
              <a:t>或由现象到本质</a:t>
            </a:r>
            <a:r>
              <a:rPr lang="en-US" sz="1400" dirty="0" smtClean="0"/>
              <a:t>,</a:t>
            </a:r>
            <a:r>
              <a:rPr lang="zh-CN" altLang="en-US" sz="1400" dirty="0" smtClean="0"/>
              <a:t>或由概括到具体</a:t>
            </a:r>
            <a:r>
              <a:rPr lang="en-US" sz="1400" dirty="0" smtClean="0"/>
              <a:t>,</a:t>
            </a:r>
            <a:r>
              <a:rPr lang="zh-CN" altLang="en-US" sz="1400" dirty="0" smtClean="0"/>
              <a:t>或由整体到局部来介绍。</a:t>
            </a:r>
            <a:endParaRPr lang="zh-CN" altLang="en-US" sz="1400" dirty="0"/>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spc="200" dirty="0">
                  <a:solidFill>
                    <a:schemeClr val="bg1"/>
                  </a:solidFill>
                  <a:latin typeface="微软雅黑" panose="020B0503020204020204" pitchFamily="34" charset="-122"/>
                  <a:ea typeface="微软雅黑" panose="020B0503020204020204" pitchFamily="34" charset="-122"/>
                </a:rPr>
                <a:t>技法精讲</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36320" y="1391505"/>
            <a:ext cx="7345680" cy="2658026"/>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下列句子排序最恰当的一项是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①从龙口里垂下一颗银白色大圆珠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周围环绕着六颗小珠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龙头、宝珠正对着下面的宝座。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②大殿正中是一个约两米高的朱漆方台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上面安放着金漆雕龙宝座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背后是雕龙屏。</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③方台两旁有六根高大的蟠龙金柱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每根大柱上都盘绕着矫健的金龙。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④仰望殿顶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中央藻井有一条巨大的雕金蟠龙。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②③④①</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①④②③</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②④③①</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①④③②</a:t>
            </a:r>
          </a:p>
          <a:p>
            <a:pPr indent="457200"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pic>
        <p:nvPicPr>
          <p:cNvPr id="4" name="例.jpg" descr="id:2147504215;FounderCES"/>
          <p:cNvPicPr/>
          <p:nvPr/>
        </p:nvPicPr>
        <p:blipFill>
          <a:blip r:embed="rId2" cstate="print"/>
          <a:stretch>
            <a:fillRect/>
          </a:stretch>
        </p:blipFill>
        <p:spPr>
          <a:xfrm>
            <a:off x="1060620" y="15394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723086"/>
            <a:ext cx="6514519" cy="104219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本题所给语段属于说明性文字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主要介绍了大殿的内部装饰。文字在介绍时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采用了先由中间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②大殿正中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到两边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③方台两旁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再由上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④殿顶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到下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①正对着下面的宝座</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的空间顺序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思路非常清晰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所以选项最恰当的是</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530046"/>
            <a:ext cx="6514519" cy="2301903"/>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议论性语段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议论性语段的句序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常常把观点句放在前面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把材料句放在中间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把总结句放在后面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结构形式为提出论点、分析论点、总结论点。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解题时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要确定文段属于议论文体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弄清语段谈论的中心论点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从提出论点、分析论点、总结论点这一角度切入解题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顺序为论点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对论点的证明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分论点或论据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对论据的总结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对论据的总结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部分的顺序一般可以由结论句中的相关词语的顺序来决定。</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1561" y="1357326"/>
            <a:ext cx="6514519"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下列句子排序最恰当的一项是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①核能可以用来发电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也可以用来制造原子弹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基因工程可以用来治病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也可以用来毁灭人类。</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②如果从事科学技术工作而缺乏人文关怀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就有可能迷失方向。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③科学技术就像一把双刃剑。</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④它在给我们带来福音的同时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也制造了一些麻烦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如环境污染、生态破坏、资源短缺等社会问题。</a:t>
            </a:r>
          </a:p>
          <a:p>
            <a:pPr indent="457200">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②①④③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③④①②</a:t>
            </a:r>
          </a:p>
          <a:p>
            <a:pPr indent="457200">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③②①④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①④②③</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15;FounderCES"/>
          <p:cNvPicPr/>
          <p:nvPr/>
        </p:nvPicPr>
        <p:blipFill>
          <a:blip r:embed="rId2" cstate="print"/>
          <a:stretch>
            <a:fillRect/>
          </a:stretch>
        </p:blipFill>
        <p:spPr>
          <a:xfrm>
            <a:off x="1995340" y="14886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65200" y="1583029"/>
            <a:ext cx="709168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好书不厌百回读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熟读深思子自知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这两句诗值得每个读书人悬为座右铭。</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②与其读十部无关轻重的书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不如以读十部书的时间和精力去读一部真正值得读的书。</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③少读如果彻底</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必能养成深思熟虑的习惯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涵泳优游</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以至于改变气质。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④读书并不在多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最重要的是选得精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读得彻底。</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⑤读书原为自己受用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多读不能算是荣誉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少读也不能算是羞耻。</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①②⑤③④</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①②③⑤④</a:t>
            </a:r>
            <a:r>
              <a:rPr lang="en-US" altLang="zh-CN" sz="1400"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④②①⑤③</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④②①③⑤</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298521" y="1530046"/>
            <a:ext cx="6646599"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题目给出的是一段议论性的文字。议论文的语序一般是把表明观点的句子放在前面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把论证观点的句子放在后面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结构形式为提出问题、分析问题、解决问题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这段文字也不例外。解答本题的关键是找出这段文字的论点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通读材料不难发现第③句是论点。接着再分析这段文字的论证思路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第③句提出论点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第①句和第④句从正反两方面举例论证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第④句打头的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它</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双刃剑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所以第④句应紧承第③句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排在第①句前面</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第②句是结论句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应排在最后。所以上面这段文字的恰当顺序是</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69641" y="1519886"/>
            <a:ext cx="6443399"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记叙性语段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记叙类语段的句序常常以时间、空间或事情的发展过程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起因、经过和结果为顺序。以时间为序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应抓住表示时间的词语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以空间位置为序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应分析每句话里的方位词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然后按从上到下、从左到右、从外到内等顺序排列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以事件发展的先后为序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往往叙述了一件完整的事或者活动的具体过程。那么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我们就可以按事情发展的先后顺序来排列。</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91561" y="1357326"/>
            <a:ext cx="6514519" cy="2948234"/>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填写在横线上的语句顺序最恰当的一项是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这次到黄山看日出。凌晨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我挤在人群的后面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同大家一样向着东方翘首仰望。天是晴的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但在东方的日出处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却有一线烟云。</a:t>
            </a:r>
            <a:r>
              <a:rPr lang="zh-CN" altLang="zh-CN" sz="1400" u="sng" dirty="0" smtClean="0">
                <a:latin typeface="微软雅黑" panose="020B0503020204020204" pitchFamily="34" charset="-122"/>
                <a:ea typeface="微软雅黑" panose="020B0503020204020204" pitchFamily="34" charset="-122"/>
              </a:rPr>
              <a:t>　　　</a:t>
            </a:r>
            <a:r>
              <a:rPr lang="en-US" altLang="zh-CN" sz="1400" u="sng" dirty="0" smtClean="0">
                <a:latin typeface="微软雅黑" panose="020B0503020204020204" pitchFamily="34" charset="-122"/>
                <a:ea typeface="微软雅黑" panose="020B0503020204020204" pitchFamily="34" charset="-122"/>
              </a:rPr>
              <a:t> </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①一转眼间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它就涌了出来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顶端是深紫色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中间一段深红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下端一大段深黄。</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②最初只显得比别处稍亮一点而已。</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③须臾</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彩云渐红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朝日露出了月牙似的一点。</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④然后立刻就霞光万道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白云为霞光所照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成了金色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宛如万朵金莲飘悬空中。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①④③②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②③①④</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②③④①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②①③④</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15;FounderCES"/>
          <p:cNvPicPr/>
          <p:nvPr/>
        </p:nvPicPr>
        <p:blipFill>
          <a:blip r:embed="rId2" cstate="print"/>
          <a:stretch>
            <a:fillRect/>
          </a:stretch>
        </p:blipFill>
        <p:spPr>
          <a:xfrm>
            <a:off x="2015660" y="147845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69641" y="1519886"/>
            <a:ext cx="6443399" cy="100821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通读语段后发现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该段叙述的是在黄山看日出时烟云的变化。结合</a:t>
            </a:r>
            <a:r>
              <a:rPr lang="en-US" altLang="zh-CN" sz="1400" dirty="0" smtClean="0">
                <a:solidFill>
                  <a:srgbClr val="C00000"/>
                </a:solidFill>
                <a:latin typeface="微软雅黑" panose="020B0503020204020204" pitchFamily="34" charset="-122"/>
                <a:ea typeface="微软雅黑" panose="020B0503020204020204" pitchFamily="34" charset="-122"/>
              </a:rPr>
              <a:t>4</a:t>
            </a:r>
            <a:r>
              <a:rPr lang="zh-CN" altLang="zh-CN" sz="1400" dirty="0" smtClean="0">
                <a:solidFill>
                  <a:srgbClr val="C00000"/>
                </a:solidFill>
                <a:latin typeface="微软雅黑" panose="020B0503020204020204" pitchFamily="34" charset="-122"/>
                <a:ea typeface="微软雅黑" panose="020B0503020204020204" pitchFamily="34" charset="-122"/>
              </a:rPr>
              <a:t>个选项句中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一转眼间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须臾</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然后立刻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几个词语可判断这道题是按时间的推移顺序排列的。排列时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可以根据关键词确定语序。正确选项为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881961" y="1204926"/>
            <a:ext cx="7367959" cy="2981192"/>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二、借助关键词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语段中的某些词语往往是理清句子含意和先后次序的重要标志词。这些标志词包括关联词语、指示性代词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也包括表时序、次序、总括和举例解释等过渡性词语。我们就可以利用这一点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来帮助我们快速确定语句的顺序。</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①关联词语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虽然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但是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所以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可是等。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②代词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这、这里、这些、这时、那、那里、那些、那时、我、你、他、其中、此、彼等。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③暗示性词语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另一方面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同时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过去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现在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其次等。 </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④重复出现的词语。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⑤具有指示性的标点符号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冒号、分号、破折号等。</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239520" y="1087121"/>
            <a:ext cx="7599680" cy="3304357"/>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下列各句排序正确的一项是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①清风拂过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细纱在空中荡开</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又滑下来。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②这雨丝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是漓江之畔的苗女刚刚从碧水中拎起的那缕柔柔细细的纱。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③然后悄悄洒向扁舟</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洒向村落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洒向群山。</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④她伸展开手臂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轻轻地把细纱挂向云端。</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⑤春雨如丝。 </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⑤①②④③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⑤②④③①</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⑤②④①③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⑤①④②③</a:t>
            </a:r>
          </a:p>
          <a:p>
            <a:pPr algn="just">
              <a:lnSpc>
                <a:spcPct val="150000"/>
              </a:lnSpc>
            </a:pPr>
            <a:endParaRPr lang="zh-CN" altLang="en-US" sz="1400" dirty="0" smtClean="0"/>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pic>
        <p:nvPicPr>
          <p:cNvPr id="3" name="例.jpg" descr="id:2147504243;FounderCES"/>
          <p:cNvPicPr/>
          <p:nvPr/>
        </p:nvPicPr>
        <p:blipFill>
          <a:blip r:embed="rId2" cstate="print"/>
          <a:stretch>
            <a:fillRect/>
          </a:stretch>
        </p:blipFill>
        <p:spPr>
          <a:xfrm>
            <a:off x="1761660" y="123461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17600" y="1280161"/>
            <a:ext cx="6939280" cy="22967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我们先来看第②句话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这句话中有一个代词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搞清了</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指代的内容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就可判断出第②句话应排在哪句话的后面。通读题目给出的五句话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不难知道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春雨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可见第②句应排在第⑤句的后面。接着看第④句话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这句话有一个代词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通读材料可以知道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指代的是苗女</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所以第④句应排在第②句的后面。最后再看第①句和第③句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因为第③句以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然后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打头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所以第③句应跟在第①句的后面。根据以上分析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我们很快就可确定正确选项为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280160" y="1341121"/>
            <a:ext cx="6512560" cy="2011695"/>
          </a:xfrm>
          <a:prstGeom prst="rect">
            <a:avLst/>
          </a:prstGeom>
          <a:noFill/>
        </p:spPr>
        <p:txBody>
          <a:bodyPr wrap="square" lIns="36000" tIns="36000" rIns="36000" bIns="36000" rtlCol="0">
            <a:spAutoFit/>
          </a:bodyPr>
          <a:lstStyle/>
          <a:p>
            <a:pPr algn="just">
              <a:lnSpc>
                <a:spcPct val="150000"/>
              </a:lnSpc>
            </a:pPr>
            <a:r>
              <a:rPr lang="zh-CN" altLang="zh-CN" sz="1400" dirty="0" smtClean="0">
                <a:latin typeface="微软雅黑" panose="020B0503020204020204" pitchFamily="34" charset="-122"/>
                <a:ea typeface="微软雅黑" panose="020B0503020204020204" pitchFamily="34" charset="-122"/>
              </a:rPr>
              <a:t>三、寻找关键句</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要保持语言的连贯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首先要注意保持统一的话题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使各句围绕着一个共同的中心。做排序题</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要明确材料的中心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思考材料是围绕什么展开的</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抓住了中心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就抓住了要害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对句序的认识就会由暗到明。抓住了中心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我们就可以根据中心句或总领句来确定首句或尾句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然后依此快速排定语序。</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483360" y="1479246"/>
            <a:ext cx="6329680"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把下列句子组成语意连贯的语段</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排序恰当的一项是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①到近处看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有的修直挺拔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好似当年山头的岗哨。</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②有的看来出世还不久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却也亭亭玉立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别有一番神采。</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③有的密密麻麻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好似埋伏在深坳里的奇兵。</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④从远处看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郁郁苍苍</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重重叠叠</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望不到头。</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⑤在井冈山五百里林海里</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使人难忘的是毛竹。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⑤④①③②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④①③②⑤</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⑤①④②③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①④②③⑤</a:t>
            </a:r>
            <a:endParaRPr lang="zh-CN" altLang="zh-CN" sz="1400" dirty="0">
              <a:latin typeface="微软雅黑" panose="020B0503020204020204" pitchFamily="34" charset="-122"/>
              <a:ea typeface="微软雅黑" panose="020B0503020204020204" pitchFamily="34" charset="-122"/>
            </a:endParaRPr>
          </a:p>
        </p:txBody>
      </p:sp>
      <p:pic>
        <p:nvPicPr>
          <p:cNvPr id="3" name="例.jpg" descr="id:2147504250;FounderCES"/>
          <p:cNvPicPr/>
          <p:nvPr/>
        </p:nvPicPr>
        <p:blipFill>
          <a:blip r:embed="rId2" cstate="print"/>
          <a:stretch>
            <a:fillRect/>
          </a:stretch>
        </p:blipFill>
        <p:spPr>
          <a:xfrm>
            <a:off x="2005500" y="1610530"/>
            <a:ext cx="134280" cy="134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320800" y="1712926"/>
            <a:ext cx="6522720" cy="136536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通读材料我们可以知道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材料描写的对象是井冈山的毛竹。据此我们可以快速判定第⑤句话是这则材料的总领句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应排在最前面。利用排除法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我们可以排除两个错误选项</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。再根据人们观察事物先远后近的习惯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我们可以断定第④句应排在第①句的前面。这样</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我们又可排除选项</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剩下的选项</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才是正确答案。</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78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061738"/>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此题考查学生排列句序的能力。解答语句排序型试题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首先要认真阅读每一个语句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把握语句特点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明确体裁。其次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明确材料的中心。思考语句是围绕什么中心展开的。再次</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可以根据</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总领句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等来确定首句或尾句。最后再依据各句之间的关系依次排序即可。作答时要特别注意其中的关联词、衔接语等。本题几个句子谈论的是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精读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是议论性的文段。所以</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句是发起句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提出观点</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句是对</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句的具体阐释</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句引用诗句加以论证</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接着用</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句从读书的目的进行分析</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句是得出结论。据此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句子的排列顺序为</a:t>
            </a:r>
            <a:r>
              <a:rPr lang="en-US" altLang="zh-CN" sz="1400" dirty="0" smtClean="0">
                <a:solidFill>
                  <a:srgbClr val="C00000"/>
                </a:solidFill>
                <a:latin typeface="微软雅黑" panose="020B0503020204020204" pitchFamily="34" charset="-122"/>
                <a:ea typeface="微软雅黑" panose="020B0503020204020204" pitchFamily="34" charset="-122"/>
              </a:rPr>
              <a:t>:④②①⑤③</a:t>
            </a:r>
            <a:r>
              <a:rPr lang="zh-CN" altLang="zh-CN" sz="1400" dirty="0" smtClean="0">
                <a:solidFill>
                  <a:srgbClr val="C00000"/>
                </a:solidFill>
                <a:latin typeface="微软雅黑" panose="020B0503020204020204" pitchFamily="34" charset="-122"/>
                <a:ea typeface="微软雅黑" panose="020B0503020204020204" pitchFamily="34" charset="-122"/>
              </a:rPr>
              <a:t>。故答案为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09543" y="1635244"/>
            <a:ext cx="1075936"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0"/>
          <p:cNvSpPr txBox="1"/>
          <p:nvPr/>
        </p:nvSpPr>
        <p:spPr>
          <a:xfrm>
            <a:off x="1168400" y="1428446"/>
            <a:ext cx="6898640" cy="1688530"/>
          </a:xfrm>
          <a:prstGeom prst="rect">
            <a:avLst/>
          </a:prstGeom>
          <a:noFill/>
        </p:spPr>
        <p:txBody>
          <a:bodyPr wrap="square" lIns="36000" tIns="36000" rIns="36000" bIns="36000" rtlCol="0">
            <a:spAutoFit/>
          </a:bodyPr>
          <a:lstStyle/>
          <a:p>
            <a:pPr algn="just">
              <a:lnSpc>
                <a:spcPct val="150000"/>
              </a:lnSpc>
            </a:pPr>
            <a:r>
              <a:rPr lang="zh-CN" altLang="zh-CN" sz="1400" dirty="0" smtClean="0">
                <a:solidFill>
                  <a:srgbClr val="2BA7E0"/>
                </a:solidFill>
                <a:latin typeface="微软雅黑" panose="020B0503020204020204" pitchFamily="34" charset="-122"/>
                <a:ea typeface="微软雅黑" panose="020B0503020204020204" pitchFamily="34" charset="-122"/>
              </a:rPr>
              <a:t>【小贴士】 </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借助选项确定首句。江西组句成段题给出的四个选项中一般有两个首句选择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答题时可以先辨析这两个首句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哪个更恰当</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一旦确定了首句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后面的排序就会容易许多。</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联读语感检验。在做题过程中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可以将初步排成的段落连起来读一读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看语意是否连贯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有没有感觉不对的地方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给予调整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直到感觉流畅为止。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644399"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28936"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随堂巩固训练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4" name="文本框 6"/>
          <p:cNvSpPr txBox="1"/>
          <p:nvPr/>
        </p:nvSpPr>
        <p:spPr>
          <a:xfrm>
            <a:off x="1381760" y="1560389"/>
            <a:ext cx="6624320" cy="3270951"/>
          </a:xfrm>
          <a:prstGeom prst="rect">
            <a:avLst/>
          </a:prstGeom>
          <a:noFill/>
        </p:spPr>
        <p:txBody>
          <a:bodyPr wrap="square" lIns="36000" tIns="36000" rIns="36000" bIns="36000" rtlCol="0">
            <a:spAutoFit/>
          </a:bodyPr>
          <a:lstStyle/>
          <a:p>
            <a:pPr algn="just">
              <a:lnSpc>
                <a:spcPct val="150000"/>
              </a:lnSpc>
            </a:pPr>
            <a:r>
              <a:rPr lang="en-US" sz="1400" dirty="0" smtClean="0"/>
              <a:t>1.</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①那该是大自然在多长的时间里的杰作</a:t>
            </a:r>
            <a:r>
              <a:rPr lang="en-US" sz="1400" dirty="0" smtClean="0"/>
              <a:t>!</a:t>
            </a:r>
            <a:endParaRPr lang="zh-CN" altLang="en-US" sz="1400" dirty="0" smtClean="0"/>
          </a:p>
          <a:p>
            <a:pPr algn="just">
              <a:lnSpc>
                <a:spcPct val="150000"/>
              </a:lnSpc>
            </a:pPr>
            <a:r>
              <a:rPr lang="zh-CN" altLang="en-US" sz="1400" dirty="0" smtClean="0"/>
              <a:t>②我们居住的这个星球最古老时代原是一个寂寞的大石球</a:t>
            </a:r>
            <a:r>
              <a:rPr lang="en-US" sz="1400" dirty="0" smtClean="0"/>
              <a:t>,</a:t>
            </a:r>
            <a:r>
              <a:rPr lang="zh-CN" altLang="en-US" sz="1400" dirty="0" smtClean="0"/>
              <a:t>没有一层土壤。</a:t>
            </a:r>
          </a:p>
          <a:p>
            <a:pPr algn="just">
              <a:lnSpc>
                <a:spcPct val="150000"/>
              </a:lnSpc>
            </a:pPr>
            <a:r>
              <a:rPr lang="zh-CN" altLang="en-US" sz="1400" dirty="0" smtClean="0"/>
              <a:t>③想一想肥沃土地的来历</a:t>
            </a:r>
            <a:r>
              <a:rPr lang="en-US" sz="1400" dirty="0" smtClean="0"/>
              <a:t>,</a:t>
            </a:r>
            <a:r>
              <a:rPr lang="zh-CN" altLang="en-US" sz="1400" dirty="0" smtClean="0"/>
              <a:t>你会不由得涌起一种遥接万代的感情。</a:t>
            </a:r>
          </a:p>
          <a:p>
            <a:pPr algn="just">
              <a:lnSpc>
                <a:spcPct val="150000"/>
              </a:lnSpc>
            </a:pPr>
            <a:r>
              <a:rPr lang="zh-CN" altLang="en-US" sz="1400" dirty="0" smtClean="0"/>
              <a:t>④经过了多少亿万年</a:t>
            </a:r>
            <a:r>
              <a:rPr lang="en-US" sz="1400" dirty="0" smtClean="0"/>
              <a:t>,</a:t>
            </a:r>
            <a:r>
              <a:rPr lang="zh-CN" altLang="en-US" sz="1400" dirty="0" smtClean="0"/>
              <a:t>太阳风雨的力量</a:t>
            </a:r>
            <a:r>
              <a:rPr lang="en-US" sz="1400" dirty="0" smtClean="0"/>
              <a:t>,</a:t>
            </a:r>
            <a:r>
              <a:rPr lang="zh-CN" altLang="en-US" sz="1400" dirty="0" smtClean="0"/>
              <a:t>原始生物的尸骸</a:t>
            </a:r>
            <a:r>
              <a:rPr lang="en-US" sz="1400" dirty="0" smtClean="0"/>
              <a:t>,</a:t>
            </a:r>
            <a:r>
              <a:rPr lang="zh-CN" altLang="en-US" sz="1400" dirty="0" smtClean="0"/>
              <a:t>才给地球造成了一层层的土壤</a:t>
            </a:r>
            <a:r>
              <a:rPr lang="en-US" sz="1400" dirty="0" smtClean="0"/>
              <a:t>,</a:t>
            </a:r>
            <a:r>
              <a:rPr lang="zh-CN" altLang="en-US" sz="1400" dirty="0" smtClean="0"/>
              <a:t>每经历千年万年</a:t>
            </a:r>
            <a:r>
              <a:rPr lang="en-US" sz="1400" dirty="0" smtClean="0"/>
              <a:t>,</a:t>
            </a:r>
            <a:r>
              <a:rPr lang="zh-CN" altLang="en-US" sz="1400" dirty="0" smtClean="0"/>
              <a:t>土壤才增加薄薄的一层。</a:t>
            </a:r>
          </a:p>
          <a:p>
            <a:pPr algn="just">
              <a:lnSpc>
                <a:spcPct val="150000"/>
              </a:lnSpc>
            </a:pPr>
            <a:r>
              <a:rPr lang="zh-CN" altLang="en-US" sz="1400" dirty="0" smtClean="0"/>
              <a:t>⑤想一想我们那土壤厚达五十米的华北黄土高原吧</a:t>
            </a:r>
            <a:r>
              <a:rPr lang="en-US" sz="1400" dirty="0" smtClean="0"/>
              <a:t>!</a:t>
            </a:r>
            <a:endParaRPr lang="zh-CN" altLang="en-US" sz="1400" dirty="0" smtClean="0"/>
          </a:p>
          <a:p>
            <a:pPr algn="just">
              <a:lnSpc>
                <a:spcPct val="150000"/>
              </a:lnSpc>
            </a:pPr>
            <a:r>
              <a:rPr lang="en-US" sz="1400" dirty="0" smtClean="0"/>
              <a:t>A.</a:t>
            </a:r>
            <a:r>
              <a:rPr lang="zh-CN" altLang="en-US" sz="1400" dirty="0" smtClean="0"/>
              <a:t>⑤②③④①</a:t>
            </a:r>
            <a:r>
              <a:rPr lang="en-US" sz="1400" dirty="0" smtClean="0"/>
              <a:t>	B.</a:t>
            </a:r>
            <a:r>
              <a:rPr lang="zh-CN" altLang="en-US" sz="1400" dirty="0" smtClean="0"/>
              <a:t>③⑤①②④</a:t>
            </a:r>
            <a:r>
              <a:rPr lang="en-US" sz="1400" dirty="0" smtClean="0"/>
              <a:t>	</a:t>
            </a:r>
            <a:endParaRPr lang="zh-CN" altLang="en-US" sz="1400" dirty="0" smtClean="0"/>
          </a:p>
          <a:p>
            <a:pPr algn="just">
              <a:lnSpc>
                <a:spcPct val="150000"/>
              </a:lnSpc>
            </a:pPr>
            <a:r>
              <a:rPr lang="en-US" sz="1400" dirty="0" smtClean="0"/>
              <a:t>C.</a:t>
            </a:r>
            <a:r>
              <a:rPr lang="zh-CN" altLang="en-US" sz="1400" dirty="0" smtClean="0"/>
              <a:t>③②④⑤①</a:t>
            </a:r>
            <a:r>
              <a:rPr lang="en-US" sz="1400" dirty="0" smtClean="0"/>
              <a:t>	D.</a:t>
            </a:r>
            <a:r>
              <a:rPr lang="zh-CN" altLang="en-US" sz="1400" dirty="0" smtClean="0"/>
              <a:t>⑤①③②④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61440"/>
            <a:ext cx="7000239" cy="2743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50958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696720" y="1825332"/>
            <a:ext cx="641096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这五个句子基本上是按照时间顺序来写的。第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句是领起句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引起回忆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这个星球</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最古老时代</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的样子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经过了多少亿万年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后的情景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土壤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过渡到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黄土高原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句是对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黄土高原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的赞叹。从人们的认识规律来看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肯定是先认识到地球土壤的形成过程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每经历千万年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土壤才增加薄薄的一层</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后才会由衷地感叹土壤厚达五十米的华北黄土高原是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大自然在多长的时间里的杰作</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。最后再结合前面的分析</a:t>
            </a:r>
            <a:r>
              <a:rPr lang="en-US" altLang="en-US" sz="1400" dirty="0" smtClean="0">
                <a:solidFill>
                  <a:srgbClr val="C00000"/>
                </a:solidFill>
                <a:latin typeface="微软雅黑" panose="020B0503020204020204" pitchFamily="34" charset="-122"/>
                <a:ea typeface="微软雅黑" panose="020B0503020204020204" pitchFamily="34" charset="-122"/>
              </a:rPr>
              <a:t>,③②④⑤①</a:t>
            </a:r>
            <a:r>
              <a:rPr lang="zh-CN" altLang="en-US" sz="1400" dirty="0" smtClean="0">
                <a:solidFill>
                  <a:srgbClr val="C00000"/>
                </a:solidFill>
                <a:latin typeface="微软雅黑" panose="020B0503020204020204" pitchFamily="34" charset="-122"/>
                <a:ea typeface="微软雅黑" panose="020B0503020204020204" pitchFamily="34" charset="-122"/>
              </a:rPr>
              <a:t>的顺序就出来了。</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947786"/>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下列句子顺序排列组合最连贯的一项是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①他穿着很旧的布马褂</a:t>
            </a:r>
            <a:r>
              <a:rPr lang="en-US" sz="1400" dirty="0" smtClean="0"/>
              <a:t>,</a:t>
            </a:r>
            <a:r>
              <a:rPr lang="zh-CN" altLang="en-US" sz="1400" dirty="0" smtClean="0"/>
              <a:t>破皮鞋</a:t>
            </a:r>
            <a:r>
              <a:rPr lang="en-US" sz="1400" dirty="0" smtClean="0"/>
              <a:t>,</a:t>
            </a:r>
            <a:r>
              <a:rPr lang="zh-CN" altLang="en-US" sz="1400" dirty="0" smtClean="0"/>
              <a:t>显得很寒素。</a:t>
            </a:r>
          </a:p>
          <a:p>
            <a:pPr algn="just">
              <a:lnSpc>
                <a:spcPct val="150000"/>
              </a:lnSpc>
            </a:pPr>
            <a:r>
              <a:rPr lang="zh-CN" altLang="en-US" sz="1400" dirty="0" smtClean="0"/>
              <a:t>②现在是躲在乡下</a:t>
            </a:r>
            <a:r>
              <a:rPr lang="en-US" sz="1400" dirty="0" smtClean="0"/>
              <a:t>,</a:t>
            </a:r>
            <a:r>
              <a:rPr lang="zh-CN" altLang="en-US" sz="1400" dirty="0" smtClean="0"/>
              <a:t>教着几个小学生糊口。</a:t>
            </a:r>
          </a:p>
          <a:p>
            <a:pPr algn="just">
              <a:lnSpc>
                <a:spcPct val="150000"/>
              </a:lnSpc>
            </a:pPr>
            <a:r>
              <a:rPr lang="zh-CN" altLang="en-US" sz="1400" dirty="0" smtClean="0"/>
              <a:t>③回到故乡之后</a:t>
            </a:r>
            <a:r>
              <a:rPr lang="en-US" sz="1400" dirty="0" smtClean="0"/>
              <a:t>,</a:t>
            </a:r>
            <a:r>
              <a:rPr lang="zh-CN" altLang="en-US" sz="1400" dirty="0" smtClean="0"/>
              <a:t>又受着轻蔑</a:t>
            </a:r>
            <a:r>
              <a:rPr lang="en-US" sz="1400" dirty="0" smtClean="0"/>
              <a:t>,</a:t>
            </a:r>
            <a:r>
              <a:rPr lang="zh-CN" altLang="en-US" sz="1400" dirty="0" smtClean="0"/>
              <a:t>排斥</a:t>
            </a:r>
            <a:r>
              <a:rPr lang="en-US" sz="1400" dirty="0" smtClean="0"/>
              <a:t>,</a:t>
            </a:r>
            <a:r>
              <a:rPr lang="zh-CN" altLang="en-US" sz="1400" dirty="0" smtClean="0"/>
              <a:t>迫害</a:t>
            </a:r>
            <a:r>
              <a:rPr lang="en-US" sz="1400" dirty="0" smtClean="0"/>
              <a:t>,</a:t>
            </a:r>
            <a:r>
              <a:rPr lang="zh-CN" altLang="en-US" sz="1400" dirty="0" smtClean="0"/>
              <a:t>几乎无地自容。</a:t>
            </a:r>
          </a:p>
          <a:p>
            <a:pPr algn="just">
              <a:lnSpc>
                <a:spcPct val="150000"/>
              </a:lnSpc>
            </a:pPr>
            <a:r>
              <a:rPr lang="zh-CN" altLang="en-US" sz="1400" dirty="0" smtClean="0"/>
              <a:t>④但因为有时觉得很气闷</a:t>
            </a:r>
            <a:r>
              <a:rPr lang="en-US" sz="1400" dirty="0" smtClean="0"/>
              <a:t>,</a:t>
            </a:r>
            <a:r>
              <a:rPr lang="zh-CN" altLang="en-US" sz="1400" dirty="0" smtClean="0"/>
              <a:t>所以也趁了航船进城来。</a:t>
            </a:r>
          </a:p>
          <a:p>
            <a:pPr algn="just">
              <a:lnSpc>
                <a:spcPct val="150000"/>
              </a:lnSpc>
            </a:pPr>
            <a:r>
              <a:rPr lang="zh-CN" altLang="en-US" sz="1400" dirty="0" smtClean="0"/>
              <a:t>⑤谈起自己的经历来</a:t>
            </a:r>
            <a:r>
              <a:rPr lang="en-US" sz="1400" dirty="0" smtClean="0"/>
              <a:t>,</a:t>
            </a:r>
            <a:r>
              <a:rPr lang="zh-CN" altLang="en-US" sz="1400" dirty="0" smtClean="0"/>
              <a:t>他说他后来没有了学费</a:t>
            </a:r>
            <a:r>
              <a:rPr lang="en-US" sz="1400" dirty="0" smtClean="0"/>
              <a:t>,</a:t>
            </a:r>
            <a:r>
              <a:rPr lang="zh-CN" altLang="en-US" sz="1400" dirty="0" smtClean="0"/>
              <a:t>不能再留学</a:t>
            </a:r>
            <a:r>
              <a:rPr lang="en-US" sz="1400" dirty="0" smtClean="0"/>
              <a:t>,</a:t>
            </a:r>
            <a:r>
              <a:rPr lang="zh-CN" altLang="en-US" sz="1400" dirty="0" smtClean="0"/>
              <a:t>便回来了。</a:t>
            </a:r>
          </a:p>
          <a:p>
            <a:pPr algn="just">
              <a:lnSpc>
                <a:spcPct val="150000"/>
              </a:lnSpc>
            </a:pPr>
            <a:r>
              <a:rPr lang="en-US" sz="1400" dirty="0" smtClean="0"/>
              <a:t>A.</a:t>
            </a:r>
            <a:r>
              <a:rPr lang="zh-CN" altLang="en-US" sz="1400" dirty="0" smtClean="0"/>
              <a:t>③⑤①②④</a:t>
            </a:r>
            <a:r>
              <a:rPr lang="en-US" sz="1400" dirty="0" smtClean="0"/>
              <a:t>	B.</a:t>
            </a:r>
            <a:r>
              <a:rPr lang="zh-CN" altLang="en-US" sz="1400" dirty="0" smtClean="0"/>
              <a:t>①②⑤④③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⑤②①④③</a:t>
            </a:r>
            <a:r>
              <a:rPr lang="en-US" sz="1400" dirty="0" smtClean="0"/>
              <a:t>	D.</a:t>
            </a:r>
            <a:r>
              <a:rPr lang="zh-CN" altLang="en-US" sz="1400" dirty="0" smtClean="0"/>
              <a:t>①⑤③②④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71600"/>
            <a:ext cx="7000239" cy="2763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717040" y="15400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37360" y="1946865"/>
            <a:ext cx="641096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文中只有句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出现了代词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而其他几个句子都省略了主语。因此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这两个句子肯定是比较靠前的。比较一下</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是引入一个人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介绍他的外貌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接下来才可能出现他谈自己的经历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肯定句</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应该是放在段落首句的。那么我们就可以排除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选项和</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选项。接下来只要对比一下二者的不同之处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把不同的地方分别连起来读一读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就能从中选出正确选项了。很明显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后面接句</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比接句</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更符合逻辑</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故选</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658026"/>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①每到兰花绽放时</a:t>
            </a:r>
            <a:r>
              <a:rPr lang="en-US" sz="1400" dirty="0" smtClean="0"/>
              <a:t>,</a:t>
            </a:r>
            <a:r>
              <a:rPr lang="zh-CN" altLang="en-US" sz="1400" dirty="0" smtClean="0"/>
              <a:t>我便会将它从阳台搬到书房、卧室和客厅</a:t>
            </a:r>
            <a:r>
              <a:rPr lang="en-US" sz="1400" dirty="0" smtClean="0"/>
              <a:t>,</a:t>
            </a:r>
            <a:r>
              <a:rPr lang="zh-CN" altLang="en-US" sz="1400" dirty="0" smtClean="0"/>
              <a:t>让兰花醉人的馨香弥漫整个居室。</a:t>
            </a:r>
          </a:p>
          <a:p>
            <a:pPr algn="just">
              <a:lnSpc>
                <a:spcPct val="150000"/>
              </a:lnSpc>
            </a:pPr>
            <a:r>
              <a:rPr lang="zh-CN" altLang="en-US" sz="1400" dirty="0" smtClean="0"/>
              <a:t>②我从种养花草到观察体味花草</a:t>
            </a:r>
            <a:r>
              <a:rPr lang="en-US" sz="1400" dirty="0" smtClean="0"/>
              <a:t>,</a:t>
            </a:r>
            <a:r>
              <a:rPr lang="zh-CN" altLang="en-US" sz="1400" dirty="0" smtClean="0"/>
              <a:t>已有</a:t>
            </a:r>
            <a:r>
              <a:rPr lang="en-US" sz="1400" dirty="0" smtClean="0"/>
              <a:t>20</a:t>
            </a:r>
            <a:r>
              <a:rPr lang="zh-CN" altLang="en-US" sz="1400" dirty="0" smtClean="0"/>
              <a:t>个年头。</a:t>
            </a:r>
          </a:p>
          <a:p>
            <a:pPr algn="just">
              <a:lnSpc>
                <a:spcPct val="150000"/>
              </a:lnSpc>
            </a:pPr>
            <a:r>
              <a:rPr lang="zh-CN" altLang="en-US" sz="1400" dirty="0" smtClean="0"/>
              <a:t>③若是蕙兰、九里兰</a:t>
            </a:r>
            <a:r>
              <a:rPr lang="en-US" sz="1400" dirty="0" smtClean="0"/>
              <a:t>,</a:t>
            </a:r>
            <a:r>
              <a:rPr lang="zh-CN" altLang="en-US" sz="1400" dirty="0" smtClean="0"/>
              <a:t>花朵浓香远溢则更持久</a:t>
            </a:r>
            <a:r>
              <a:rPr lang="en-US" sz="1400" dirty="0" smtClean="0"/>
              <a:t>,</a:t>
            </a:r>
            <a:r>
              <a:rPr lang="zh-CN" altLang="en-US" sz="1400" dirty="0" smtClean="0"/>
              <a:t>花色有黄、白、绿、淡红及复色</a:t>
            </a:r>
            <a:r>
              <a:rPr lang="en-US" sz="1400" dirty="0" smtClean="0"/>
              <a:t>,</a:t>
            </a:r>
            <a:r>
              <a:rPr lang="zh-CN" altLang="en-US" sz="1400" dirty="0" smtClean="0"/>
              <a:t>多为彩花</a:t>
            </a:r>
            <a:r>
              <a:rPr lang="en-US" sz="1400" dirty="0" smtClean="0"/>
              <a:t>,</a:t>
            </a:r>
            <a:r>
              <a:rPr lang="zh-CN" altLang="en-US" sz="1400" dirty="0" smtClean="0"/>
              <a:t>也有素花及蝶状的。</a:t>
            </a:r>
          </a:p>
          <a:p>
            <a:pPr algn="just">
              <a:lnSpc>
                <a:spcPct val="150000"/>
              </a:lnSpc>
            </a:pPr>
            <a:r>
              <a:rPr lang="zh-CN" altLang="en-US" sz="1400" dirty="0" smtClean="0"/>
              <a:t>④下班回家、双休日、特别是出差归来</a:t>
            </a:r>
            <a:r>
              <a:rPr lang="en-US" sz="1400" dirty="0" smtClean="0"/>
              <a:t>,</a:t>
            </a:r>
            <a:r>
              <a:rPr lang="zh-CN" altLang="en-US" sz="1400" dirty="0" smtClean="0"/>
              <a:t>我第一件事就是去阳台看那些花草盆景</a:t>
            </a:r>
            <a:r>
              <a:rPr lang="en-US" sz="1400" dirty="0" smtClean="0"/>
              <a:t>,</a:t>
            </a:r>
            <a:r>
              <a:rPr lang="zh-CN" altLang="en-US" sz="1400" dirty="0" smtClean="0"/>
              <a:t>因为无论是开花的还是不开花的</a:t>
            </a:r>
            <a:r>
              <a:rPr lang="en-US" sz="1400" dirty="0" smtClean="0"/>
              <a:t>,</a:t>
            </a:r>
            <a:r>
              <a:rPr lang="zh-CN" altLang="en-US" sz="1400" dirty="0" smtClean="0"/>
              <a:t>都有属于自己最美的季节或者说是瞬间。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011695"/>
          </a:xfrm>
          <a:prstGeom prst="rect">
            <a:avLst/>
          </a:prstGeom>
          <a:noFill/>
        </p:spPr>
        <p:txBody>
          <a:bodyPr wrap="square" lIns="36000" tIns="36000" rIns="36000" bIns="36000" rtlCol="0">
            <a:spAutoFit/>
          </a:bodyPr>
          <a:lstStyle/>
          <a:p>
            <a:pPr algn="just">
              <a:lnSpc>
                <a:spcPct val="150000"/>
              </a:lnSpc>
            </a:pPr>
            <a:r>
              <a:rPr lang="zh-CN" altLang="en-US" sz="1400" dirty="0" smtClean="0"/>
              <a:t>⑤达到一定积温后</a:t>
            </a:r>
            <a:r>
              <a:rPr lang="en-US" sz="1400" dirty="0" smtClean="0"/>
              <a:t>,</a:t>
            </a:r>
            <a:r>
              <a:rPr lang="zh-CN" altLang="en-US" sz="1400" dirty="0" smtClean="0"/>
              <a:t>便不慌不忙地向主人倾吐它的幽香</a:t>
            </a:r>
            <a:r>
              <a:rPr lang="en-US" sz="1400" dirty="0" smtClean="0"/>
              <a:t>,</a:t>
            </a:r>
            <a:r>
              <a:rPr lang="zh-CN" altLang="en-US" sz="1400" dirty="0" smtClean="0"/>
              <a:t>而且持续较长时间</a:t>
            </a:r>
            <a:r>
              <a:rPr lang="en-US" sz="1400" dirty="0" smtClean="0"/>
              <a:t>,</a:t>
            </a:r>
            <a:r>
              <a:rPr lang="zh-CN" altLang="en-US" sz="1400" dirty="0" smtClean="0"/>
              <a:t>仅单朵的草兰、山兰就可开一周左右</a:t>
            </a:r>
            <a:r>
              <a:rPr lang="en-US" sz="1400" dirty="0" smtClean="0"/>
              <a:t>,</a:t>
            </a:r>
            <a:r>
              <a:rPr lang="zh-CN" altLang="en-US" sz="1400" dirty="0" smtClean="0"/>
              <a:t>而一盆兰草的香味前后可长达一月之久。</a:t>
            </a:r>
          </a:p>
          <a:p>
            <a:pPr algn="just">
              <a:lnSpc>
                <a:spcPct val="150000"/>
              </a:lnSpc>
            </a:pPr>
            <a:r>
              <a:rPr lang="zh-CN" altLang="en-US" sz="1400" dirty="0" smtClean="0"/>
              <a:t>⑥开春后</a:t>
            </a:r>
            <a:r>
              <a:rPr lang="en-US" sz="1400" dirty="0" smtClean="0"/>
              <a:t>,</a:t>
            </a:r>
            <a:r>
              <a:rPr lang="zh-CN" altLang="en-US" sz="1400" dirty="0" smtClean="0"/>
              <a:t>随着气温的上升</a:t>
            </a:r>
            <a:r>
              <a:rPr lang="en-US" sz="1400" dirty="0" smtClean="0"/>
              <a:t>,</a:t>
            </a:r>
            <a:r>
              <a:rPr lang="zh-CN" altLang="en-US" sz="1400" dirty="0" smtClean="0"/>
              <a:t>花蕾迅速长高。</a:t>
            </a:r>
          </a:p>
          <a:p>
            <a:pPr algn="just">
              <a:lnSpc>
                <a:spcPct val="150000"/>
              </a:lnSpc>
            </a:pPr>
            <a:r>
              <a:rPr lang="zh-CN" altLang="en-US" sz="1400" dirty="0" smtClean="0"/>
              <a:t>⑦就说兰花吧</a:t>
            </a:r>
            <a:r>
              <a:rPr lang="en-US" sz="1400" dirty="0" smtClean="0"/>
              <a:t>,</a:t>
            </a:r>
            <a:r>
              <a:rPr lang="zh-CN" altLang="en-US" sz="1400" dirty="0" smtClean="0"/>
              <a:t>立冬前后从基部就悄然生出花蕾。</a:t>
            </a:r>
          </a:p>
          <a:p>
            <a:pPr algn="just">
              <a:lnSpc>
                <a:spcPct val="150000"/>
              </a:lnSpc>
            </a:pPr>
            <a:r>
              <a:rPr lang="en-US" sz="1400" dirty="0" smtClean="0"/>
              <a:t>A.</a:t>
            </a:r>
            <a:r>
              <a:rPr lang="zh-CN" altLang="en-US" sz="1400" dirty="0" smtClean="0"/>
              <a:t>②①⑥⑦⑤③④</a:t>
            </a:r>
            <a:r>
              <a:rPr lang="en-US" sz="1400" dirty="0" smtClean="0"/>
              <a:t>	B.</a:t>
            </a:r>
            <a:r>
              <a:rPr lang="zh-CN" altLang="en-US" sz="1400" dirty="0" smtClean="0"/>
              <a:t>②④⑦⑥⑤③①</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④⑦⑥⑤②③①</a:t>
            </a:r>
            <a:r>
              <a:rPr lang="en-US" sz="1400" dirty="0" smtClean="0"/>
              <a:t>	D.</a:t>
            </a:r>
            <a:r>
              <a:rPr lang="zh-CN" altLang="en-US" sz="1400" dirty="0" smtClean="0"/>
              <a:t>①⑦⑥⑤③④②</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90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这是一段作者回忆自己种花经历的文字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所以第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句是首句。这样可以排除</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两项。作者举养兰花的事例是按照时间顺序写的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立冬前后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开春后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达到一定积温后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所以这几句排列成顺序是</a:t>
            </a:r>
            <a:r>
              <a:rPr lang="en-US" altLang="en-US" sz="1400" dirty="0" smtClean="0">
                <a:solidFill>
                  <a:srgbClr val="C00000"/>
                </a:solidFill>
                <a:latin typeface="微软雅黑" panose="020B0503020204020204" pitchFamily="34" charset="-122"/>
                <a:ea typeface="微软雅黑" panose="020B0503020204020204" pitchFamily="34" charset="-122"/>
              </a:rPr>
              <a:t>⑦⑥⑤,</a:t>
            </a:r>
            <a:r>
              <a:rPr lang="zh-CN" altLang="en-US" sz="1400" dirty="0" smtClean="0">
                <a:solidFill>
                  <a:srgbClr val="C00000"/>
                </a:solidFill>
                <a:latin typeface="微软雅黑" panose="020B0503020204020204" pitchFamily="34" charset="-122"/>
                <a:ea typeface="微软雅黑" panose="020B0503020204020204" pitchFamily="34" charset="-122"/>
              </a:rPr>
              <a:t>这样又可以排除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02080" y="1001589"/>
            <a:ext cx="6624320" cy="3593090"/>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①无论是男女老幼都习惯于打着赤脚光着膀子</a:t>
            </a:r>
            <a:r>
              <a:rPr lang="en-US" sz="1400" dirty="0" smtClean="0"/>
              <a:t>,</a:t>
            </a:r>
            <a:r>
              <a:rPr lang="zh-CN" altLang="en-US" sz="1400" dirty="0" smtClean="0"/>
              <a:t>企图在水库里把满身的疲倦、一整天的忧烦一洗而尽。</a:t>
            </a:r>
          </a:p>
          <a:p>
            <a:pPr algn="just">
              <a:lnSpc>
                <a:spcPct val="150000"/>
              </a:lnSpc>
            </a:pPr>
            <a:r>
              <a:rPr lang="zh-CN" altLang="en-US" sz="1400" dirty="0" smtClean="0"/>
              <a:t>②乡村的夏夜是一首浪漫的诗。</a:t>
            </a:r>
          </a:p>
          <a:p>
            <a:pPr algn="just">
              <a:lnSpc>
                <a:spcPct val="150000"/>
              </a:lnSpc>
            </a:pPr>
            <a:r>
              <a:rPr lang="zh-CN" altLang="en-US" sz="1400" dirty="0" smtClean="0"/>
              <a:t>③我想</a:t>
            </a:r>
            <a:r>
              <a:rPr lang="en-US" sz="1400" dirty="0" smtClean="0"/>
              <a:t>,</a:t>
            </a:r>
            <a:r>
              <a:rPr lang="zh-CN" altLang="en-US" sz="1400" dirty="0" smtClean="0"/>
              <a:t>这种自然相处成俗的生活习性</a:t>
            </a:r>
            <a:r>
              <a:rPr lang="en-US" sz="1400" dirty="0" smtClean="0"/>
              <a:t>,</a:t>
            </a:r>
            <a:r>
              <a:rPr lang="zh-CN" altLang="en-US" sz="1400" dirty="0" smtClean="0"/>
              <a:t>只有在民风淳朴、乡情真挚的边远山区才能发扬光大。</a:t>
            </a:r>
          </a:p>
          <a:p>
            <a:pPr algn="just">
              <a:lnSpc>
                <a:spcPct val="150000"/>
              </a:lnSpc>
            </a:pPr>
            <a:r>
              <a:rPr lang="zh-CN" altLang="en-US" sz="1400" dirty="0" smtClean="0"/>
              <a:t>④人们在一起比水性、打水仗、做游戏</a:t>
            </a:r>
            <a:r>
              <a:rPr lang="en-US" sz="1400" dirty="0" smtClean="0"/>
              <a:t>,</a:t>
            </a:r>
            <a:r>
              <a:rPr lang="zh-CN" altLang="en-US" sz="1400" dirty="0" smtClean="0"/>
              <a:t>开心嬉戏</a:t>
            </a:r>
            <a:r>
              <a:rPr lang="en-US" sz="1400" dirty="0" smtClean="0"/>
              <a:t>,</a:t>
            </a:r>
            <a:r>
              <a:rPr lang="zh-CN" altLang="en-US" sz="1400" dirty="0" smtClean="0"/>
              <a:t>尽情欢闹。</a:t>
            </a:r>
          </a:p>
          <a:p>
            <a:pPr algn="just">
              <a:lnSpc>
                <a:spcPct val="150000"/>
              </a:lnSpc>
            </a:pPr>
            <a:r>
              <a:rPr lang="zh-CN" altLang="en-US" sz="1400" dirty="0" smtClean="0"/>
              <a:t>⑤只要夏天一到</a:t>
            </a:r>
            <a:r>
              <a:rPr lang="en-US" sz="1400" dirty="0" smtClean="0"/>
              <a:t>,</a:t>
            </a:r>
            <a:r>
              <a:rPr lang="zh-CN" altLang="en-US" sz="1400" dirty="0" smtClean="0"/>
              <a:t>每当夜幕降临之时</a:t>
            </a:r>
            <a:r>
              <a:rPr lang="en-US" sz="1400" dirty="0" smtClean="0"/>
              <a:t>,</a:t>
            </a:r>
            <a:r>
              <a:rPr lang="zh-CN" altLang="en-US" sz="1400" dirty="0" smtClean="0"/>
              <a:t>村后的五机水库里就像一锅刚刚烧开的水立刻沸腾起来。</a:t>
            </a:r>
          </a:p>
          <a:p>
            <a:pPr algn="just">
              <a:lnSpc>
                <a:spcPct val="150000"/>
              </a:lnSpc>
            </a:pPr>
            <a:r>
              <a:rPr lang="en-US" sz="1400" dirty="0" smtClean="0"/>
              <a:t>A.</a:t>
            </a:r>
            <a:r>
              <a:rPr lang="zh-CN" altLang="en-US" sz="1400" dirty="0" smtClean="0"/>
              <a:t>⑤④③①②</a:t>
            </a:r>
            <a:r>
              <a:rPr lang="en-US" sz="1400" dirty="0" smtClean="0"/>
              <a:t>	B.</a:t>
            </a:r>
            <a:r>
              <a:rPr lang="zh-CN" altLang="en-US" sz="1400" dirty="0" smtClean="0"/>
              <a:t>②⑤①④③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⑤③④①②</a:t>
            </a:r>
            <a:r>
              <a:rPr lang="en-US" sz="1400" dirty="0" smtClean="0"/>
              <a:t>	D.</a:t>
            </a:r>
            <a:r>
              <a:rPr lang="zh-CN" altLang="en-US" sz="1400" dirty="0" smtClean="0"/>
              <a:t>②⑤④①③</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98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190397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这是一段描写乡村夏天傍晚人们尽情欢闹情景的文字。第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句是总写</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应当放在段首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由此可以排除</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C;①④</a:t>
            </a:r>
            <a:r>
              <a:rPr lang="zh-CN" altLang="en-US" sz="1400" dirty="0" smtClean="0">
                <a:solidFill>
                  <a:srgbClr val="C00000"/>
                </a:solidFill>
                <a:latin typeface="微软雅黑" panose="020B0503020204020204" pitchFamily="34" charset="-122"/>
                <a:ea typeface="微软雅黑" panose="020B0503020204020204" pitchFamily="34" charset="-122"/>
              </a:rPr>
              <a:t>联系最紧密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句在前</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句在后。所以正确答案选</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97280" y="1461109"/>
            <a:ext cx="700024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①窗外的竹子或青山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经过窗子的框框望去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就是一幅画。</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②有了窗子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内外就能发生交流。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③窗子在园林建筑艺术中起着很重要的作用。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④而且同一个窗子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从不同的角度看出去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景色都不相同。</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⑤颐和园乐寿堂差不多四边都是窗子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面向湖景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每个窗子都等于一幅画。</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⑥这样</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画的境界就无限地增多了。</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③①②④⑥⑤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③②①⑤④⑥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②①⑤④⑥③　</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②③①④⑥⑤</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903053"/>
            <a:ext cx="6624320" cy="4240447"/>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①如果气温持续升高</a:t>
            </a:r>
            <a:r>
              <a:rPr lang="en-US" sz="1400" dirty="0" smtClean="0"/>
              <a:t>,</a:t>
            </a:r>
            <a:r>
              <a:rPr lang="zh-CN" altLang="en-US" sz="1400" dirty="0" smtClean="0"/>
              <a:t>冰河消退后会出现更多无冰地</a:t>
            </a:r>
            <a:r>
              <a:rPr lang="en-US" sz="1400" dirty="0" smtClean="0"/>
              <a:t>,</a:t>
            </a:r>
            <a:r>
              <a:rPr lang="zh-CN" altLang="en-US" sz="1400" dirty="0" smtClean="0"/>
              <a:t>南极半岛未来会变得更绿。</a:t>
            </a:r>
          </a:p>
          <a:p>
            <a:pPr algn="just">
              <a:lnSpc>
                <a:spcPct val="150000"/>
              </a:lnSpc>
            </a:pPr>
            <a:r>
              <a:rPr lang="zh-CN" altLang="en-US" sz="1400" dirty="0" smtClean="0"/>
              <a:t>②科学家在横跨</a:t>
            </a:r>
            <a:r>
              <a:rPr lang="en-US" sz="1400" dirty="0" smtClean="0"/>
              <a:t>640</a:t>
            </a:r>
            <a:r>
              <a:rPr lang="zh-CN" altLang="en-US" sz="1400" dirty="0" smtClean="0"/>
              <a:t>千米的区域发现</a:t>
            </a:r>
            <a:r>
              <a:rPr lang="en-US" sz="1400" dirty="0" smtClean="0"/>
              <a:t>,</a:t>
            </a:r>
            <a:r>
              <a:rPr lang="zh-CN" altLang="en-US" sz="1400" dirty="0" smtClean="0"/>
              <a:t>当地苔藓过去半世纪来急剧增生</a:t>
            </a:r>
            <a:r>
              <a:rPr lang="en-US" sz="1400" dirty="0" smtClean="0"/>
              <a:t>,</a:t>
            </a:r>
            <a:r>
              <a:rPr lang="zh-CN" altLang="en-US" sz="1400" dirty="0" smtClean="0"/>
              <a:t>原因是南极半岛过去半世纪温度上升。</a:t>
            </a:r>
          </a:p>
          <a:p>
            <a:pPr algn="just">
              <a:lnSpc>
                <a:spcPct val="150000"/>
              </a:lnSpc>
            </a:pPr>
            <a:r>
              <a:rPr lang="zh-CN" altLang="en-US" sz="1400" dirty="0" smtClean="0"/>
              <a:t>③英国研究人员发表报告称</a:t>
            </a:r>
            <a:r>
              <a:rPr lang="en-US" sz="1400" dirty="0" smtClean="0"/>
              <a:t>,</a:t>
            </a:r>
            <a:r>
              <a:rPr lang="zh-CN" altLang="en-US" sz="1400" dirty="0" smtClean="0"/>
              <a:t>全球暖化造成南极洲冰层融化</a:t>
            </a:r>
            <a:r>
              <a:rPr lang="en-US" sz="1400" dirty="0" smtClean="0"/>
              <a:t>,</a:t>
            </a:r>
            <a:r>
              <a:rPr lang="zh-CN" altLang="en-US" sz="1400" dirty="0" smtClean="0"/>
              <a:t>过去</a:t>
            </a:r>
            <a:r>
              <a:rPr lang="en-US" sz="1400" dirty="0" smtClean="0"/>
              <a:t>50</a:t>
            </a:r>
            <a:r>
              <a:rPr lang="zh-CN" altLang="en-US" sz="1400" dirty="0" smtClean="0"/>
              <a:t>年来植物陆续出现</a:t>
            </a:r>
            <a:r>
              <a:rPr lang="en-US" sz="1400" dirty="0" smtClean="0"/>
              <a:t>,</a:t>
            </a:r>
            <a:r>
              <a:rPr lang="zh-CN" altLang="en-US" sz="1400" dirty="0" smtClean="0"/>
              <a:t>白色大地也随之转绿。</a:t>
            </a:r>
          </a:p>
          <a:p>
            <a:pPr algn="just">
              <a:lnSpc>
                <a:spcPct val="150000"/>
              </a:lnSpc>
            </a:pPr>
            <a:r>
              <a:rPr lang="zh-CN" altLang="en-US" sz="1400" dirty="0" smtClean="0"/>
              <a:t>④科学家过去只在南极半岛的极南单一地区发现此一现象</a:t>
            </a:r>
            <a:r>
              <a:rPr lang="en-US" sz="1400" dirty="0" smtClean="0"/>
              <a:t>,</a:t>
            </a:r>
            <a:r>
              <a:rPr lang="zh-CN" altLang="en-US" sz="1400" dirty="0" smtClean="0"/>
              <a:t>但如今整个半岛的苔藓对气候变迁都有反应。</a:t>
            </a:r>
          </a:p>
          <a:p>
            <a:pPr algn="just">
              <a:lnSpc>
                <a:spcPct val="150000"/>
              </a:lnSpc>
            </a:pPr>
            <a:r>
              <a:rPr lang="zh-CN" altLang="en-US" sz="1400" dirty="0" smtClean="0"/>
              <a:t>⑤科学家在南极的象岛、阿德利岛和绿岛三个岛取得五种苔藓芯</a:t>
            </a:r>
            <a:r>
              <a:rPr lang="en-US" sz="1400" dirty="0" smtClean="0"/>
              <a:t>,</a:t>
            </a:r>
            <a:r>
              <a:rPr lang="zh-CN" altLang="en-US" sz="1400" dirty="0" smtClean="0"/>
              <a:t>也就是地下钻取的柱状样本</a:t>
            </a:r>
            <a:r>
              <a:rPr lang="en-US" sz="1400" dirty="0" smtClean="0"/>
              <a:t>,</a:t>
            </a:r>
            <a:r>
              <a:rPr lang="zh-CN" altLang="en-US" sz="1400" dirty="0" smtClean="0"/>
              <a:t>发现显示生物活动明显增加的</a:t>
            </a:r>
            <a:r>
              <a:rPr lang="en-US" sz="1400" dirty="0" smtClean="0"/>
              <a:t>“</a:t>
            </a:r>
            <a:r>
              <a:rPr lang="zh-CN" altLang="en-US" sz="1400" dirty="0" smtClean="0"/>
              <a:t>变化点</a:t>
            </a:r>
            <a:r>
              <a:rPr lang="en-US" sz="1400" dirty="0" smtClean="0"/>
              <a:t>”</a:t>
            </a:r>
            <a:r>
              <a:rPr lang="zh-CN" altLang="en-US" sz="1400" dirty="0" smtClean="0"/>
              <a:t>的证据。</a:t>
            </a:r>
          </a:p>
          <a:p>
            <a:pPr algn="just">
              <a:lnSpc>
                <a:spcPct val="150000"/>
              </a:lnSpc>
            </a:pPr>
            <a:r>
              <a:rPr lang="en-US" sz="1400" dirty="0" smtClean="0"/>
              <a:t>A.</a:t>
            </a:r>
            <a:r>
              <a:rPr lang="zh-CN" altLang="en-US" sz="1400" dirty="0" smtClean="0"/>
              <a:t>③①②④⑤</a:t>
            </a:r>
            <a:r>
              <a:rPr lang="en-US" sz="1400" dirty="0" smtClean="0"/>
              <a:t>	B.</a:t>
            </a:r>
            <a:r>
              <a:rPr lang="zh-CN" altLang="en-US" sz="1400" dirty="0" smtClean="0"/>
              <a:t>③②①⑤④</a:t>
            </a:r>
            <a:r>
              <a:rPr lang="en-US" sz="1400" dirty="0" smtClean="0"/>
              <a:t>	</a:t>
            </a:r>
            <a:endParaRPr lang="zh-CN" altLang="en-US" sz="1400" dirty="0" smtClean="0"/>
          </a:p>
          <a:p>
            <a:pPr algn="just">
              <a:lnSpc>
                <a:spcPct val="150000"/>
              </a:lnSpc>
            </a:pPr>
            <a:r>
              <a:rPr lang="en-US" sz="1400" dirty="0" smtClean="0"/>
              <a:t>C.</a:t>
            </a:r>
            <a:r>
              <a:rPr lang="zh-CN" altLang="en-US" sz="1400" dirty="0" smtClean="0"/>
              <a:t>②①⑤④③</a:t>
            </a:r>
            <a:r>
              <a:rPr lang="en-US" sz="1400" dirty="0" smtClean="0"/>
              <a:t>	D.</a:t>
            </a:r>
            <a:r>
              <a:rPr lang="zh-CN" altLang="en-US" sz="1400" dirty="0" smtClean="0"/>
              <a:t>②③①④⑤</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371600"/>
            <a:ext cx="7000239" cy="284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52990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696720" y="1876133"/>
            <a:ext cx="622808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本题排列句子顺序</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也就是考查对句子内部关系的理解能力。这是一段说明性文字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主要意思为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南极白色大地也随之转绿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句总写全球暖化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这是第一层。然后第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句概说南极半岛过去半世纪温度上升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当地苔藓过去半世纪来急剧增生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句诠释第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句举例说明第</a:t>
            </a:r>
            <a:r>
              <a:rPr lang="en-US" altLang="en-US" sz="1400" dirty="0" smtClean="0">
                <a:solidFill>
                  <a:srgbClr val="C00000"/>
                </a:solidFill>
                <a:latin typeface="微软雅黑" panose="020B0503020204020204" pitchFamily="34" charset="-122"/>
                <a:ea typeface="微软雅黑" panose="020B0503020204020204" pitchFamily="34" charset="-122"/>
              </a:rPr>
              <a:t>②</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a:t>
            </a:r>
            <a:r>
              <a:rPr lang="en-US" altLang="en-US" sz="1400" dirty="0" smtClean="0">
                <a:solidFill>
                  <a:srgbClr val="C00000"/>
                </a:solidFill>
                <a:latin typeface="微软雅黑" panose="020B0503020204020204" pitchFamily="34" charset="-122"/>
                <a:ea typeface="微软雅黑" panose="020B0503020204020204" pitchFamily="34" charset="-122"/>
              </a:rPr>
              <a:t>②①⑤</a:t>
            </a:r>
            <a:r>
              <a:rPr lang="zh-CN" altLang="en-US" sz="1400" dirty="0" smtClean="0">
                <a:solidFill>
                  <a:srgbClr val="C00000"/>
                </a:solidFill>
                <a:latin typeface="微软雅黑" panose="020B0503020204020204" pitchFamily="34" charset="-122"/>
                <a:ea typeface="微软雅黑" panose="020B0503020204020204" pitchFamily="34" charset="-122"/>
              </a:rPr>
              <a:t>是第二层</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同样</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句再讲如今整个半岛的苔藓对气候变迁都有反应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这是第三层。所以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按照这样的总分顺序来排列句子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答案应是</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下列句子排列顺序最恰当的一项是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①一个生来就有害羞基因的人</a:t>
            </a:r>
            <a:r>
              <a:rPr lang="en-US" sz="1400" dirty="0" smtClean="0"/>
              <a:t>,</a:t>
            </a:r>
            <a:r>
              <a:rPr lang="zh-CN" altLang="en-US" sz="1400" dirty="0" smtClean="0"/>
              <a:t>是不是一辈子都会害羞呢</a:t>
            </a:r>
            <a:r>
              <a:rPr lang="en-US" sz="1400" dirty="0" smtClean="0"/>
              <a:t>?</a:t>
            </a:r>
            <a:r>
              <a:rPr lang="zh-CN" altLang="en-US" sz="1400" dirty="0" smtClean="0"/>
              <a:t>未必如此。</a:t>
            </a:r>
          </a:p>
          <a:p>
            <a:pPr algn="just">
              <a:lnSpc>
                <a:spcPct val="150000"/>
              </a:lnSpc>
            </a:pPr>
            <a:r>
              <a:rPr lang="zh-CN" altLang="en-US" sz="1400" dirty="0" smtClean="0"/>
              <a:t>②也就是说</a:t>
            </a:r>
            <a:r>
              <a:rPr lang="en-US" sz="1400" dirty="0" smtClean="0"/>
              <a:t>,</a:t>
            </a:r>
            <a:r>
              <a:rPr lang="zh-CN" altLang="en-US" sz="1400" dirty="0" smtClean="0"/>
              <a:t>即使一个人携带着害羞基因</a:t>
            </a:r>
            <a:r>
              <a:rPr lang="en-US" sz="1400" dirty="0" smtClean="0"/>
              <a:t>,</a:t>
            </a:r>
            <a:r>
              <a:rPr lang="zh-CN" altLang="en-US" sz="1400" dirty="0" smtClean="0"/>
              <a:t>但是靠后天环境的影响</a:t>
            </a:r>
            <a:r>
              <a:rPr lang="en-US" sz="1400" dirty="0" smtClean="0"/>
              <a:t>,</a:t>
            </a:r>
            <a:r>
              <a:rPr lang="zh-CN" altLang="en-US" sz="1400" dirty="0" smtClean="0"/>
              <a:t>还是能改变害羞性格的。</a:t>
            </a:r>
          </a:p>
          <a:p>
            <a:pPr algn="just">
              <a:lnSpc>
                <a:spcPct val="150000"/>
              </a:lnSpc>
            </a:pPr>
            <a:r>
              <a:rPr lang="zh-CN" altLang="en-US" sz="1400" dirty="0" smtClean="0"/>
              <a:t>③他们发现</a:t>
            </a:r>
            <a:r>
              <a:rPr lang="en-US" sz="1400" dirty="0" smtClean="0"/>
              <a:t>,</a:t>
            </a:r>
            <a:r>
              <a:rPr lang="zh-CN" altLang="en-US" sz="1400" dirty="0" smtClean="0"/>
              <a:t>那些最初有羞怯倾向的人</a:t>
            </a:r>
            <a:r>
              <a:rPr lang="en-US" sz="1400" dirty="0" smtClean="0"/>
              <a:t>,</a:t>
            </a:r>
            <a:r>
              <a:rPr lang="zh-CN" altLang="en-US" sz="1400" dirty="0" smtClean="0"/>
              <a:t>虽然有</a:t>
            </a:r>
            <a:r>
              <a:rPr lang="en-US" sz="1400" dirty="0" smtClean="0"/>
              <a:t>2/3</a:t>
            </a:r>
            <a:r>
              <a:rPr lang="zh-CN" altLang="en-US" sz="1400" dirty="0" smtClean="0"/>
              <a:t>的人长大后仍是这种性格</a:t>
            </a:r>
            <a:r>
              <a:rPr lang="en-US" sz="1400" dirty="0" smtClean="0"/>
              <a:t>,</a:t>
            </a:r>
            <a:r>
              <a:rPr lang="zh-CN" altLang="en-US" sz="1400" dirty="0" smtClean="0"/>
              <a:t>但仍有</a:t>
            </a:r>
            <a:r>
              <a:rPr lang="en-US" sz="1400" dirty="0" smtClean="0"/>
              <a:t>1/3</a:t>
            </a:r>
            <a:r>
              <a:rPr lang="zh-CN" altLang="en-US" sz="1400" dirty="0" smtClean="0"/>
              <a:t>的人克服了这种害羞性格</a:t>
            </a:r>
            <a:r>
              <a:rPr lang="en-US" sz="1400" dirty="0" smtClean="0"/>
              <a:t>,</a:t>
            </a:r>
            <a:r>
              <a:rPr lang="zh-CN" altLang="en-US" sz="1400" dirty="0" smtClean="0"/>
              <a:t>变得开朗起来。</a:t>
            </a:r>
          </a:p>
          <a:p>
            <a:pPr algn="just">
              <a:lnSpc>
                <a:spcPct val="150000"/>
              </a:lnSpc>
            </a:pPr>
            <a:r>
              <a:rPr lang="zh-CN" altLang="en-US" sz="1400" dirty="0" smtClean="0"/>
              <a:t>④有心理学家曾对一批具有羞怯性格倾向的</a:t>
            </a:r>
            <a:r>
              <a:rPr lang="en-US" sz="1400" dirty="0" smtClean="0"/>
              <a:t>2</a:t>
            </a:r>
            <a:r>
              <a:rPr lang="zh-CN" altLang="en-US" sz="1400" dirty="0" smtClean="0"/>
              <a:t>岁儿童进行了长达</a:t>
            </a:r>
            <a:r>
              <a:rPr lang="en-US" sz="1400" dirty="0" smtClean="0"/>
              <a:t>20</a:t>
            </a:r>
            <a:r>
              <a:rPr lang="zh-CN" altLang="en-US" sz="1400" dirty="0" smtClean="0"/>
              <a:t>年的跟踪研究。</a:t>
            </a:r>
          </a:p>
          <a:p>
            <a:pPr algn="just">
              <a:lnSpc>
                <a:spcPct val="150000"/>
              </a:lnSpc>
            </a:pPr>
            <a:r>
              <a:rPr lang="en-US" sz="1400" dirty="0" smtClean="0"/>
              <a:t>A.</a:t>
            </a:r>
            <a:r>
              <a:rPr lang="zh-CN" altLang="en-US" sz="1400" dirty="0" smtClean="0"/>
              <a:t>③②④①</a:t>
            </a:r>
            <a:r>
              <a:rPr lang="en-US" sz="1400" dirty="0" smtClean="0"/>
              <a:t>	B.</a:t>
            </a:r>
            <a:r>
              <a:rPr lang="zh-CN" altLang="en-US" sz="1400" dirty="0" smtClean="0"/>
              <a:t>①④③②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②③①④</a:t>
            </a:r>
            <a:r>
              <a:rPr lang="en-US" sz="1400" dirty="0" smtClean="0"/>
              <a:t>	D.</a:t>
            </a:r>
            <a:r>
              <a:rPr lang="zh-CN" altLang="en-US" sz="1400" dirty="0" smtClean="0"/>
              <a:t>①④②③</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334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这是一段说明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害羞性格可以改变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的文字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按先总述后分述的顺序排列句子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也就是按提出问题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分析问题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得出结论的顺序排列。根据这段话的特点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先找出提出问题的句子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也就是第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然后心理学家针对这个问题进行研究</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再接下来说明研究的结论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最后对这一结论进行解释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即可得出排列顺序最恰当的是</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184469"/>
            <a:ext cx="6624320" cy="3594116"/>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①种种迹象都在警告人类</a:t>
            </a:r>
            <a:r>
              <a:rPr lang="en-US" sz="1400" dirty="0" smtClean="0"/>
              <a:t>,</a:t>
            </a:r>
            <a:r>
              <a:rPr lang="zh-CN" altLang="en-US" sz="1400" dirty="0" smtClean="0"/>
              <a:t>碳排放量若不能得到有效控制</a:t>
            </a:r>
            <a:r>
              <a:rPr lang="en-US" sz="1400" dirty="0" smtClean="0"/>
              <a:t>,</a:t>
            </a:r>
            <a:r>
              <a:rPr lang="zh-CN" altLang="en-US" sz="1400" dirty="0" smtClean="0"/>
              <a:t>人类赖以生存的环境不仅无法维持</a:t>
            </a:r>
            <a:r>
              <a:rPr lang="en-US" sz="1400" dirty="0" smtClean="0"/>
              <a:t>,</a:t>
            </a:r>
            <a:r>
              <a:rPr lang="zh-CN" altLang="en-US" sz="1400" dirty="0" smtClean="0"/>
              <a:t>更将继续恶化。</a:t>
            </a:r>
          </a:p>
          <a:p>
            <a:pPr algn="just">
              <a:lnSpc>
                <a:spcPct val="150000"/>
              </a:lnSpc>
            </a:pPr>
            <a:r>
              <a:rPr lang="zh-CN" altLang="en-US" sz="1400" dirty="0" smtClean="0"/>
              <a:t>②遏止这一趋势继续发展的有效途径</a:t>
            </a:r>
            <a:r>
              <a:rPr lang="en-US" sz="1400" dirty="0" smtClean="0"/>
              <a:t>,</a:t>
            </a:r>
            <a:r>
              <a:rPr lang="zh-CN" altLang="en-US" sz="1400" dirty="0" smtClean="0"/>
              <a:t>就是从我们每个人做起</a:t>
            </a:r>
            <a:r>
              <a:rPr lang="en-US" sz="1400" dirty="0" smtClean="0"/>
              <a:t>,</a:t>
            </a:r>
            <a:r>
              <a:rPr lang="zh-CN" altLang="en-US" sz="1400" dirty="0" smtClean="0"/>
              <a:t>节能减排</a:t>
            </a:r>
            <a:r>
              <a:rPr lang="en-US" sz="1400" dirty="0" smtClean="0"/>
              <a:t>,</a:t>
            </a:r>
            <a:r>
              <a:rPr lang="zh-CN" altLang="en-US" sz="1400" dirty="0" smtClean="0"/>
              <a:t>适应低碳生活。</a:t>
            </a:r>
          </a:p>
          <a:p>
            <a:pPr algn="just">
              <a:lnSpc>
                <a:spcPct val="150000"/>
              </a:lnSpc>
            </a:pPr>
            <a:r>
              <a:rPr lang="zh-CN" altLang="en-US" sz="1400" dirty="0" smtClean="0"/>
              <a:t>③这绝非危言耸听。</a:t>
            </a:r>
          </a:p>
          <a:p>
            <a:pPr algn="just">
              <a:lnSpc>
                <a:spcPct val="150000"/>
              </a:lnSpc>
            </a:pPr>
            <a:r>
              <a:rPr lang="zh-CN" altLang="en-US" sz="1400" dirty="0" smtClean="0"/>
              <a:t>④人类不良的生活习惯和现代化的生活方式</a:t>
            </a:r>
            <a:r>
              <a:rPr lang="en-US" sz="1400" dirty="0" smtClean="0"/>
              <a:t>,</a:t>
            </a:r>
            <a:r>
              <a:rPr lang="zh-CN" altLang="en-US" sz="1400" dirty="0" smtClean="0"/>
              <a:t>造成了大气中二氧化碳含量增多、臭氧层受到严重破坏、全球气候变暖及温室效应等。</a:t>
            </a:r>
          </a:p>
          <a:p>
            <a:pPr algn="just">
              <a:lnSpc>
                <a:spcPct val="150000"/>
              </a:lnSpc>
            </a:pPr>
            <a:r>
              <a:rPr lang="zh-CN" altLang="en-US" sz="1400" dirty="0" smtClean="0"/>
              <a:t>⑤科学研究表明</a:t>
            </a:r>
            <a:r>
              <a:rPr lang="en-US" sz="1400" dirty="0" smtClean="0"/>
              <a:t>,</a:t>
            </a:r>
            <a:r>
              <a:rPr lang="zh-CN" altLang="en-US" sz="1400" dirty="0" smtClean="0"/>
              <a:t>气候变暖将导致地球两极冰盖融化</a:t>
            </a:r>
            <a:r>
              <a:rPr lang="en-US" sz="1400" dirty="0" smtClean="0"/>
              <a:t>,</a:t>
            </a:r>
            <a:r>
              <a:rPr lang="zh-CN" altLang="en-US" sz="1400" dirty="0" smtClean="0"/>
              <a:t>海平面上升的速度也将快于预期。</a:t>
            </a:r>
          </a:p>
          <a:p>
            <a:pPr algn="just">
              <a:lnSpc>
                <a:spcPct val="150000"/>
              </a:lnSpc>
            </a:pPr>
            <a:r>
              <a:rPr lang="en-US" sz="1400" dirty="0" smtClean="0"/>
              <a:t>A.</a:t>
            </a:r>
            <a:r>
              <a:rPr lang="zh-CN" altLang="en-US" sz="1400" dirty="0" smtClean="0"/>
              <a:t>①③④⑤②</a:t>
            </a:r>
            <a:r>
              <a:rPr lang="en-US" sz="1400" dirty="0" smtClean="0"/>
              <a:t>	B.</a:t>
            </a:r>
            <a:r>
              <a:rPr lang="zh-CN" altLang="en-US" sz="1400" dirty="0" smtClean="0"/>
              <a:t>①④⑤③②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④①③⑤②</a:t>
            </a:r>
            <a:r>
              <a:rPr lang="en-US" sz="1400" dirty="0" smtClean="0"/>
              <a:t>	D.</a:t>
            </a:r>
            <a:r>
              <a:rPr lang="zh-CN" altLang="en-US" sz="1400" dirty="0" smtClean="0"/>
              <a:t>①②④⑤③</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396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319663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先把几个句子通读一遍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找出几句话的中心</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中心句的位置一般是段首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大多情况</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或段尾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再看其余几句的前后衔接就可以了。这几个句子的逻辑关系是人类不良的生活习惯和现代化的生活方式造成的危害以及遏止危害的方法。按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危害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遏止方法</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这一逻辑关系可找出正确排序是</a:t>
            </a:r>
            <a:r>
              <a:rPr lang="en-US" altLang="en-US" sz="1400" dirty="0" smtClean="0">
                <a:solidFill>
                  <a:srgbClr val="C00000"/>
                </a:solidFill>
                <a:latin typeface="微软雅黑" panose="020B0503020204020204" pitchFamily="34" charset="-122"/>
                <a:ea typeface="微软雅黑" panose="020B0503020204020204" pitchFamily="34" charset="-122"/>
              </a:rPr>
              <a:t>①③④⑤②</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3917282"/>
          </a:xfrm>
          <a:prstGeom prst="rect">
            <a:avLst/>
          </a:prstGeom>
          <a:noFill/>
        </p:spPr>
        <p:txBody>
          <a:bodyPr wrap="square" lIns="36000" tIns="36000" rIns="36000" bIns="36000" rtlCol="0">
            <a:spAutoFit/>
          </a:bodyPr>
          <a:lstStyle/>
          <a:p>
            <a:pPr algn="just">
              <a:lnSpc>
                <a:spcPct val="150000"/>
              </a:lnSpc>
            </a:pPr>
            <a:r>
              <a:rPr lang="en-US" sz="1400" dirty="0" smtClean="0"/>
              <a:t>8.</a:t>
            </a:r>
            <a:r>
              <a:rPr lang="zh-CN" altLang="en-US" sz="1400" dirty="0" smtClean="0"/>
              <a:t>下列句子顺序排列正确的一项是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①没有健康的身体</a:t>
            </a:r>
            <a:r>
              <a:rPr lang="en-US" sz="1400" dirty="0" smtClean="0"/>
              <a:t>,</a:t>
            </a:r>
            <a:r>
              <a:rPr lang="zh-CN" altLang="en-US" sz="1400" dirty="0" smtClean="0"/>
              <a:t>做一天事就要卧三天床</a:t>
            </a:r>
            <a:r>
              <a:rPr lang="en-US" sz="1400" dirty="0" smtClean="0"/>
              <a:t>,</a:t>
            </a:r>
            <a:r>
              <a:rPr lang="zh-CN" altLang="en-US" sz="1400" dirty="0" smtClean="0"/>
              <a:t>你就是诺贝尔奖获得者再世</a:t>
            </a:r>
            <a:r>
              <a:rPr lang="en-US" sz="1400" dirty="0" smtClean="0"/>
              <a:t>,</a:t>
            </a:r>
            <a:r>
              <a:rPr lang="zh-CN" altLang="en-US" sz="1400" dirty="0" smtClean="0"/>
              <a:t>也会庸庸碌碌。</a:t>
            </a:r>
          </a:p>
          <a:p>
            <a:pPr algn="just">
              <a:lnSpc>
                <a:spcPct val="150000"/>
              </a:lnSpc>
            </a:pPr>
            <a:r>
              <a:rPr lang="zh-CN" altLang="en-US" sz="1400" dirty="0" smtClean="0"/>
              <a:t>②人生的成就是靠时间做保障的</a:t>
            </a:r>
            <a:r>
              <a:rPr lang="en-US" sz="1400" dirty="0" smtClean="0"/>
              <a:t>,</a:t>
            </a:r>
            <a:r>
              <a:rPr lang="zh-CN" altLang="en-US" sz="1400" dirty="0" smtClean="0"/>
              <a:t>有了健康的身体</a:t>
            </a:r>
            <a:r>
              <a:rPr lang="en-US" sz="1400" dirty="0" smtClean="0"/>
              <a:t>,</a:t>
            </a:r>
            <a:r>
              <a:rPr lang="zh-CN" altLang="en-US" sz="1400" dirty="0" smtClean="0"/>
              <a:t>你脑子想点什么、手头做点什么才没有障碍</a:t>
            </a:r>
            <a:r>
              <a:rPr lang="en-US" sz="1400" dirty="0" smtClean="0"/>
              <a:t>,</a:t>
            </a:r>
            <a:r>
              <a:rPr lang="zh-CN" altLang="en-US" sz="1400" dirty="0" smtClean="0"/>
              <a:t>你的知识、经验、才华才有个落点</a:t>
            </a:r>
            <a:r>
              <a:rPr lang="en-US" sz="1400" dirty="0" smtClean="0"/>
              <a:t>,</a:t>
            </a:r>
            <a:r>
              <a:rPr lang="zh-CN" altLang="en-US" sz="1400" dirty="0" smtClean="0"/>
              <a:t>你也才有机会取得事业上的辉煌。</a:t>
            </a:r>
          </a:p>
          <a:p>
            <a:pPr algn="just">
              <a:lnSpc>
                <a:spcPct val="150000"/>
              </a:lnSpc>
            </a:pPr>
            <a:r>
              <a:rPr lang="zh-CN" altLang="en-US" sz="1400" dirty="0" smtClean="0"/>
              <a:t>③有句老话叫</a:t>
            </a:r>
            <a:r>
              <a:rPr lang="en-US" sz="1400" dirty="0" smtClean="0"/>
              <a:t>“</a:t>
            </a:r>
            <a:r>
              <a:rPr lang="zh-CN" altLang="en-US" sz="1400" dirty="0" smtClean="0"/>
              <a:t>身体是革命的本钱</a:t>
            </a:r>
            <a:r>
              <a:rPr lang="en-US" sz="1400" dirty="0" smtClean="0"/>
              <a:t>”,</a:t>
            </a:r>
            <a:r>
              <a:rPr lang="zh-CN" altLang="en-US" sz="1400" dirty="0" smtClean="0"/>
              <a:t>此话有点意识形态化</a:t>
            </a:r>
            <a:r>
              <a:rPr lang="en-US" sz="1400" dirty="0" smtClean="0"/>
              <a:t>,</a:t>
            </a:r>
            <a:r>
              <a:rPr lang="zh-CN" altLang="en-US" sz="1400" dirty="0" smtClean="0"/>
              <a:t>但它说清楚了一个意思</a:t>
            </a:r>
            <a:r>
              <a:rPr lang="en-US" sz="1400" dirty="0" smtClean="0"/>
              <a:t>:</a:t>
            </a:r>
            <a:r>
              <a:rPr lang="zh-CN" altLang="en-US" sz="1400" dirty="0" smtClean="0"/>
              <a:t>没有健康</a:t>
            </a:r>
            <a:r>
              <a:rPr lang="en-US" sz="1400" dirty="0" smtClean="0"/>
              <a:t>,</a:t>
            </a:r>
            <a:r>
              <a:rPr lang="zh-CN" altLang="en-US" sz="1400" dirty="0" smtClean="0"/>
              <a:t>什么都干不成。</a:t>
            </a:r>
          </a:p>
          <a:p>
            <a:pPr algn="just">
              <a:lnSpc>
                <a:spcPct val="150000"/>
              </a:lnSpc>
            </a:pPr>
            <a:r>
              <a:rPr lang="zh-CN" altLang="en-US" sz="1400" dirty="0" smtClean="0"/>
              <a:t>④锻炼得身体倍儿棒吃嘛嘛香了</a:t>
            </a:r>
            <a:r>
              <a:rPr lang="en-US" sz="1400" dirty="0" smtClean="0"/>
              <a:t>,</a:t>
            </a:r>
            <a:r>
              <a:rPr lang="zh-CN" altLang="en-US" sz="1400" dirty="0" smtClean="0"/>
              <a:t>做事就有了充沛的精力。</a:t>
            </a:r>
          </a:p>
          <a:p>
            <a:pPr algn="just">
              <a:lnSpc>
                <a:spcPct val="150000"/>
              </a:lnSpc>
            </a:pPr>
            <a:r>
              <a:rPr lang="zh-CN" altLang="en-US" sz="1400" dirty="0" smtClean="0"/>
              <a:t>⑤一个人再忙</a:t>
            </a:r>
            <a:r>
              <a:rPr lang="en-US" sz="1400" dirty="0" smtClean="0"/>
              <a:t>,</a:t>
            </a:r>
            <a:r>
              <a:rPr lang="zh-CN" altLang="en-US" sz="1400" dirty="0" smtClean="0"/>
              <a:t>哪怕就是上班的时间路上加点速</a:t>
            </a:r>
            <a:r>
              <a:rPr lang="en-US" sz="1400" dirty="0" smtClean="0"/>
              <a:t>,</a:t>
            </a:r>
            <a:r>
              <a:rPr lang="zh-CN" altLang="en-US" sz="1400" dirty="0" smtClean="0"/>
              <a:t>你也要省出时间跑跑步、打打球、做做仰卧起坐、吊吊单杠双杠</a:t>
            </a:r>
            <a:r>
              <a:rPr lang="en-US" sz="1400" dirty="0" smtClean="0"/>
              <a:t>……</a:t>
            </a:r>
            <a:endParaRPr lang="zh-CN" altLang="en-US" sz="1400" dirty="0" smtClean="0"/>
          </a:p>
          <a:p>
            <a:pPr algn="just">
              <a:lnSpc>
                <a:spcPct val="150000"/>
              </a:lnSpc>
            </a:pPr>
            <a:r>
              <a:rPr lang="en-US" sz="1400" dirty="0" smtClean="0"/>
              <a:t>A.</a:t>
            </a:r>
            <a:r>
              <a:rPr lang="zh-CN" altLang="en-US" sz="1400" dirty="0" smtClean="0"/>
              <a:t>③②①⑤④</a:t>
            </a:r>
            <a:r>
              <a:rPr lang="en-US" sz="1400" dirty="0" smtClean="0"/>
              <a:t>	B.</a:t>
            </a:r>
            <a:r>
              <a:rPr lang="zh-CN" altLang="en-US" sz="1400" dirty="0" smtClean="0"/>
              <a:t>①⑤④③②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③④②①⑤</a:t>
            </a:r>
            <a:r>
              <a:rPr lang="en-US" sz="1400" dirty="0" smtClean="0"/>
              <a:t>	D.</a:t>
            </a:r>
            <a:r>
              <a:rPr lang="zh-CN" altLang="en-US" sz="1400" dirty="0" smtClean="0"/>
              <a:t>②①⑤③④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本题关键在于明了各句的性质。句</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提出观点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是首句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④</a:t>
            </a:r>
            <a:r>
              <a:rPr lang="zh-CN" altLang="en-US" sz="1400" dirty="0" smtClean="0">
                <a:solidFill>
                  <a:srgbClr val="C00000"/>
                </a:solidFill>
                <a:latin typeface="微软雅黑" panose="020B0503020204020204" pitchFamily="34" charset="-122"/>
                <a:ea typeface="微软雅黑" panose="020B0503020204020204" pitchFamily="34" charset="-122"/>
              </a:rPr>
              <a:t>是作者的结论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其他句子是得出结论的依据</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根据选项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只有</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项符合</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再代入其他句子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理清顺序即可。</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123509"/>
            <a:ext cx="6624320" cy="3270951"/>
          </a:xfrm>
          <a:prstGeom prst="rect">
            <a:avLst/>
          </a:prstGeom>
          <a:noFill/>
        </p:spPr>
        <p:txBody>
          <a:bodyPr wrap="square" lIns="36000" tIns="36000" rIns="36000" bIns="36000" rtlCol="0">
            <a:spAutoFit/>
          </a:bodyPr>
          <a:lstStyle/>
          <a:p>
            <a:pPr algn="just">
              <a:lnSpc>
                <a:spcPct val="150000"/>
              </a:lnSpc>
            </a:pPr>
            <a:r>
              <a:rPr lang="en-US" sz="1400" dirty="0" smtClean="0"/>
              <a:t>9.</a:t>
            </a:r>
            <a:r>
              <a:rPr lang="zh-CN" altLang="en-US" sz="1400" dirty="0" smtClean="0"/>
              <a:t>下列句子排序最恰当的一项是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①活着就应该对生命保持一种敬畏和尊重。只要我们还拥有生命</a:t>
            </a:r>
            <a:r>
              <a:rPr lang="en-US" sz="1400" dirty="0" smtClean="0"/>
              <a:t>,</a:t>
            </a:r>
            <a:r>
              <a:rPr lang="zh-CN" altLang="en-US" sz="1400" dirty="0" smtClean="0"/>
              <a:t>就得对生命负责</a:t>
            </a:r>
            <a:r>
              <a:rPr lang="en-US" sz="1400" dirty="0" smtClean="0"/>
              <a:t>,</a:t>
            </a:r>
            <a:r>
              <a:rPr lang="zh-CN" altLang="en-US" sz="1400" dirty="0" smtClean="0"/>
              <a:t>让生命焕发出光彩。</a:t>
            </a:r>
          </a:p>
          <a:p>
            <a:pPr algn="just">
              <a:lnSpc>
                <a:spcPct val="150000"/>
              </a:lnSpc>
            </a:pPr>
            <a:r>
              <a:rPr lang="zh-CN" altLang="en-US" sz="1400" dirty="0" smtClean="0"/>
              <a:t>②</a:t>
            </a:r>
            <a:r>
              <a:rPr lang="en-US" sz="1400" dirty="0" smtClean="0"/>
              <a:t>“</a:t>
            </a:r>
            <a:r>
              <a:rPr lang="zh-CN" altLang="en-US" sz="1400" dirty="0" smtClean="0"/>
              <a:t>水清鱼读月</a:t>
            </a:r>
            <a:r>
              <a:rPr lang="en-US" sz="1400" dirty="0" smtClean="0"/>
              <a:t>,</a:t>
            </a:r>
            <a:r>
              <a:rPr lang="zh-CN" altLang="en-US" sz="1400" dirty="0" smtClean="0"/>
              <a:t>山静鸟听风</a:t>
            </a:r>
            <a:r>
              <a:rPr lang="en-US" sz="1400" dirty="0" smtClean="0"/>
              <a:t>”,</a:t>
            </a:r>
            <a:r>
              <a:rPr lang="zh-CN" altLang="en-US" sz="1400" dirty="0" smtClean="0"/>
              <a:t>能领悟山月对话的静谧</a:t>
            </a:r>
            <a:r>
              <a:rPr lang="en-US" sz="1400" dirty="0" smtClean="0"/>
              <a:t>,</a:t>
            </a:r>
            <a:r>
              <a:rPr lang="zh-CN" altLang="en-US" sz="1400" dirty="0" smtClean="0"/>
              <a:t>活着就是一种幸福体验。</a:t>
            </a:r>
          </a:p>
          <a:p>
            <a:pPr algn="just">
              <a:lnSpc>
                <a:spcPct val="150000"/>
              </a:lnSpc>
            </a:pPr>
            <a:r>
              <a:rPr lang="zh-CN" altLang="en-US" sz="1400" dirty="0" smtClean="0"/>
              <a:t>③我们为什么活着</a:t>
            </a:r>
            <a:r>
              <a:rPr lang="en-US" sz="1400" dirty="0" smtClean="0"/>
              <a:t>?</a:t>
            </a:r>
            <a:endParaRPr lang="zh-CN" altLang="en-US" sz="1400" dirty="0" smtClean="0"/>
          </a:p>
          <a:p>
            <a:pPr algn="just">
              <a:lnSpc>
                <a:spcPct val="150000"/>
              </a:lnSpc>
            </a:pPr>
            <a:r>
              <a:rPr lang="zh-CN" altLang="en-US" sz="1400" dirty="0" smtClean="0"/>
              <a:t>④观看潮涌大江的壮阔</a:t>
            </a:r>
            <a:r>
              <a:rPr lang="en-US" sz="1400" dirty="0" smtClean="0"/>
              <a:t>,</a:t>
            </a:r>
            <a:r>
              <a:rPr lang="zh-CN" altLang="en-US" sz="1400" dirty="0" smtClean="0"/>
              <a:t>品味人间真情的美好</a:t>
            </a:r>
            <a:r>
              <a:rPr lang="en-US" sz="1400" dirty="0" smtClean="0"/>
              <a:t>,</a:t>
            </a:r>
            <a:r>
              <a:rPr lang="zh-CN" altLang="en-US" sz="1400" dirty="0" smtClean="0"/>
              <a:t>活着就是一种快乐享受。</a:t>
            </a:r>
          </a:p>
          <a:p>
            <a:pPr algn="just">
              <a:lnSpc>
                <a:spcPct val="150000"/>
              </a:lnSpc>
            </a:pPr>
            <a:r>
              <a:rPr lang="zh-CN" altLang="en-US" sz="1400" dirty="0" smtClean="0"/>
              <a:t>⑤同时</a:t>
            </a:r>
            <a:r>
              <a:rPr lang="en-US" sz="1400" dirty="0" smtClean="0"/>
              <a:t>,</a:t>
            </a:r>
            <a:r>
              <a:rPr lang="zh-CN" altLang="en-US" sz="1400" dirty="0" smtClean="0"/>
              <a:t>活着就是对生命过程的幸福体验和快乐享受。</a:t>
            </a:r>
          </a:p>
          <a:p>
            <a:pPr algn="just">
              <a:lnSpc>
                <a:spcPct val="150000"/>
              </a:lnSpc>
            </a:pPr>
            <a:r>
              <a:rPr lang="en-US" sz="1400" dirty="0" smtClean="0"/>
              <a:t>A.</a:t>
            </a:r>
            <a:r>
              <a:rPr lang="zh-CN" altLang="en-US" sz="1400" dirty="0" smtClean="0"/>
              <a:t>③①④②⑤</a:t>
            </a:r>
            <a:r>
              <a:rPr lang="en-US" sz="1400" dirty="0" smtClean="0"/>
              <a:t>	B.</a:t>
            </a:r>
            <a:r>
              <a:rPr lang="zh-CN" altLang="en-US" sz="1400" dirty="0" smtClean="0"/>
              <a:t>②⑤①④③</a:t>
            </a:r>
            <a:r>
              <a:rPr lang="en-US" sz="1400" dirty="0" smtClean="0"/>
              <a:t>	</a:t>
            </a:r>
            <a:endParaRPr lang="zh-CN" altLang="en-US" sz="1400" dirty="0" smtClean="0"/>
          </a:p>
          <a:p>
            <a:pPr algn="just">
              <a:lnSpc>
                <a:spcPct val="150000"/>
              </a:lnSpc>
            </a:pPr>
            <a:r>
              <a:rPr lang="en-US" sz="1400" dirty="0" smtClean="0"/>
              <a:t>C.</a:t>
            </a:r>
            <a:r>
              <a:rPr lang="zh-CN" altLang="en-US" sz="1400" dirty="0" smtClean="0"/>
              <a:t>④①⑤③②</a:t>
            </a:r>
            <a:r>
              <a:rPr lang="en-US" sz="1400" dirty="0" smtClean="0"/>
              <a:t>	D.</a:t>
            </a:r>
            <a:r>
              <a:rPr lang="zh-CN" altLang="en-US" sz="1400" dirty="0" smtClean="0"/>
              <a:t>③①⑤②④</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10640" y="1750060"/>
            <a:ext cx="7000239" cy="1998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句用设问方式提出问题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然后从两方面阐述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活着就应该对生命保持一种敬畏和尊重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活着就是对生命过程的幸福体验和快乐享受。第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句中的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同时</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说明第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句在第</a:t>
            </a:r>
            <a:r>
              <a:rPr lang="en-US" altLang="en-US" sz="1400" dirty="0" smtClean="0">
                <a:solidFill>
                  <a:srgbClr val="C00000"/>
                </a:solidFill>
                <a:latin typeface="微软雅黑" panose="020B0503020204020204" pitchFamily="34" charset="-122"/>
                <a:ea typeface="微软雅黑" panose="020B0503020204020204" pitchFamily="34" charset="-122"/>
              </a:rPr>
              <a:t>①</a:t>
            </a:r>
            <a:r>
              <a:rPr lang="zh-CN" altLang="en-US" sz="1400" dirty="0" smtClean="0">
                <a:solidFill>
                  <a:srgbClr val="C00000"/>
                </a:solidFill>
                <a:latin typeface="微软雅黑" panose="020B0503020204020204" pitchFamily="34" charset="-122"/>
                <a:ea typeface="微软雅黑" panose="020B0503020204020204" pitchFamily="34" charset="-122"/>
              </a:rPr>
              <a:t>句后面。</a:t>
            </a:r>
            <a:r>
              <a:rPr lang="en-US" altLang="en-US" sz="1400" dirty="0" smtClean="0">
                <a:solidFill>
                  <a:srgbClr val="C00000"/>
                </a:solidFill>
                <a:latin typeface="微软雅黑" panose="020B0503020204020204" pitchFamily="34" charset="-122"/>
                <a:ea typeface="微软雅黑" panose="020B0503020204020204" pitchFamily="34" charset="-122"/>
              </a:rPr>
              <a:t>②④</a:t>
            </a:r>
            <a:r>
              <a:rPr lang="zh-CN" altLang="en-US" sz="1400" dirty="0" smtClean="0">
                <a:solidFill>
                  <a:srgbClr val="C00000"/>
                </a:solidFill>
                <a:latin typeface="微软雅黑" panose="020B0503020204020204" pitchFamily="34" charset="-122"/>
                <a:ea typeface="微软雅黑" panose="020B0503020204020204" pitchFamily="34" charset="-122"/>
              </a:rPr>
              <a:t>句对应第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句中的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幸福体验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快乐享受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分别从两方面进行小结。</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463040"/>
            <a:ext cx="7670801" cy="300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67032" y="2203978"/>
            <a:ext cx="724095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本题考查排列句子顺序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也就是考查对句子内部关系的理解能力。这是一段说明性文字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主要意思为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窗子在园林建筑艺术中起着重要的作用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句总写窗子的作用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这是第一层。然后第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句概说窗子起到使内外发生交流的作用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句诠释第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句举例说明第</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,②①⑤</a:t>
            </a:r>
            <a:r>
              <a:rPr lang="zh-CN" altLang="zh-CN" sz="1400" dirty="0" smtClean="0">
                <a:solidFill>
                  <a:srgbClr val="C00000"/>
                </a:solidFill>
                <a:latin typeface="微软雅黑" panose="020B0503020204020204" pitchFamily="34" charset="-122"/>
                <a:ea typeface="微软雅黑" panose="020B0503020204020204" pitchFamily="34" charset="-122"/>
              </a:rPr>
              <a:t>是第二层</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同样</a:t>
            </a:r>
            <a:r>
              <a:rPr lang="en-US" altLang="zh-CN" sz="1400" dirty="0" smtClean="0">
                <a:solidFill>
                  <a:srgbClr val="C00000"/>
                </a:solidFill>
                <a:latin typeface="微软雅黑" panose="020B0503020204020204" pitchFamily="34" charset="-122"/>
                <a:ea typeface="微软雅黑" panose="020B0503020204020204" pitchFamily="34" charset="-122"/>
              </a:rPr>
              <a:t>,④⑥</a:t>
            </a:r>
            <a:r>
              <a:rPr lang="zh-CN" altLang="zh-CN" sz="1400" dirty="0" smtClean="0">
                <a:solidFill>
                  <a:srgbClr val="C00000"/>
                </a:solidFill>
                <a:latin typeface="微软雅黑" panose="020B0503020204020204" pitchFamily="34" charset="-122"/>
                <a:ea typeface="微软雅黑" panose="020B0503020204020204" pitchFamily="34" charset="-122"/>
              </a:rPr>
              <a:t>句再讲</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同一个窗子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从不同的角度看出去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景色都不相同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的交流作用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这是第三层。所以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按照这样的总分顺序来排列句子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即可得出答案。</a:t>
            </a: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63524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10.</a:t>
            </a:r>
            <a:r>
              <a:rPr lang="zh-CN" altLang="en-US" sz="1400" dirty="0" smtClean="0"/>
              <a:t>下列句子组成语段顺序排列正确的一项是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zh-CN" altLang="en-US" sz="1400" dirty="0" smtClean="0"/>
              <a:t>①对于摆不正自己位置的人</a:t>
            </a:r>
            <a:r>
              <a:rPr lang="en-US" sz="1400" dirty="0" smtClean="0"/>
              <a:t>,</a:t>
            </a:r>
            <a:r>
              <a:rPr lang="zh-CN" altLang="en-US" sz="1400" dirty="0" smtClean="0"/>
              <a:t>命运也始终让他在一种非正常的位置里迷失。</a:t>
            </a:r>
          </a:p>
          <a:p>
            <a:pPr algn="just">
              <a:lnSpc>
                <a:spcPct val="150000"/>
              </a:lnSpc>
            </a:pPr>
            <a:r>
              <a:rPr lang="zh-CN" altLang="en-US" sz="1400" dirty="0" smtClean="0"/>
              <a:t>②然而</a:t>
            </a:r>
            <a:r>
              <a:rPr lang="en-US" sz="1400" dirty="0" smtClean="0"/>
              <a:t>,</a:t>
            </a:r>
            <a:r>
              <a:rPr lang="zh-CN" altLang="en-US" sz="1400" dirty="0" smtClean="0"/>
              <a:t>过于超前的位置</a:t>
            </a:r>
            <a:r>
              <a:rPr lang="en-US" sz="1400" dirty="0" smtClean="0"/>
              <a:t>,</a:t>
            </a:r>
            <a:r>
              <a:rPr lang="zh-CN" altLang="en-US" sz="1400" dirty="0" smtClean="0"/>
              <a:t>对于人生而言多是有害无益。</a:t>
            </a:r>
          </a:p>
          <a:p>
            <a:pPr algn="just">
              <a:lnSpc>
                <a:spcPct val="150000"/>
              </a:lnSpc>
            </a:pPr>
            <a:r>
              <a:rPr lang="zh-CN" altLang="en-US" sz="1400" dirty="0" smtClean="0"/>
              <a:t>③在这样的前提下</a:t>
            </a:r>
            <a:r>
              <a:rPr lang="en-US" sz="1400" dirty="0" smtClean="0"/>
              <a:t>,</a:t>
            </a:r>
            <a:r>
              <a:rPr lang="zh-CN" altLang="en-US" sz="1400" dirty="0" smtClean="0"/>
              <a:t>有意无意</a:t>
            </a:r>
            <a:r>
              <a:rPr lang="en-US" sz="1400" dirty="0" smtClean="0"/>
              <a:t>,</a:t>
            </a:r>
            <a:r>
              <a:rPr lang="zh-CN" altLang="en-US" sz="1400" dirty="0" smtClean="0"/>
              <a:t>总习惯将自己的位置超前</a:t>
            </a:r>
            <a:r>
              <a:rPr lang="en-US" sz="1400" dirty="0" smtClean="0"/>
              <a:t>,</a:t>
            </a:r>
            <a:r>
              <a:rPr lang="zh-CN" altLang="en-US" sz="1400" dirty="0" smtClean="0"/>
              <a:t>以博取更大范围的认同。</a:t>
            </a:r>
          </a:p>
          <a:p>
            <a:pPr algn="just">
              <a:lnSpc>
                <a:spcPct val="150000"/>
              </a:lnSpc>
            </a:pPr>
            <a:r>
              <a:rPr lang="zh-CN" altLang="en-US" sz="1400" dirty="0" smtClean="0"/>
              <a:t>④如果经过多年的努力</a:t>
            </a:r>
            <a:r>
              <a:rPr lang="en-US" sz="1400" dirty="0" smtClean="0"/>
              <a:t>,</a:t>
            </a:r>
            <a:r>
              <a:rPr lang="zh-CN" altLang="en-US" sz="1400" dirty="0" smtClean="0"/>
              <a:t>仍然达不到那个超前的状态</a:t>
            </a:r>
            <a:r>
              <a:rPr lang="en-US" sz="1400" dirty="0" smtClean="0"/>
              <a:t>,</a:t>
            </a:r>
            <a:r>
              <a:rPr lang="zh-CN" altLang="en-US" sz="1400" dirty="0" smtClean="0"/>
              <a:t>容易导致心态失衡。</a:t>
            </a:r>
          </a:p>
          <a:p>
            <a:pPr algn="just">
              <a:lnSpc>
                <a:spcPct val="150000"/>
              </a:lnSpc>
            </a:pPr>
            <a:r>
              <a:rPr lang="zh-CN" altLang="en-US" sz="1400" dirty="0" smtClean="0"/>
              <a:t>⑤人都有一种虚荣与攀比心理</a:t>
            </a:r>
            <a:r>
              <a:rPr lang="en-US" sz="1400" dirty="0" smtClean="0"/>
              <a:t>,</a:t>
            </a:r>
            <a:r>
              <a:rPr lang="zh-CN" altLang="en-US" sz="1400" dirty="0" smtClean="0"/>
              <a:t>喜欢比上、比好、比胜利</a:t>
            </a:r>
            <a:r>
              <a:rPr lang="en-US" sz="1400" dirty="0" smtClean="0"/>
              <a:t>,</a:t>
            </a:r>
            <a:r>
              <a:rPr lang="zh-CN" altLang="en-US" sz="1400" dirty="0" smtClean="0"/>
              <a:t>试图在比的过程中找另类平衡。</a:t>
            </a:r>
          </a:p>
          <a:p>
            <a:pPr algn="just">
              <a:lnSpc>
                <a:spcPct val="150000"/>
              </a:lnSpc>
            </a:pPr>
            <a:r>
              <a:rPr lang="en-US" sz="1400" dirty="0" smtClean="0"/>
              <a:t>A.</a:t>
            </a:r>
            <a:r>
              <a:rPr lang="zh-CN" altLang="en-US" sz="1400" dirty="0" smtClean="0"/>
              <a:t>①②⑤④③</a:t>
            </a:r>
            <a:r>
              <a:rPr lang="en-US" sz="1400" dirty="0" smtClean="0"/>
              <a:t>	B.</a:t>
            </a:r>
            <a:r>
              <a:rPr lang="zh-CN" altLang="en-US" sz="1400" dirty="0" smtClean="0"/>
              <a:t>①③④⑤②</a:t>
            </a:r>
            <a:r>
              <a:rPr lang="en-US" sz="1400" dirty="0" smtClean="0"/>
              <a:t>	</a:t>
            </a:r>
            <a:endParaRPr lang="zh-CN" altLang="en-US" sz="1400" dirty="0" smtClean="0"/>
          </a:p>
          <a:p>
            <a:pPr algn="just">
              <a:lnSpc>
                <a:spcPct val="150000"/>
              </a:lnSpc>
            </a:pPr>
            <a:r>
              <a:rPr lang="en-US" sz="1400" dirty="0" smtClean="0"/>
              <a:t>C.</a:t>
            </a:r>
            <a:r>
              <a:rPr lang="zh-CN" altLang="en-US" sz="1400" dirty="0" smtClean="0"/>
              <a:t>⑤③②④①</a:t>
            </a:r>
            <a:r>
              <a:rPr lang="en-US" sz="1400" dirty="0" smtClean="0"/>
              <a:t>	D.</a:t>
            </a:r>
            <a:r>
              <a:rPr lang="zh-CN" altLang="en-US" sz="1400" dirty="0" smtClean="0"/>
              <a:t>⑤③④②①</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smtClean="0">
                <a:solidFill>
                  <a:srgbClr val="C00000"/>
                </a:solidFill>
                <a:latin typeface="微软雅黑" panose="020B0503020204020204" pitchFamily="34" charset="-122"/>
                <a:ea typeface="微软雅黑" panose="020B0503020204020204" pitchFamily="34" charset="-122"/>
              </a:rPr>
              <a:t>】</a:t>
            </a:r>
            <a:r>
              <a:rPr lang="en-US" altLang="zh-CN" sz="1400" smtClean="0"/>
              <a:t> </a:t>
            </a:r>
            <a:r>
              <a:rPr lang="en-US" altLang="en-US" sz="140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先找出第</a:t>
            </a:r>
            <a:r>
              <a:rPr lang="en-US" altLang="en-US" sz="1400" dirty="0" smtClean="0">
                <a:solidFill>
                  <a:srgbClr val="C00000"/>
                </a:solidFill>
                <a:latin typeface="微软雅黑" panose="020B0503020204020204" pitchFamily="34" charset="-122"/>
                <a:ea typeface="微软雅黑" panose="020B0503020204020204" pitchFamily="34" charset="-122"/>
              </a:rPr>
              <a:t>③</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这样的前提</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所指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即第</a:t>
            </a:r>
            <a:r>
              <a:rPr lang="en-US" altLang="en-US" sz="1400" dirty="0" smtClean="0">
                <a:solidFill>
                  <a:srgbClr val="C00000"/>
                </a:solidFill>
                <a:latin typeface="微软雅黑" panose="020B0503020204020204" pitchFamily="34" charset="-122"/>
                <a:ea typeface="微软雅黑" panose="020B0503020204020204" pitchFamily="34" charset="-122"/>
              </a:rPr>
              <a:t>⑤</a:t>
            </a:r>
            <a:r>
              <a:rPr lang="zh-CN" altLang="en-US" sz="1400" dirty="0" smtClean="0">
                <a:solidFill>
                  <a:srgbClr val="C00000"/>
                </a:solidFill>
                <a:latin typeface="微软雅黑" panose="020B0503020204020204" pitchFamily="34" charset="-122"/>
                <a:ea typeface="微软雅黑" panose="020B0503020204020204" pitchFamily="34" charset="-122"/>
              </a:rPr>
              <a:t>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然后总说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习惯将自己的位置超前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有害无益。接着分析后果</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容易导致心态失衡</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命运也始终让他在一种非正常的位置里迷失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即可得出答案为</a:t>
            </a:r>
            <a:r>
              <a:rPr lang="en-US" altLang="en-US" sz="1400" dirty="0" smtClean="0">
                <a:solidFill>
                  <a:srgbClr val="C00000"/>
                </a:solidFill>
                <a:latin typeface="微软雅黑" panose="020B0503020204020204" pitchFamily="34" charset="-122"/>
                <a:ea typeface="微软雅黑" panose="020B0503020204020204" pitchFamily="34" charset="-122"/>
              </a:rPr>
              <a:t>⑤③②④①</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318869"/>
            <a:ext cx="7589520" cy="2948234"/>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①一部好小说或是一部好戏剧都要当作一首诗看。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②一个人不喜欢诗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何以文学趣味就低下呢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因为一切纯文学都要有诗的特质。</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③不爱好诗而爱好小说戏剧的人们大半在小说和戏剧中只能见到最粗浅的一部分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就是故事。</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④所以他们看小说和戏剧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不问它们的艺术技巧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只求它们里面有有趣的故事。</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⑤如果对于诗没有兴趣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对于小说戏剧散文等等的佳妙处也终不免有些隔膜。</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⑥诗比别类文学较严谨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较纯粹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较精致。</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⑥①②⑤④③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②①⑥⑤③④</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⑥②⑤①③④</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②⑥①⑤④③</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915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56872" y="1889018"/>
            <a:ext cx="724095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解答此类题</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首先要阅读各个句子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准确判断它们共同表达的中心意思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再分析各句之间的关系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有时也可利用总写或分写的写作顺序以及句式特点去排序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注意其中的关联词、次序语、衔接语等。根据内容可知文段写的是诗与小说等别类文学的差别</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可以先确定</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为首句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再根据选项确定</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⑥</a:t>
            </a:r>
            <a:r>
              <a:rPr lang="zh-CN" altLang="zh-CN" sz="1400" dirty="0" smtClean="0">
                <a:solidFill>
                  <a:srgbClr val="C00000"/>
                </a:solidFill>
                <a:latin typeface="微软雅黑" panose="020B0503020204020204" pitchFamily="34" charset="-122"/>
                <a:ea typeface="微软雅黑" panose="020B0503020204020204" pitchFamily="34" charset="-122"/>
              </a:rPr>
              <a:t>为第二句</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句紧承</a:t>
            </a:r>
            <a:r>
              <a:rPr lang="en-US" altLang="zh-CN" sz="1400" dirty="0" smtClean="0">
                <a:solidFill>
                  <a:srgbClr val="C00000"/>
                </a:solidFill>
                <a:latin typeface="微软雅黑" panose="020B0503020204020204" pitchFamily="34" charset="-122"/>
                <a:ea typeface="微软雅黑" panose="020B0503020204020204" pitchFamily="34" charset="-122"/>
              </a:rPr>
              <a:t>②</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讲文学作品都可以当诗来看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接着讲诗比其他文学类别的优势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因此可以确定</a:t>
            </a:r>
            <a:r>
              <a:rPr lang="en-US" altLang="zh-CN" sz="1400" dirty="0" smtClean="0">
                <a:solidFill>
                  <a:srgbClr val="C00000"/>
                </a:solidFill>
                <a:latin typeface="微软雅黑" panose="020B0503020204020204" pitchFamily="34" charset="-122"/>
                <a:ea typeface="微软雅黑" panose="020B0503020204020204" pitchFamily="34" charset="-122"/>
              </a:rPr>
              <a:t>⑥⑤③</a:t>
            </a:r>
            <a:r>
              <a:rPr lang="zh-CN" altLang="zh-CN" sz="1400" dirty="0" smtClean="0">
                <a:solidFill>
                  <a:srgbClr val="C00000"/>
                </a:solidFill>
                <a:latin typeface="微软雅黑" panose="020B0503020204020204" pitchFamily="34" charset="-122"/>
                <a:ea typeface="微软雅黑" panose="020B0503020204020204" pitchFamily="34" charset="-122"/>
              </a:rPr>
              <a:t>这三句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最后只剩</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题是总结句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所以答案为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13550" y="144220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198880" y="1511909"/>
            <a:ext cx="7589520" cy="2625069"/>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en-US" altLang="zh-CN" sz="1400" dirty="0" smtClean="0">
                <a:solidFill>
                  <a:srgbClr val="2BA7E0"/>
                </a:solidFill>
                <a:latin typeface="微软雅黑" panose="020B0503020204020204" pitchFamily="34" charset="-122"/>
                <a:ea typeface="微软雅黑" panose="020B0503020204020204" pitchFamily="34" charset="-122"/>
              </a:rPr>
              <a:t>[2015·</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下列句子组成的语段顺序排列正确的一项是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zh-CN" altLang="zh-CN" sz="1400" dirty="0" smtClean="0">
                <a:latin typeface="微软雅黑" panose="020B0503020204020204" pitchFamily="34" charset="-122"/>
                <a:ea typeface="微软雅黑" panose="020B0503020204020204" pitchFamily="34" charset="-122"/>
              </a:rPr>
              <a:t>①说故事的人要针对人性的好恶来安排情节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须始终抓住听众的兴趣。</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②如果故事很长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则循循善诱、引人入胜的功夫尤其重要。</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③说故事面对的听众则比较复杂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听众的注意力比较难以集中。</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④谈天和说故事是有差异的。</a:t>
            </a:r>
          </a:p>
          <a:p>
            <a:pPr algn="just">
              <a:lnSpc>
                <a:spcPct val="150000"/>
              </a:lnSpc>
            </a:pPr>
            <a:r>
              <a:rPr lang="zh-CN" altLang="zh-CN" sz="1400" dirty="0" smtClean="0">
                <a:latin typeface="微软雅黑" panose="020B0503020204020204" pitchFamily="34" charset="-122"/>
                <a:ea typeface="微软雅黑" panose="020B0503020204020204" pitchFamily="34" charset="-122"/>
              </a:rPr>
              <a:t>⑤谈天是和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谈得来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的人交谈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无须费许多心机去吸引对方。</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④⑤①③②　</a:t>
            </a:r>
            <a:r>
              <a:rPr lang="en-US" altLang="zh-CN" sz="1400" dirty="0" smtClean="0">
                <a:latin typeface="微软雅黑" panose="020B0503020204020204" pitchFamily="34" charset="-122"/>
                <a:ea typeface="微软雅黑" panose="020B0503020204020204" pitchFamily="34" charset="-122"/>
              </a:rPr>
              <a:t>	B.</a:t>
            </a:r>
            <a:r>
              <a:rPr lang="zh-CN" altLang="zh-CN" sz="1400" dirty="0" smtClean="0">
                <a:latin typeface="微软雅黑" panose="020B0503020204020204" pitchFamily="34" charset="-122"/>
                <a:ea typeface="微软雅黑" panose="020B0503020204020204" pitchFamily="34" charset="-122"/>
              </a:rPr>
              <a:t>④⑤③①②</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⑤③②①④</a:t>
            </a:r>
            <a:r>
              <a:rPr lang="en-US" altLang="zh-CN" sz="1400" dirty="0" smtClean="0">
                <a:latin typeface="微软雅黑" panose="020B0503020204020204" pitchFamily="34" charset="-122"/>
                <a:ea typeface="微软雅黑" panose="020B0503020204020204" pitchFamily="34" charset="-122"/>
              </a:rPr>
              <a:t>	D.</a:t>
            </a:r>
            <a:r>
              <a:rPr lang="zh-CN" altLang="zh-CN" sz="1400" dirty="0" smtClean="0">
                <a:latin typeface="微软雅黑" panose="020B0503020204020204" pitchFamily="34" charset="-122"/>
                <a:ea typeface="微软雅黑" panose="020B0503020204020204" pitchFamily="34" charset="-122"/>
              </a:rPr>
              <a:t>⑤④②①③</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833119" y="1320800"/>
            <a:ext cx="7670801" cy="25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77192" y="2173498"/>
            <a:ext cx="6989848" cy="168853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通读整个语段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可以发现这是一个议论性文段</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④</a:t>
            </a:r>
            <a:r>
              <a:rPr lang="zh-CN" altLang="zh-CN" sz="1400" dirty="0" smtClean="0">
                <a:solidFill>
                  <a:srgbClr val="C00000"/>
                </a:solidFill>
                <a:latin typeface="微软雅黑" panose="020B0503020204020204" pitchFamily="34" charset="-122"/>
                <a:ea typeface="微软雅黑" panose="020B0503020204020204" pitchFamily="34" charset="-122"/>
              </a:rPr>
              <a:t>句是语段的中心句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应放在段首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同时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该语段应该先论述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谈天</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⑤</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再论述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③</a:t>
            </a:r>
            <a:r>
              <a:rPr lang="zh-CN" altLang="zh-CN" sz="1400" dirty="0" smtClean="0">
                <a:solidFill>
                  <a:srgbClr val="C00000"/>
                </a:solidFill>
                <a:latin typeface="微软雅黑" panose="020B0503020204020204" pitchFamily="34" charset="-122"/>
                <a:ea typeface="微软雅黑" panose="020B0503020204020204" pitchFamily="34" charset="-122"/>
              </a:rPr>
              <a:t>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第</a:t>
            </a:r>
            <a:r>
              <a:rPr lang="en-US" altLang="zh-CN" sz="1400" dirty="0" smtClean="0">
                <a:solidFill>
                  <a:srgbClr val="C00000"/>
                </a:solidFill>
                <a:latin typeface="微软雅黑" panose="020B0503020204020204" pitchFamily="34" charset="-122"/>
                <a:ea typeface="微软雅黑" panose="020B0503020204020204" pitchFamily="34" charset="-122"/>
              </a:rPr>
              <a:t>①</a:t>
            </a:r>
            <a:r>
              <a:rPr lang="zh-CN" altLang="zh-CN" sz="1400" dirty="0" smtClean="0">
                <a:solidFill>
                  <a:srgbClr val="C00000"/>
                </a:solidFill>
                <a:latin typeface="微软雅黑" panose="020B0503020204020204" pitchFamily="34" charset="-122"/>
                <a:ea typeface="微软雅黑" panose="020B0503020204020204" pitchFamily="34" charset="-122"/>
              </a:rPr>
              <a:t>句进一步解释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说故事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的特点。确定这些句子的逻辑关系后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借助排除法就可得出正确的答案。</a:t>
            </a:r>
          </a:p>
          <a:p>
            <a:pPr algn="just">
              <a:lnSpc>
                <a:spcPct val="150000"/>
              </a:lnSpc>
            </a:pP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023710" y="1635244"/>
            <a:ext cx="1067921" cy="415498"/>
          </a:xfrm>
          <a:prstGeom prst="rect">
            <a:avLst/>
          </a:prstGeom>
        </p:spPr>
        <p:txBody>
          <a:bodyPr wrap="none">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 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5146</Words>
  <Application>WPS 演示</Application>
  <PresentationFormat>全屏显示(16:9)</PresentationFormat>
  <Paragraphs>291</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