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923" r:id="rId2"/>
    <p:sldId id="417" r:id="rId3"/>
    <p:sldId id="330" r:id="rId4"/>
    <p:sldId id="343" r:id="rId5"/>
    <p:sldId id="643" r:id="rId6"/>
    <p:sldId id="796" r:id="rId7"/>
    <p:sldId id="929" r:id="rId8"/>
    <p:sldId id="797" r:id="rId9"/>
    <p:sldId id="924" r:id="rId10"/>
    <p:sldId id="491" r:id="rId11"/>
    <p:sldId id="494" r:id="rId12"/>
    <p:sldId id="495" r:id="rId13"/>
    <p:sldId id="851" r:id="rId14"/>
    <p:sldId id="852" r:id="rId15"/>
    <p:sldId id="927" r:id="rId16"/>
    <p:sldId id="853" r:id="rId17"/>
    <p:sldId id="930" r:id="rId18"/>
    <p:sldId id="492" r:id="rId19"/>
    <p:sldId id="926" r:id="rId20"/>
    <p:sldId id="928" r:id="rId21"/>
    <p:sldId id="931" r:id="rId22"/>
    <p:sldId id="528" r:id="rId23"/>
    <p:sldId id="932"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4625948"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4740726"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061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64539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43838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55316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3713134" y="538157"/>
            <a:ext cx="848592"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3801786" y="874706"/>
            <a:ext cx="68850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21" Type="http://schemas.openxmlformats.org/officeDocument/2006/relationships/slide" Target="../slides/slide18.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1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896947" cy="369332"/>
          </a:xfrm>
          <a:prstGeom prst="rect">
            <a:avLst/>
          </a:prstGeom>
          <a:noFill/>
        </p:spPr>
        <p:txBody>
          <a:bodyPr wrap="none" rtlCol="0">
            <a:spAutoFit/>
          </a:bodyPr>
          <a:lstStyle/>
          <a:p>
            <a:r>
              <a:rPr lang="zh-CN" altLang="zh-CN" sz="1800" b="1" dirty="0" smtClean="0">
                <a:solidFill>
                  <a:srgbClr val="C00000"/>
                </a:solidFill>
              </a:rPr>
              <a:t>学案</a:t>
            </a:r>
            <a:r>
              <a:rPr lang="en-US" altLang="zh-CN" sz="1800" b="1" dirty="0" smtClean="0">
                <a:solidFill>
                  <a:srgbClr val="C00000"/>
                </a:solidFill>
              </a:rPr>
              <a:t>8</a:t>
            </a:r>
            <a:r>
              <a:rPr lang="zh-CN" altLang="zh-CN" sz="1800" b="1" dirty="0" smtClean="0">
                <a:solidFill>
                  <a:srgbClr val="C00000"/>
                </a:solidFill>
              </a:rPr>
              <a:t>　融情入文</a:t>
            </a:r>
            <a:r>
              <a:rPr lang="en-US" altLang="zh-CN" sz="1800" b="1" dirty="0" smtClean="0">
                <a:solidFill>
                  <a:srgbClr val="C00000"/>
                </a:solidFill>
              </a:rPr>
              <a:t>,</a:t>
            </a:r>
            <a:r>
              <a:rPr lang="zh-CN" altLang="zh-CN" sz="1800" b="1" dirty="0" smtClean="0">
                <a:solidFill>
                  <a:srgbClr val="C00000"/>
                </a:solidFill>
              </a:rPr>
              <a:t>感情真挚</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3707904"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4621738"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537294"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8" name="同侧圆角矩形 17">
            <a:hlinkClick r:id="rId21" action="ppaction://hlinksldjump" tooltip="点击进入"/>
          </p:cNvPr>
          <p:cNvSpPr/>
          <p:nvPr userDrawn="1"/>
        </p:nvSpPr>
        <p:spPr>
          <a:xfrm>
            <a:off x="6442576"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11.xml"/><Relationship Id="rId1" Type="http://schemas.openxmlformats.org/officeDocument/2006/relationships/vmlDrawing" Target="../drawings/vmlDrawing2.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学案</a:t>
            </a:r>
            <a:r>
              <a:rPr lang="en-US" altLang="zh-CN" sz="3200" dirty="0"/>
              <a:t>8</a:t>
            </a:r>
            <a:r>
              <a:rPr lang="zh-CN" altLang="zh-CN" sz="3200" dirty="0"/>
              <a:t>　融情入文</a:t>
            </a:r>
            <a:r>
              <a:rPr lang="en-US" altLang="zh-CN" sz="3200" dirty="0"/>
              <a:t>,</a:t>
            </a:r>
            <a:r>
              <a:rPr lang="zh-CN" altLang="zh-CN" sz="3200" dirty="0"/>
              <a:t>感情真挚</a:t>
            </a:r>
          </a:p>
        </p:txBody>
      </p:sp>
    </p:spTree>
    <p:extLst>
      <p:ext uri="{BB962C8B-B14F-4D97-AF65-F5344CB8AC3E}">
        <p14:creationId xmlns:p14="http://schemas.microsoft.com/office/powerpoint/2010/main" xmlns="" val="3310792235"/>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51918945"/>
              </p:ext>
            </p:extLst>
          </p:nvPr>
        </p:nvGraphicFramePr>
        <p:xfrm>
          <a:off x="508000" y="1124744"/>
          <a:ext cx="8128000" cy="978590"/>
        </p:xfrm>
        <a:graphic>
          <a:graphicData uri="http://schemas.openxmlformats.org/presentationml/2006/ole">
            <p:oleObj spid="_x0000_s116752" name="文档" r:id="rId3" imgW="3837032" imgH="462224" progId="">
              <p:embed/>
            </p:oleObj>
          </a:graphicData>
        </a:graphic>
      </p:graphicFrame>
      <p:sp>
        <p:nvSpPr>
          <p:cNvPr id="3" name="矩形 2"/>
          <p:cNvSpPr>
            <a:spLocks noChangeAspect="1"/>
          </p:cNvSpPr>
          <p:nvPr/>
        </p:nvSpPr>
        <p:spPr>
          <a:xfrm>
            <a:off x="508000" y="1611755"/>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细节显情。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抓住人物的细小神情、动作及微妙的心理活动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进行精雕细刻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最能反映人物的思想感情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一瞬传情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一目传神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的艺术效果。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景物寄情。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山川草木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也富有感情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关键是你要与它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倾心交谈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将自己的感情寄于景物中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通过物象触发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才能唤醒读者潜藏的情愫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引起共鸣。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叙事蕴情。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借助叙事抒发真情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并不是重于叙事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捎带着抒情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而是把浓郁的情感融于对事件的叙述中。情感不是空的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它总会凝聚在某一件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上。写作时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动情点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精选最能表现人物性格、反映情感的事例进行细致描写。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语言含情。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我们要做到情感真挚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必须依附语言这个物质外壳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在充沛的情感之上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大量地使用比喻、排比、对偶、拟人、夸张等修辞手法和整散结合的句式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使自己胸中真意在整饬的语言中喷薄而出。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议论抒情。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孟子的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征于色发于声而后喻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是说人内心的感情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只有通过外在表现出来才能让人明白。同样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文章只有把真挚的感情充分抒发出来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才可能感染读者。所以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可通过议论抒情的方式抒发自己的感情。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下面的作文片段都极富情感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请简要分析其融情入文的方式及效果。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1484784"/>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许老总是在阳台上抚琴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常看到那抹淡金色的阳光为她镀上一层梦幻的色彩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阳光的星子在她灰白的发间跳跃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断断续续的琴声编织着那安详的梦。她总是不急不躁地擦拭着琵琶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那柔软的棉布轻拂过琵琶的每一个凹处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每一根琴弦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好像慈祥的外婆正轻抚着稚嫩的孩童。待拭去那表面的灰尘后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她才小心翼翼地转动那墨玉的弦轴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布满皱纹的沟壑纵横的手指轻挑起一根弦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细细地调试着每一个音。她说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只有准正的音位才能奏出美妙的乐章。这样的准备与等待终归是值得的</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湖北卷作文《静默后的芬芳》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5155282"/>
            <a:ext cx="8128000" cy="86600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这段文字采用真实的细节描写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从而达到抒情的目的。文中写许老抚琴的动作、姿态时用语新鲜活泼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凸显情态。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4" name="矩形 3"/>
          <p:cNvSpPr>
            <a:spLocks noChangeAspect="1"/>
          </p:cNvSpPr>
          <p:nvPr/>
        </p:nvSpPr>
        <p:spPr>
          <a:xfrm>
            <a:off x="508000" y="119675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凉风习习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微弱的星光陪衬皎月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洒下清辉。爷爷在门前的老槐树下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抽着旱烟。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夜晚天凉进屋睡吧。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丫头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坐这儿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这点凉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爷爷还受得住。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那您讲故事给我听吧。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故事都给你讲遍了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没了呦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爷爷唱歌吧。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爷爷清了清嗓子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我本是卧龙岗散淡的人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凭阴阳如反掌保定乾坤</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爷爷的歌声并不动听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却带着莫名的心颤、悲凉。望着爷爷皱纹间的无限认真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智慧是一种净化了的境界。一人一曲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那般投入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那么融和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在月夜下格外协调。</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江苏卷作文《皱纹里的智慧》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856874"/>
            <a:ext cx="8128000" cy="125720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这段文字采用了景物寄情的方式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借对静夜、凉风、星辉、月光的描写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智慧是一种净化了的境界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给人以诗情画意之感。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0621760"/>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4" name="矩形 3"/>
          <p:cNvSpPr>
            <a:spLocks noChangeAspect="1"/>
          </p:cNvSpPr>
          <p:nvPr/>
        </p:nvSpPr>
        <p:spPr>
          <a:xfrm>
            <a:off x="508000" y="1330377"/>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我愿在绵绵的江南梅雨中聆听那一声随风入夜的细响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走在胡琴隐约的里巷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与萍水相逢的你共一路红色纸伞。我愿在猎猎的北风中感受那一缕因花起舞的清香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与身居异乡的你话一段温情的家常。我也愿心中有一泓甘泉甜醴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与你携手溪边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且听风吟。这个世界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我愿伸手拥抱你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用我的一点热度焐热你的寒冷。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《伸出双手拥抱世界》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198736"/>
            <a:ext cx="8128000" cy="167853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这段文字采用了语言含情的方式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聆听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共一路红色纸伞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一缕因花起舞的清香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用我的一点热度焐热你的寒冷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遣词造句精美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给人以精练传神之感。这样的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美语即情语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跳动着我们青春脉搏的心语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自然会令阅卷老师怦然心动。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2302812"/>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241697"/>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每每下象棋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我总是选执黑色一方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在棋盘上调兵遣将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作这一方小小天地的王。红黑两军对垒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仿佛再现了那场千年前的楚汉之争。手中冰凉的棋子积郁着霸王不屈的战魂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心中的愤懑和不甘化作棋子落盘时的声声闷响。每动一子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心情复杂。我不知道乌江河畔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霸王为何不肯过江东。我不知道霸王托付心爱战马时又是何种心情。我不知道霸王看虞姬起舞时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有没有读懂她精致妆容后暗藏的哀伤与绝望。亡者长眠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生者久哀。那无边无际的长恨和无奈穿越时光之河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在我心头拍打出翻滚波浪。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《昔人仍在》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928882"/>
            <a:ext cx="8128000" cy="125720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在这段文字中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作者采用议论抒情的手法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写了自己对项羽的敬仰与热爱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也暗含了对项羽没能成就帝王之业的惋惜与伤痛。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14608302"/>
      </p:ext>
    </p:extLst>
  </p:cSld>
  <p:clrMapOvr>
    <a:masterClrMapping/>
  </p:clrMapOvr>
  <mc:AlternateContent xmlns:mc="http://schemas.openxmlformats.org/markup-compatibility/2006">
    <mc:Choice xmlns:p14="http://schemas.microsoft.com/office/powerpoint/2010/main" xmlns="" Requires="p14">
      <p:transition spd="slow" p14:dur="14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pic>
        <p:nvPicPr>
          <p:cNvPr id="12" name="个性化小尝试.eps" descr="id:2147504287;FounderCES"/>
          <p:cNvPicPr/>
          <p:nvPr/>
        </p:nvPicPr>
        <p:blipFill>
          <a:blip r:embed="rId2" cstate="print"/>
          <a:stretch>
            <a:fillRect/>
          </a:stretch>
        </p:blipFill>
        <p:spPr>
          <a:xfrm>
            <a:off x="818927" y="1207143"/>
            <a:ext cx="2456929" cy="398826"/>
          </a:xfrm>
          <a:prstGeom prst="rect">
            <a:avLst/>
          </a:prstGeom>
        </p:spPr>
      </p:pic>
      <p:sp>
        <p:nvSpPr>
          <p:cNvPr id="3" name="矩形 2"/>
          <p:cNvSpPr>
            <a:spLocks noChangeAspect="1"/>
          </p:cNvSpPr>
          <p:nvPr/>
        </p:nvSpPr>
        <p:spPr>
          <a:xfrm>
            <a:off x="552244" y="1647589"/>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下面是一个学生作文片段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其中有感情不真实的地方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读读画出来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看看怎么改。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我看见一些没人接的学生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将书包顶在头顶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飞快地奔进雨中。为了早点回家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我也学着他们的样子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冲进了大雨中。一到校门口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我就看到许多五颜六色的花伞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这里也有很多家长举着伞在焦急地望着。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突然一个熟悉的身影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闯入了我的视线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那个人不正是我的爸爸吗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我仔细看着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是我的爸爸。我来到他的身边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仔细地端详着他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原来爸爸的脸上多了这么多的皱纹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可我却从没有发现。岁月的痕迹清楚地印在了他的脸上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似乎向我讲述着爸爸对我无微不至的关怀。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1440867"/>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4" name="矩形 3"/>
          <p:cNvSpPr>
            <a:spLocks noChangeAspect="1"/>
          </p:cNvSpPr>
          <p:nvPr/>
        </p:nvSpPr>
        <p:spPr>
          <a:xfrm>
            <a:off x="508000" y="1904201"/>
            <a:ext cx="8128000" cy="330359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问题参考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此处写父亲的皱纹及自己的感受有点不真实。不妨从他的衣着入手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通过多处淋湿等细节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来反映爸爸在雨中等了很长时间。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修改参考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突然一个熟悉的身影闯入了我的视线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那个人不正是我的爸爸吗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我仔细一看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是我的爸爸。我快步奔向爸爸。爸爸迅速地把伞罩在我的头上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并尽力把伞往我这边移。这时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爸爸的衣服已经湿了好多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而他却没有察觉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仍然紧紧地搂住我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不让雨落在我的身上。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79033380"/>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pic>
        <p:nvPicPr>
          <p:cNvPr id="10" name="对点训练.eps" descr="id:2147504317;FounderCES"/>
          <p:cNvPicPr/>
          <p:nvPr/>
        </p:nvPicPr>
        <p:blipFill>
          <a:blip r:embed="rId4" cstate="print"/>
          <a:stretch>
            <a:fillRect/>
          </a:stretch>
        </p:blipFill>
        <p:spPr>
          <a:xfrm>
            <a:off x="395536" y="1577574"/>
            <a:ext cx="1877829" cy="360040"/>
          </a:xfrm>
          <a:prstGeom prst="rect">
            <a:avLst/>
          </a:prstGeom>
        </p:spPr>
      </p:pic>
      <p:sp>
        <p:nvSpPr>
          <p:cNvPr id="3" name="矩形 2"/>
          <p:cNvSpPr>
            <a:spLocks noChangeAspect="1"/>
          </p:cNvSpPr>
          <p:nvPr/>
        </p:nvSpPr>
        <p:spPr>
          <a:xfrm>
            <a:off x="508000" y="206995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下面是一篇感情真挚的优秀高考作文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请理清文章的抒情线索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根据上下文内容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合理补写一个饱含情感的生活片段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使文章内容前后贯通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结构上浑然一体。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让我走远看看你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湖南考生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我是你生命的延续。命运的精灵从我出生之日起便用血缘的长绳将我和你绑在一起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挣不脱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扯不断。我们紧紧相伴十八年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却因离得太近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使我在这十八年的晨光与黑夜感受不到我们之间真实存在的温暖厚重的那个字。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让我走远看看你。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273117"/>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很小的时候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别的孩子还被全家捧在手心的时候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别的父母还小心翼翼地牵着孩子过马路的时候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你把我带到游泳池边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用命令的口吻说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几岁的孩子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即便在浅水区也不及水深的高度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怎么敢走向那未知的恐惧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你没法向我说明求生技能的重要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狠心把我扔入水中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且拦住急欲下水救援的哥哥半分钟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任那么小的孩子在水中挣扎、叫喊、哭泣。那是如死亡般恐怖的记忆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让我在那么近的距离里深深怨恨着你。然而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当十岁的我被教练一眼相中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加入县游泳队的时候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当独自去海南潜水却中途弄掉氧气嘴的时候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我突然发现这一技之长竟如此有用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我已经远离了你。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1856297"/>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3" name="矩形 2"/>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了解记叙文对感情真挚的要求。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掌握使作文感情真挚的五种手法。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773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初中的时候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高中的时候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你调去外地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留我一人在家读书。妈妈尚且每周回来一次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即使我过去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也未必能找到时间陪我。好强如你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只是在偶尔见面时责备我的功课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那是如羽毛般苍白无力的记忆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让我在那么近的距离里深深怨恨着你。然而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当我顺利考入重点中学的时候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当我在高中亦能平平稳稳的时候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我突然发现严厉竟能如此激励一个人的成长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我已经远离了你。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你又责怪我不会买圆规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硬是自己上街重新买回一个最好用的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亲自送到教室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然后转身离开。我站在远处看着你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和近距离的相处不同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我突然觉得你已苍老一个世纪。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我亲爱的父亲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过去的十八年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我们离得太近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因而感受不到爱的存在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让我走远看看你。看看你是如何用自己坚实的臂膀为自己的女儿撑起一片爱的天空。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3049544"/>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【补写参考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原文如下】</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小学的时候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别的孩子还举着棉花糖坐在单车后座的时候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别的父母还做好可口的饭菜为孩子端上桌子的时候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你配了一把亮闪闪的钥匙挂在我胸前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随口叮咛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靠着右边走。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长长的</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分钟的路程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一个刚上一年级的丫头片子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便这样一点一点学着自己走了。因为步行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每天要早起</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多分钟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因为步行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每天要晚回家</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多分钟。回家后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没有炊烟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没有人声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先做作业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等父母回来。你永远不会知道一个人待在家里是多么恐怖的事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自强如你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只会觉得那是天经地义的事。那是如粗布般灰暗无光的记忆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让我在那么近的距离里深深怨恨着你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当四年级的我便能独自骑车去上学的时候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岁的我便一个人走南闯北的时候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我突然发现我的自立能力竟如此超人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我已经远离了你。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3761392"/>
      </p:ext>
    </p:extLst>
  </p:cSld>
  <p:clrMapOvr>
    <a:masterClrMapping/>
  </p:clrMapOvr>
  <mc:AlternateContent xmlns:mc="http://schemas.openxmlformats.org/markup-compatibility/2006">
    <mc:Choice xmlns:p14="http://schemas.microsoft.com/office/powerpoint/2010/main" xmlns="" Requires="p14">
      <p:transition spd="slow" p14:dur="1400">
        <p:split orient="vert"/>
      </p:transition>
    </mc:Choice>
    <mc:Fallback>
      <p:transition spd="slow">
        <p:split orient="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pic>
        <p:nvPicPr>
          <p:cNvPr id="9" name="押题篇章写作.eps" descr="id:2147504324;FounderCES"/>
          <p:cNvPicPr/>
          <p:nvPr/>
        </p:nvPicPr>
        <p:blipFill>
          <a:blip r:embed="rId4" cstate="print"/>
          <a:stretch>
            <a:fillRect/>
          </a:stretch>
        </p:blipFill>
        <p:spPr>
          <a:xfrm>
            <a:off x="395536" y="1484784"/>
            <a:ext cx="2445296" cy="396937"/>
          </a:xfrm>
          <a:prstGeom prst="rect">
            <a:avLst/>
          </a:prstGeom>
        </p:spPr>
      </p:pic>
      <p:sp>
        <p:nvSpPr>
          <p:cNvPr id="4" name="矩形 3"/>
          <p:cNvSpPr>
            <a:spLocks noChangeAspect="1"/>
          </p:cNvSpPr>
          <p:nvPr/>
        </p:nvSpPr>
        <p:spPr>
          <a:xfrm>
            <a:off x="508000" y="197716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米接力赛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大多数人都会认为实力最强的那一组会获胜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但结果往往不是。接力赛需要有一定的实力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更需要交接时流畅的衔接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甚至还需要一点点好运气。世界赛场上多少实力最强的名队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或因掉棒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或因衔接不畅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或因犯规而痛失金牌。而实力次强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甚至次次强的队却往往笑到最后。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引发你怎样的感悟和联想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请就此写一篇不少于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字的记叙文。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必须符合文体要求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角度自选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7521516"/>
      </p:ext>
    </p:extLst>
  </p:cSld>
  <p:clrMapOvr>
    <a:masterClrMapping/>
  </p:clrMapOvr>
  <mc:AlternateContent xmlns:mc="http://schemas.openxmlformats.org/markup-compatibility/2006">
    <mc:Choice xmlns:p14="http://schemas.microsoft.com/office/powerpoint/2010/main" xmlns="" Requires="p14">
      <p:transition spd="slow" p14:dur="1400">
        <p:split dir="in"/>
      </p:transition>
    </mc:Choice>
    <mc:Fallback>
      <p:transition spd="slow">
        <p:split dir="in"/>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这则材料作文可用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由果溯因法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比赛中大多数人都会认为实力最强的那一组会获胜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但结果往往不是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有些实力最强的队却得不到金牌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或衔接不畅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或犯规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甚至有可能是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衔接不畅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属于配合不到位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犯规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则属于疏忽大意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不注意小节。根据这些内容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可确定这则材料有如下立意角度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有实力还要有合作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细节决定成败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有实力也需努力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不等于成功。根据这些立意点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编织故事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例证观点即可。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30182955"/>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415014249"/>
              </p:ext>
            </p:extLst>
          </p:nvPr>
        </p:nvGraphicFramePr>
        <p:xfrm>
          <a:off x="508000" y="1174706"/>
          <a:ext cx="8128000" cy="978590"/>
        </p:xfrm>
        <a:graphic>
          <a:graphicData uri="http://schemas.openxmlformats.org/presentationml/2006/ole">
            <p:oleObj spid="_x0000_s115728" name="文档" r:id="rId3" imgW="3837032" imgH="462224" progId="">
              <p:embed/>
            </p:oleObj>
          </a:graphicData>
        </a:graphic>
      </p:graphicFrame>
      <p:sp>
        <p:nvSpPr>
          <p:cNvPr id="2" name="矩形 1"/>
          <p:cNvSpPr>
            <a:spLocks noChangeAspect="1"/>
          </p:cNvSpPr>
          <p:nvPr/>
        </p:nvSpPr>
        <p:spPr>
          <a:xfrm>
            <a:off x="508000" y="171492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它被天边的彩云所吸引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奋力飞腾。寒冷、饥饿、风雨都无法阻止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它毅然决然地向上飞。飞上高山之巅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它已精疲力竭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伤痕累累。一个声音问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天地苍茫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彩云缭绕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它内心充实而满足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喃喃答道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父亲的书桌对面有一把小椅子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儿子坐在那里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陪伴着下班回家在桌子前剪报的父亲。父子俩没有说话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静静相对。儿子望着父亲祥和的面容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心里充溢着宁静的幸福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父亲您辛苦了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能这样陪陪您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我真的很愿意。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根据上面两则材料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结合自己的感受和思考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字的记叙文或议论文。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pic>
        <p:nvPicPr>
          <p:cNvPr id="5" name="考场佳作.eps" descr="id:2147504361;FounderCES"/>
          <p:cNvPicPr/>
          <p:nvPr/>
        </p:nvPicPr>
        <p:blipFill>
          <a:blip r:embed="rId2" cstate="print"/>
          <a:stretch>
            <a:fillRect/>
          </a:stretch>
        </p:blipFill>
        <p:spPr>
          <a:xfrm>
            <a:off x="508000" y="1021563"/>
            <a:ext cx="1873682" cy="403411"/>
          </a:xfrm>
          <a:prstGeom prst="rect">
            <a:avLst/>
          </a:prstGeom>
        </p:spPr>
      </p:pic>
      <p:sp>
        <p:nvSpPr>
          <p:cNvPr id="3" name="矩形 2"/>
          <p:cNvSpPr>
            <a:spLocks noChangeAspect="1"/>
          </p:cNvSpPr>
          <p:nvPr/>
        </p:nvSpPr>
        <p:spPr>
          <a:xfrm>
            <a:off x="508000" y="1334953"/>
            <a:ext cx="8128000" cy="5478423"/>
          </a:xfrm>
          <a:prstGeom prst="rect">
            <a:avLst/>
          </a:prstGeom>
        </p:spPr>
        <p:txBody>
          <a:bodyPr>
            <a:spAutoFit/>
          </a:bodyPr>
          <a:lstStyle/>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纸</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湖南考生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你说你不像别的父亲那样有本事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你只是个纸梯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纸梯什么也做不了。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我说我愿意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愿意带着纸梯一路前行。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你和母亲陪我到北京求学。雨雪纷飞的日子里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你提着一袋腊肉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转乘了三四趟车去到老师家门口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点头哈腰地和老师说话的样子及那双被冻裂的大手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我至今记忆犹新。临走时你一个劲儿地拜托老师多关照我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似乎把一辈子的谢意都在那会儿道尽了。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你陪我去购买在学校寄宿的衣物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结账时我发现少拿了一件东西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于是叫你守着购物车排队等着。拿着那件东西回来时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我发现你竟坐在一旁的椅子上睡着了。你侧仰着头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轻声地打着鼾。我往返拿东西只不过三分钟而已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你竟已如此疲惫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我站在你身边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凝望着你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不忍将你叫醒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超市的嘈杂也在这一刻从我心里消失了。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十八年来我第一次如此近距离地观察你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那个在我出生时第一个抱我的男人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那个在我生病时悉心照顾我的男人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那个对母亲说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如果你生个儿子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我们爷俩保护你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如果你生个女儿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我保护你们娘俩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的男人。随着我的成长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你已年近半百。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思及此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年近半百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这个词语吓到了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我无法想象几十年后你口齿不清、吃饭如嚼蜡的日子。不知从何时开始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你竟变得爱说一样的话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爱随手关灯。你开始变得邋遢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变得一久坐就腰痛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变得爬上三楼都会体力不支。你曾经那么英俊。我的成长似乎建立在你的衰老上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我成长的养分似乎就是你年轻时的生命活力。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秋风秋草正离离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仿佛是你生命的写照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昔日那个将我扛在肩上的男人如今连提桶水上楼都会气喘吁吁。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8602703"/>
      </p:ext>
    </p:extLst>
  </p:cSld>
  <p:clrMapOvr>
    <a:masterClrMapping/>
  </p:clrMapOvr>
  <mc:AlternateContent xmlns:mc="http://schemas.openxmlformats.org/markup-compatibility/2006">
    <mc:Choice xmlns:p14="http://schemas.microsoft.com/office/powerpoint/2010/main" xmlns="" Requires="p14">
      <p:transition spd="slow" p14:dur="1400">
        <p:cut/>
      </p:transition>
    </mc:Choice>
    <mc:Fallback>
      <p:transition spd="slow">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你是一个完美的父亲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我却是一个不完美的女儿。我尽全力让自己变得完美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是为了告诉别人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我配做你的女儿。此刻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我在考场上写着你的故事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你一定在学校门口焦急地等待我的凯旋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我给了你太多希望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我不想让你失望。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你曾经跟我说过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你不是大官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也不是有头有脸的大人物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你不能像别人的父亲那样当个铁梯子让孩子越爬越高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让孩子一生顺风顺水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你只是一个纸梯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纸梯什么也做不了。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谢谢纸梯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让我比别人坚强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比别人完美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我愿意带上纸梯一路前行。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4122820"/>
      </p:ext>
    </p:extLst>
  </p:cSld>
  <p:clrMapOvr>
    <a:masterClrMapping/>
  </p:clrMapOvr>
  <mc:AlternateContent xmlns:mc="http://schemas.openxmlformats.org/markup-compatibility/2006">
    <mc:Choice xmlns:p14="http://schemas.microsoft.com/office/powerpoint/2010/main" xmlns="" Requires="p14">
      <p:transition spd="slow" p14:dur="1400">
        <p:checker/>
      </p:transition>
    </mc:Choice>
    <mc:Fallback>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这是一篇感情真挚的高分作文。文中描写了父女之间的琐事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字里行间透着父亲对女儿的温馨呵护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同时也流淌着女儿对父亲的体谅、挚爱、尊敬之情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读来感人心扉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动人心弦。本文的亮点有二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一是叙事独特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抒情真挚。作者巧妙地交叉运用了第一人称与第二人称的叙事方式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增强了写人叙事的亲切感与真实感。二是设譬巧妙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构思精巧。文章将父亲比作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纸梯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这一比喻既是文章的主旨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又是父亲形象的写照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而且以此为线索贯串全文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使本文的行文思路清晰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结构严谨。题好一半文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题乃文之眼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作者以《纸梯》为题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与文章主旨以及父亲的形象巧妙呼应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可谓新颖独特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别具一格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足见作者构思之匠心独运。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3695799"/>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感情真挚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的具体要求是什么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感情真挚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就是要求考生在作文中能够自然地表达真情实感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使情感的流露能够给人以真实感、真诚感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而不是附加感、装饰感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更不是矫揉造作、无病呻吟。在评分细则中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一等卷要求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感情真挚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二等卷要求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感情基本真实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感情虚假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的文章就会被打入三类卷和四类卷。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0802374"/>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4" name="矩形 3"/>
          <p:cNvSpPr>
            <a:spLocks noChangeAspect="1"/>
          </p:cNvSpPr>
          <p:nvPr/>
        </p:nvSpPr>
        <p:spPr>
          <a:xfrm>
            <a:off x="508000" y="142688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记叙文如何做到感情真挚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具体而不空泛。这是就文章内容而言的。文章要善于从生活中捕捉素材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借用具体可感的语言把事物写出来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记叙要清楚明白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描写要形象生动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叙述应惟妙惟肖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议论要恰如其分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努力使每一种手法都得到淋漓尽致的体现。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真实而不虚假。真实是记叙文的生命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真实不等于实录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包括内容的真实和艺术的真实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内容的真实指文章选材的真实性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不拔高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不夸饰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艺术的真实指细节描写的真实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逼真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细腻。这都是感情真挚所不可或缺的。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自然而不做作。要写真实的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的激情在文中闪光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为情而造文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切不可无病呻吟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为文而造情。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7543183"/>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528</TotalTime>
  <Words>5181</Words>
  <Application>Microsoft Office PowerPoint</Application>
  <PresentationFormat>On-screen Show (4:3)</PresentationFormat>
  <Paragraphs>105</Paragraphs>
  <Slides>23</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5" baseType="lpstr">
      <vt:lpstr>高优14新制作模板</vt:lpstr>
      <vt:lpstr>文档</vt:lpstr>
      <vt:lpstr>学案8　融情入文,感情真挚</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147</cp:revision>
  <dcterms:created xsi:type="dcterms:W3CDTF">2016-01-30T04:31:50Z</dcterms:created>
  <dcterms:modified xsi:type="dcterms:W3CDTF">2017-06-17T01:47:53Z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