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75" r:id="rId4"/>
    <p:sldId id="278" r:id="rId5"/>
    <p:sldId id="276" r:id="rId6"/>
    <p:sldId id="280" r:id="rId7"/>
    <p:sldId id="279" r:id="rId8"/>
    <p:sldId id="277" r:id="rId9"/>
    <p:sldId id="281" r:id="rId10"/>
    <p:sldId id="259" r:id="rId11"/>
    <p:sldId id="262" r:id="rId12"/>
    <p:sldId id="260" r:id="rId13"/>
    <p:sldId id="282" r:id="rId14"/>
    <p:sldId id="283" r:id="rId15"/>
    <p:sldId id="284" r:id="rId16"/>
    <p:sldId id="285" r:id="rId17"/>
    <p:sldId id="286" r:id="rId18"/>
    <p:sldId id="287" r:id="rId19"/>
    <p:sldId id="265" r:id="rId20"/>
    <p:sldId id="289" r:id="rId21"/>
    <p:sldId id="288" r:id="rId22"/>
    <p:sldId id="290" r:id="rId23"/>
    <p:sldId id="291"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88" d="100"/>
          <a:sy n="88" d="100"/>
        </p:scale>
        <p:origin x="918" y="96"/>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0.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15.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6.xml"/><Relationship Id="rId6" Type="http://schemas.openxmlformats.org/officeDocument/2006/relationships/image" Target="../media/image5.emf"/><Relationship Id="rId5" Type="http://schemas.openxmlformats.org/officeDocument/2006/relationships/package" Target="../embeddings/Document3.docx"/><Relationship Id="rId4" Type="http://schemas.openxmlformats.org/officeDocument/2006/relationships/image" Target="../media/image4.emf"/><Relationship Id="rId3" Type="http://schemas.openxmlformats.org/officeDocument/2006/relationships/package" Target="../embeddings/Document2.docx"/><Relationship Id="rId2" Type="http://schemas.openxmlformats.org/officeDocument/2006/relationships/slide" Target="slide18.xml"/><Relationship Id="rId1" Type="http://schemas.openxmlformats.org/officeDocument/2006/relationships/slide" Target="slide11.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6.xml"/><Relationship Id="rId4" Type="http://schemas.openxmlformats.org/officeDocument/2006/relationships/image" Target="../media/image6.emf"/><Relationship Id="rId3" Type="http://schemas.openxmlformats.org/officeDocument/2006/relationships/package" Target="../embeddings/Document4.docx"/><Relationship Id="rId2" Type="http://schemas.openxmlformats.org/officeDocument/2006/relationships/slide" Target="slide18.xml"/><Relationship Id="rId1" Type="http://schemas.openxmlformats.org/officeDocument/2006/relationships/slide" Target="slide11.xml"/></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6.xml"/><Relationship Id="rId4" Type="http://schemas.openxmlformats.org/officeDocument/2006/relationships/image" Target="../media/image7.emf"/><Relationship Id="rId3" Type="http://schemas.openxmlformats.org/officeDocument/2006/relationships/package" Target="../embeddings/Document5.docx"/><Relationship Id="rId2" Type="http://schemas.openxmlformats.org/officeDocument/2006/relationships/slide" Target="slide18.xml"/><Relationship Id="rId1"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package" Target="../embeddings/Document1.docx"/><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0.xml"/><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第一章　新闻是什么</a:t>
            </a:r>
            <a:r>
              <a:rPr lang="en-US" altLang="zh-CN" dirty="0"/>
              <a:t>?</a:t>
            </a:r>
            <a:endParaRPr lang="zh-CN"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106757"/>
            <a:ext cx="8128000" cy="289848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请你根据文本篇首的文字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下个定义。</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新闻是指在报纸、杂志、广播、电视、网络等大众媒体上发表的对新近乃至现时发生的事件的报道。</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完成一则新闻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有两个最基本的要素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结合全文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谈谈你的理解。</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完成一则新闻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有两个最基本的要素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一个是新闻的写作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一个是新闻的报道。前者涉及新闻的文体知识、采访与写作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后者涉及新闻报道的载体。</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094"/>
            <a:ext cx="8128000" cy="492981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新闻为什么要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打破顺序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倒金字塔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结构有什么好处</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新闻要求简洁、凝练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用最少的文字表达最充分的信息。所以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不能流水账式地报道所有的新闻要素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而是要强调那些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含金量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最大的内容。由此造成了著名的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倒金字塔式结构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最重要的信息放在开头介绍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后边的内容按照重要性依次递减的顺序排列。</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倒金字塔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结构也称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倒三角</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结构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其特点是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头重脚轻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地安排材料。采用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倒金字塔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结构方式写新闻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有三方面的需要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作者不必在构思上多费心思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可以保证新闻写得快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有利于突出重点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节省篇幅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满足读者的接受心理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一开始就要知道结果或结论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然后刨根究底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了解细枝末节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便于编辑快速地对新闻做出价值上的判断。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094"/>
            <a:ext cx="8128000" cy="492981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何时发生的新闻才算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呢</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新闻总是和事实的新变化相联系的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是通过新闻媒体报道的正在变化着的真实的信息。从这个意义上说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新闻必须具有新意。一般来说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新闻的新意可以从以下几个方面表现出来</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从时间上看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新闻所反映的事实必须是新近发生、刚刚发生或者正在发生的事实。新闻所反映的是变动中的事实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具有时效性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必须及时报道。失去时效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也就失去了新闻的价值。一般来说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新闻媒体报道新闻要越快越好。但是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新闻报道在时间速度方面也是相对的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并不是越快越好。如果误认为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报道迅速是销售最好的方式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而忽略了新闻的正确和平衡、完整与技巧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就会因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抢新闻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而闹出笑话。</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itchFamily="18" charset="0"/>
                <a:cs typeface="Times New Roman" pitchFamily="18" charset="0"/>
              </a:rPr>
              <a:t> </a:t>
            </a:r>
            <a:r>
              <a:rPr lang="en-US" altLang="zh-CN" sz="2200" dirty="0">
                <a:solidFill>
                  <a:srgbClr val="000000"/>
                </a:solidFill>
                <a:latin typeface="NEU-BZ-S92" panose="02020503000000020003" pitchFamily="18" charset="-122"/>
                <a:ea typeface="Times New Roman" pitchFamily="18" charset="0"/>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从内容上来看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新闻所反映的事实必须是具有新意的事实。有些事实虽然不是最近发生的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但是由于它是最近发现的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并且具有新意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也可以成为新闻。例如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抗日战争中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日本侵略者在广州搞细菌战争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杀害了许多无辜平民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现在揭发出来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也成了大新闻。</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宋体" pitchFamily="2" charset="-122"/>
                <a:cs typeface="Times New Roman" pitchFamily="18" charset="0"/>
              </a:rPr>
              <a:t>从报道者的角度看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新闻报道应该有新的角度和新的视野。事物在发展中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总是向人们展示多种层面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只不过是有些明显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有些隐蔽。新闻工作者完全可以从多种层面、多个侧面去发现事实中所包含的新意。例如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曾获得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全国好新闻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一等奖的《万里月圆》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中秋团圆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这个看似平常的事实中选取一个特殊的场面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山东胜利油田的职工家属和远在新疆塔里木盆地会战的石油工人之间的问候。由于视角独特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匠心独具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非常感人。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真实性是新闻报道的第一准则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那么事实就是新闻吗</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真实性是新闻的第一准则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但并不是所有的事实都能成为新闻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什么样的事件能够成为新闻呢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关键是这个事件本身具有报道的价值。它可能包括重要性、时效性、新鲜感、接近性、异常性、宣传价值、显著性等。一篇新闻不见得包含所有的这些要素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不同类型的媒体、不同的版面和栏目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要求突出不同的要素。在这些要素之中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时效性对新闻来说是不可或缺的。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1012506"/>
            <a:ext cx="8128000" cy="864467"/>
          </a:xfrm>
          <a:prstGeom prst="rect">
            <a:avLst/>
          </a:prstGeom>
        </p:spPr>
        <p:txBody>
          <a:bodyPr>
            <a:spAutoFit/>
          </a:bodyPr>
          <a:lstStyle/>
          <a:p>
            <a:pPr>
              <a:lnSpc>
                <a:spcPct val="120000"/>
              </a:lnSpc>
            </a:pPr>
            <a:r>
              <a:rPr lang="en-US" altLang="zh-CN" sz="2200" b="1" dirty="0">
                <a:solidFill>
                  <a:srgbClr val="000000"/>
                </a:solidFill>
                <a:latin typeface="Times New Roman" pitchFamily="18" charset="0"/>
                <a:ea typeface="宋体" pitchFamily="2" charset="-122"/>
              </a:rPr>
              <a:t>4</a:t>
            </a:r>
            <a:r>
              <a:rPr lang="en-US" altLang="zh-CN" sz="2200" dirty="0">
                <a:solidFill>
                  <a:srgbClr val="000000"/>
                </a:solidFill>
                <a:latin typeface="Times New Roman" pitchFamily="18" charset="0"/>
                <a:ea typeface="宋体" pitchFamily="2" charset="-122"/>
              </a:rPr>
              <a:t>.</a:t>
            </a:r>
            <a:r>
              <a:rPr lang="zh-CN" altLang="zh-CN" sz="2200" dirty="0">
                <a:solidFill>
                  <a:srgbClr val="000000"/>
                </a:solidFill>
                <a:latin typeface="Arial" pitchFamily="34" charset="0"/>
                <a:ea typeface="黑体" pitchFamily="49" charset="-122"/>
                <a:cs typeface="Times New Roman" pitchFamily="18" charset="0"/>
              </a:rPr>
              <a:t>常见的新闻传播载体有哪些</a:t>
            </a:r>
            <a:r>
              <a:rPr lang="en-US" altLang="zh-CN" sz="2200" dirty="0">
                <a:solidFill>
                  <a:srgbClr val="000000"/>
                </a:solidFill>
                <a:latin typeface="Times New Roman" pitchFamily="18" charset="0"/>
                <a:ea typeface="宋体" pitchFamily="2" charset="-122"/>
              </a:rPr>
              <a:t>?</a:t>
            </a:r>
            <a:r>
              <a:rPr lang="zh-CN" altLang="zh-CN" sz="2200" dirty="0">
                <a:solidFill>
                  <a:srgbClr val="000000"/>
                </a:solidFill>
                <a:latin typeface="Arial" pitchFamily="34" charset="0"/>
                <a:ea typeface="黑体" pitchFamily="49" charset="-122"/>
                <a:cs typeface="Times New Roman" pitchFamily="18" charset="0"/>
              </a:rPr>
              <a:t>它们有哪些不同之处</a:t>
            </a:r>
            <a:r>
              <a:rPr lang="en-US" altLang="zh-CN" sz="2200" dirty="0">
                <a:solidFill>
                  <a:srgbClr val="000000"/>
                </a:solidFill>
                <a:latin typeface="Times New Roman" pitchFamily="18" charset="0"/>
                <a:ea typeface="宋体" pitchFamily="2" charset="-122"/>
              </a:rPr>
              <a:t>?</a:t>
            </a:r>
            <a:r>
              <a:rPr lang="zh-CN" altLang="zh-CN" sz="2200" dirty="0">
                <a:solidFill>
                  <a:srgbClr val="000000"/>
                </a:solidFill>
                <a:latin typeface="Arial" pitchFamily="34" charset="0"/>
                <a:ea typeface="黑体" pitchFamily="49" charset="-122"/>
                <a:cs typeface="Times New Roman" pitchFamily="18" charset="0"/>
              </a:rPr>
              <a:t>阅读文本</a:t>
            </a:r>
            <a:r>
              <a:rPr lang="en-US" altLang="zh-CN" sz="2200" dirty="0">
                <a:solidFill>
                  <a:srgbClr val="000000"/>
                </a:solidFill>
                <a:latin typeface="Times New Roman" pitchFamily="18" charset="0"/>
                <a:ea typeface="宋体" pitchFamily="2" charset="-122"/>
              </a:rPr>
              <a:t>,</a:t>
            </a:r>
            <a:r>
              <a:rPr lang="zh-CN" altLang="zh-CN" sz="2200" dirty="0">
                <a:solidFill>
                  <a:srgbClr val="000000"/>
                </a:solidFill>
                <a:latin typeface="Arial" pitchFamily="34" charset="0"/>
                <a:ea typeface="黑体" pitchFamily="49" charset="-122"/>
                <a:cs typeface="Times New Roman" pitchFamily="18" charset="0"/>
              </a:rPr>
              <a:t>完成下面的表格。</a:t>
            </a:r>
            <a:endParaRPr lang="zh-CN" altLang="en-US" sz="2200" dirty="0"/>
          </a:p>
        </p:txBody>
      </p:sp>
      <p:graphicFrame>
        <p:nvGraphicFramePr>
          <p:cNvPr id="5" name="对象 4"/>
          <p:cNvGraphicFramePr>
            <a:graphicFrameLocks noChangeAspect="1"/>
          </p:cNvGraphicFramePr>
          <p:nvPr/>
        </p:nvGraphicFramePr>
        <p:xfrm>
          <a:off x="539552" y="1876973"/>
          <a:ext cx="8128000" cy="2629842"/>
        </p:xfrm>
        <a:graphic>
          <a:graphicData uri="http://schemas.openxmlformats.org/presentationml/2006/ole">
            <mc:AlternateContent xmlns:mc="http://schemas.openxmlformats.org/markup-compatibility/2006">
              <mc:Choice xmlns:v="urn:schemas-microsoft-com:vml" Requires="v">
                <p:oleObj spid="_x0000_s2058" name="Document" r:id="rId3" imgW="3901440" imgH="1268095" progId="Word.Document.12">
                  <p:embed/>
                </p:oleObj>
              </mc:Choice>
              <mc:Fallback>
                <p:oleObj name="Document" r:id="rId3" imgW="3901440" imgH="1268095" progId="Word.Document.12">
                  <p:embed/>
                  <p:pic>
                    <p:nvPicPr>
                      <p:cNvPr id="0" name="图片 2057"/>
                      <p:cNvPicPr/>
                      <p:nvPr/>
                    </p:nvPicPr>
                    <p:blipFill>
                      <a:blip r:embed="rId4"/>
                      <a:stretch>
                        <a:fillRect/>
                      </a:stretch>
                    </p:blipFill>
                    <p:spPr>
                      <a:xfrm>
                        <a:off x="539552" y="1876973"/>
                        <a:ext cx="8128000" cy="2629842"/>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547563" y="4077072"/>
          <a:ext cx="8416925" cy="2825750"/>
        </p:xfrm>
        <a:graphic>
          <a:graphicData uri="http://schemas.openxmlformats.org/presentationml/2006/ole">
            <mc:AlternateContent xmlns:mc="http://schemas.openxmlformats.org/markup-compatibility/2006">
              <mc:Choice xmlns:v="urn:schemas-microsoft-com:vml" Requires="v">
                <p:oleObj spid="_x0000_s2059" name="Document" r:id="rId5" imgW="4114800" imgH="1377950" progId="Word.Document.12">
                  <p:embed/>
                </p:oleObj>
              </mc:Choice>
              <mc:Fallback>
                <p:oleObj name="Document" r:id="rId5" imgW="4114800" imgH="1377950" progId="Word.Document.12">
                  <p:embed/>
                  <p:pic>
                    <p:nvPicPr>
                      <p:cNvPr id="0" name="图片 2058"/>
                      <p:cNvPicPr/>
                      <p:nvPr/>
                    </p:nvPicPr>
                    <p:blipFill>
                      <a:blip r:embed="rId6"/>
                      <a:stretch>
                        <a:fillRect/>
                      </a:stretch>
                    </p:blipFill>
                    <p:spPr>
                      <a:xfrm>
                        <a:off x="547563" y="4077072"/>
                        <a:ext cx="8416925" cy="282575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1478832" y="958957"/>
          <a:ext cx="6322601" cy="5715000"/>
        </p:xfrm>
        <a:graphic>
          <a:graphicData uri="http://schemas.openxmlformats.org/presentationml/2006/ole">
            <mc:AlternateContent xmlns:mc="http://schemas.openxmlformats.org/markup-compatibility/2006">
              <mc:Choice xmlns:v="urn:schemas-microsoft-com:vml" Requires="v">
                <p:oleObj spid="_x0000_s3078" name="Document" r:id="rId3" imgW="3956050" imgH="3572510" progId="Word.Document.12">
                  <p:embed/>
                </p:oleObj>
              </mc:Choice>
              <mc:Fallback>
                <p:oleObj name="Document" r:id="rId3" imgW="3956050" imgH="3572510" progId="Word.Document.12">
                  <p:embed/>
                  <p:pic>
                    <p:nvPicPr>
                      <p:cNvPr id="0" name="图片 3077"/>
                      <p:cNvPicPr/>
                      <p:nvPr/>
                    </p:nvPicPr>
                    <p:blipFill>
                      <a:blip r:embed="rId4"/>
                      <a:stretch>
                        <a:fillRect/>
                      </a:stretch>
                    </p:blipFill>
                    <p:spPr>
                      <a:xfrm>
                        <a:off x="1478832" y="958957"/>
                        <a:ext cx="6322601" cy="571500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1585279"/>
          <a:ext cx="8128000" cy="3941442"/>
        </p:xfrm>
        <a:graphic>
          <a:graphicData uri="http://schemas.openxmlformats.org/presentationml/2006/ole">
            <mc:AlternateContent xmlns:mc="http://schemas.openxmlformats.org/markup-compatibility/2006">
              <mc:Choice xmlns:v="urn:schemas-microsoft-com:vml" Requires="v">
                <p:oleObj spid="_x0000_s4102" name="Document" r:id="rId3" imgW="3956050" imgH="1920240" progId="Word.Document.12">
                  <p:embed/>
                </p:oleObj>
              </mc:Choice>
              <mc:Fallback>
                <p:oleObj name="Document" r:id="rId3" imgW="3956050" imgH="1920240" progId="Word.Document.12">
                  <p:embed/>
                  <p:pic>
                    <p:nvPicPr>
                      <p:cNvPr id="0" name="图片 4101"/>
                      <p:cNvPicPr/>
                      <p:nvPr/>
                    </p:nvPicPr>
                    <p:blipFill>
                      <a:blip r:embed="rId4"/>
                      <a:stretch>
                        <a:fillRect/>
                      </a:stretch>
                    </p:blipFill>
                    <p:spPr>
                      <a:xfrm>
                        <a:off x="508000" y="1585279"/>
                        <a:ext cx="8128000" cy="3941442"/>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091094"/>
            <a:ext cx="8128000" cy="492981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概括新闻的主要内容</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下面是对美国三幢摩天大厦倒塌的报道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请将关于纽约世贸大楼倒塌过程的文字进行压缩。要求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不出现具体时间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不超过</a:t>
            </a:r>
            <a:r>
              <a:rPr lang="en-US" altLang="zh-CN" sz="2200" dirty="0">
                <a:solidFill>
                  <a:srgbClr val="000000"/>
                </a:solidFill>
                <a:latin typeface="Times New Roman" pitchFamily="18" charset="0"/>
                <a:ea typeface="宋体" pitchFamily="2" charset="-122"/>
                <a:cs typeface="Times New Roman" pitchFamily="18" charset="0"/>
              </a:rPr>
              <a:t>35</a:t>
            </a:r>
            <a:r>
              <a:rPr lang="zh-CN" altLang="zh-CN" sz="2200" dirty="0">
                <a:solidFill>
                  <a:srgbClr val="000000"/>
                </a:solidFill>
                <a:latin typeface="Times New Roman" pitchFamily="18" charset="0"/>
                <a:ea typeface="宋体" pitchFamily="2" charset="-122"/>
                <a:cs typeface="Times New Roman" pitchFamily="18" charset="0"/>
              </a:rPr>
              <a:t>字。</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(1)8</a:t>
            </a:r>
            <a:r>
              <a:rPr lang="zh-CN" altLang="zh-CN" sz="2200" dirty="0">
                <a:solidFill>
                  <a:srgbClr val="000000"/>
                </a:solidFill>
                <a:latin typeface="Times New Roman" pitchFamily="18" charset="0"/>
                <a:ea typeface="宋体" pitchFamily="2" charset="-122"/>
                <a:cs typeface="Times New Roman" pitchFamily="18" charset="0"/>
              </a:rPr>
              <a:t>时</a:t>
            </a:r>
            <a:r>
              <a:rPr lang="en-US" altLang="zh-CN" sz="2200" dirty="0">
                <a:solidFill>
                  <a:srgbClr val="000000"/>
                </a:solidFill>
                <a:latin typeface="Times New Roman" pitchFamily="18" charset="0"/>
                <a:ea typeface="宋体" pitchFamily="2" charset="-122"/>
                <a:cs typeface="Times New Roman" pitchFamily="18" charset="0"/>
              </a:rPr>
              <a:t>45</a:t>
            </a:r>
            <a:r>
              <a:rPr lang="zh-CN" altLang="zh-CN" sz="2200" dirty="0">
                <a:solidFill>
                  <a:srgbClr val="000000"/>
                </a:solidFill>
                <a:latin typeface="Times New Roman" pitchFamily="18" charset="0"/>
                <a:ea typeface="宋体" pitchFamily="2" charset="-122"/>
                <a:cs typeface="Times New Roman" pitchFamily="18" charset="0"/>
              </a:rPr>
              <a:t>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一架从波士顿飞往纽约的波音</a:t>
            </a:r>
            <a:r>
              <a:rPr lang="en-US" altLang="zh-CN" sz="2200" dirty="0">
                <a:solidFill>
                  <a:srgbClr val="000000"/>
                </a:solidFill>
                <a:latin typeface="Times New Roman" pitchFamily="18" charset="0"/>
                <a:ea typeface="宋体" pitchFamily="2" charset="-122"/>
                <a:cs typeface="Times New Roman" pitchFamily="18" charset="0"/>
              </a:rPr>
              <a:t>767</a:t>
            </a:r>
            <a:r>
              <a:rPr lang="zh-CN" altLang="zh-CN" sz="2200" dirty="0">
                <a:solidFill>
                  <a:srgbClr val="000000"/>
                </a:solidFill>
                <a:latin typeface="Times New Roman" pitchFamily="18" charset="0"/>
                <a:ea typeface="宋体" pitchFamily="2" charset="-122"/>
                <a:cs typeface="Times New Roman" pitchFamily="18" charset="0"/>
              </a:rPr>
              <a:t>飞机遭挟持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撞到了纽约曼哈顿世界贸易中心南侧大楼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飞机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撕开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大楼并发生爆炸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楼层上部冒出滚滚浓烟。</a:t>
            </a:r>
            <a:r>
              <a:rPr lang="en-US" altLang="zh-CN" sz="2200" dirty="0">
                <a:solidFill>
                  <a:srgbClr val="000000"/>
                </a:solidFill>
                <a:latin typeface="Times New Roman" pitchFamily="18" charset="0"/>
                <a:ea typeface="宋体" pitchFamily="2" charset="-122"/>
                <a:cs typeface="Times New Roman" pitchFamily="18" charset="0"/>
              </a:rPr>
              <a:t>(2)9</a:t>
            </a:r>
            <a:r>
              <a:rPr lang="zh-CN" altLang="zh-CN" sz="2200" dirty="0">
                <a:solidFill>
                  <a:srgbClr val="000000"/>
                </a:solidFill>
                <a:latin typeface="Times New Roman" pitchFamily="18" charset="0"/>
                <a:ea typeface="宋体" pitchFamily="2" charset="-122"/>
                <a:cs typeface="Times New Roman" pitchFamily="18" charset="0"/>
              </a:rPr>
              <a:t>时</a:t>
            </a:r>
            <a:r>
              <a:rPr lang="en-US" altLang="zh-CN" sz="2200" dirty="0">
                <a:solidFill>
                  <a:srgbClr val="000000"/>
                </a:solidFill>
                <a:latin typeface="Times New Roman" pitchFamily="18" charset="0"/>
                <a:ea typeface="宋体" pitchFamily="2" charset="-122"/>
                <a:cs typeface="Times New Roman" pitchFamily="18" charset="0"/>
              </a:rPr>
              <a:t>03</a:t>
            </a:r>
            <a:r>
              <a:rPr lang="zh-CN" altLang="zh-CN" sz="2200" dirty="0">
                <a:solidFill>
                  <a:srgbClr val="000000"/>
                </a:solidFill>
                <a:latin typeface="Times New Roman" pitchFamily="18" charset="0"/>
                <a:ea typeface="宋体" pitchFamily="2" charset="-122"/>
                <a:cs typeface="Times New Roman" pitchFamily="18" charset="0"/>
              </a:rPr>
              <a:t>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又一架小型飞机快速冲向北侧大楼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飞机从大楼一侧撞入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由另一侧穿出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并引起巨大爆炸。</a:t>
            </a:r>
            <a:r>
              <a:rPr lang="en-US" altLang="zh-CN" sz="2200" dirty="0">
                <a:solidFill>
                  <a:srgbClr val="000000"/>
                </a:solidFill>
                <a:latin typeface="Times New Roman" pitchFamily="18" charset="0"/>
                <a:ea typeface="宋体" pitchFamily="2" charset="-122"/>
                <a:cs typeface="Times New Roman" pitchFamily="18" charset="0"/>
              </a:rPr>
              <a:t>(3)9</a:t>
            </a:r>
            <a:r>
              <a:rPr lang="zh-CN" altLang="zh-CN" sz="2200" dirty="0">
                <a:solidFill>
                  <a:srgbClr val="000000"/>
                </a:solidFill>
                <a:latin typeface="Times New Roman" pitchFamily="18" charset="0"/>
                <a:ea typeface="宋体" pitchFamily="2" charset="-122"/>
                <a:cs typeface="Times New Roman" pitchFamily="18" charset="0"/>
              </a:rPr>
              <a:t>时</a:t>
            </a:r>
            <a:r>
              <a:rPr lang="en-US" altLang="zh-CN" sz="2200" dirty="0">
                <a:solidFill>
                  <a:srgbClr val="000000"/>
                </a:solidFill>
                <a:latin typeface="Times New Roman" pitchFamily="18" charset="0"/>
                <a:ea typeface="宋体" pitchFamily="2" charset="-122"/>
                <a:cs typeface="Times New Roman" pitchFamily="18" charset="0"/>
              </a:rPr>
              <a:t>35</a:t>
            </a:r>
            <a:r>
              <a:rPr lang="zh-CN" altLang="zh-CN" sz="2200" dirty="0">
                <a:solidFill>
                  <a:srgbClr val="000000"/>
                </a:solidFill>
                <a:latin typeface="Times New Roman" pitchFamily="18" charset="0"/>
                <a:ea typeface="宋体" pitchFamily="2" charset="-122"/>
                <a:cs typeface="Times New Roman" pitchFamily="18" charset="0"/>
              </a:rPr>
              <a:t>分左右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位于首都华盛顿中心的美国国防部五角大楼遭飞机撞击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并发生大火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五角大楼已经部分坍塌。</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宋体" pitchFamily="2" charset="-122"/>
                <a:cs typeface="Times New Roman" pitchFamily="18" charset="0"/>
              </a:rPr>
              <a:t>几乎与此同时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国会也发生爆炸。</a:t>
            </a:r>
            <a:r>
              <a:rPr lang="en-US" altLang="zh-CN" sz="2200" dirty="0">
                <a:solidFill>
                  <a:srgbClr val="000000"/>
                </a:solidFill>
                <a:latin typeface="Times New Roman" pitchFamily="18" charset="0"/>
                <a:ea typeface="宋体" pitchFamily="2" charset="-122"/>
                <a:cs typeface="Times New Roman" pitchFamily="18" charset="0"/>
              </a:rPr>
              <a:t>(5)10</a:t>
            </a:r>
            <a:r>
              <a:rPr lang="zh-CN" altLang="zh-CN" sz="2200" dirty="0">
                <a:solidFill>
                  <a:srgbClr val="000000"/>
                </a:solidFill>
                <a:latin typeface="Times New Roman" pitchFamily="18" charset="0"/>
                <a:ea typeface="宋体" pitchFamily="2" charset="-122"/>
                <a:cs typeface="Times New Roman" pitchFamily="18" charset="0"/>
              </a:rPr>
              <a:t>时</a:t>
            </a:r>
            <a:r>
              <a:rPr lang="en-US" altLang="zh-CN" sz="2200" dirty="0">
                <a:solidFill>
                  <a:srgbClr val="000000"/>
                </a:solidFill>
                <a:latin typeface="Times New Roman" pitchFamily="18" charset="0"/>
                <a:ea typeface="宋体" pitchFamily="2" charset="-122"/>
                <a:cs typeface="Times New Roman" pitchFamily="18" charset="0"/>
              </a:rPr>
              <a:t>30</a:t>
            </a:r>
            <a:r>
              <a:rPr lang="zh-CN" altLang="zh-CN" sz="2200" dirty="0">
                <a:solidFill>
                  <a:srgbClr val="000000"/>
                </a:solidFill>
                <a:latin typeface="Times New Roman" pitchFamily="18" charset="0"/>
                <a:ea typeface="宋体" pitchFamily="2" charset="-122"/>
                <a:cs typeface="Times New Roman" pitchFamily="18" charset="0"/>
              </a:rPr>
              <a:t>分左右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纽约世贸中心姊妹楼再次爆炸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然后相继发生大规模坍塌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楼顶坠地时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地面掀起巨大的烟尘气浪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现场一片混乱。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文段共有</a:t>
            </a:r>
            <a:r>
              <a:rPr lang="en-US" altLang="zh-CN" sz="2200" dirty="0">
                <a:solidFill>
                  <a:srgbClr val="000000"/>
                </a:solidFill>
                <a:latin typeface="Times New Roman" pitchFamily="18" charset="0"/>
                <a:ea typeface="宋体" pitchFamily="2" charset="-122"/>
                <a:cs typeface="Times New Roman" pitchFamily="18" charset="0"/>
              </a:rPr>
              <a:t>5</a:t>
            </a:r>
            <a:r>
              <a:rPr lang="zh-CN" altLang="zh-CN" sz="2200" dirty="0">
                <a:solidFill>
                  <a:srgbClr val="000000"/>
                </a:solidFill>
                <a:latin typeface="Times New Roman" pitchFamily="18" charset="0"/>
                <a:ea typeface="楷体" panose="02010609060101010101" pitchFamily="49" charset="-122"/>
                <a:cs typeface="Times New Roman" pitchFamily="18" charset="0"/>
              </a:rPr>
              <a:t>句话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、第</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句分别写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五角大楼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国会楼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遭撞情况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它们与题干的要求不一致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可以将这些文字看成是次要信息。第</a:t>
            </a:r>
            <a:r>
              <a:rPr lang="en-US" altLang="zh-CN" sz="2200" dirty="0">
                <a:solidFill>
                  <a:srgbClr val="000000"/>
                </a:solidFill>
                <a:latin typeface="Times New Roman" pitchFamily="18" charset="0"/>
                <a:ea typeface="宋体" pitchFamily="2" charset="-122"/>
                <a:cs typeface="Times New Roman" pitchFamily="18" charset="0"/>
              </a:rPr>
              <a:t>(1)(2)(5)</a:t>
            </a:r>
            <a:r>
              <a:rPr lang="zh-CN" altLang="zh-CN" sz="2200" dirty="0">
                <a:solidFill>
                  <a:srgbClr val="000000"/>
                </a:solidFill>
                <a:latin typeface="Times New Roman" pitchFamily="18" charset="0"/>
                <a:ea typeface="楷体" panose="02010609060101010101" pitchFamily="49" charset="-122"/>
                <a:cs typeface="Times New Roman" pitchFamily="18" charset="0"/>
              </a:rPr>
              <a:t>句与题干要求相合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其中第</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句写世贸大楼北侧遭撞击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而与第</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句相似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我们只要注意第</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句就可以了。这样看来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我们只要认真揣摩第</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句就能抓住有关信息了。</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对照题干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世贸大楼倒塌过程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我们就可以抓住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撞到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爆炸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浓烟滚滚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坍塌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这些关键词语答题。</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飞机先后撞击世贸中心的姊妹楼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并引起爆炸与燃烧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致使大楼坍塌。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4" name="矩形 3">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5" name="矩形 4">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2" name="矩形 1"/>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美国著名记者及专栏作家詹姆斯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赖斯顿说过</a:t>
            </a:r>
            <a:r>
              <a:rPr lang="en-US" altLang="zh-CN" sz="2200" dirty="0">
                <a:solidFill>
                  <a:srgbClr val="000000"/>
                </a:solidFill>
                <a:latin typeface="Times New Roman" pitchFamily="18" charset="0"/>
                <a:ea typeface="宋体" pitchFamily="2" charset="-122"/>
                <a:cs typeface="Times New Roman" pitchFamily="18" charset="0"/>
              </a:rPr>
              <a:t>:“19</a:t>
            </a:r>
            <a:r>
              <a:rPr lang="zh-CN" altLang="zh-CN" sz="2200" dirty="0">
                <a:solidFill>
                  <a:srgbClr val="000000"/>
                </a:solidFill>
                <a:latin typeface="Times New Roman" pitchFamily="18" charset="0"/>
                <a:ea typeface="宋体" pitchFamily="2" charset="-122"/>
                <a:cs typeface="Times New Roman" pitchFamily="18" charset="0"/>
              </a:rPr>
              <a:t>世纪是小说家的时代</a:t>
            </a:r>
            <a:r>
              <a:rPr lang="en-US" altLang="zh-CN" sz="2200" dirty="0">
                <a:solidFill>
                  <a:srgbClr val="000000"/>
                </a:solidFill>
                <a:latin typeface="Times New Roman" pitchFamily="18" charset="0"/>
                <a:ea typeface="宋体" pitchFamily="2" charset="-122"/>
                <a:cs typeface="Times New Roman" pitchFamily="18" charset="0"/>
              </a:rPr>
              <a:t>,20</a:t>
            </a:r>
            <a:r>
              <a:rPr lang="zh-CN" altLang="zh-CN" sz="2200" dirty="0">
                <a:solidFill>
                  <a:srgbClr val="000000"/>
                </a:solidFill>
                <a:latin typeface="Times New Roman" pitchFamily="18" charset="0"/>
                <a:ea typeface="宋体" pitchFamily="2" charset="-122"/>
                <a:cs typeface="Times New Roman" pitchFamily="18" charset="0"/>
              </a:rPr>
              <a:t>世纪是新闻记者的时代。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这虽然有点儿夸大其词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但确实道出了新闻的重要性。特别是到了</a:t>
            </a:r>
            <a:r>
              <a:rPr lang="en-US" altLang="zh-CN" sz="2200" dirty="0">
                <a:solidFill>
                  <a:srgbClr val="000000"/>
                </a:solidFill>
                <a:latin typeface="Times New Roman" pitchFamily="18" charset="0"/>
                <a:ea typeface="宋体" pitchFamily="2" charset="-122"/>
                <a:cs typeface="Times New Roman" pitchFamily="18" charset="0"/>
              </a:rPr>
              <a:t>21</a:t>
            </a:r>
            <a:r>
              <a:rPr lang="zh-CN" altLang="zh-CN" sz="2200" dirty="0">
                <a:solidFill>
                  <a:srgbClr val="000000"/>
                </a:solidFill>
                <a:latin typeface="Times New Roman" pitchFamily="18" charset="0"/>
                <a:ea typeface="宋体" pitchFamily="2" charset="-122"/>
                <a:cs typeface="Times New Roman" pitchFamily="18" charset="0"/>
              </a:rPr>
              <a:t>世纪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社会步入信息化时代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人们每天都要接触大量的信息。因此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新闻对人们来说具有重要意义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与人们的生活息息相关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为人们提供有用的信息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引导人们关注当下发生的事情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培养人们的社会责任感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正确的新闻导向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可以引导人们树立正确的价值观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阅读已经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定格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的新闻作品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人们可以从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历史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中汲取经验和教训。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045252"/>
            <a:ext cx="8128000" cy="533607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根据下面的一段新闻报道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概括这种新型旅客列车的主要特点。</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一种新型旅客列车今天在北京亮相。</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这种新型旅客列车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最高时速可达</a:t>
            </a:r>
            <a:r>
              <a:rPr lang="en-US" altLang="zh-CN" sz="2200" dirty="0">
                <a:solidFill>
                  <a:srgbClr val="000000"/>
                </a:solidFill>
                <a:latin typeface="Times New Roman" pitchFamily="18" charset="0"/>
                <a:ea typeface="宋体" pitchFamily="2" charset="-122"/>
                <a:cs typeface="Times New Roman" pitchFamily="18" charset="0"/>
              </a:rPr>
              <a:t>160</a:t>
            </a:r>
            <a:r>
              <a:rPr lang="zh-CN" altLang="zh-CN" sz="2200" dirty="0">
                <a:solidFill>
                  <a:srgbClr val="000000"/>
                </a:solidFill>
                <a:latin typeface="Times New Roman" pitchFamily="18" charset="0"/>
                <a:ea typeface="宋体" pitchFamily="2" charset="-122"/>
                <a:cs typeface="Times New Roman" pitchFamily="18" charset="0"/>
              </a:rPr>
              <a:t>公里。</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宋体" pitchFamily="2" charset="-122"/>
                <a:cs typeface="Times New Roman" pitchFamily="18" charset="0"/>
              </a:rPr>
              <a:t>列车设有消音装置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噪音很低。</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宋体" pitchFamily="2" charset="-122"/>
                <a:cs typeface="Times New Roman" pitchFamily="18" charset="0"/>
              </a:rPr>
              <a:t>坐在这种列车里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旅客将远离坐老式列车时的那种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轰隆隆隆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的巨大声响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有一个较为宁静的环境。</a:t>
            </a:r>
            <a:r>
              <a:rPr lang="en-US" altLang="zh-CN" sz="2200" dirty="0">
                <a:solidFill>
                  <a:srgbClr val="000000"/>
                </a:solidFill>
                <a:latin typeface="Times New Roman" pitchFamily="18" charset="0"/>
                <a:ea typeface="宋体" pitchFamily="2" charset="-122"/>
                <a:cs typeface="Times New Roman" pitchFamily="18" charset="0"/>
              </a:rPr>
              <a:t>(5)</a:t>
            </a:r>
            <a:r>
              <a:rPr lang="zh-CN" altLang="zh-CN" sz="2200" dirty="0">
                <a:solidFill>
                  <a:srgbClr val="000000"/>
                </a:solidFill>
                <a:latin typeface="Times New Roman" pitchFamily="18" charset="0"/>
                <a:ea typeface="宋体" pitchFamily="2" charset="-122"/>
                <a:cs typeface="Times New Roman" pitchFamily="18" charset="0"/>
              </a:rPr>
              <a:t>这种列车全车没有一个座位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全列车均为卧铺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分为软卧和高级软卧。</a:t>
            </a:r>
            <a:r>
              <a:rPr lang="en-US" altLang="zh-CN" sz="2200" dirty="0">
                <a:solidFill>
                  <a:srgbClr val="000000"/>
                </a:solidFill>
                <a:latin typeface="Times New Roman" pitchFamily="18" charset="0"/>
                <a:ea typeface="宋体" pitchFamily="2" charset="-122"/>
                <a:cs typeface="Times New Roman" pitchFamily="18" charset="0"/>
              </a:rPr>
              <a:t>(6)</a:t>
            </a:r>
            <a:r>
              <a:rPr lang="zh-CN" altLang="zh-CN" sz="2200" dirty="0">
                <a:solidFill>
                  <a:srgbClr val="000000"/>
                </a:solidFill>
                <a:latin typeface="Times New Roman" pitchFamily="18" charset="0"/>
                <a:ea typeface="宋体" pitchFamily="2" charset="-122"/>
                <a:cs typeface="Times New Roman" pitchFamily="18" charset="0"/>
              </a:rPr>
              <a:t>卧铺一律宽卧式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靠背可根据自己的需要调整。</a:t>
            </a:r>
            <a:r>
              <a:rPr lang="en-US" altLang="zh-CN" sz="2200" dirty="0">
                <a:solidFill>
                  <a:srgbClr val="000000"/>
                </a:solidFill>
                <a:latin typeface="Times New Roman" pitchFamily="18" charset="0"/>
                <a:ea typeface="宋体" pitchFamily="2" charset="-122"/>
                <a:cs typeface="Times New Roman" pitchFamily="18" charset="0"/>
              </a:rPr>
              <a:t>(7)</a:t>
            </a:r>
            <a:r>
              <a:rPr lang="zh-CN" altLang="zh-CN" sz="2200" dirty="0">
                <a:solidFill>
                  <a:srgbClr val="000000"/>
                </a:solidFill>
                <a:latin typeface="Times New Roman" pitchFamily="18" charset="0"/>
                <a:ea typeface="宋体" pitchFamily="2" charset="-122"/>
                <a:cs typeface="Times New Roman" pitchFamily="18" charset="0"/>
              </a:rPr>
              <a:t>高级软卧设四包间和双人包间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装有列车电话和呼唤按钮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旅客之间、旅客和乘务员之间可直接通话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实现无干扰服务。</a:t>
            </a:r>
            <a:r>
              <a:rPr lang="en-US" altLang="zh-CN" sz="2200" dirty="0">
                <a:solidFill>
                  <a:srgbClr val="000000"/>
                </a:solidFill>
                <a:latin typeface="Times New Roman" pitchFamily="18" charset="0"/>
                <a:ea typeface="宋体" pitchFamily="2" charset="-122"/>
                <a:cs typeface="Times New Roman" pitchFamily="18" charset="0"/>
              </a:rPr>
              <a:t>(8)</a:t>
            </a:r>
            <a:r>
              <a:rPr lang="zh-CN" altLang="zh-CN" sz="2200" dirty="0">
                <a:solidFill>
                  <a:srgbClr val="000000"/>
                </a:solidFill>
                <a:latin typeface="Times New Roman" pitchFamily="18" charset="0"/>
                <a:ea typeface="宋体" pitchFamily="2" charset="-122"/>
                <a:cs typeface="Times New Roman" pitchFamily="18" charset="0"/>
              </a:rPr>
              <a:t>包间配有自动饮水机和独立卫生间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装有数字化视听设备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通过液晶电视可收看</a:t>
            </a:r>
            <a:r>
              <a:rPr lang="en-US" altLang="zh-CN" sz="2200" dirty="0">
                <a:solidFill>
                  <a:srgbClr val="000000"/>
                </a:solidFill>
                <a:latin typeface="Times New Roman" pitchFamily="18" charset="0"/>
                <a:ea typeface="宋体" pitchFamily="2" charset="-122"/>
                <a:cs typeface="Times New Roman" pitchFamily="18" charset="0"/>
              </a:rPr>
              <a:t>12</a:t>
            </a:r>
            <a:r>
              <a:rPr lang="zh-CN" altLang="zh-CN" sz="2200" dirty="0">
                <a:solidFill>
                  <a:srgbClr val="000000"/>
                </a:solidFill>
                <a:latin typeface="Times New Roman" pitchFamily="18" charset="0"/>
                <a:ea typeface="宋体" pitchFamily="2" charset="-122"/>
                <a:cs typeface="Times New Roman" pitchFamily="18" charset="0"/>
              </a:rPr>
              <a:t>套闭路影视节目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通过立体声耳机可选择收听音乐。据了解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新型旅客列车即将在京沪线上营运。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这种新型旅客列车的主要特点是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u="sng" dirty="0">
                <a:solidFill>
                  <a:srgbClr val="FF0000"/>
                </a:solidFill>
                <a:uFill>
                  <a:solidFill>
                    <a:srgbClr val="000000"/>
                  </a:solidFill>
                </a:uFill>
                <a:latin typeface="Times New Roman" pitchFamily="18" charset="0"/>
                <a:ea typeface="宋体" pitchFamily="2"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a:t>
            </a:r>
            <a:r>
              <a:rPr lang="zh-CN" altLang="zh-CN" sz="2200" u="sng" dirty="0">
                <a:solidFill>
                  <a:srgbClr val="FF0000"/>
                </a:solidFill>
                <a:uFill>
                  <a:solidFill>
                    <a:srgbClr val="000000"/>
                  </a:solidFill>
                </a:uFill>
                <a:latin typeface="Times New Roman" pitchFamily="18" charset="0"/>
                <a:ea typeface="宋体" pitchFamily="2"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a:t>
            </a:r>
            <a:r>
              <a:rPr lang="zh-CN" altLang="zh-CN" sz="2200" u="sng" dirty="0">
                <a:solidFill>
                  <a:srgbClr val="FF0000"/>
                </a:solidFill>
                <a:uFill>
                  <a:solidFill>
                    <a:srgbClr val="000000"/>
                  </a:solidFill>
                </a:uFill>
                <a:latin typeface="Times New Roman" pitchFamily="18" charset="0"/>
                <a:ea typeface="宋体" pitchFamily="2"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a:t>
            </a:r>
            <a:r>
              <a:rPr lang="zh-CN" altLang="zh-CN" sz="2200" u="sng" dirty="0">
                <a:solidFill>
                  <a:srgbClr val="FF0000"/>
                </a:solidFill>
                <a:uFill>
                  <a:solidFill>
                    <a:srgbClr val="000000"/>
                  </a:solidFill>
                </a:uFill>
                <a:latin typeface="Times New Roman" pitchFamily="18" charset="0"/>
                <a:ea typeface="宋体" pitchFamily="2"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 </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39552" y="2420888"/>
            <a:ext cx="8128000" cy="1717393"/>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全段共有八句话。它们的层次是</a:t>
            </a:r>
            <a:r>
              <a:rPr lang="en-US" altLang="zh-CN" sz="2200"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Cambria Math" pitchFamily="18" charset="0"/>
                <a:ea typeface="宋体" pitchFamily="2"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NEU-BZ-S92" panose="02020503000000020003" pitchFamily="18" charset="-122"/>
                <a:ea typeface="NEU-BZ-S92" panose="02020503000000020003" pitchFamily="18"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(3)(4)</a:t>
            </a:r>
            <a:r>
              <a:rPr lang="en-US" altLang="zh-CN" sz="2200" dirty="0">
                <a:solidFill>
                  <a:srgbClr val="000000"/>
                </a:solidFill>
                <a:latin typeface="NEU-BZ-S92" panose="02020503000000020003" pitchFamily="18" charset="-122"/>
                <a:ea typeface="NEU-BZ-S92" panose="02020503000000020003" pitchFamily="18"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(5)(6)(7)</a:t>
            </a:r>
            <a:r>
              <a:rPr lang="en-US" altLang="zh-CN" sz="2200" dirty="0">
                <a:solidFill>
                  <a:srgbClr val="000000"/>
                </a:solidFill>
                <a:latin typeface="NEU-BZ-S92" panose="02020503000000020003" pitchFamily="18" charset="-122"/>
                <a:ea typeface="NEU-BZ-S92" panose="02020503000000020003" pitchFamily="18"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。除第一层总说外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其余几层都有与新型旅客列车有关的主要特点的文字。</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高时速　低噪音　全卧铺　设有</a:t>
            </a:r>
            <a:r>
              <a:rPr lang="zh-CN" altLang="zh-CN" sz="2200" dirty="0" smtClean="0">
                <a:solidFill>
                  <a:srgbClr val="000000"/>
                </a:solidFill>
                <a:latin typeface="Times New Roman" pitchFamily="18" charset="0"/>
                <a:ea typeface="宋体" pitchFamily="2" charset="-122"/>
                <a:cs typeface="Times New Roman" pitchFamily="18" charset="0"/>
              </a:rPr>
              <a:t>包间</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230989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规律点拨</a:t>
            </a: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摘取法。所谓摘取法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就是指提取句子主干的方法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也就是把每个句子所表达的重要内容摘出来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然后按题干的要求进行连缀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这种方法适合于封闭性语段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字数较少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内容单一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要求宽泛。</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对于一些较长的、较为复杂的语段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可以采用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分层法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即通过给段落划分层次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概括层意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然后辨别主次、留主舍次。这是语段压缩中运用最为广泛的一种方法。</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51520" y="908720"/>
            <a:ext cx="8708008" cy="5780044"/>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微软雅黑" pitchFamily="34" charset="-122"/>
                <a:cs typeface="Times New Roman" pitchFamily="18" charset="0"/>
              </a:rPr>
              <a:t>目标导航</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了解新闻的六要素以及新闻的结构。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了解新闻的采写过程以及构成新闻价值的诸多要素。</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初步了解客观报道的相对性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培养客观评判并分析大众传媒传递的信息的能力。</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4</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了解报刊、广播、电视、网络等媒介在报道新闻方面的不同特点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学会选择不同的策略来阅读不同媒介的新闻。</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微软雅黑" pitchFamily="34" charset="-122"/>
                <a:cs typeface="Times New Roman" pitchFamily="18" charset="0"/>
              </a:rPr>
              <a:t>学法建议</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本章主要介绍新闻的基础知识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教材写得通俗易懂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没有太多的术语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大多通过富有趣味的例子来介绍知识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因此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建议学习时采用如下的方式</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积极倡导自主、合作、探究的学习方式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初步把握新闻的基本知识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重点掌握新闻的要素、特点和构成等知识。</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结合具体的新闻素材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强化感性认识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从而提升新闻读写的实践能力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做到学以致用。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3" name="矩形 2">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4" name="矩形 3">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5" name="矩形 4">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6" name="矩形 5"/>
          <p:cNvSpPr>
            <a:spLocks noChangeAspect="1"/>
          </p:cNvSpPr>
          <p:nvPr/>
        </p:nvSpPr>
        <p:spPr>
          <a:xfrm>
            <a:off x="508000" y="1045252"/>
            <a:ext cx="8128000" cy="533607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新闻的六要素是什么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结合你的学习实践说说新闻的内容结构是怎样的。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新闻的六要素就是</a:t>
            </a:r>
            <a:r>
              <a:rPr lang="en-US" altLang="zh-CN" sz="2200" dirty="0">
                <a:solidFill>
                  <a:srgbClr val="000000"/>
                </a:solidFill>
                <a:latin typeface="Times New Roman" pitchFamily="18" charset="0"/>
                <a:ea typeface="宋体" pitchFamily="2" charset="-122"/>
                <a:cs typeface="Times New Roman" pitchFamily="18" charset="0"/>
              </a:rPr>
              <a:t>“5W+H”</a:t>
            </a:r>
            <a:r>
              <a:rPr lang="zh-CN" altLang="zh-CN" sz="2200" dirty="0">
                <a:solidFill>
                  <a:srgbClr val="000000"/>
                </a:solidFill>
                <a:latin typeface="Times New Roman" pitchFamily="18" charset="0"/>
                <a:ea typeface="宋体" pitchFamily="2"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5W:</a:t>
            </a:r>
            <a:r>
              <a:rPr lang="zh-CN" altLang="zh-CN" sz="2200" dirty="0">
                <a:solidFill>
                  <a:srgbClr val="000000"/>
                </a:solidFill>
                <a:latin typeface="Times New Roman" pitchFamily="18" charset="0"/>
                <a:ea typeface="宋体" pitchFamily="2" charset="-122"/>
                <a:cs typeface="Times New Roman" pitchFamily="18" charset="0"/>
              </a:rPr>
              <a:t>谁</a:t>
            </a:r>
            <a:r>
              <a:rPr lang="en-US" altLang="zh-CN" sz="2200" dirty="0">
                <a:solidFill>
                  <a:srgbClr val="000000"/>
                </a:solidFill>
                <a:latin typeface="Times New Roman" pitchFamily="18" charset="0"/>
                <a:ea typeface="宋体" pitchFamily="2" charset="-122"/>
                <a:cs typeface="Times New Roman" pitchFamily="18" charset="0"/>
              </a:rPr>
              <a:t>(Who)</a:t>
            </a:r>
            <a:r>
              <a:rPr lang="zh-CN" altLang="zh-CN" sz="2200" dirty="0">
                <a:solidFill>
                  <a:srgbClr val="000000"/>
                </a:solidFill>
                <a:latin typeface="Times New Roman" pitchFamily="18" charset="0"/>
                <a:ea typeface="宋体" pitchFamily="2" charset="-122"/>
                <a:cs typeface="Times New Roman" pitchFamily="18" charset="0"/>
              </a:rPr>
              <a:t>、何时</a:t>
            </a:r>
            <a:r>
              <a:rPr lang="en-US" altLang="zh-CN" sz="2200" dirty="0">
                <a:solidFill>
                  <a:srgbClr val="000000"/>
                </a:solidFill>
                <a:latin typeface="Times New Roman" pitchFamily="18" charset="0"/>
                <a:ea typeface="宋体" pitchFamily="2" charset="-122"/>
                <a:cs typeface="Times New Roman" pitchFamily="18" charset="0"/>
              </a:rPr>
              <a:t>(When)</a:t>
            </a:r>
            <a:r>
              <a:rPr lang="zh-CN" altLang="zh-CN" sz="2200" dirty="0">
                <a:solidFill>
                  <a:srgbClr val="000000"/>
                </a:solidFill>
                <a:latin typeface="Times New Roman" pitchFamily="18" charset="0"/>
                <a:ea typeface="宋体" pitchFamily="2" charset="-122"/>
                <a:cs typeface="Times New Roman" pitchFamily="18" charset="0"/>
              </a:rPr>
              <a:t>、何地</a:t>
            </a:r>
            <a:r>
              <a:rPr lang="en-US" altLang="zh-CN" sz="2200" dirty="0">
                <a:solidFill>
                  <a:srgbClr val="000000"/>
                </a:solidFill>
                <a:latin typeface="Times New Roman" pitchFamily="18" charset="0"/>
                <a:ea typeface="宋体" pitchFamily="2" charset="-122"/>
                <a:cs typeface="Times New Roman" pitchFamily="18" charset="0"/>
              </a:rPr>
              <a:t>(Where)</a:t>
            </a:r>
            <a:r>
              <a:rPr lang="zh-CN" altLang="zh-CN" sz="2200" dirty="0">
                <a:solidFill>
                  <a:srgbClr val="000000"/>
                </a:solidFill>
                <a:latin typeface="Times New Roman" pitchFamily="18" charset="0"/>
                <a:ea typeface="宋体" pitchFamily="2" charset="-122"/>
                <a:cs typeface="Times New Roman" pitchFamily="18" charset="0"/>
              </a:rPr>
              <a:t>、何事</a:t>
            </a:r>
            <a:r>
              <a:rPr lang="en-US" altLang="zh-CN" sz="2200" dirty="0">
                <a:solidFill>
                  <a:srgbClr val="000000"/>
                </a:solidFill>
                <a:latin typeface="Times New Roman" pitchFamily="18" charset="0"/>
                <a:ea typeface="宋体" pitchFamily="2" charset="-122"/>
                <a:cs typeface="Times New Roman" pitchFamily="18" charset="0"/>
              </a:rPr>
              <a:t>(What)</a:t>
            </a:r>
            <a:r>
              <a:rPr lang="zh-CN" altLang="zh-CN" sz="2200" dirty="0">
                <a:solidFill>
                  <a:srgbClr val="000000"/>
                </a:solidFill>
                <a:latin typeface="Times New Roman" pitchFamily="18" charset="0"/>
                <a:ea typeface="宋体" pitchFamily="2" charset="-122"/>
                <a:cs typeface="Times New Roman" pitchFamily="18" charset="0"/>
              </a:rPr>
              <a:t>、为什么</a:t>
            </a:r>
            <a:r>
              <a:rPr lang="en-US" altLang="zh-CN" sz="2200" dirty="0">
                <a:solidFill>
                  <a:srgbClr val="000000"/>
                </a:solidFill>
                <a:latin typeface="Times New Roman" pitchFamily="18" charset="0"/>
                <a:ea typeface="宋体" pitchFamily="2" charset="-122"/>
                <a:cs typeface="Times New Roman" pitchFamily="18" charset="0"/>
              </a:rPr>
              <a:t>(Why);H:</a:t>
            </a:r>
            <a:r>
              <a:rPr lang="zh-CN" altLang="zh-CN" sz="2200" dirty="0">
                <a:solidFill>
                  <a:srgbClr val="000000"/>
                </a:solidFill>
                <a:latin typeface="Times New Roman" pitchFamily="18" charset="0"/>
                <a:ea typeface="宋体" pitchFamily="2" charset="-122"/>
                <a:cs typeface="Times New Roman" pitchFamily="18" charset="0"/>
              </a:rPr>
              <a:t>结果如何</a:t>
            </a:r>
            <a:r>
              <a:rPr lang="en-US" altLang="zh-CN" sz="2200" dirty="0">
                <a:solidFill>
                  <a:srgbClr val="000000"/>
                </a:solidFill>
                <a:latin typeface="Times New Roman" pitchFamily="18" charset="0"/>
                <a:ea typeface="宋体" pitchFamily="2" charset="-122"/>
                <a:cs typeface="Times New Roman" pitchFamily="18" charset="0"/>
              </a:rPr>
              <a:t>(How)</a:t>
            </a:r>
            <a:r>
              <a:rPr lang="zh-CN"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新闻的结构一般分为五部分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标题、导语、主体、背景和结语。前三者是新闻必不可少的部分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后两者是辅助部分。</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标题是用来概括新闻主要事实的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又分为引标题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引题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、主标题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正题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、副标题。引题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放在正题前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揭示新闻的思想意义或交代形式、说明背景、烘托气氛、说明原因、引出正题。正题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对新闻内容的高度概括。副标题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揭示结果和内容提要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起补充说明作用。</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导语是新闻开头的第一句话或第一段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扼要揭示新闻的主要内容或事实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鲜明地揭示新闻的中心。它有三大使命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一是介绍最重要、最精彩的事实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二是揭示新闻的主题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三是引起读者的阅读兴趣。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主体是新闻的主干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是对导语的进一步扩展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要用充分的事实表现主题。</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背景是新闻发生的社会环境或自然环境。</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结语是交代新闻结果的话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可有可无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视具体情况而定。</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大多数新闻是依这种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倒金字塔式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来组织材料的。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导语写好了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新闻就成功了一大半。导语经历了哪些发展变化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在表述上有何要求</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导语是新闻最精练、最重要的部分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是新闻的核心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通常表现为新闻的第一句话或第一段。</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第一代导语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晒衣绳式导语</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特点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把六要素顺次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串起来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缺点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内容太多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主次不分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重点不突出。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508000" y="1091094"/>
            <a:ext cx="8128000" cy="492981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第二代导语</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特点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不必把六要素全都顺次写进导语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只要挑选一两个最能激发人们兴趣的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或内容最重要的就可以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还可以用一些方式强调某些要素。</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导语的表述要求</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itchFamily="2" charset="-122"/>
                <a:cs typeface="宋体" pitchFamily="2" charset="-122"/>
              </a:rPr>
              <a:t>①</a:t>
            </a:r>
            <a:r>
              <a:rPr lang="zh-CN" altLang="zh-CN" sz="2200" dirty="0">
                <a:solidFill>
                  <a:srgbClr val="000000"/>
                </a:solidFill>
                <a:latin typeface="Times New Roman" pitchFamily="18" charset="0"/>
                <a:ea typeface="宋体" pitchFamily="2" charset="-122"/>
                <a:cs typeface="Times New Roman" pitchFamily="18" charset="0"/>
              </a:rPr>
              <a:t>某人某时在某地做了某事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出现了某种结果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有何意义。</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itchFamily="2" charset="-122"/>
                <a:cs typeface="宋体" pitchFamily="2" charset="-122"/>
              </a:rPr>
              <a:t>②</a:t>
            </a:r>
            <a:r>
              <a:rPr lang="zh-CN" altLang="zh-CN" sz="2200" dirty="0">
                <a:solidFill>
                  <a:srgbClr val="000000"/>
                </a:solidFill>
                <a:latin typeface="Times New Roman" pitchFamily="18" charset="0"/>
                <a:ea typeface="宋体" pitchFamily="2" charset="-122"/>
                <a:cs typeface="Times New Roman" pitchFamily="18" charset="0"/>
              </a:rPr>
              <a:t>一般采用主谓句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有特殊要求的除外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itchFamily="2" charset="-122"/>
                <a:cs typeface="宋体" pitchFamily="2" charset="-122"/>
              </a:rPr>
              <a:t>③</a:t>
            </a:r>
            <a:r>
              <a:rPr lang="zh-CN" altLang="zh-CN" sz="2200" dirty="0">
                <a:solidFill>
                  <a:srgbClr val="000000"/>
                </a:solidFill>
                <a:latin typeface="Times New Roman" pitchFamily="18" charset="0"/>
                <a:ea typeface="宋体" pitchFamily="2" charset="-122"/>
                <a:cs typeface="Times New Roman" pitchFamily="18" charset="0"/>
              </a:rPr>
              <a:t>主语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陈述对象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必须存在且要准确。</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itchFamily="2" charset="-122"/>
                <a:cs typeface="宋体" pitchFamily="2" charset="-122"/>
              </a:rPr>
              <a:t>④</a:t>
            </a:r>
            <a:r>
              <a:rPr lang="zh-CN" altLang="zh-CN" sz="2200" dirty="0">
                <a:solidFill>
                  <a:srgbClr val="000000"/>
                </a:solidFill>
                <a:latin typeface="Times New Roman" pitchFamily="18" charset="0"/>
                <a:ea typeface="宋体" pitchFamily="2" charset="-122"/>
                <a:cs typeface="Times New Roman" pitchFamily="18" charset="0"/>
              </a:rPr>
              <a:t>一定要概括出最主要的信息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指事件、行为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宋体" pitchFamily="2" charset="-122"/>
                <a:cs typeface="宋体" pitchFamily="2" charset="-122"/>
              </a:rPr>
              <a:t>⑤</a:t>
            </a:r>
            <a:r>
              <a:rPr lang="zh-CN" altLang="zh-CN" sz="2200" dirty="0">
                <a:solidFill>
                  <a:srgbClr val="000000"/>
                </a:solidFill>
                <a:latin typeface="Times New Roman" pitchFamily="18" charset="0"/>
                <a:ea typeface="宋体" pitchFamily="2" charset="-122"/>
                <a:cs typeface="Times New Roman" pitchFamily="18" charset="0"/>
              </a:rPr>
              <a:t>在字数允许的情况下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要尽可能运用原文中负载重要信息的原词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必要时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可将若干词概括抽象为一个新词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比如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菠菜、芹菜、茄子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蔬菜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来概括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跳远、长跑、打球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体育运动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来概括。</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graphicFrame>
        <p:nvGraphicFramePr>
          <p:cNvPr id="5" name="对象 4"/>
          <p:cNvGraphicFramePr>
            <a:graphicFrameLocks noChangeAspect="1"/>
          </p:cNvGraphicFramePr>
          <p:nvPr/>
        </p:nvGraphicFramePr>
        <p:xfrm>
          <a:off x="495484" y="1052736"/>
          <a:ext cx="8128000" cy="2625296"/>
        </p:xfrm>
        <a:graphic>
          <a:graphicData uri="http://schemas.openxmlformats.org/presentationml/2006/ole">
            <mc:AlternateContent xmlns:mc="http://schemas.openxmlformats.org/markup-compatibility/2006">
              <mc:Choice xmlns:v="urn:schemas-microsoft-com:vml" Requires="v">
                <p:oleObj spid="_x0000_s1030" name="Document" r:id="rId4" imgW="3846830" imgH="1243330" progId="Word.Document.12">
                  <p:embed/>
                </p:oleObj>
              </mc:Choice>
              <mc:Fallback>
                <p:oleObj name="Document" r:id="rId4" imgW="3846830" imgH="1243330" progId="Word.Document.12">
                  <p:embed/>
                  <p:pic>
                    <p:nvPicPr>
                      <p:cNvPr id="0" name="图片 1029"/>
                      <p:cNvPicPr/>
                      <p:nvPr/>
                    </p:nvPicPr>
                    <p:blipFill>
                      <a:blip r:embed="rId5"/>
                      <a:stretch>
                        <a:fillRect/>
                      </a:stretch>
                    </p:blipFill>
                    <p:spPr>
                      <a:xfrm>
                        <a:off x="495484" y="1052736"/>
                        <a:ext cx="8128000" cy="2625296"/>
                      </a:xfrm>
                      <a:prstGeom prst="rect">
                        <a:avLst/>
                      </a:prstGeom>
                    </p:spPr>
                  </p:pic>
                </p:oleObj>
              </mc:Fallback>
            </mc:AlternateContent>
          </a:graphicData>
        </a:graphic>
      </p:graphicFrame>
      <p:sp>
        <p:nvSpPr>
          <p:cNvPr id="6" name="矩形 5"/>
          <p:cNvSpPr>
            <a:spLocks noChangeAspect="1"/>
          </p:cNvSpPr>
          <p:nvPr/>
        </p:nvSpPr>
        <p:spPr>
          <a:xfrm>
            <a:off x="507383" y="4221088"/>
            <a:ext cx="8128000" cy="167969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据媒体报道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已被高校录取的山东临沂</a:t>
            </a:r>
            <a:r>
              <a:rPr lang="en-US" altLang="zh-CN" sz="2200" dirty="0">
                <a:solidFill>
                  <a:srgbClr val="000000"/>
                </a:solidFill>
                <a:latin typeface="Times New Roman" pitchFamily="18" charset="0"/>
                <a:ea typeface="宋体" pitchFamily="2" charset="-122"/>
                <a:cs typeface="Times New Roman" pitchFamily="18" charset="0"/>
              </a:rPr>
              <a:t>18</a:t>
            </a:r>
            <a:r>
              <a:rPr lang="zh-CN" altLang="zh-CN" sz="2200" dirty="0">
                <a:solidFill>
                  <a:srgbClr val="000000"/>
                </a:solidFill>
                <a:latin typeface="Times New Roman" pitchFamily="18" charset="0"/>
                <a:ea typeface="楷体" panose="02010609060101010101" pitchFamily="49" charset="-122"/>
                <a:cs typeface="Times New Roman" pitchFamily="18" charset="0"/>
              </a:rPr>
              <a:t>岁女孩徐玉玉接到诈骗电话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被骗走</a:t>
            </a:r>
            <a:r>
              <a:rPr lang="en-US" altLang="zh-CN" sz="2200" dirty="0">
                <a:solidFill>
                  <a:srgbClr val="000000"/>
                </a:solidFill>
                <a:latin typeface="Times New Roman" pitchFamily="18" charset="0"/>
                <a:ea typeface="宋体" pitchFamily="2" charset="-122"/>
                <a:cs typeface="Times New Roman" pitchFamily="18" charset="0"/>
              </a:rPr>
              <a:t>9</a:t>
            </a: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en-US" altLang="zh-CN" sz="2200" dirty="0">
                <a:solidFill>
                  <a:srgbClr val="000000"/>
                </a:solidFill>
                <a:latin typeface="Times New Roman" pitchFamily="18" charset="0"/>
                <a:ea typeface="宋体" pitchFamily="2" charset="-122"/>
                <a:cs typeface="Times New Roman" pitchFamily="18" charset="0"/>
              </a:rPr>
              <a:t>900</a:t>
            </a:r>
            <a:r>
              <a:rPr lang="zh-CN" altLang="zh-CN" sz="2200" dirty="0">
                <a:solidFill>
                  <a:srgbClr val="000000"/>
                </a:solidFill>
                <a:latin typeface="Times New Roman" pitchFamily="18" charset="0"/>
                <a:ea typeface="楷体" panose="02010609060101010101" pitchFamily="49" charset="-122"/>
                <a:cs typeface="Times New Roman" pitchFamily="18" charset="0"/>
              </a:rPr>
              <a:t>元学费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伤心欲绝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最终导致心脏骤停离世。就在徐玉玉的悲剧发生前后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又有几名大学生遭遇了同样的电信诈骗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造成了不同程度的损失。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508000" y="1497360"/>
            <a:ext cx="8128000" cy="411728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应尽快制定《个人信息保护法》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让违法泄露或出卖信息者受到法律惩处。靠立法为个人信息安全扎紧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篱笆墙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实属必要。同时要想杜绝个人信息的外泄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各个环节应该多管齐下、协同发力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共同加高、加厚信息安全的堤坝。</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电信诈骗分子之所以能够屡屡得逞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除了通过各种非法手段获取公民的个人信息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还有一条就是假冒公安机关等各类国家机关的名义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骗取受害人的信任。因此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那些有可能被犯罪分子假冒的公共机构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如公安机关、法院、金融机构、社保劳保部门等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有必要进一步明确、规范各自的排他性的权威信息发布平台和沟通渠道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并及时向公众公示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让犯罪分子无可乘之机。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716154"/>
            <a:ext cx="8128000" cy="167969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本章为我们通俗地介绍了新闻的基础知识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主要包括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新闻的六要素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新闻价值的要素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新闻与真实的关系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新闻传播的载体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等方面。在这些知识中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对新闻文体特征的掌握是我们学习的重点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要在阅读和写作的实践中来强化认识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从而达到学以致用的目标。</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4590</Words>
  <Application>Kingsoft Office WPP</Application>
  <PresentationFormat>全屏显示(4:3)</PresentationFormat>
  <Paragraphs>183</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城市剪影</vt:lpstr>
      <vt:lpstr>Word.Document.12</vt:lpstr>
      <vt:lpstr>第一章　新闻是什么?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新闻是什么?</dc:title>
  <dc:creator>Windows User</dc:creator>
  <cp:lastModifiedBy>Administrator</cp:lastModifiedBy>
  <cp:revision>4</cp:revision>
  <dcterms:created xsi:type="dcterms:W3CDTF">2016-10-14T06:45:00Z</dcterms:created>
  <dcterms:modified xsi:type="dcterms:W3CDTF">2017-09-13T01:42:32Z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