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3"/>
    <p:sldId id="275" r:id="rId4"/>
    <p:sldId id="276" r:id="rId5"/>
    <p:sldId id="277" r:id="rId6"/>
    <p:sldId id="259" r:id="rId7"/>
    <p:sldId id="262" r:id="rId8"/>
    <p:sldId id="260" r:id="rId9"/>
    <p:sldId id="279" r:id="rId10"/>
    <p:sldId id="280" r:id="rId11"/>
    <p:sldId id="278" r:id="rId12"/>
    <p:sldId id="265" r:id="rId13"/>
    <p:sldId id="282" r:id="rId14"/>
    <p:sldId id="281" r:id="rId15"/>
    <p:sldId id="283" r:id="rId16"/>
    <p:sldId id="284" r:id="rId17"/>
    <p:sldId id="285" r:id="rId1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 autoAdjust="0"/>
  </p:normalViewPr>
  <p:slideViewPr>
    <p:cSldViewPr>
      <p:cViewPr varScale="1">
        <p:scale>
          <a:sx n="88" d="100"/>
          <a:sy n="88" d="100"/>
        </p:scale>
        <p:origin x="918" y="96"/>
      </p:cViewPr>
      <p:guideLst>
        <p:guide orient="horz" pos="2160"/>
        <p:guide pos="52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2049" descr="2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051" name="标题 2050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lvl="0">
              <a:defRPr kern="12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2" name="副标题 205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>
            <a:lvl1pPr marL="0" lvl="0" indent="0" algn="l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3" name="日期占位符 2052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2054" name="页脚占位符 2053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2055" name="灯片编号占位符 2054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06400"/>
            <a:ext cx="2057400" cy="57213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06400"/>
            <a:ext cx="6052930" cy="57213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2EEE0CC-3638-4F4A-9C98-BE97961DBD2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41DC22-96CA-4535-B6F6-D051893B881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0" y="3078286"/>
            <a:ext cx="9144000" cy="566738"/>
          </a:xfrm>
          <a:prstGeom prst="rect">
            <a:avLst/>
          </a:prstGeom>
        </p:spPr>
        <p:txBody>
          <a:bodyPr anchor="b"/>
          <a:lstStyle>
            <a:lvl1pPr algn="ctr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12875"/>
            <a:ext cx="4032504" cy="47148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412875"/>
            <a:ext cx="4032504" cy="47148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CCB2824-0940-41DE-88B8-4BE58EB1F117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05C15E-2595-4E0B-BB86-EE8BF1B2837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9B22C42-7695-40B1-8403-BF80393CDB01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A5276A-390C-4DFE-8576-6A85E317E85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 descr="2-2副本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027" name="标题 1026"/>
          <p:cNvSpPr>
            <a:spLocks noGrp="1"/>
          </p:cNvSpPr>
          <p:nvPr>
            <p:ph type="title"/>
          </p:nvPr>
        </p:nvSpPr>
        <p:spPr>
          <a:xfrm>
            <a:off x="457200" y="406400"/>
            <a:ext cx="8229600" cy="8636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</p:nvPr>
        </p:nvSpPr>
        <p:spPr>
          <a:xfrm>
            <a:off x="457200" y="1412875"/>
            <a:ext cx="8229600" cy="47148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/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/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6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11.xml"/><Relationship Id="rId1" Type="http://schemas.openxmlformats.org/officeDocument/2006/relationships/slide" Target="sl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11.xml"/><Relationship Id="rId1" Type="http://schemas.openxmlformats.org/officeDocument/2006/relationships/slide" Target="slid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11.xml"/><Relationship Id="rId1" Type="http://schemas.openxmlformats.org/officeDocument/2006/relationships/slide" Target="slide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11.xml"/><Relationship Id="rId1" Type="http://schemas.openxmlformats.org/officeDocument/2006/relationships/slide" Target="slide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11.xml"/><Relationship Id="rId1" Type="http://schemas.openxmlformats.org/officeDocument/2006/relationships/slide" Target="slide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11.xml"/><Relationship Id="rId1" Type="http://schemas.openxmlformats.org/officeDocument/2006/relationships/slide" Target="slide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11.xml"/><Relationship Id="rId1" Type="http://schemas.openxmlformats.org/officeDocument/2006/relationships/slide" Target="slide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emf"/><Relationship Id="rId1" Type="http://schemas.openxmlformats.org/officeDocument/2006/relationships/package" Target="../embeddings/Document1.docx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" Target="slide6.xml"/><Relationship Id="rId1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" Target="slide6.xml"/><Relationship Id="rId1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11.xml"/><Relationship Id="rId1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11.xml"/><Relationship Id="rId1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11.xml"/><Relationship Id="rId1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11.</a:t>
            </a:r>
            <a:r>
              <a:rPr lang="zh-CN" altLang="zh-CN" dirty="0"/>
              <a:t>漫步在无人区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迁移应用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51520" y="1124744"/>
            <a:ext cx="8636000" cy="537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作者在客观的报道中也隐约地传达出了他对这场战争的观点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请做出说明。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课文第一部分借助环境氛围的描写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极力刻画出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死一样的寂静笼罩着无人区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的现实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让人们强烈地感受到战争的巨大破坏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含蓄地传达了作者的反战主题。在第三部分写到了战场的环境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直接揭露战争的残酷性。在作者笔下是一片惨不忍睹的景象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难民的匆忙转移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人们留下的一摊摊血迹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汽车被烧焦了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燃烧发出一阵阵臭味。这些景象与自然景物中的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雏菊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忍冬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小鸟的欢叫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形成了巨大的反差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隐约透露出反对战争的主旨。课文第二、四部分是对交战双方士兵的描写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像巴勒斯坦人的恐惧、以色列士兵的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愁容满面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都表现了反战主题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尤其是两个细节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美国制的小型运输车在原野上驶来驶去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以色列的武器装备闪闪发亮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又大又新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地道的美国货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。看上去像是随意的点染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却暗含着对以色列背后的支持者美国的谴责。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迁移应用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91094"/>
            <a:ext cx="8128000" cy="492981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鉴赏新闻报道的表现手法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阅读下面的报道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完成后面的问题。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algn="ctr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itchFamily="18" charset="0"/>
              </a:rPr>
              <a:t>湖南人德行加上纽约人德行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胆大妄为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无所拘束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雄心勃勃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没有什么是不可能的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没有什么是不敢做的。这就是谭盾。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湖南人的德行。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这是他给自己下的定义。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22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岁时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在中央音乐学院读大二的谭盾暑假一个人憋在教室里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写了他平生第一部交响乐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《离骚》。在这部试图诠释两千年前楚国诗人屈原的作品里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他动用了很多板鼓、箫等民族乐器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当时这是很出格的事。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我的老师当时很不满意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说你有这么深刻吗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你有这么多牢骚要发吗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后来这部作品得了一个大奖。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他笑了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微微有点得意。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迁移应用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23528" y="1052736"/>
            <a:ext cx="8384480" cy="537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大概是湖南人的缘故。我们很小的时候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就被教育要有精英文化的抱负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要学文人的气质、气度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这是地域教育的基础。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我成功的根源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对我而言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就是创造性。但是创造性的来源是非常艰辛的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要全面地学习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也离不开土壤。我觉得自己蛮幸运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一直有很好的土壤。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我就觉得自己是一个农民。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文革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’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之前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跟着外婆在湖南乡下长大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在中国传统的儒教伦理、农民非常朴实的真善美环境里长大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青少年时期跟着父母下乡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经历了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文革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’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的动荡和苦难。我觉得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一个人的成长是离不开苦难的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没有尝过苦难的人不会有抱负。有的人会失去理想、信任、信心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人生的一切都被摧毁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有的人则会底气更足。一个艺术家经历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文革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就像观看或者参与一部大歌剧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让你看到了一切。当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文革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’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结束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这个国家的精英要在废墟上重建理想和文化时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我们多多少少又参与其中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中国最活跃的就是这个时期。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迁移应用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117260"/>
            <a:ext cx="8128000" cy="533607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无论湖南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还是北京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都容纳不了这个嚣张、创造力过剩的灵魂。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1986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中央音乐学院四大才子之一的湖南青年谭盾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拎着一箱足够用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年的卫生纸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有人跟他说纽约的卫生纸很贵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带着一颗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要来改变西方音乐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的野心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昂着头颅去了纽约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纽约聚集了来自世界各个角落的各色人种。谭盾在艺术家聚居地格林尼治村一住就是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多年。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全世界的神经病都在那里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你知道有多神经吗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你身边忽然冒出来一个人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你也不知道他从哪里来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竟然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他怀着的理想和你一模一样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在一大堆来纽约追寻伟大使命的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神经病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笨蛋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天才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也有一批来自中国和中国台湾地区的留学生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来自北京的艾未未、陈凯歌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来自台北的李安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来自上海的陈丹青、陈逸飞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一群新波西米亚人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在那里寻找他们的出路和梦想。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迁移应用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48456" y="1117260"/>
            <a:ext cx="8128000" cy="533607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那个时候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我天天和艾未未泡在一起。大家都很年轻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也很穷。但是所有的人都很有抱负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一种非常狂妄的抱负。我们对中国文化的热爱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是一般人难以比拟的。我感觉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这种很强的使命感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和毛泽东他们在上海成立共产党的使命感是一样的。我们出去留学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是为了中国去的。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纽约非常有意思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它永远在向你灌输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从地球上看世界都不够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一定要从宇宙看世界。而在中国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永远只告诉你让你从中国看世界。我觉得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从中国看世界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你就不会这么爱自己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只有从世界这个角度讲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你才会更爱自己、珍惜自己。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文化的创建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需要大舞台和大气候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而慷慨的纽约给予了他们一切。这批当年流浪纽约的华人艺术家和知识分子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如今都是活跃在中外文化艺术领域里声名显赫的人物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他们中的一些人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把自由、独立的风气带回了国内。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迁移应用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2008" y="1124744"/>
            <a:ext cx="8964488" cy="537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我们对西方的学习很扎实。我们在西方学完之后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各人都对西方产生了很大的贡献。中国很大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但是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对中国当代文化产生重大冲击的人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大多是来自纽约的留学生。我觉得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全中国都应该为有这么一批人感到自豪。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湖南人和纽约人都有一种得天独厚的文化土壤。虽然纽约人很富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在物质和文化上过得舒舒服服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湖南人很穷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有时连辣椒、萝卜都吃不上。但是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他们都没有仅仅生活在世俗的状态里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说白了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就是这两个地方的人都有一种超越俗气的潜能。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湖南人的德行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加上纽约人的德行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成就了一个如今的谭盾。狂妄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自由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随心所欲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追新逐奇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又不乏实际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紧紧把握住市场的需要。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我一刻都没有怀疑过自己。你说我是自信也好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狂妄也好。我在内心是个极度浪漫的人。人一定要浪漫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才能超越世俗生活。只有超越世俗生活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才能够创造。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algn="r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选自《人物周刊》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迁移应用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51520" y="1052736"/>
            <a:ext cx="8636000" cy="537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注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谭盾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当代著名的音乐家、作曲家。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这篇报道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除了作者简约的旁白外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通篇都是直接引用主人公的原话。你认为这种手法有什么好处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思维提示</a:t>
            </a:r>
            <a:r>
              <a:rPr lang="en-US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可从刻画人物、新闻特点、文章结构等几个角度分条作答。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主人公是一个极富个性的人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直接引用人物语言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更加突出主人公的个性特征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口气、用语与人物身份十分吻合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给人强烈的现场感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读来有身临其境、与主人公近距离接触之感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主要采用主人公自述形式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不仅符合了报道的真实性的要求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增强说服力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也使文章语言生动活泼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这种结构安排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使行文更加凝练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不拖泥带水。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规律点拨</a:t>
            </a:r>
            <a:r>
              <a:rPr lang="en-US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新闻报道中表现手法的作用有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:(1)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对表现新闻人物特点的作用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;(2)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对表现新闻主题的作用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;(3)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对表现新闻群众接受的作用。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包括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宋体" pitchFamily="2" charset="-122"/>
                <a:cs typeface="宋体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让群众如临新闻现场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宋体" pitchFamily="2" charset="-122"/>
                <a:cs typeface="宋体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让群众体会作者态度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宋体" pitchFamily="2" charset="-122"/>
                <a:cs typeface="宋体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让群众把握新闻主题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宋体" pitchFamily="2" charset="-122"/>
                <a:cs typeface="宋体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突现新闻的社会效应。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395536" y="620688"/>
          <a:ext cx="8128000" cy="26689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Document" r:id="rId1" imgW="3846830" imgH="1268095" progId="Word.Document.12">
                  <p:embed/>
                </p:oleObj>
              </mc:Choice>
              <mc:Fallback>
                <p:oleObj name="Document" r:id="rId1" imgW="3846830" imgH="1268095" progId="Word.Document.12">
                  <p:embed/>
                  <p:pic>
                    <p:nvPicPr>
                      <p:cNvPr id="0" name="图片 102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95536" y="620688"/>
                        <a:ext cx="8128000" cy="26689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414738" y="3326907"/>
            <a:ext cx="8312472" cy="334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又到开学季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要不要让孩子把手机带到学校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这让人很纠结。孩子爱手机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除了方便接打电话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以及或有或无的攀比心理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还因为那些让孩子放不下的手机游戏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家长很矛盾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尽管孩子带手机有利有弊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但禁止孩子用手机似乎失之绝对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学校是最头痛的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一所重点校的校长说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学校制定了相关条例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严禁学生在教室使用手机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最多将限制范围扩大至校园内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但校方普遍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不敢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禁止学生携带手机进校园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原因无他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学生的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安全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权利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只要有一位家长问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没有电话联系不上孩子咋办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学校就不好再提校园禁手机。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227"/>
            <a:ext cx="8128000" cy="452354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辣评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手机真是让人爱恨交加。毋庸置疑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智能手机的诞生是人类生活科技的一次重大革命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仅仅在获取信息、知识方面就是革命性的。不仅报纸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甚至纸书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都将像毛笔被钢笔替代一样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最终成为一种文雅的阅读界面。更便捷、全息化的移动阅读媒介将会完胜。这是科学发展的积极一面。然而落入现实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当仅仅不到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年历史的苹果和其他智能类手机正在影响所有人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正在对学生的阅读、学习和生活习惯产生包括负面的影响。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如今的一些学生已经对手机上瘾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禁止学生使用手机会造成他们高度焦虑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从而影响学习和成绩。对这种情况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一些专家提出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既然手机恋在青少年中间如此普遍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因此老师们应该留出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科技休息时间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让手机用户查看短信和社交网络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以缓解他们的焦虑。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91094"/>
            <a:ext cx="8128000" cy="492981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辣评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众多研究结果显示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只要在断绝电子设备的环境中生活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天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孩子们理解非语言社交信号的能力就能提高。这就是说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去除电子设备的学生会相应增强社交活跃度。与前几代的儿童相比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现在的少年儿童理解人们面部表情或表达同理心的能力正在变弱。与过去相比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现在的孩子们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虚拟社交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的时间增多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他们可以不必面对现实社交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他们减少了伙伴们玩耍时对相互关系和现实生活的理解和感知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孤独的社交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已经成为孩子们的普遍现象。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在教育部门没有针对手机使用做出安排的情况下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学校只能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因校制宜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给出所谓的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暂行条例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。智能手机的普及就是这几年的事情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学生在校园是否、如何使用手机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这是件不该忽视的大事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教育主管部门应该足够重视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给出科学、明确的指引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不要让学校和家长陷入两难。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走近文本</a:t>
            </a:r>
            <a:endParaRPr lang="zh-CN" altLang="en-US" sz="1400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691800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文本导读</a:t>
            </a:r>
            <a:endParaRPr lang="zh-CN" altLang="en-US" sz="14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106757"/>
            <a:ext cx="8128000" cy="2898486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1978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以色列以报复巴解组织为由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出兵入侵黎巴嫩南部地区。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17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美国《费城问讯报》记者理查德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克雷默冒着生命危险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步行深入以色列阵地和法塔赫最靠前线的一个哨所之间的战争腹地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通过自己的视觉和听觉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体验着周围的环境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感受着交战双方的心理状态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真实地记录了巴以战争的可怕景象。报道真实、细腻、生动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很容易引发人们对战争的深刻反思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和对人类命运的深深忧虑。本文由此而荣获美国普利策新闻奖。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走近文本</a:t>
            </a:r>
            <a:endParaRPr lang="zh-CN" altLang="en-US" sz="1400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691800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文本导读</a:t>
            </a:r>
            <a:endParaRPr lang="zh-CN" altLang="en-US" sz="14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00492"/>
            <a:ext cx="8128000" cy="3711016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这篇新闻特写可以分为几部分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请概括各部分大意。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课文可以分为四个部分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:1~6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段为第一部分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作者细致描绘了战争造成的死寂景象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;7~17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段为第二部分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描绘的是法塔赫突击队员的行动与微妙心理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;18~21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段为第三部分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作者直接描绘了战争造成的破坏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;22~34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段是第四部分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描写的是以色列的阵地以及以色列人的心态。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课文描写的重心是什么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课文描写的重心有两个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一是战场的环境氛围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一是战争双方的心态。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迁移应用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309890"/>
            <a:ext cx="8128000" cy="2492221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这篇特写基本上采用的是第一人称的讲述方式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这样安排有什么好处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这是一篇亲历式的报道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文章笔下所记录的都是作者的所见、所闻、所感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作者主要用了第一人称的讲述方式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把自己的采访经历直接展现给读者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这样写可以使读者获得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亲临现场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的感受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增强文章的真实感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使文章富有多方面的感观冲击力。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迁移应用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00492"/>
            <a:ext cx="8128000" cy="371101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课文中有两处用到了第二人称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请找出来并体会一下这样运用的好处。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一是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在路上迎接你的只是蹦蹦跳跳的鸡群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二是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这里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微风擦过树叶发出的沙沙声也会使你吓一大跳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赶快隐蔽起来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等到你钻到橘林里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仰望天空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察看是否有飞机之后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你立即会觉得自己太蠢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神经过分紧张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。这两句一个诉诸视觉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一个诉诸感觉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通过第二人称的运用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作者巧妙地将读者直接拉进景物中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用读者的眼睛去观察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用读者的感观去感受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拉近了环境与读者的距离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使读者产生身临其境的感觉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增强了环境的感染力。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迁移应用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91094"/>
            <a:ext cx="8128000" cy="492981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这篇特写最鲜明的特点就是用了大量的细节描写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这些细节强烈地传达出了作者对这场战争的感受和看法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请举例说明。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比如第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段中写到的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自来水龙头正在往外淌水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流出来的水在地上形成了小溪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然后一直流到一块曾经是花园的低洼地里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”,48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小时前绝不会出现这样的情形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这就鲜明地印证了本文的主题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战争使得人们充满生机的家园瞬间变成了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无人区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再如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灌木丛中长满着雏菊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空气里散布着忍冬的芳香。东边山坡上传来爆炸声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间或夹杂着小鸟的欢叫声。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雏菊、忍冬的芳香、小鸟的欢叫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这本是一派生机勃勃的和谐景象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但在爆炸声的伴奏下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这些景物却显得如此不协调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它们与前面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烧得发焦的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汽车、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一摊摊血迹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形成了强烈的反差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在不动声色中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作者对战争的强烈谴责、对和平的呼唤得到了强有力的表达。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城市剪影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4"/>
      </a:accent5>
      <a:accent6>
        <a:srgbClr val="E5895B"/>
      </a:accent6>
      <a:hlink>
        <a:srgbClr val="CC3300"/>
      </a:hlink>
      <a:folHlink>
        <a:srgbClr val="9966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节模板</Template>
  <TotalTime>0</TotalTime>
  <Words>4423</Words>
  <Application>Kingsoft Office WPP</Application>
  <PresentationFormat>全屏显示(4:3)</PresentationFormat>
  <Paragraphs>107</Paragraphs>
  <Slides>16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城市剪影</vt:lpstr>
      <vt:lpstr>Word.Document.12</vt:lpstr>
      <vt:lpstr>11.漫步在无人区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11.漫步在无人区</dc:title>
  <dc:creator>Windows User</dc:creator>
  <cp:lastModifiedBy>Administrator</cp:lastModifiedBy>
  <cp:revision>5</cp:revision>
  <dcterms:created xsi:type="dcterms:W3CDTF">2016-10-16T00:06:00Z</dcterms:created>
  <dcterms:modified xsi:type="dcterms:W3CDTF">2017-09-13T01:43:54Z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