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826" r:id="rId2"/>
    <p:sldId id="827" r:id="rId3"/>
    <p:sldId id="828" r:id="rId4"/>
    <p:sldId id="829" r:id="rId5"/>
    <p:sldId id="830" r:id="rId6"/>
    <p:sldId id="831" r:id="rId7"/>
    <p:sldId id="832" r:id="rId8"/>
    <p:sldId id="833" r:id="rId9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4E0E1"/>
    <a:srgbClr val="97EEFE"/>
    <a:srgbClr val="A5EDF0"/>
    <a:srgbClr val="8BE4D2"/>
    <a:srgbClr val="BBEFE7"/>
    <a:srgbClr val="85CAD9"/>
    <a:srgbClr val="027718"/>
    <a:srgbClr val="008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768" y="-702"/>
      </p:cViewPr>
      <p:guideLst>
        <p:guide orient="horz" pos="2174"/>
        <p:guide pos="21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Calibri" panose="020F0502020204030204" charset="0"/>
              </a:defRPr>
            </a:lvl1pPr>
          </a:lstStyle>
          <a:p>
            <a:pPr>
              <a:defRPr/>
            </a:pPr>
            <a:fld id="{3AA72C73-F3F0-4C14-A46F-BA70DDB4A591}" type="datetimeFigureOut">
              <a:rPr lang="zh-CN" altLang="en-US"/>
              <a:pPr>
                <a:defRPr/>
              </a:pPr>
              <a:t>2020/8/24</a:t>
            </a:fld>
            <a:endParaRPr lang="zh-CN" altLang="en-US">
              <a:latin typeface="Calibri" pitchFamily="34" charset="0"/>
            </a:endParaRPr>
          </a:p>
        </p:txBody>
      </p:sp>
      <p:sp>
        <p:nvSpPr>
          <p:cNvPr id="1126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7E6376A-C7B4-41FC-AA7C-03DBE040A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0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EB7EC-0849-4ED4-9BC6-F00A95CAB5FD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B010A-E578-4CE0-BB96-D1C98EF4B6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2120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DCD55-1A57-47F1-AEB0-5E162ED89D40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C532F-8B5D-4F5D-934C-14230F5D3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537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DD526-2CB7-4B8A-AC3C-92084AB8F991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CB693-3824-44E6-94DA-290CE74812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17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CA096-08C3-4684-BDE5-377C51DC9368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072E6-7FF7-4862-AD01-448CFF4F14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7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C2AC-3C3D-46D5-AB92-48B7C5C757FB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FEC46-D382-4BD3-9680-AFDFBE407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3925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0B296-67F0-4690-9B0E-15BED91A339F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B78B6-4BFB-4D05-AD91-D471222A4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2164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2E2FE-4E6A-4E32-9BEB-E24F7F7B6734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2C31A-07B5-4372-A2F9-CEA61CBC96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440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B7D22-F7E0-48FD-BC00-0E120737F3CD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7BED6-F236-4FC6-B156-8E710B8C36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340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50B93-411B-467E-B5AE-D6D41DEA75A4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D7D2A-98D9-4395-ADFC-1A93501F8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0345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4630A-83D9-4A9D-9431-6836E8CD7830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BA209-D9A3-44FF-88B1-43A179599D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091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420813"/>
            <a:ext cx="788670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1B417E6-D2E6-4236-92A4-85D1E0C76823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206806A-070F-4831-B7B0-E5BD7A6A8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0" y="799307"/>
            <a:ext cx="9144000" cy="1200329"/>
          </a:xfrm>
          <a:prstGeom prst="rect">
            <a:avLst/>
          </a:prstGeom>
          <a:solidFill>
            <a:schemeClr val="bg1">
              <a:alpha val="3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劝 </a:t>
            </a:r>
            <a:r>
              <a:rPr lang="zh-CN" altLang="en-US" sz="72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告</a:t>
            </a:r>
            <a:endParaRPr lang="zh-CN" altLang="en-US" sz="7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图片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4875" y="2215547"/>
            <a:ext cx="7334250" cy="3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8" descr="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62750" y="4356100"/>
            <a:ext cx="2092325" cy="156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" name="内容占位符 2"/>
          <p:cNvSpPr>
            <a:spLocks noGrp="1" noChangeArrowheads="1"/>
          </p:cNvSpPr>
          <p:nvPr>
            <p:ph idx="1"/>
          </p:nvPr>
        </p:nvSpPr>
        <p:spPr>
          <a:xfrm>
            <a:off x="304800" y="1955800"/>
            <a:ext cx="8096250" cy="2616200"/>
          </a:xfrm>
        </p:spPr>
        <p:txBody>
          <a:bodyPr/>
          <a:lstStyle/>
          <a:p>
            <a:pPr marL="0" indent="0" algn="just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latin typeface="宋体" pitchFamily="2" charset="-122"/>
              </a:rPr>
              <a:t>    </a:t>
            </a:r>
            <a:r>
              <a:rPr lang="zh-CN" altLang="zh-CN" dirty="0" smtClean="0">
                <a:latin typeface="宋体" pitchFamily="2" charset="-122"/>
              </a:rPr>
              <a:t>本次口语交际的内容是围绕</a:t>
            </a:r>
            <a:r>
              <a:rPr lang="zh-CN" altLang="zh-CN" dirty="0" smtClean="0">
                <a:latin typeface="宋体" pitchFamily="2" charset="-122"/>
              </a:rPr>
              <a:t>“劝</a:t>
            </a:r>
            <a:r>
              <a:rPr lang="zh-CN" altLang="en-US" dirty="0" smtClean="0">
                <a:latin typeface="宋体" pitchFamily="2" charset="-122"/>
              </a:rPr>
              <a:t>告</a:t>
            </a:r>
            <a:r>
              <a:rPr lang="zh-CN" altLang="zh-CN" dirty="0" smtClean="0">
                <a:latin typeface="宋体" pitchFamily="2" charset="-122"/>
              </a:rPr>
              <a:t>”</a:t>
            </a:r>
            <a:r>
              <a:rPr lang="zh-CN" altLang="zh-CN" dirty="0" smtClean="0">
                <a:latin typeface="宋体" pitchFamily="2" charset="-122"/>
              </a:rPr>
              <a:t>这个话题分享说话技巧。</a:t>
            </a:r>
          </a:p>
          <a:p>
            <a:pPr marL="0" indent="0" algn="just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dirty="0" smtClean="0">
                <a:latin typeface="宋体" pitchFamily="2" charset="-122"/>
              </a:rPr>
              <a:t>    分两个任务：一是对教材上的三位同学的</a:t>
            </a:r>
            <a:r>
              <a:rPr lang="zh-CN" altLang="zh-CN" dirty="0" smtClean="0">
                <a:latin typeface="宋体" pitchFamily="2" charset="-122"/>
              </a:rPr>
              <a:t>劝</a:t>
            </a:r>
            <a:r>
              <a:rPr lang="zh-CN" altLang="en-US" dirty="0" smtClean="0">
                <a:latin typeface="宋体" pitchFamily="2" charset="-122"/>
              </a:rPr>
              <a:t>告</a:t>
            </a:r>
            <a:r>
              <a:rPr lang="zh-CN" altLang="zh-CN" dirty="0" smtClean="0">
                <a:latin typeface="宋体" pitchFamily="2" charset="-122"/>
              </a:rPr>
              <a:t>的话</a:t>
            </a:r>
            <a:r>
              <a:rPr lang="zh-CN" altLang="zh-CN" dirty="0" smtClean="0">
                <a:latin typeface="宋体" pitchFamily="2" charset="-122"/>
              </a:rPr>
              <a:t>判断是否恰当；二是对针对教材上列出的两种情境进行</a:t>
            </a:r>
            <a:r>
              <a:rPr lang="zh-CN" altLang="zh-CN" dirty="0" smtClean="0">
                <a:latin typeface="宋体" pitchFamily="2" charset="-122"/>
              </a:rPr>
              <a:t>劝</a:t>
            </a:r>
            <a:r>
              <a:rPr lang="zh-CN" altLang="en-US" dirty="0" smtClean="0">
                <a:latin typeface="宋体" pitchFamily="2" charset="-122"/>
              </a:rPr>
              <a:t>告</a:t>
            </a:r>
            <a:r>
              <a:rPr lang="zh-CN" altLang="zh-CN" dirty="0" smtClean="0">
                <a:latin typeface="宋体" pitchFamily="2" charset="-122"/>
              </a:rPr>
              <a:t>练习</a:t>
            </a:r>
            <a:r>
              <a:rPr lang="zh-CN" altLang="zh-CN" dirty="0" smtClean="0">
                <a:latin typeface="宋体" pitchFamily="2" charset="-122"/>
              </a:rPr>
              <a:t>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077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交际指导</a:t>
            </a:r>
          </a:p>
        </p:txBody>
      </p:sp>
      <p:pic>
        <p:nvPicPr>
          <p:cNvPr id="3078" name="内容占位符 1" descr="名师辅导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6088" y="925513"/>
            <a:ext cx="728662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9"/>
          <p:cNvSpPr txBox="1">
            <a:spLocks noChangeArrowheads="1"/>
          </p:cNvSpPr>
          <p:nvPr/>
        </p:nvSpPr>
        <p:spPr bwMode="auto">
          <a:xfrm>
            <a:off x="409575" y="1355725"/>
            <a:ext cx="832485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zh-CN" sz="2800" dirty="0">
                <a:latin typeface="宋体" pitchFamily="2" charset="-122"/>
              </a:rPr>
              <a:t>   </a:t>
            </a:r>
            <a:r>
              <a:rPr lang="zh-CN" altLang="en-US" sz="2800" dirty="0">
                <a:latin typeface="宋体" pitchFamily="2" charset="-122"/>
              </a:rPr>
              <a:t>1.分组讨论，各抒己见。</a:t>
            </a:r>
          </a:p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latin typeface="宋体" pitchFamily="2" charset="-122"/>
              </a:rPr>
              <a:t>   3-4人一组，先就任务一的问题进行讨论，说明这三个同学的</a:t>
            </a:r>
            <a:r>
              <a:rPr lang="zh-CN" altLang="en-US" sz="2800" dirty="0" smtClean="0">
                <a:latin typeface="宋体" pitchFamily="2" charset="-122"/>
              </a:rPr>
              <a:t>劝告哪</a:t>
            </a:r>
            <a:r>
              <a:rPr lang="zh-CN" altLang="en-US" sz="2800" dirty="0">
                <a:latin typeface="宋体" pitchFamily="2" charset="-122"/>
              </a:rPr>
              <a:t>一个更恰当，为什么。然后从这三个同学的</a:t>
            </a:r>
            <a:r>
              <a:rPr lang="zh-CN" altLang="en-US" sz="2800" dirty="0" smtClean="0">
                <a:latin typeface="宋体" pitchFamily="2" charset="-122"/>
              </a:rPr>
              <a:t>劝告话语</a:t>
            </a:r>
            <a:r>
              <a:rPr lang="zh-CN" altLang="en-US" sz="2800" dirty="0">
                <a:latin typeface="宋体" pitchFamily="2" charset="-122"/>
              </a:rPr>
              <a:t>对比总结在</a:t>
            </a:r>
            <a:r>
              <a:rPr lang="zh-CN" altLang="en-US" sz="2800" dirty="0" smtClean="0">
                <a:latin typeface="宋体" pitchFamily="2" charset="-122"/>
              </a:rPr>
              <a:t>劝告中</a:t>
            </a:r>
            <a:r>
              <a:rPr lang="zh-CN" altLang="en-US" sz="2800" dirty="0">
                <a:latin typeface="宋体" pitchFamily="2" charset="-122"/>
              </a:rPr>
              <a:t>需要注意的事项，可以借鉴的经验。要明确在</a:t>
            </a:r>
            <a:r>
              <a:rPr lang="zh-CN" altLang="en-US" sz="2800" dirty="0" smtClean="0">
                <a:latin typeface="宋体" pitchFamily="2" charset="-122"/>
              </a:rPr>
              <a:t>劝告别人</a:t>
            </a:r>
            <a:r>
              <a:rPr lang="zh-CN" altLang="en-US" sz="2800" dirty="0">
                <a:latin typeface="宋体" pitchFamily="2" charset="-122"/>
              </a:rPr>
              <a:t>的时候要委婉，不能用指责的语气，同时</a:t>
            </a:r>
            <a:r>
              <a:rPr lang="zh-CN" altLang="en-US" sz="2800" dirty="0" smtClean="0">
                <a:latin typeface="宋体" pitchFamily="2" charset="-122"/>
              </a:rPr>
              <a:t>劝告的</a:t>
            </a:r>
            <a:r>
              <a:rPr lang="zh-CN" altLang="en-US" sz="2800" dirty="0">
                <a:latin typeface="宋体" pitchFamily="2" charset="-122"/>
              </a:rPr>
              <a:t>内容要言之有理。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文本框 4099"/>
          <p:cNvSpPr txBox="1">
            <a:spLocks noChangeArrowheads="1"/>
          </p:cNvSpPr>
          <p:nvPr/>
        </p:nvSpPr>
        <p:spPr bwMode="auto">
          <a:xfrm>
            <a:off x="479425" y="1416050"/>
            <a:ext cx="8185150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en-US" altLang="zh-CN" sz="2800" dirty="0">
                <a:latin typeface="宋体" pitchFamily="2" charset="-122"/>
              </a:rPr>
              <a:t>  </a:t>
            </a:r>
            <a:r>
              <a:rPr lang="zh-CN" altLang="en-US" sz="2800" dirty="0">
                <a:latin typeface="宋体" pitchFamily="2" charset="-122"/>
              </a:rPr>
              <a:t>  2.身临其境，上台表演。各小组讨论后，选出四名代表，演一演，看看哪种</a:t>
            </a:r>
            <a:r>
              <a:rPr lang="zh-CN" altLang="en-US" sz="2800" dirty="0" smtClean="0">
                <a:latin typeface="宋体" pitchFamily="2" charset="-122"/>
              </a:rPr>
              <a:t>劝告方式</a:t>
            </a:r>
            <a:r>
              <a:rPr lang="zh-CN" altLang="en-US" sz="2800" dirty="0">
                <a:latin typeface="宋体" pitchFamily="2" charset="-122"/>
              </a:rPr>
              <a:t>更容易让当事人接受。表达要清楚，说话要准确、有说服力。</a:t>
            </a:r>
          </a:p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latin typeface="宋体" pitchFamily="2" charset="-122"/>
              </a:rPr>
              <a:t>    3.大家评议，选出最佳。对每个同学在说话的语气、</a:t>
            </a:r>
            <a:r>
              <a:rPr lang="zh-CN" altLang="en-US" sz="2800" dirty="0" smtClean="0">
                <a:latin typeface="宋体" pitchFamily="2" charset="-122"/>
              </a:rPr>
              <a:t>劝告的</a:t>
            </a:r>
            <a:r>
              <a:rPr lang="zh-CN" altLang="en-US" sz="2800" dirty="0">
                <a:latin typeface="宋体" pitchFamily="2" charset="-122"/>
              </a:rPr>
              <a:t>理由、表情等方面进行评议，看看是否恰当和到位。然后选出说得最好的。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timg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39025" y="614363"/>
            <a:ext cx="1506538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148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交际示例</a:t>
            </a:r>
          </a:p>
        </p:txBody>
      </p:sp>
      <p:pic>
        <p:nvPicPr>
          <p:cNvPr id="6149" name="内容占位符 1" descr="交流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03213" y="835025"/>
            <a:ext cx="969962" cy="969963"/>
          </a:xfrm>
        </p:spPr>
      </p:pic>
      <p:sp>
        <p:nvSpPr>
          <p:cNvPr id="6150" name="文本框 1"/>
          <p:cNvSpPr txBox="1">
            <a:spLocks noChangeArrowheads="1"/>
          </p:cNvSpPr>
          <p:nvPr/>
        </p:nvSpPr>
        <p:spPr bwMode="auto">
          <a:xfrm>
            <a:off x="303213" y="2025650"/>
            <a:ext cx="8335962" cy="265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zh-CN" sz="2800" b="1" dirty="0">
                <a:latin typeface="Arial" pitchFamily="34" charset="0"/>
              </a:rPr>
              <a:t>    </a:t>
            </a:r>
            <a:r>
              <a:rPr lang="zh-CN" sz="2800" b="1" dirty="0">
                <a:latin typeface="Arial" pitchFamily="34" charset="0"/>
              </a:rPr>
              <a:t>任务一：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宋体" pitchFamily="2" charset="-122"/>
              </a:rPr>
              <a:t>    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第一个同学的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告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方式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属于直接劝告对方这样做，会撞伤别人；第二个同学属于直接指责；第三个同学的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告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方式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更加委婉，不仅指出了错在哪，而且忠告对方这样做会弄伤自己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timg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1063" y="3865563"/>
            <a:ext cx="1506537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250825" y="1449388"/>
            <a:ext cx="8642350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zh-CN" sz="2800" b="1" dirty="0">
                <a:latin typeface="Arial" pitchFamily="34" charset="0"/>
              </a:rPr>
              <a:t>    </a:t>
            </a:r>
            <a:r>
              <a:rPr lang="zh-CN" altLang="zh-CN" sz="28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因此，第三个同学的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告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方式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更容易被接受，因为她态度大方、有礼貌，理由也充分，语气平和、委婉，为当事人着想。在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告</a:t>
            </a:r>
            <a:r>
              <a:rPr lang="zh-CN" sz="2800" dirty="0" smtClean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sz="2800" dirty="0">
                <a:latin typeface="楷体_GB2312" pitchFamily="49" charset="-122"/>
                <a:ea typeface="楷体_GB2312" pitchFamily="49" charset="-122"/>
              </a:rPr>
              <a:t>时候，注意说话的语气要委婉，不能用指责的口吻；多从别人的角度着想，这样别人更容易接受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文本框 1"/>
          <p:cNvSpPr txBox="1">
            <a:spLocks noChangeArrowheads="1"/>
          </p:cNvSpPr>
          <p:nvPr/>
        </p:nvSpPr>
        <p:spPr bwMode="auto">
          <a:xfrm>
            <a:off x="323850" y="1223963"/>
            <a:ext cx="864235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zh-CN" altLang="zh-CN" sz="2800" b="1" dirty="0">
                <a:latin typeface="Arial" pitchFamily="34" charset="0"/>
              </a:rPr>
              <a:t>任务二：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</a:rPr>
              <a:t> 情境一：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Arial" pitchFamily="34" charset="0"/>
                <a:ea typeface="楷体_GB2312" pitchFamily="49" charset="-122"/>
              </a:rPr>
              <a:t>告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</a:rPr>
              <a:t>违反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交通规则的同学。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   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</a:rPr>
              <a:t>劝说：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 同学，横穿马路太危险了！往来车辆这么多，一不小心会撞伤你的。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  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</a:rPr>
              <a:t>情境二：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</a:rPr>
              <a:t>劝</a:t>
            </a:r>
            <a:r>
              <a:rPr lang="zh-CN" altLang="en-US" sz="2800" dirty="0" smtClean="0">
                <a:latin typeface="Arial" pitchFamily="34" charset="0"/>
                <a:ea typeface="楷体_GB2312" pitchFamily="49" charset="-122"/>
              </a:rPr>
              <a:t>告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</a:rPr>
              <a:t>表哥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不要打游戏。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  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</a:rPr>
              <a:t>劝说：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</a:rPr>
              <a:t>表哥，你要学会劳逸结合，玩一会儿电脑，就出去呼吸一下新鲜空气，这样既能保持大脑清醒，玩游戏时发挥更高水平，又能保护视力，一举两得多美呀！我们一起去室外玩玩吧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</a:rPr>
              <a:t>！</a:t>
            </a:r>
            <a:endParaRPr lang="zh-CN" altLang="zh-CN" sz="2800" dirty="0"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323850" y="1341438"/>
            <a:ext cx="8261350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  <a:sym typeface="宋体" pitchFamily="2" charset="-122"/>
              </a:rPr>
              <a:t>情境三：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  <a:sym typeface="宋体" pitchFamily="2" charset="-122"/>
              </a:rPr>
              <a:t>劝</a:t>
            </a:r>
            <a:r>
              <a:rPr lang="zh-CN" altLang="en-US" sz="2800" dirty="0" smtClean="0">
                <a:latin typeface="Arial" pitchFamily="34" charset="0"/>
                <a:ea typeface="楷体_GB2312" pitchFamily="49" charset="-122"/>
                <a:sym typeface="宋体" pitchFamily="2" charset="-122"/>
              </a:rPr>
              <a:t>告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  <a:sym typeface="宋体" pitchFamily="2" charset="-122"/>
              </a:rPr>
              <a:t>爸爸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  <a:sym typeface="宋体" pitchFamily="2" charset="-122"/>
              </a:rPr>
              <a:t>戒烟。</a:t>
            </a: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楷体_GB2312" pitchFamily="49" charset="-122"/>
                <a:sym typeface="宋体" pitchFamily="2" charset="-122"/>
              </a:rPr>
              <a:t>   </a:t>
            </a:r>
            <a:r>
              <a:rPr lang="zh-CN" altLang="zh-CN" sz="2800" b="1" dirty="0">
                <a:latin typeface="Arial" pitchFamily="34" charset="0"/>
                <a:ea typeface="楷体_GB2312" pitchFamily="49" charset="-122"/>
                <a:sym typeface="宋体" pitchFamily="2" charset="-122"/>
              </a:rPr>
              <a:t>   劝说：</a:t>
            </a:r>
            <a:r>
              <a:rPr lang="zh-CN" altLang="zh-CN" sz="2800" dirty="0">
                <a:latin typeface="Arial" pitchFamily="34" charset="0"/>
                <a:ea typeface="楷体_GB2312" pitchFamily="49" charset="-122"/>
                <a:sym typeface="宋体" pitchFamily="2" charset="-122"/>
              </a:rPr>
              <a:t>爸爸，吸烟对身体不好，我希望爸爸永远健健康康的。您一直以来都是我的榜样，戒烟一定难不倒您！加油，看好您啊，爸爸</a:t>
            </a:r>
            <a:r>
              <a:rPr lang="zh-CN" altLang="zh-CN" sz="2800" dirty="0" smtClean="0">
                <a:latin typeface="Arial" pitchFamily="34" charset="0"/>
                <a:ea typeface="楷体_GB2312" pitchFamily="49" charset="-122"/>
                <a:sym typeface="宋体" pitchFamily="2" charset="-122"/>
              </a:rPr>
              <a:t>！</a:t>
            </a:r>
            <a:r>
              <a:rPr lang="en-US" altLang="zh-CN" sz="2800" dirty="0" smtClean="0">
                <a:latin typeface="Arial" pitchFamily="34" charset="0"/>
                <a:ea typeface="楷体_GB2312" pitchFamily="49" charset="-122"/>
                <a:sym typeface="宋体" pitchFamily="2" charset="-122"/>
              </a:rPr>
              <a:t> </a:t>
            </a:r>
            <a:endParaRPr lang="zh-CN" altLang="zh-CN" sz="2800" dirty="0">
              <a:latin typeface="Arial" pitchFamily="34" charset="0"/>
              <a:ea typeface="楷体_GB2312" pitchFamily="49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zh-CN" sz="2800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   </a:t>
            </a:r>
            <a:endParaRPr lang="zh-CN" altLang="en-US" sz="2800" dirty="0"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492</Words>
  <Application>Microsoft Office PowerPoint</Application>
  <PresentationFormat>全屏显示(4:3)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2018-01-19T05:09:00Z</dcterms:created>
  <dcterms:modified xsi:type="dcterms:W3CDTF">2020-08-23T21:05:12Z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