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120.xml" ContentType="application/vnd.openxmlformats-officedocument.presentationml.slide+xml"/>
  <Override PartName="/ppt/slides/slide218.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slides/slide290.xml" ContentType="application/vnd.openxmlformats-officedocument.presentationml.slide+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slides/slide158.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Override PartName="/ppt/slides/slide300.xml" ContentType="application/vnd.openxmlformats-officedocument.presentationml.slide+xml"/>
  <Default Extension="png" ContentType="image/png"/>
  <Override PartName="/ppt/notesSlides/notesSlide79.xml" ContentType="application/vnd.openxmlformats-officedocument.presentationml.notesSlide+xml"/>
  <Override PartName="/ppt/slides/slide237.xml" ContentType="application/vnd.openxmlformats-officedocument.presentationml.slide+xml"/>
  <Override PartName="/ppt/slides/slide284.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62.xml" ContentType="application/vnd.openxmlformats-officedocument.presentationml.slide+xml"/>
  <Default Extension="emf" ContentType="image/x-emf"/>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slides/slide11.xml" ContentType="application/vnd.openxmlformats-officedocument.presentationml.slide+xml"/>
  <Override PartName="/ppt/slides/slide188.xml" ContentType="application/vnd.openxmlformats-officedocument.presentationml.slide+xml"/>
  <Override PartName="/ppt/slides/slide2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30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78.xml" ContentType="application/vnd.openxmlformats-officedocument.presentationml.slide+xml"/>
  <Override PartName="/ppt/slides/slide289.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s/slide234.xml" ContentType="application/vnd.openxmlformats-officedocument.presentationml.slide+xml"/>
  <Override PartName="/ppt/slides/slide245.xml" ContentType="application/vnd.openxmlformats-officedocument.presentationml.slide+xml"/>
  <Override PartName="/ppt/slides/slide281.xml" ContentType="application/vnd.openxmlformats-officedocument.presentationml.slide+xml"/>
  <Override PartName="/ppt/slides/slide29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s/slide41.xml" ContentType="application/vnd.openxmlformats-officedocument.presentationml.slide+xml"/>
  <Override PartName="/ppt/slides/slide223.xml" ContentType="application/vnd.openxmlformats-officedocument.presentationml.slide+xml"/>
  <Override PartName="/ppt/slides/slide270.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297.xml" ContentType="application/vnd.openxmlformats-officedocument.presentationml.slide+xml"/>
  <Override PartName="/ppt/slides/slide302.xml" ContentType="application/vnd.openxmlformats-officedocument.presentationml.slide+xml"/>
  <Override PartName="/ppt/slideLayouts/slideLayout9.xml" ContentType="application/vnd.openxmlformats-officedocument.presentationml.slideLayout+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64.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5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69.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slides/slide283.xml" ContentType="application/vnd.openxmlformats-officedocument.presentationml.slide+xml"/>
  <Override PartName="/ppt/slides/slide29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slides/slide272.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Default Extension="docx" ContentType="application/vnd.openxmlformats-officedocument.wordprocessingml.document"/>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299.xml" ContentType="application/vnd.openxmlformats-officedocument.presentationml.slide+xml"/>
  <Override PartName="/ppt/slides/slide304.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slides/slide288.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slides/slide266.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s/slide2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slides/slide285.xml" ContentType="application/vnd.openxmlformats-officedocument.presentationml.slide+xml"/>
  <Override PartName="/ppt/slides/slide296.xml" ContentType="application/vnd.openxmlformats-officedocument.presentationml.slide+xml"/>
  <Override PartName="/ppt/slides/slide30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slides/slide263.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slides/slide279.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Override PartName="/ppt/slides/slide2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slides/slide287.xml" ContentType="application/vnd.openxmlformats-officedocument.presentationml.slide+xml"/>
  <Override PartName="/ppt/slides/slide298.xml" ContentType="application/vnd.openxmlformats-officedocument.presentationml.slide+xml"/>
  <Override PartName="/ppt/slides/slide303.xml" ContentType="application/vnd.openxmlformats-officedocument.presentationml.slide+xml"/>
  <Override PartName="/ppt/slides/slide58.xml" ContentType="application/vnd.openxmlformats-officedocument.presentationml.slide+xml"/>
  <Override PartName="/ppt/slides/slide229.xml" ContentType="application/vnd.openxmlformats-officedocument.presentationml.slide+xml"/>
  <Override PartName="/ppt/slides/slide276.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307"/>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 id="662" r:id="rId104"/>
    <p:sldId id="663" r:id="rId105"/>
    <p:sldId id="664" r:id="rId106"/>
    <p:sldId id="665" r:id="rId107"/>
    <p:sldId id="666" r:id="rId108"/>
    <p:sldId id="667" r:id="rId109"/>
    <p:sldId id="668" r:id="rId110"/>
    <p:sldId id="669" r:id="rId111"/>
    <p:sldId id="670" r:id="rId112"/>
    <p:sldId id="671" r:id="rId113"/>
    <p:sldId id="672" r:id="rId114"/>
    <p:sldId id="673" r:id="rId115"/>
    <p:sldId id="674" r:id="rId116"/>
    <p:sldId id="675" r:id="rId117"/>
    <p:sldId id="676" r:id="rId118"/>
    <p:sldId id="677" r:id="rId119"/>
    <p:sldId id="678" r:id="rId120"/>
    <p:sldId id="679" r:id="rId121"/>
    <p:sldId id="680" r:id="rId122"/>
    <p:sldId id="681" r:id="rId123"/>
    <p:sldId id="682" r:id="rId124"/>
    <p:sldId id="683" r:id="rId125"/>
    <p:sldId id="684" r:id="rId126"/>
    <p:sldId id="685" r:id="rId127"/>
    <p:sldId id="686" r:id="rId128"/>
    <p:sldId id="687" r:id="rId129"/>
    <p:sldId id="688" r:id="rId130"/>
    <p:sldId id="689" r:id="rId131"/>
    <p:sldId id="690" r:id="rId132"/>
    <p:sldId id="691" r:id="rId133"/>
    <p:sldId id="692" r:id="rId134"/>
    <p:sldId id="693" r:id="rId135"/>
    <p:sldId id="694" r:id="rId136"/>
    <p:sldId id="695" r:id="rId137"/>
    <p:sldId id="696" r:id="rId138"/>
    <p:sldId id="697" r:id="rId139"/>
    <p:sldId id="698" r:id="rId140"/>
    <p:sldId id="699" r:id="rId141"/>
    <p:sldId id="700" r:id="rId142"/>
    <p:sldId id="701" r:id="rId143"/>
    <p:sldId id="702" r:id="rId144"/>
    <p:sldId id="703" r:id="rId145"/>
    <p:sldId id="704" r:id="rId146"/>
    <p:sldId id="705" r:id="rId147"/>
    <p:sldId id="706" r:id="rId148"/>
    <p:sldId id="707" r:id="rId149"/>
    <p:sldId id="708" r:id="rId150"/>
    <p:sldId id="709" r:id="rId151"/>
    <p:sldId id="710" r:id="rId152"/>
    <p:sldId id="711" r:id="rId153"/>
    <p:sldId id="712" r:id="rId154"/>
    <p:sldId id="713" r:id="rId155"/>
    <p:sldId id="714" r:id="rId156"/>
    <p:sldId id="715" r:id="rId157"/>
    <p:sldId id="716" r:id="rId158"/>
    <p:sldId id="717" r:id="rId159"/>
    <p:sldId id="718" r:id="rId160"/>
    <p:sldId id="719" r:id="rId161"/>
    <p:sldId id="720" r:id="rId162"/>
    <p:sldId id="721" r:id="rId163"/>
    <p:sldId id="722" r:id="rId164"/>
    <p:sldId id="723" r:id="rId165"/>
    <p:sldId id="724" r:id="rId166"/>
    <p:sldId id="725" r:id="rId167"/>
    <p:sldId id="726" r:id="rId168"/>
    <p:sldId id="727" r:id="rId169"/>
    <p:sldId id="728" r:id="rId170"/>
    <p:sldId id="729" r:id="rId171"/>
    <p:sldId id="730" r:id="rId172"/>
    <p:sldId id="731" r:id="rId173"/>
    <p:sldId id="732" r:id="rId174"/>
    <p:sldId id="733" r:id="rId175"/>
    <p:sldId id="734" r:id="rId176"/>
    <p:sldId id="735" r:id="rId177"/>
    <p:sldId id="736" r:id="rId178"/>
    <p:sldId id="737" r:id="rId179"/>
    <p:sldId id="738" r:id="rId180"/>
    <p:sldId id="739" r:id="rId181"/>
    <p:sldId id="740" r:id="rId182"/>
    <p:sldId id="741" r:id="rId183"/>
    <p:sldId id="742" r:id="rId184"/>
    <p:sldId id="743" r:id="rId185"/>
    <p:sldId id="744" r:id="rId186"/>
    <p:sldId id="745" r:id="rId187"/>
    <p:sldId id="746" r:id="rId188"/>
    <p:sldId id="747" r:id="rId189"/>
    <p:sldId id="748" r:id="rId190"/>
    <p:sldId id="749" r:id="rId191"/>
    <p:sldId id="750" r:id="rId192"/>
    <p:sldId id="751" r:id="rId193"/>
    <p:sldId id="752" r:id="rId194"/>
    <p:sldId id="753" r:id="rId195"/>
    <p:sldId id="754" r:id="rId196"/>
    <p:sldId id="755" r:id="rId197"/>
    <p:sldId id="756" r:id="rId198"/>
    <p:sldId id="757" r:id="rId199"/>
    <p:sldId id="758" r:id="rId200"/>
    <p:sldId id="759" r:id="rId201"/>
    <p:sldId id="760" r:id="rId202"/>
    <p:sldId id="761" r:id="rId203"/>
    <p:sldId id="762" r:id="rId204"/>
    <p:sldId id="763" r:id="rId205"/>
    <p:sldId id="764" r:id="rId206"/>
    <p:sldId id="765" r:id="rId207"/>
    <p:sldId id="766" r:id="rId208"/>
    <p:sldId id="767" r:id="rId209"/>
    <p:sldId id="768" r:id="rId210"/>
    <p:sldId id="769" r:id="rId211"/>
    <p:sldId id="770" r:id="rId212"/>
    <p:sldId id="771" r:id="rId213"/>
    <p:sldId id="772" r:id="rId214"/>
    <p:sldId id="773" r:id="rId215"/>
    <p:sldId id="774" r:id="rId216"/>
    <p:sldId id="775" r:id="rId217"/>
    <p:sldId id="776" r:id="rId218"/>
    <p:sldId id="777" r:id="rId219"/>
    <p:sldId id="778" r:id="rId220"/>
    <p:sldId id="779" r:id="rId221"/>
    <p:sldId id="780" r:id="rId222"/>
    <p:sldId id="781" r:id="rId223"/>
    <p:sldId id="782" r:id="rId224"/>
    <p:sldId id="783" r:id="rId225"/>
    <p:sldId id="784" r:id="rId226"/>
    <p:sldId id="785" r:id="rId227"/>
    <p:sldId id="786" r:id="rId228"/>
    <p:sldId id="787" r:id="rId229"/>
    <p:sldId id="788" r:id="rId230"/>
    <p:sldId id="789" r:id="rId231"/>
    <p:sldId id="790" r:id="rId232"/>
    <p:sldId id="791" r:id="rId233"/>
    <p:sldId id="792" r:id="rId234"/>
    <p:sldId id="793" r:id="rId235"/>
    <p:sldId id="794" r:id="rId236"/>
    <p:sldId id="795" r:id="rId237"/>
    <p:sldId id="796" r:id="rId238"/>
    <p:sldId id="797" r:id="rId239"/>
    <p:sldId id="798" r:id="rId240"/>
    <p:sldId id="799" r:id="rId241"/>
    <p:sldId id="800" r:id="rId242"/>
    <p:sldId id="801" r:id="rId243"/>
    <p:sldId id="802" r:id="rId244"/>
    <p:sldId id="803" r:id="rId245"/>
    <p:sldId id="804" r:id="rId246"/>
    <p:sldId id="805" r:id="rId247"/>
    <p:sldId id="806" r:id="rId248"/>
    <p:sldId id="807" r:id="rId249"/>
    <p:sldId id="808" r:id="rId250"/>
    <p:sldId id="809" r:id="rId251"/>
    <p:sldId id="810" r:id="rId252"/>
    <p:sldId id="811" r:id="rId253"/>
    <p:sldId id="812" r:id="rId254"/>
    <p:sldId id="813" r:id="rId255"/>
    <p:sldId id="814" r:id="rId256"/>
    <p:sldId id="815" r:id="rId257"/>
    <p:sldId id="816" r:id="rId258"/>
    <p:sldId id="817" r:id="rId259"/>
    <p:sldId id="818" r:id="rId260"/>
    <p:sldId id="819" r:id="rId261"/>
    <p:sldId id="820" r:id="rId262"/>
    <p:sldId id="821" r:id="rId263"/>
    <p:sldId id="822" r:id="rId264"/>
    <p:sldId id="823" r:id="rId265"/>
    <p:sldId id="824" r:id="rId266"/>
    <p:sldId id="825" r:id="rId267"/>
    <p:sldId id="826" r:id="rId268"/>
    <p:sldId id="827" r:id="rId269"/>
    <p:sldId id="828" r:id="rId270"/>
    <p:sldId id="829" r:id="rId271"/>
    <p:sldId id="830" r:id="rId272"/>
    <p:sldId id="831" r:id="rId273"/>
    <p:sldId id="832" r:id="rId274"/>
    <p:sldId id="833" r:id="rId275"/>
    <p:sldId id="834" r:id="rId276"/>
    <p:sldId id="835" r:id="rId277"/>
    <p:sldId id="836" r:id="rId278"/>
    <p:sldId id="837" r:id="rId279"/>
    <p:sldId id="838" r:id="rId280"/>
    <p:sldId id="839" r:id="rId281"/>
    <p:sldId id="840" r:id="rId282"/>
    <p:sldId id="841" r:id="rId283"/>
    <p:sldId id="842" r:id="rId284"/>
    <p:sldId id="843" r:id="rId285"/>
    <p:sldId id="844" r:id="rId286"/>
    <p:sldId id="845" r:id="rId287"/>
    <p:sldId id="846" r:id="rId288"/>
    <p:sldId id="847" r:id="rId289"/>
    <p:sldId id="848" r:id="rId290"/>
    <p:sldId id="849" r:id="rId291"/>
    <p:sldId id="850" r:id="rId292"/>
    <p:sldId id="851" r:id="rId293"/>
    <p:sldId id="852" r:id="rId294"/>
    <p:sldId id="853" r:id="rId295"/>
    <p:sldId id="854" r:id="rId296"/>
    <p:sldId id="855" r:id="rId297"/>
    <p:sldId id="856" r:id="rId298"/>
    <p:sldId id="857" r:id="rId299"/>
    <p:sldId id="858" r:id="rId300"/>
    <p:sldId id="859" r:id="rId301"/>
    <p:sldId id="860" r:id="rId302"/>
    <p:sldId id="861" r:id="rId303"/>
    <p:sldId id="862" r:id="rId304"/>
    <p:sldId id="863" r:id="rId305"/>
    <p:sldId id="864" r:id="rId30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presProps" Target="presProps.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viewProps" Target="view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theme" Target="theme/theme1.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tableStyles" Target="tableStyle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60.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61.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68.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69.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71.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73.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74.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75.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86.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91.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92.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93.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95.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96.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97.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9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99.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100.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101.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10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54648890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106</a:t>
            </a:fld>
            <a:endParaRPr lang="zh-CN" altLang="en-US"/>
          </a:p>
        </p:txBody>
      </p:sp>
    </p:spTree>
    <p:extLst>
      <p:ext uri="{BB962C8B-B14F-4D97-AF65-F5344CB8AC3E}">
        <p14:creationId xmlns:p14="http://schemas.microsoft.com/office/powerpoint/2010/main" xmlns="" val="1849768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380243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4203605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4294605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269475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994986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913050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730856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835431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52781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3957203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831356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4227905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2513465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198330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776845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8241806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719236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9447185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4250880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8511402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34125120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771625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042172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4146325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3289127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7061518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28158186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3049875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10330059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91019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2537248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37105527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14076017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12871135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38608780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8195470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741585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8501813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12417039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25335847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1453846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6432565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33669939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31737443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22878655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p14="http://schemas.microsoft.com/office/powerpoint/2010/main" xmlns="" val="107871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p14="http://schemas.microsoft.com/office/powerpoint/2010/main" xmlns="" val="195529568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p14="http://schemas.microsoft.com/office/powerpoint/2010/main" xmlns="" val="12850257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p14="http://schemas.microsoft.com/office/powerpoint/2010/main" xmlns="" val="7288609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p14="http://schemas.microsoft.com/office/powerpoint/2010/main" xmlns="" val="12251742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64</a:t>
            </a:fld>
            <a:endParaRPr lang="zh-CN" altLang="en-US"/>
          </a:p>
        </p:txBody>
      </p:sp>
    </p:spTree>
    <p:extLst>
      <p:ext uri="{BB962C8B-B14F-4D97-AF65-F5344CB8AC3E}">
        <p14:creationId xmlns:p14="http://schemas.microsoft.com/office/powerpoint/2010/main" xmlns="" val="26236991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65</a:t>
            </a:fld>
            <a:endParaRPr lang="zh-CN" altLang="en-US"/>
          </a:p>
        </p:txBody>
      </p:sp>
    </p:spTree>
    <p:extLst>
      <p:ext uri="{BB962C8B-B14F-4D97-AF65-F5344CB8AC3E}">
        <p14:creationId xmlns:p14="http://schemas.microsoft.com/office/powerpoint/2010/main" xmlns="" val="2837428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2332759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66</a:t>
            </a:fld>
            <a:endParaRPr lang="zh-CN" altLang="en-US"/>
          </a:p>
        </p:txBody>
      </p:sp>
    </p:spTree>
    <p:extLst>
      <p:ext uri="{BB962C8B-B14F-4D97-AF65-F5344CB8AC3E}">
        <p14:creationId xmlns:p14="http://schemas.microsoft.com/office/powerpoint/2010/main" xmlns="" val="38382697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67</a:t>
            </a:fld>
            <a:endParaRPr lang="zh-CN" altLang="en-US"/>
          </a:p>
        </p:txBody>
      </p:sp>
    </p:spTree>
    <p:extLst>
      <p:ext uri="{BB962C8B-B14F-4D97-AF65-F5344CB8AC3E}">
        <p14:creationId xmlns:p14="http://schemas.microsoft.com/office/powerpoint/2010/main" xmlns="" val="64870158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68</a:t>
            </a:fld>
            <a:endParaRPr lang="zh-CN" altLang="en-US"/>
          </a:p>
        </p:txBody>
      </p:sp>
    </p:spTree>
    <p:extLst>
      <p:ext uri="{BB962C8B-B14F-4D97-AF65-F5344CB8AC3E}">
        <p14:creationId xmlns:p14="http://schemas.microsoft.com/office/powerpoint/2010/main" xmlns="" val="4610845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69</a:t>
            </a:fld>
            <a:endParaRPr lang="zh-CN" altLang="en-US"/>
          </a:p>
        </p:txBody>
      </p:sp>
    </p:spTree>
    <p:extLst>
      <p:ext uri="{BB962C8B-B14F-4D97-AF65-F5344CB8AC3E}">
        <p14:creationId xmlns:p14="http://schemas.microsoft.com/office/powerpoint/2010/main" xmlns="" val="40367331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70</a:t>
            </a:fld>
            <a:endParaRPr lang="zh-CN" altLang="en-US"/>
          </a:p>
        </p:txBody>
      </p:sp>
    </p:spTree>
    <p:extLst>
      <p:ext uri="{BB962C8B-B14F-4D97-AF65-F5344CB8AC3E}">
        <p14:creationId xmlns:p14="http://schemas.microsoft.com/office/powerpoint/2010/main" xmlns="" val="2003908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71</a:t>
            </a:fld>
            <a:endParaRPr lang="zh-CN" altLang="en-US"/>
          </a:p>
        </p:txBody>
      </p:sp>
    </p:spTree>
    <p:extLst>
      <p:ext uri="{BB962C8B-B14F-4D97-AF65-F5344CB8AC3E}">
        <p14:creationId xmlns:p14="http://schemas.microsoft.com/office/powerpoint/2010/main" xmlns="" val="387033882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72</a:t>
            </a:fld>
            <a:endParaRPr lang="zh-CN" altLang="en-US"/>
          </a:p>
        </p:txBody>
      </p:sp>
    </p:spTree>
    <p:extLst>
      <p:ext uri="{BB962C8B-B14F-4D97-AF65-F5344CB8AC3E}">
        <p14:creationId xmlns:p14="http://schemas.microsoft.com/office/powerpoint/2010/main" xmlns="" val="23974943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73</a:t>
            </a:fld>
            <a:endParaRPr lang="zh-CN" altLang="en-US"/>
          </a:p>
        </p:txBody>
      </p:sp>
    </p:spTree>
    <p:extLst>
      <p:ext uri="{BB962C8B-B14F-4D97-AF65-F5344CB8AC3E}">
        <p14:creationId xmlns:p14="http://schemas.microsoft.com/office/powerpoint/2010/main" xmlns="" val="6221421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74</a:t>
            </a:fld>
            <a:endParaRPr lang="zh-CN" altLang="en-US"/>
          </a:p>
        </p:txBody>
      </p:sp>
    </p:spTree>
    <p:extLst>
      <p:ext uri="{BB962C8B-B14F-4D97-AF65-F5344CB8AC3E}">
        <p14:creationId xmlns:p14="http://schemas.microsoft.com/office/powerpoint/2010/main" xmlns="" val="158250918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75</a:t>
            </a:fld>
            <a:endParaRPr lang="zh-CN" altLang="en-US"/>
          </a:p>
        </p:txBody>
      </p:sp>
    </p:spTree>
    <p:extLst>
      <p:ext uri="{BB962C8B-B14F-4D97-AF65-F5344CB8AC3E}">
        <p14:creationId xmlns:p14="http://schemas.microsoft.com/office/powerpoint/2010/main" xmlns="" val="1082241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51814998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76</a:t>
            </a:fld>
            <a:endParaRPr lang="zh-CN" altLang="en-US"/>
          </a:p>
        </p:txBody>
      </p:sp>
    </p:spTree>
    <p:extLst>
      <p:ext uri="{BB962C8B-B14F-4D97-AF65-F5344CB8AC3E}">
        <p14:creationId xmlns:p14="http://schemas.microsoft.com/office/powerpoint/2010/main" xmlns="" val="416053489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77</a:t>
            </a:fld>
            <a:endParaRPr lang="zh-CN" altLang="en-US"/>
          </a:p>
        </p:txBody>
      </p:sp>
    </p:spTree>
    <p:extLst>
      <p:ext uri="{BB962C8B-B14F-4D97-AF65-F5344CB8AC3E}">
        <p14:creationId xmlns:p14="http://schemas.microsoft.com/office/powerpoint/2010/main" xmlns="" val="27933953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78</a:t>
            </a:fld>
            <a:endParaRPr lang="zh-CN" altLang="en-US"/>
          </a:p>
        </p:txBody>
      </p:sp>
    </p:spTree>
    <p:extLst>
      <p:ext uri="{BB962C8B-B14F-4D97-AF65-F5344CB8AC3E}">
        <p14:creationId xmlns:p14="http://schemas.microsoft.com/office/powerpoint/2010/main" xmlns="" val="41599360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79</a:t>
            </a:fld>
            <a:endParaRPr lang="zh-CN" altLang="en-US"/>
          </a:p>
        </p:txBody>
      </p:sp>
    </p:spTree>
    <p:extLst>
      <p:ext uri="{BB962C8B-B14F-4D97-AF65-F5344CB8AC3E}">
        <p14:creationId xmlns:p14="http://schemas.microsoft.com/office/powerpoint/2010/main" xmlns="" val="33204197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80</a:t>
            </a:fld>
            <a:endParaRPr lang="zh-CN" altLang="en-US"/>
          </a:p>
        </p:txBody>
      </p:sp>
    </p:spTree>
    <p:extLst>
      <p:ext uri="{BB962C8B-B14F-4D97-AF65-F5344CB8AC3E}">
        <p14:creationId xmlns:p14="http://schemas.microsoft.com/office/powerpoint/2010/main" xmlns="" val="95103809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81</a:t>
            </a:fld>
            <a:endParaRPr lang="zh-CN" altLang="en-US"/>
          </a:p>
        </p:txBody>
      </p:sp>
    </p:spTree>
    <p:extLst>
      <p:ext uri="{BB962C8B-B14F-4D97-AF65-F5344CB8AC3E}">
        <p14:creationId xmlns:p14="http://schemas.microsoft.com/office/powerpoint/2010/main" xmlns="" val="25945780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82</a:t>
            </a:fld>
            <a:endParaRPr lang="zh-CN" altLang="en-US"/>
          </a:p>
        </p:txBody>
      </p:sp>
    </p:spTree>
    <p:extLst>
      <p:ext uri="{BB962C8B-B14F-4D97-AF65-F5344CB8AC3E}">
        <p14:creationId xmlns:p14="http://schemas.microsoft.com/office/powerpoint/2010/main" xmlns="" val="28553867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83</a:t>
            </a:fld>
            <a:endParaRPr lang="zh-CN" altLang="en-US"/>
          </a:p>
        </p:txBody>
      </p:sp>
    </p:spTree>
    <p:extLst>
      <p:ext uri="{BB962C8B-B14F-4D97-AF65-F5344CB8AC3E}">
        <p14:creationId xmlns:p14="http://schemas.microsoft.com/office/powerpoint/2010/main" xmlns="" val="18006889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84</a:t>
            </a:fld>
            <a:endParaRPr lang="zh-CN" altLang="en-US"/>
          </a:p>
        </p:txBody>
      </p:sp>
    </p:spTree>
    <p:extLst>
      <p:ext uri="{BB962C8B-B14F-4D97-AF65-F5344CB8AC3E}">
        <p14:creationId xmlns:p14="http://schemas.microsoft.com/office/powerpoint/2010/main" xmlns="" val="7142521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85</a:t>
            </a:fld>
            <a:endParaRPr lang="zh-CN" altLang="en-US"/>
          </a:p>
        </p:txBody>
      </p:sp>
    </p:spTree>
    <p:extLst>
      <p:ext uri="{BB962C8B-B14F-4D97-AF65-F5344CB8AC3E}">
        <p14:creationId xmlns:p14="http://schemas.microsoft.com/office/powerpoint/2010/main" xmlns="" val="4282140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8787026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86</a:t>
            </a:fld>
            <a:endParaRPr lang="zh-CN" altLang="en-US"/>
          </a:p>
        </p:txBody>
      </p:sp>
    </p:spTree>
    <p:extLst>
      <p:ext uri="{BB962C8B-B14F-4D97-AF65-F5344CB8AC3E}">
        <p14:creationId xmlns:p14="http://schemas.microsoft.com/office/powerpoint/2010/main" xmlns="" val="34973252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87</a:t>
            </a:fld>
            <a:endParaRPr lang="zh-CN" altLang="en-US"/>
          </a:p>
        </p:txBody>
      </p:sp>
    </p:spTree>
    <p:extLst>
      <p:ext uri="{BB962C8B-B14F-4D97-AF65-F5344CB8AC3E}">
        <p14:creationId xmlns:p14="http://schemas.microsoft.com/office/powerpoint/2010/main" xmlns="" val="184400401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88</a:t>
            </a:fld>
            <a:endParaRPr lang="zh-CN" altLang="en-US"/>
          </a:p>
        </p:txBody>
      </p:sp>
    </p:spTree>
    <p:extLst>
      <p:ext uri="{BB962C8B-B14F-4D97-AF65-F5344CB8AC3E}">
        <p14:creationId xmlns:p14="http://schemas.microsoft.com/office/powerpoint/2010/main" xmlns="" val="34198236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89</a:t>
            </a:fld>
            <a:endParaRPr lang="zh-CN" altLang="en-US"/>
          </a:p>
        </p:txBody>
      </p:sp>
    </p:spTree>
    <p:extLst>
      <p:ext uri="{BB962C8B-B14F-4D97-AF65-F5344CB8AC3E}">
        <p14:creationId xmlns:p14="http://schemas.microsoft.com/office/powerpoint/2010/main" xmlns="" val="418278220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90</a:t>
            </a:fld>
            <a:endParaRPr lang="zh-CN" altLang="en-US"/>
          </a:p>
        </p:txBody>
      </p:sp>
    </p:spTree>
    <p:extLst>
      <p:ext uri="{BB962C8B-B14F-4D97-AF65-F5344CB8AC3E}">
        <p14:creationId xmlns:p14="http://schemas.microsoft.com/office/powerpoint/2010/main" xmlns="" val="173007550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91</a:t>
            </a:fld>
            <a:endParaRPr lang="zh-CN" altLang="en-US"/>
          </a:p>
        </p:txBody>
      </p:sp>
    </p:spTree>
    <p:extLst>
      <p:ext uri="{BB962C8B-B14F-4D97-AF65-F5344CB8AC3E}">
        <p14:creationId xmlns:p14="http://schemas.microsoft.com/office/powerpoint/2010/main" xmlns="" val="188687178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92</a:t>
            </a:fld>
            <a:endParaRPr lang="zh-CN" altLang="en-US"/>
          </a:p>
        </p:txBody>
      </p:sp>
    </p:spTree>
    <p:extLst>
      <p:ext uri="{BB962C8B-B14F-4D97-AF65-F5344CB8AC3E}">
        <p14:creationId xmlns:p14="http://schemas.microsoft.com/office/powerpoint/2010/main" xmlns="" val="141233427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93</a:t>
            </a:fld>
            <a:endParaRPr lang="zh-CN" altLang="en-US"/>
          </a:p>
        </p:txBody>
      </p:sp>
    </p:spTree>
    <p:extLst>
      <p:ext uri="{BB962C8B-B14F-4D97-AF65-F5344CB8AC3E}">
        <p14:creationId xmlns:p14="http://schemas.microsoft.com/office/powerpoint/2010/main" xmlns="" val="236035014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94</a:t>
            </a:fld>
            <a:endParaRPr lang="zh-CN" altLang="en-US"/>
          </a:p>
        </p:txBody>
      </p:sp>
    </p:spTree>
    <p:extLst>
      <p:ext uri="{BB962C8B-B14F-4D97-AF65-F5344CB8AC3E}">
        <p14:creationId xmlns:p14="http://schemas.microsoft.com/office/powerpoint/2010/main" xmlns="" val="2145770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95</a:t>
            </a:fld>
            <a:endParaRPr lang="zh-CN" altLang="en-US"/>
          </a:p>
        </p:txBody>
      </p:sp>
    </p:spTree>
    <p:extLst>
      <p:ext uri="{BB962C8B-B14F-4D97-AF65-F5344CB8AC3E}">
        <p14:creationId xmlns:p14="http://schemas.microsoft.com/office/powerpoint/2010/main" xmlns="" val="641807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75868796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96</a:t>
            </a:fld>
            <a:endParaRPr lang="zh-CN" altLang="en-US"/>
          </a:p>
        </p:txBody>
      </p:sp>
    </p:spTree>
    <p:extLst>
      <p:ext uri="{BB962C8B-B14F-4D97-AF65-F5344CB8AC3E}">
        <p14:creationId xmlns:p14="http://schemas.microsoft.com/office/powerpoint/2010/main" xmlns="" val="388531436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97</a:t>
            </a:fld>
            <a:endParaRPr lang="zh-CN" altLang="en-US"/>
          </a:p>
        </p:txBody>
      </p:sp>
    </p:spTree>
    <p:extLst>
      <p:ext uri="{BB962C8B-B14F-4D97-AF65-F5344CB8AC3E}">
        <p14:creationId xmlns:p14="http://schemas.microsoft.com/office/powerpoint/2010/main" xmlns="" val="323807102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98</a:t>
            </a:fld>
            <a:endParaRPr lang="zh-CN" altLang="en-US"/>
          </a:p>
        </p:txBody>
      </p:sp>
    </p:spTree>
    <p:extLst>
      <p:ext uri="{BB962C8B-B14F-4D97-AF65-F5344CB8AC3E}">
        <p14:creationId xmlns:p14="http://schemas.microsoft.com/office/powerpoint/2010/main" xmlns="" val="228720785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99</a:t>
            </a:fld>
            <a:endParaRPr lang="zh-CN" altLang="en-US"/>
          </a:p>
        </p:txBody>
      </p:sp>
    </p:spTree>
    <p:extLst>
      <p:ext uri="{BB962C8B-B14F-4D97-AF65-F5344CB8AC3E}">
        <p14:creationId xmlns:p14="http://schemas.microsoft.com/office/powerpoint/2010/main" xmlns="" val="281478906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100</a:t>
            </a:fld>
            <a:endParaRPr lang="zh-CN" altLang="en-US"/>
          </a:p>
        </p:txBody>
      </p:sp>
    </p:spTree>
    <p:extLst>
      <p:ext uri="{BB962C8B-B14F-4D97-AF65-F5344CB8AC3E}">
        <p14:creationId xmlns:p14="http://schemas.microsoft.com/office/powerpoint/2010/main" xmlns="" val="415393997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101</a:t>
            </a:fld>
            <a:endParaRPr lang="zh-CN" altLang="en-US"/>
          </a:p>
        </p:txBody>
      </p:sp>
    </p:spTree>
    <p:extLst>
      <p:ext uri="{BB962C8B-B14F-4D97-AF65-F5344CB8AC3E}">
        <p14:creationId xmlns:p14="http://schemas.microsoft.com/office/powerpoint/2010/main" xmlns="" val="371272362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102</a:t>
            </a:fld>
            <a:endParaRPr lang="zh-CN" altLang="en-US"/>
          </a:p>
        </p:txBody>
      </p:sp>
    </p:spTree>
    <p:extLst>
      <p:ext uri="{BB962C8B-B14F-4D97-AF65-F5344CB8AC3E}">
        <p14:creationId xmlns:p14="http://schemas.microsoft.com/office/powerpoint/2010/main" xmlns="" val="139965014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103</a:t>
            </a:fld>
            <a:endParaRPr lang="zh-CN" altLang="en-US"/>
          </a:p>
        </p:txBody>
      </p:sp>
    </p:spTree>
    <p:extLst>
      <p:ext uri="{BB962C8B-B14F-4D97-AF65-F5344CB8AC3E}">
        <p14:creationId xmlns:p14="http://schemas.microsoft.com/office/powerpoint/2010/main" xmlns="" val="337749142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104</a:t>
            </a:fld>
            <a:endParaRPr lang="zh-CN" altLang="en-US"/>
          </a:p>
        </p:txBody>
      </p:sp>
    </p:spTree>
    <p:extLst>
      <p:ext uri="{BB962C8B-B14F-4D97-AF65-F5344CB8AC3E}">
        <p14:creationId xmlns:p14="http://schemas.microsoft.com/office/powerpoint/2010/main" xmlns="" val="334638423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105</a:t>
            </a:fld>
            <a:endParaRPr lang="zh-CN" altLang="en-US"/>
          </a:p>
        </p:txBody>
      </p:sp>
    </p:spTree>
    <p:extLst>
      <p:ext uri="{BB962C8B-B14F-4D97-AF65-F5344CB8AC3E}">
        <p14:creationId xmlns:p14="http://schemas.microsoft.com/office/powerpoint/2010/main" xmlns="" val="1897981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3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4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 id="2147483684" r:id="rId25"/>
    <p:sldLayoutId id="2147483685" r:id="rId26"/>
    <p:sldLayoutId id="2147483686" r:id="rId27"/>
    <p:sldLayoutId id="2147483687" r:id="rId28"/>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4.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5.xml"/><Relationship Id="rId7" Type="http://schemas.openxmlformats.org/officeDocument/2006/relationships/package" Target="../embeddings/Microsoft_Office_Word___41.docx"/><Relationship Id="rId2" Type="http://schemas.openxmlformats.org/officeDocument/2006/relationships/slideLayout" Target="../slideLayouts/slideLayout14.xml"/><Relationship Id="rId1" Type="http://schemas.openxmlformats.org/officeDocument/2006/relationships/vmlDrawing" Target="../drawings/vmlDrawing41.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10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7.xml"/><Relationship Id="rId7" Type="http://schemas.openxmlformats.org/officeDocument/2006/relationships/package" Target="../embeddings/Microsoft_Office_Word___42.docx"/><Relationship Id="rId2" Type="http://schemas.openxmlformats.org/officeDocument/2006/relationships/slideLayout" Target="../slideLayouts/slideLayout14.xml"/><Relationship Id="rId1" Type="http://schemas.openxmlformats.org/officeDocument/2006/relationships/vmlDrawing" Target="../drawings/vmlDrawing42.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8.xml"/><Relationship Id="rId7" Type="http://schemas.openxmlformats.org/officeDocument/2006/relationships/package" Target="../embeddings/Microsoft_Office_Word___43.docx"/><Relationship Id="rId2" Type="http://schemas.openxmlformats.org/officeDocument/2006/relationships/slideLayout" Target="../slideLayouts/slideLayout14.xml"/><Relationship Id="rId1" Type="http://schemas.openxmlformats.org/officeDocument/2006/relationships/vmlDrawing" Target="../drawings/vmlDrawing43.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99.xml"/><Relationship Id="rId7" Type="http://schemas.openxmlformats.org/officeDocument/2006/relationships/package" Target="../embeddings/Microsoft_Office_Word___44.docx"/><Relationship Id="rId2" Type="http://schemas.openxmlformats.org/officeDocument/2006/relationships/slideLayout" Target="../slideLayouts/slideLayout14.xml"/><Relationship Id="rId1" Type="http://schemas.openxmlformats.org/officeDocument/2006/relationships/vmlDrawing" Target="../drawings/vmlDrawing44.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10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0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10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0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0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1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1.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45.vml"/><Relationship Id="rId6" Type="http://schemas.openxmlformats.org/officeDocument/2006/relationships/package" Target="../embeddings/Microsoft_Office_Word___45.docx"/><Relationship Id="rId5" Type="http://schemas.openxmlformats.org/officeDocument/2006/relationships/slide" Target="slide107.xml"/><Relationship Id="rId4" Type="http://schemas.openxmlformats.org/officeDocument/2006/relationships/slide" Target="slide25.xml"/></Relationships>
</file>

<file path=ppt/slides/_rels/slide1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46.vml"/><Relationship Id="rId6" Type="http://schemas.openxmlformats.org/officeDocument/2006/relationships/package" Target="../embeddings/Microsoft_Office_Word___46.docx"/><Relationship Id="rId5" Type="http://schemas.openxmlformats.org/officeDocument/2006/relationships/slide" Target="slide107.xml"/><Relationship Id="rId4" Type="http://schemas.openxmlformats.org/officeDocument/2006/relationships/slide" Target="slide25.xml"/></Relationships>
</file>

<file path=ppt/slides/_rels/slide1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47.vml"/><Relationship Id="rId6" Type="http://schemas.openxmlformats.org/officeDocument/2006/relationships/package" Target="../embeddings/Microsoft_Office_Word___47.docx"/><Relationship Id="rId5" Type="http://schemas.openxmlformats.org/officeDocument/2006/relationships/slide" Target="slide107.xml"/><Relationship Id="rId4" Type="http://schemas.openxmlformats.org/officeDocument/2006/relationships/slide" Target="slide25.xml"/></Relationships>
</file>

<file path=ppt/slides/_rels/slide1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48.vml"/><Relationship Id="rId6" Type="http://schemas.openxmlformats.org/officeDocument/2006/relationships/package" Target="../embeddings/Microsoft_Office_Word___48.docx"/><Relationship Id="rId5" Type="http://schemas.openxmlformats.org/officeDocument/2006/relationships/slide" Target="slide107.xml"/><Relationship Id="rId4" Type="http://schemas.openxmlformats.org/officeDocument/2006/relationships/slide" Target="slide25.xml"/></Relationships>
</file>

<file path=ppt/slides/_rels/slide1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49.vml"/><Relationship Id="rId6" Type="http://schemas.openxmlformats.org/officeDocument/2006/relationships/package" Target="../embeddings/Microsoft_Office_Word___49.docx"/><Relationship Id="rId5" Type="http://schemas.openxmlformats.org/officeDocument/2006/relationships/slide" Target="slide107.xml"/><Relationship Id="rId4" Type="http://schemas.openxmlformats.org/officeDocument/2006/relationships/slide" Target="slide25.xml"/></Relationships>
</file>

<file path=ppt/slides/_rels/slide1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50.vml"/><Relationship Id="rId6" Type="http://schemas.openxmlformats.org/officeDocument/2006/relationships/package" Target="../embeddings/Microsoft_Office_Word___50.docx"/><Relationship Id="rId5" Type="http://schemas.openxmlformats.org/officeDocument/2006/relationships/slide" Target="slide107.xml"/><Relationship Id="rId4" Type="http://schemas.openxmlformats.org/officeDocument/2006/relationships/slide" Target="slide25.xml"/></Relationships>
</file>

<file path=ppt/slides/_rels/slide13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51.vml"/><Relationship Id="rId6" Type="http://schemas.openxmlformats.org/officeDocument/2006/relationships/package" Target="../embeddings/Microsoft_Office_Word___51.docx"/><Relationship Id="rId5" Type="http://schemas.openxmlformats.org/officeDocument/2006/relationships/slide" Target="slide107.xml"/><Relationship Id="rId4" Type="http://schemas.openxmlformats.org/officeDocument/2006/relationships/slide" Target="slide25.xml"/></Relationships>
</file>

<file path=ppt/slides/_rels/slide13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52.vml"/><Relationship Id="rId6" Type="http://schemas.openxmlformats.org/officeDocument/2006/relationships/package" Target="../embeddings/Microsoft_Office_Word___52.docx"/><Relationship Id="rId5" Type="http://schemas.openxmlformats.org/officeDocument/2006/relationships/slide" Target="slide107.xml"/><Relationship Id="rId4" Type="http://schemas.openxmlformats.org/officeDocument/2006/relationships/slide" Target="slide25.xml"/></Relationships>
</file>

<file path=ppt/slides/_rels/slide13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Layout" Target="../slideLayouts/slideLayout14.xml"/><Relationship Id="rId1" Type="http://schemas.openxmlformats.org/officeDocument/2006/relationships/vmlDrawing" Target="../drawings/vmlDrawing53.vml"/><Relationship Id="rId6" Type="http://schemas.openxmlformats.org/officeDocument/2006/relationships/package" Target="../embeddings/Microsoft_Office_Word___53.docx"/><Relationship Id="rId5" Type="http://schemas.openxmlformats.org/officeDocument/2006/relationships/slide" Target="slide107.xml"/><Relationship Id="rId4" Type="http://schemas.openxmlformats.org/officeDocument/2006/relationships/slide" Target="slide25.xml"/></Relationships>
</file>

<file path=ppt/slides/_rels/slide13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14.xml"/><Relationship Id="rId4" Type="http://schemas.openxmlformats.org/officeDocument/2006/relationships/slide" Target="slide10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3" Type="http://schemas.openxmlformats.org/officeDocument/2006/relationships/package" Target="../embeddings/Microsoft_Office_Word___54.docx"/><Relationship Id="rId2" Type="http://schemas.openxmlformats.org/officeDocument/2006/relationships/slideLayout" Target="../slideLayouts/slideLayout16.xml"/><Relationship Id="rId1" Type="http://schemas.openxmlformats.org/officeDocument/2006/relationships/vmlDrawing" Target="../drawings/vmlDrawing54.vml"/></Relationships>
</file>

<file path=ppt/slides/_rels/slide14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4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1.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55.docx"/><Relationship Id="rId2" Type="http://schemas.openxmlformats.org/officeDocument/2006/relationships/slideLayout" Target="../slideLayouts/slideLayout16.xml"/><Relationship Id="rId1" Type="http://schemas.openxmlformats.org/officeDocument/2006/relationships/vmlDrawing" Target="../drawings/vmlDrawing55.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52.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56.docx"/><Relationship Id="rId2" Type="http://schemas.openxmlformats.org/officeDocument/2006/relationships/slideLayout" Target="../slideLayouts/slideLayout16.xml"/><Relationship Id="rId1" Type="http://schemas.openxmlformats.org/officeDocument/2006/relationships/vmlDrawing" Target="../drawings/vmlDrawing56.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5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5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6" Type="http://schemas.openxmlformats.org/officeDocument/2006/relationships/image" Target="../media/image63.jpeg"/><Relationship Id="rId5" Type="http://schemas.openxmlformats.org/officeDocument/2006/relationships/slide" Target="slide251.xml"/><Relationship Id="rId4" Type="http://schemas.openxmlformats.org/officeDocument/2006/relationships/slide" Target="slide216.xml"/></Relationships>
</file>

<file path=ppt/slides/_rels/slide16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69.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57.docx"/><Relationship Id="rId2" Type="http://schemas.openxmlformats.org/officeDocument/2006/relationships/slideLayout" Target="../slideLayouts/slideLayout16.xml"/><Relationship Id="rId1" Type="http://schemas.openxmlformats.org/officeDocument/2006/relationships/vmlDrawing" Target="../drawings/vmlDrawing57.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6" Type="http://schemas.openxmlformats.org/officeDocument/2006/relationships/image" Target="../media/image65.jpeg"/><Relationship Id="rId5" Type="http://schemas.openxmlformats.org/officeDocument/2006/relationships/slide" Target="slide251.xml"/><Relationship Id="rId4" Type="http://schemas.openxmlformats.org/officeDocument/2006/relationships/slide" Target="slide216.xml"/></Relationships>
</file>

<file path=ppt/slides/_rels/slide17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7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88.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58.docx"/><Relationship Id="rId2" Type="http://schemas.openxmlformats.org/officeDocument/2006/relationships/slideLayout" Target="../slideLayouts/slideLayout16.xml"/><Relationship Id="rId1" Type="http://schemas.openxmlformats.org/officeDocument/2006/relationships/vmlDrawing" Target="../drawings/vmlDrawing58.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8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59.docx"/><Relationship Id="rId2" Type="http://schemas.openxmlformats.org/officeDocument/2006/relationships/slideLayout" Target="../slideLayouts/slideLayout16.xml"/><Relationship Id="rId1" Type="http://schemas.openxmlformats.org/officeDocument/2006/relationships/vmlDrawing" Target="../drawings/vmlDrawing59.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1.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0.docx"/><Relationship Id="rId2" Type="http://schemas.openxmlformats.org/officeDocument/2006/relationships/slideLayout" Target="../slideLayouts/slideLayout16.xml"/><Relationship Id="rId1" Type="http://schemas.openxmlformats.org/officeDocument/2006/relationships/vmlDrawing" Target="../drawings/vmlDrawing60.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93.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1.docx"/><Relationship Id="rId2" Type="http://schemas.openxmlformats.org/officeDocument/2006/relationships/slideLayout" Target="../slideLayouts/slideLayout16.xml"/><Relationship Id="rId1" Type="http://schemas.openxmlformats.org/officeDocument/2006/relationships/vmlDrawing" Target="../drawings/vmlDrawing61.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4.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2.docx"/><Relationship Id="rId2" Type="http://schemas.openxmlformats.org/officeDocument/2006/relationships/slideLayout" Target="../slideLayouts/slideLayout16.xml"/><Relationship Id="rId1" Type="http://schemas.openxmlformats.org/officeDocument/2006/relationships/vmlDrawing" Target="../drawings/vmlDrawing62.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96.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3.docx"/><Relationship Id="rId2" Type="http://schemas.openxmlformats.org/officeDocument/2006/relationships/slideLayout" Target="../slideLayouts/slideLayout16.xml"/><Relationship Id="rId1" Type="http://schemas.openxmlformats.org/officeDocument/2006/relationships/vmlDrawing" Target="../drawings/vmlDrawing63.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7.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4.docx"/><Relationship Id="rId2" Type="http://schemas.openxmlformats.org/officeDocument/2006/relationships/slideLayout" Target="../slideLayouts/slideLayout16.xml"/><Relationship Id="rId1" Type="http://schemas.openxmlformats.org/officeDocument/2006/relationships/vmlDrawing" Target="../drawings/vmlDrawing64.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19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19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5.docx"/><Relationship Id="rId2" Type="http://schemas.openxmlformats.org/officeDocument/2006/relationships/slideLayout" Target="../slideLayouts/slideLayout16.xml"/><Relationship Id="rId1" Type="http://schemas.openxmlformats.org/officeDocument/2006/relationships/vmlDrawing" Target="../drawings/vmlDrawing65.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0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2.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6.docx"/><Relationship Id="rId2" Type="http://schemas.openxmlformats.org/officeDocument/2006/relationships/slideLayout" Target="../slideLayouts/slideLayout16.xml"/><Relationship Id="rId1" Type="http://schemas.openxmlformats.org/officeDocument/2006/relationships/vmlDrawing" Target="../drawings/vmlDrawing66.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03.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7.docx"/><Relationship Id="rId2" Type="http://schemas.openxmlformats.org/officeDocument/2006/relationships/slideLayout" Target="../slideLayouts/slideLayout16.xml"/><Relationship Id="rId1" Type="http://schemas.openxmlformats.org/officeDocument/2006/relationships/vmlDrawing" Target="../drawings/vmlDrawing67.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0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0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2.xml.rels><?xml version="1.0" encoding="UTF-8" standalone="yes"?>
<Relationships xmlns="http://schemas.openxmlformats.org/package/2006/relationships"><Relationship Id="rId8" Type="http://schemas.openxmlformats.org/officeDocument/2006/relationships/package" Target="../embeddings/Microsoft_Office_Word___68.docx"/><Relationship Id="rId3" Type="http://schemas.openxmlformats.org/officeDocument/2006/relationships/slide" Target="slide141.xml"/><Relationship Id="rId7" Type="http://schemas.openxmlformats.org/officeDocument/2006/relationships/image" Target="../media/image77.jpeg"/><Relationship Id="rId2" Type="http://schemas.openxmlformats.org/officeDocument/2006/relationships/slideLayout" Target="../slideLayouts/slideLayout16.xml"/><Relationship Id="rId1" Type="http://schemas.openxmlformats.org/officeDocument/2006/relationships/vmlDrawing" Target="../drawings/vmlDrawing68.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1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4.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69.docx"/><Relationship Id="rId2" Type="http://schemas.openxmlformats.org/officeDocument/2006/relationships/slideLayout" Target="../slideLayouts/slideLayout16.xml"/><Relationship Id="rId1" Type="http://schemas.openxmlformats.org/officeDocument/2006/relationships/vmlDrawing" Target="../drawings/vmlDrawing69.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1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1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21.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0.docx"/><Relationship Id="rId2" Type="http://schemas.openxmlformats.org/officeDocument/2006/relationships/slideLayout" Target="../slideLayouts/slideLayout16.xml"/><Relationship Id="rId1" Type="http://schemas.openxmlformats.org/officeDocument/2006/relationships/vmlDrawing" Target="../drawings/vmlDrawing70.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22.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1.docx"/><Relationship Id="rId2" Type="http://schemas.openxmlformats.org/officeDocument/2006/relationships/slideLayout" Target="../slideLayouts/slideLayout16.xml"/><Relationship Id="rId1" Type="http://schemas.openxmlformats.org/officeDocument/2006/relationships/vmlDrawing" Target="../drawings/vmlDrawing71.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23.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2.docx"/><Relationship Id="rId2" Type="http://schemas.openxmlformats.org/officeDocument/2006/relationships/slideLayout" Target="../slideLayouts/slideLayout16.xml"/><Relationship Id="rId1" Type="http://schemas.openxmlformats.org/officeDocument/2006/relationships/vmlDrawing" Target="../drawings/vmlDrawing72.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24.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3.docx"/><Relationship Id="rId2" Type="http://schemas.openxmlformats.org/officeDocument/2006/relationships/slideLayout" Target="../slideLayouts/slideLayout16.xml"/><Relationship Id="rId1" Type="http://schemas.openxmlformats.org/officeDocument/2006/relationships/vmlDrawing" Target="../drawings/vmlDrawing73.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25.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4.docx"/><Relationship Id="rId2" Type="http://schemas.openxmlformats.org/officeDocument/2006/relationships/slideLayout" Target="../slideLayouts/slideLayout16.xml"/><Relationship Id="rId1" Type="http://schemas.openxmlformats.org/officeDocument/2006/relationships/vmlDrawing" Target="../drawings/vmlDrawing74.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2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2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28.xml.rels><?xml version="1.0" encoding="UTF-8" standalone="yes"?>
<Relationships xmlns="http://schemas.openxmlformats.org/package/2006/relationships"><Relationship Id="rId3" Type="http://schemas.openxmlformats.org/officeDocument/2006/relationships/package" Target="../embeddings/Microsoft_Office_Word___75.docx"/><Relationship Id="rId7" Type="http://schemas.openxmlformats.org/officeDocument/2006/relationships/slide" Target="slide251.xml"/><Relationship Id="rId2" Type="http://schemas.openxmlformats.org/officeDocument/2006/relationships/slideLayout" Target="../slideLayouts/slideLayout16.xml"/><Relationship Id="rId1" Type="http://schemas.openxmlformats.org/officeDocument/2006/relationships/vmlDrawing" Target="../drawings/vmlDrawing75.vml"/><Relationship Id="rId6" Type="http://schemas.openxmlformats.org/officeDocument/2006/relationships/slide" Target="slide216.xml"/><Relationship Id="rId5" Type="http://schemas.openxmlformats.org/officeDocument/2006/relationships/slide" Target="slide173.xml"/><Relationship Id="rId4" Type="http://schemas.openxmlformats.org/officeDocument/2006/relationships/slide" Target="slide141.xml"/></Relationships>
</file>

<file path=ppt/slides/_rels/slide22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6.docx"/><Relationship Id="rId2" Type="http://schemas.openxmlformats.org/officeDocument/2006/relationships/slideLayout" Target="../slideLayouts/slideLayout16.xml"/><Relationship Id="rId1" Type="http://schemas.openxmlformats.org/officeDocument/2006/relationships/vmlDrawing" Target="../drawings/vmlDrawing76.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31.xml.rels><?xml version="1.0" encoding="UTF-8" standalone="yes"?>
<Relationships xmlns="http://schemas.openxmlformats.org/package/2006/relationships"><Relationship Id="rId3" Type="http://schemas.openxmlformats.org/officeDocument/2006/relationships/package" Target="../embeddings/Microsoft_Office_Word___77.docx"/><Relationship Id="rId7" Type="http://schemas.openxmlformats.org/officeDocument/2006/relationships/slide" Target="slide251.xml"/><Relationship Id="rId2" Type="http://schemas.openxmlformats.org/officeDocument/2006/relationships/slideLayout" Target="../slideLayouts/slideLayout16.xml"/><Relationship Id="rId1" Type="http://schemas.openxmlformats.org/officeDocument/2006/relationships/vmlDrawing" Target="../drawings/vmlDrawing77.vml"/><Relationship Id="rId6" Type="http://schemas.openxmlformats.org/officeDocument/2006/relationships/slide" Target="slide216.xml"/><Relationship Id="rId5" Type="http://schemas.openxmlformats.org/officeDocument/2006/relationships/slide" Target="slide173.xml"/><Relationship Id="rId4" Type="http://schemas.openxmlformats.org/officeDocument/2006/relationships/slide" Target="slide141.xml"/></Relationships>
</file>

<file path=ppt/slides/_rels/slide232.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8.docx"/><Relationship Id="rId2" Type="http://schemas.openxmlformats.org/officeDocument/2006/relationships/slideLayout" Target="../slideLayouts/slideLayout16.xml"/><Relationship Id="rId1" Type="http://schemas.openxmlformats.org/officeDocument/2006/relationships/vmlDrawing" Target="../drawings/vmlDrawing78.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3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34.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79.docx"/><Relationship Id="rId2" Type="http://schemas.openxmlformats.org/officeDocument/2006/relationships/slideLayout" Target="../slideLayouts/slideLayout16.xml"/><Relationship Id="rId1" Type="http://schemas.openxmlformats.org/officeDocument/2006/relationships/vmlDrawing" Target="../drawings/vmlDrawing79.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3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36.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0.docx"/><Relationship Id="rId2" Type="http://schemas.openxmlformats.org/officeDocument/2006/relationships/slideLayout" Target="../slideLayouts/slideLayout16.xml"/><Relationship Id="rId1" Type="http://schemas.openxmlformats.org/officeDocument/2006/relationships/vmlDrawing" Target="../drawings/vmlDrawing80.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3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38.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1.docx"/><Relationship Id="rId2" Type="http://schemas.openxmlformats.org/officeDocument/2006/relationships/slideLayout" Target="../slideLayouts/slideLayout16.xml"/><Relationship Id="rId1" Type="http://schemas.openxmlformats.org/officeDocument/2006/relationships/vmlDrawing" Target="../drawings/vmlDrawing81.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3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2.docx"/><Relationship Id="rId2" Type="http://schemas.openxmlformats.org/officeDocument/2006/relationships/slideLayout" Target="../slideLayouts/slideLayout16.xml"/><Relationship Id="rId1" Type="http://schemas.openxmlformats.org/officeDocument/2006/relationships/vmlDrawing" Target="../drawings/vmlDrawing82.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4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6" Type="http://schemas.openxmlformats.org/officeDocument/2006/relationships/image" Target="../media/image77.jpeg"/><Relationship Id="rId5" Type="http://schemas.openxmlformats.org/officeDocument/2006/relationships/slide" Target="slide251.xml"/><Relationship Id="rId4" Type="http://schemas.openxmlformats.org/officeDocument/2006/relationships/slide" Target="slide216.xml"/></Relationships>
</file>

<file path=ppt/slides/_rels/slide24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7.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3.docx"/><Relationship Id="rId2" Type="http://schemas.openxmlformats.org/officeDocument/2006/relationships/slideLayout" Target="../slideLayouts/slideLayout16.xml"/><Relationship Id="rId1" Type="http://schemas.openxmlformats.org/officeDocument/2006/relationships/vmlDrawing" Target="../drawings/vmlDrawing83.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4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4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5.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4.docx"/><Relationship Id="rId2" Type="http://schemas.openxmlformats.org/officeDocument/2006/relationships/slideLayout" Target="../slideLayouts/slideLayout16.xml"/><Relationship Id="rId1" Type="http://schemas.openxmlformats.org/officeDocument/2006/relationships/vmlDrawing" Target="../drawings/vmlDrawing84.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5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58.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5.docx"/><Relationship Id="rId2" Type="http://schemas.openxmlformats.org/officeDocument/2006/relationships/slideLayout" Target="../slideLayouts/slideLayout16.xml"/><Relationship Id="rId1" Type="http://schemas.openxmlformats.org/officeDocument/2006/relationships/vmlDrawing" Target="../drawings/vmlDrawing85.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5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5.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6.docx"/><Relationship Id="rId2" Type="http://schemas.openxmlformats.org/officeDocument/2006/relationships/slideLayout" Target="../slideLayouts/slideLayout16.xml"/><Relationship Id="rId1" Type="http://schemas.openxmlformats.org/officeDocument/2006/relationships/vmlDrawing" Target="../drawings/vmlDrawing86.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6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6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6.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7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6.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7.docx"/><Relationship Id="rId2" Type="http://schemas.openxmlformats.org/officeDocument/2006/relationships/slideLayout" Target="../slideLayouts/slideLayout16.xml"/><Relationship Id="rId1" Type="http://schemas.openxmlformats.org/officeDocument/2006/relationships/vmlDrawing" Target="../drawings/vmlDrawing87.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8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88.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8.docx"/><Relationship Id="rId2" Type="http://schemas.openxmlformats.org/officeDocument/2006/relationships/slideLayout" Target="../slideLayouts/slideLayout16.xml"/><Relationship Id="rId1" Type="http://schemas.openxmlformats.org/officeDocument/2006/relationships/vmlDrawing" Target="../drawings/vmlDrawing88.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89.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9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1.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89.docx"/><Relationship Id="rId2" Type="http://schemas.openxmlformats.org/officeDocument/2006/relationships/slideLayout" Target="../slideLayouts/slideLayout16.xml"/><Relationship Id="rId1" Type="http://schemas.openxmlformats.org/officeDocument/2006/relationships/vmlDrawing" Target="../drawings/vmlDrawing89.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92.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4.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90.docx"/><Relationship Id="rId2" Type="http://schemas.openxmlformats.org/officeDocument/2006/relationships/slideLayout" Target="../slideLayouts/slideLayout16.xml"/><Relationship Id="rId1" Type="http://schemas.openxmlformats.org/officeDocument/2006/relationships/vmlDrawing" Target="../drawings/vmlDrawing90.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9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6.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91.docx"/><Relationship Id="rId2" Type="http://schemas.openxmlformats.org/officeDocument/2006/relationships/slideLayout" Target="../slideLayouts/slideLayout16.xml"/><Relationship Id="rId1" Type="http://schemas.openxmlformats.org/officeDocument/2006/relationships/vmlDrawing" Target="../drawings/vmlDrawing91.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297.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8.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299.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92.docx"/><Relationship Id="rId2" Type="http://schemas.openxmlformats.org/officeDocument/2006/relationships/slideLayout" Target="../slideLayouts/slideLayout16.xml"/><Relationship Id="rId1" Type="http://schemas.openxmlformats.org/officeDocument/2006/relationships/vmlDrawing" Target="../drawings/vmlDrawing92.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25.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00.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301.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302.xml.rels><?xml version="1.0" encoding="UTF-8" standalone="yes"?>
<Relationships xmlns="http://schemas.openxmlformats.org/package/2006/relationships"><Relationship Id="rId3" Type="http://schemas.openxmlformats.org/officeDocument/2006/relationships/slide" Target="slide141.xml"/><Relationship Id="rId7" Type="http://schemas.openxmlformats.org/officeDocument/2006/relationships/package" Target="../embeddings/Microsoft_Office_Word___93.docx"/><Relationship Id="rId2" Type="http://schemas.openxmlformats.org/officeDocument/2006/relationships/slideLayout" Target="../slideLayouts/slideLayout16.xml"/><Relationship Id="rId1" Type="http://schemas.openxmlformats.org/officeDocument/2006/relationships/vmlDrawing" Target="../drawings/vmlDrawing93.vml"/><Relationship Id="rId6" Type="http://schemas.openxmlformats.org/officeDocument/2006/relationships/slide" Target="slide251.xml"/><Relationship Id="rId5" Type="http://schemas.openxmlformats.org/officeDocument/2006/relationships/slide" Target="slide216.xml"/><Relationship Id="rId4" Type="http://schemas.openxmlformats.org/officeDocument/2006/relationships/slide" Target="slide173.xml"/></Relationships>
</file>

<file path=ppt/slides/_rels/slide303.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304.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6" Type="http://schemas.openxmlformats.org/officeDocument/2006/relationships/image" Target="../media/image77.jpeg"/><Relationship Id="rId5" Type="http://schemas.openxmlformats.org/officeDocument/2006/relationships/slide" Target="slide251.xml"/><Relationship Id="rId4" Type="http://schemas.openxmlformats.org/officeDocument/2006/relationships/slide" Target="slide216.xml"/></Relationships>
</file>

<file path=ppt/slides/_rels/slide305.xml.rels><?xml version="1.0" encoding="UTF-8" standalone="yes"?>
<Relationships xmlns="http://schemas.openxmlformats.org/package/2006/relationships"><Relationship Id="rId3" Type="http://schemas.openxmlformats.org/officeDocument/2006/relationships/slide" Target="slide173.xml"/><Relationship Id="rId2" Type="http://schemas.openxmlformats.org/officeDocument/2006/relationships/slide" Target="slide141.xml"/><Relationship Id="rId1" Type="http://schemas.openxmlformats.org/officeDocument/2006/relationships/slideLayout" Target="../slideLayouts/slideLayout16.xml"/><Relationship Id="rId5" Type="http://schemas.openxmlformats.org/officeDocument/2006/relationships/slide" Target="slide251.xml"/><Relationship Id="rId4" Type="http://schemas.openxmlformats.org/officeDocument/2006/relationships/slide" Target="slide2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image" Target="../media/image9.jpeg"/><Relationship Id="rId5" Type="http://schemas.openxmlformats.org/officeDocument/2006/relationships/slide" Target="slide11.xml"/><Relationship Id="rId4" Type="http://schemas.openxmlformats.org/officeDocument/2006/relationships/slide" Target="slide76.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9.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package" Target="../embeddings/Microsoft_Office_Word___5.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package" Target="../embeddings/Microsoft_Office_Word___6.docx"/><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package" Target="../embeddings/Microsoft_Office_Word___7.docx"/><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7" Type="http://schemas.openxmlformats.org/officeDocument/2006/relationships/package" Target="../embeddings/Microsoft_Office_Word___8.docx"/><Relationship Id="rId2" Type="http://schemas.openxmlformats.org/officeDocument/2006/relationships/slideLayout" Target="../slideLayouts/slideLayout14.xml"/><Relationship Id="rId1" Type="http://schemas.openxmlformats.org/officeDocument/2006/relationships/vmlDrawing" Target="../drawings/vmlDrawing8.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26.xml"/><Relationship Id="rId1" Type="http://schemas.openxmlformats.org/officeDocument/2006/relationships/vmlDrawing" Target="../drawings/vmlDrawing2.v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package" Target="../embeddings/Microsoft_Office_Word___9.docx"/><Relationship Id="rId2" Type="http://schemas.openxmlformats.org/officeDocument/2006/relationships/slideLayout" Target="../slideLayouts/slideLayout14.xml"/><Relationship Id="rId1" Type="http://schemas.openxmlformats.org/officeDocument/2006/relationships/vmlDrawing" Target="../drawings/vmlDrawing9.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package" Target="../embeddings/Microsoft_Office_Word___10.docx"/><Relationship Id="rId2" Type="http://schemas.openxmlformats.org/officeDocument/2006/relationships/slideLayout" Target="../slideLayouts/slideLayout14.xml"/><Relationship Id="rId1" Type="http://schemas.openxmlformats.org/officeDocument/2006/relationships/vmlDrawing" Target="../drawings/vmlDrawing10.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4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7.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package" Target="../embeddings/Microsoft_Office_Word___11.docx"/><Relationship Id="rId2" Type="http://schemas.openxmlformats.org/officeDocument/2006/relationships/slideLayout" Target="../slideLayouts/slideLayout14.xml"/><Relationship Id="rId1" Type="http://schemas.openxmlformats.org/officeDocument/2006/relationships/vmlDrawing" Target="../drawings/vmlDrawing11.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image" Target="../media/image17.jpeg"/><Relationship Id="rId5" Type="http://schemas.openxmlformats.org/officeDocument/2006/relationships/slide" Target="slide11.xml"/><Relationship Id="rId4" Type="http://schemas.openxmlformats.org/officeDocument/2006/relationships/slide" Target="slide76.xml"/></Relationships>
</file>

<file path=ppt/slides/_rels/slide4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1.xml"/><Relationship Id="rId7" Type="http://schemas.openxmlformats.org/officeDocument/2006/relationships/package" Target="../embeddings/Microsoft_Office_Word___12.docx"/><Relationship Id="rId2" Type="http://schemas.openxmlformats.org/officeDocument/2006/relationships/slideLayout" Target="../slideLayouts/slideLayout14.xml"/><Relationship Id="rId1" Type="http://schemas.openxmlformats.org/officeDocument/2006/relationships/vmlDrawing" Target="../drawings/vmlDrawing12.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2.xml"/><Relationship Id="rId7" Type="http://schemas.openxmlformats.org/officeDocument/2006/relationships/package" Target="../embeddings/Microsoft_Office_Word___13.docx"/><Relationship Id="rId2" Type="http://schemas.openxmlformats.org/officeDocument/2006/relationships/slideLayout" Target="../slideLayouts/slideLayout14.xml"/><Relationship Id="rId1" Type="http://schemas.openxmlformats.org/officeDocument/2006/relationships/vmlDrawing" Target="../drawings/vmlDrawing13.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package" Target="../embeddings/Microsoft_Office_Word___14.docx"/><Relationship Id="rId2" Type="http://schemas.openxmlformats.org/officeDocument/2006/relationships/slideLayout" Target="../slideLayouts/slideLayout14.xml"/><Relationship Id="rId1" Type="http://schemas.openxmlformats.org/officeDocument/2006/relationships/vmlDrawing" Target="../drawings/vmlDrawing14.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27.xml"/><Relationship Id="rId1" Type="http://schemas.openxmlformats.org/officeDocument/2006/relationships/vmlDrawing" Target="../drawings/vmlDrawing3.v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package" Target="../embeddings/Microsoft_Office_Word___15.docx"/><Relationship Id="rId2" Type="http://schemas.openxmlformats.org/officeDocument/2006/relationships/slideLayout" Target="../slideLayouts/slideLayout14.xml"/><Relationship Id="rId1" Type="http://schemas.openxmlformats.org/officeDocument/2006/relationships/vmlDrawing" Target="../drawings/vmlDrawing15.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package" Target="../embeddings/Microsoft_Office_Word___16.docx"/><Relationship Id="rId2" Type="http://schemas.openxmlformats.org/officeDocument/2006/relationships/slideLayout" Target="../slideLayouts/slideLayout14.xml"/><Relationship Id="rId1" Type="http://schemas.openxmlformats.org/officeDocument/2006/relationships/vmlDrawing" Target="../drawings/vmlDrawing16.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6.xml"/><Relationship Id="rId7" Type="http://schemas.openxmlformats.org/officeDocument/2006/relationships/package" Target="../embeddings/Microsoft_Office_Word___17.docx"/><Relationship Id="rId2" Type="http://schemas.openxmlformats.org/officeDocument/2006/relationships/slideLayout" Target="../slideLayouts/slideLayout14.xml"/><Relationship Id="rId1" Type="http://schemas.openxmlformats.org/officeDocument/2006/relationships/vmlDrawing" Target="../drawings/vmlDrawing17.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7.xml"/><Relationship Id="rId7" Type="http://schemas.openxmlformats.org/officeDocument/2006/relationships/package" Target="../embeddings/Microsoft_Office_Word___18.docx"/><Relationship Id="rId2" Type="http://schemas.openxmlformats.org/officeDocument/2006/relationships/slideLayout" Target="../slideLayouts/slideLayout14.xml"/><Relationship Id="rId1" Type="http://schemas.openxmlformats.org/officeDocument/2006/relationships/vmlDrawing" Target="../drawings/vmlDrawing18.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8.xml"/><Relationship Id="rId7" Type="http://schemas.openxmlformats.org/officeDocument/2006/relationships/package" Target="../embeddings/Microsoft_Office_Word___19.docx"/><Relationship Id="rId2" Type="http://schemas.openxmlformats.org/officeDocument/2006/relationships/slideLayout" Target="../slideLayouts/slideLayout14.xml"/><Relationship Id="rId1" Type="http://schemas.openxmlformats.org/officeDocument/2006/relationships/vmlDrawing" Target="../drawings/vmlDrawing19.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49.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package" Target="../embeddings/Microsoft_Office_Word___20.docx"/><Relationship Id="rId2" Type="http://schemas.openxmlformats.org/officeDocument/2006/relationships/slideLayout" Target="../slideLayouts/slideLayout14.xml"/><Relationship Id="rId1" Type="http://schemas.openxmlformats.org/officeDocument/2006/relationships/vmlDrawing" Target="../drawings/vmlDrawing20.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1.xml"/><Relationship Id="rId7" Type="http://schemas.openxmlformats.org/officeDocument/2006/relationships/package" Target="../embeddings/Microsoft_Office_Word___21.docx"/><Relationship Id="rId2" Type="http://schemas.openxmlformats.org/officeDocument/2006/relationships/slideLayout" Target="../slideLayouts/slideLayout14.xml"/><Relationship Id="rId1" Type="http://schemas.openxmlformats.org/officeDocument/2006/relationships/vmlDrawing" Target="../drawings/vmlDrawing21.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2.xml"/><Relationship Id="rId7" Type="http://schemas.openxmlformats.org/officeDocument/2006/relationships/package" Target="../embeddings/Microsoft_Office_Word___22.docx"/><Relationship Id="rId2" Type="http://schemas.openxmlformats.org/officeDocument/2006/relationships/slideLayout" Target="../slideLayouts/slideLayout14.xml"/><Relationship Id="rId1" Type="http://schemas.openxmlformats.org/officeDocument/2006/relationships/vmlDrawing" Target="../drawings/vmlDrawing22.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5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3.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4.xml"/><Relationship Id="rId7" Type="http://schemas.openxmlformats.org/officeDocument/2006/relationships/package" Target="../embeddings/Microsoft_Office_Word___23.docx"/><Relationship Id="rId2" Type="http://schemas.openxmlformats.org/officeDocument/2006/relationships/slideLayout" Target="../slideLayouts/slideLayout14.xml"/><Relationship Id="rId1" Type="http://schemas.openxmlformats.org/officeDocument/2006/relationships/vmlDrawing" Target="../drawings/vmlDrawing23.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6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5.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7.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58.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59.xml"/><Relationship Id="rId7" Type="http://schemas.openxmlformats.org/officeDocument/2006/relationships/package" Target="../embeddings/Microsoft_Office_Word___24.docx"/><Relationship Id="rId2" Type="http://schemas.openxmlformats.org/officeDocument/2006/relationships/slideLayout" Target="../slideLayouts/slideLayout14.xml"/><Relationship Id="rId1" Type="http://schemas.openxmlformats.org/officeDocument/2006/relationships/vmlDrawing" Target="../drawings/vmlDrawing24.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6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1.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2.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3.xml"/><Relationship Id="rId7" Type="http://schemas.openxmlformats.org/officeDocument/2006/relationships/package" Target="../embeddings/Microsoft_Office_Word___25.docx"/><Relationship Id="rId2" Type="http://schemas.openxmlformats.org/officeDocument/2006/relationships/slideLayout" Target="../slideLayouts/slideLayout14.xml"/><Relationship Id="rId1" Type="http://schemas.openxmlformats.org/officeDocument/2006/relationships/vmlDrawing" Target="../drawings/vmlDrawing25.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4.xml"/><Relationship Id="rId7" Type="http://schemas.openxmlformats.org/officeDocument/2006/relationships/package" Target="../embeddings/Microsoft_Office_Word___26.docx"/><Relationship Id="rId2" Type="http://schemas.openxmlformats.org/officeDocument/2006/relationships/slideLayout" Target="../slideLayouts/slideLayout14.xml"/><Relationship Id="rId1" Type="http://schemas.openxmlformats.org/officeDocument/2006/relationships/vmlDrawing" Target="../drawings/vmlDrawing26.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5.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7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6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7.xml"/><Relationship Id="rId7" Type="http://schemas.openxmlformats.org/officeDocument/2006/relationships/package" Target="../embeddings/Microsoft_Office_Word___27.docx"/><Relationship Id="rId2" Type="http://schemas.openxmlformats.org/officeDocument/2006/relationships/slideLayout" Target="../slideLayouts/slideLayout14.xml"/><Relationship Id="rId1" Type="http://schemas.openxmlformats.org/officeDocument/2006/relationships/vmlDrawing" Target="../drawings/vmlDrawing27.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package" Target="../embeddings/Microsoft_Office_Word___28.docx"/><Relationship Id="rId2" Type="http://schemas.openxmlformats.org/officeDocument/2006/relationships/slideLayout" Target="../slideLayouts/slideLayout14.xml"/><Relationship Id="rId1" Type="http://schemas.openxmlformats.org/officeDocument/2006/relationships/vmlDrawing" Target="../drawings/vmlDrawing28.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package" Target="../embeddings/Microsoft_Office_Word___29.docx"/><Relationship Id="rId2" Type="http://schemas.openxmlformats.org/officeDocument/2006/relationships/slideLayout" Target="../slideLayouts/slideLayout14.xml"/><Relationship Id="rId1" Type="http://schemas.openxmlformats.org/officeDocument/2006/relationships/vmlDrawing" Target="../drawings/vmlDrawing29.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7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1.xml"/><Relationship Id="rId7" Type="http://schemas.openxmlformats.org/officeDocument/2006/relationships/package" Target="../embeddings/Microsoft_Office_Word___30.docx"/><Relationship Id="rId2" Type="http://schemas.openxmlformats.org/officeDocument/2006/relationships/slideLayout" Target="../slideLayouts/slideLayout14.xml"/><Relationship Id="rId1" Type="http://schemas.openxmlformats.org/officeDocument/2006/relationships/vmlDrawing" Target="../drawings/vmlDrawing30.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2.xml"/><Relationship Id="rId7" Type="http://schemas.openxmlformats.org/officeDocument/2006/relationships/package" Target="../embeddings/Microsoft_Office_Word___31.docx"/><Relationship Id="rId2" Type="http://schemas.openxmlformats.org/officeDocument/2006/relationships/slideLayout" Target="../slideLayouts/slideLayout14.xml"/><Relationship Id="rId1" Type="http://schemas.openxmlformats.org/officeDocument/2006/relationships/vmlDrawing" Target="../drawings/vmlDrawing31.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7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73.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package" Target="../embeddings/Microsoft_Office_Word___32.docx"/><Relationship Id="rId2" Type="http://schemas.openxmlformats.org/officeDocument/2006/relationships/slideLayout" Target="../slideLayouts/slideLayout14.xml"/><Relationship Id="rId1" Type="http://schemas.openxmlformats.org/officeDocument/2006/relationships/vmlDrawing" Target="../drawings/vmlDrawing32.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8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75.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8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7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7.xml"/><Relationship Id="rId7" Type="http://schemas.openxmlformats.org/officeDocument/2006/relationships/package" Target="../embeddings/Microsoft_Office_Word___33.docx"/><Relationship Id="rId2" Type="http://schemas.openxmlformats.org/officeDocument/2006/relationships/slideLayout" Target="../slideLayouts/slideLayout14.xml"/><Relationship Id="rId1" Type="http://schemas.openxmlformats.org/officeDocument/2006/relationships/vmlDrawing" Target="../drawings/vmlDrawing33.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8.xml"/><Relationship Id="rId7" Type="http://schemas.openxmlformats.org/officeDocument/2006/relationships/package" Target="../embeddings/Microsoft_Office_Word___34.docx"/><Relationship Id="rId2" Type="http://schemas.openxmlformats.org/officeDocument/2006/relationships/slideLayout" Target="../slideLayouts/slideLayout14.xml"/><Relationship Id="rId1" Type="http://schemas.openxmlformats.org/officeDocument/2006/relationships/vmlDrawing" Target="../drawings/vmlDrawing34.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9.xml"/><Relationship Id="rId7" Type="http://schemas.openxmlformats.org/officeDocument/2006/relationships/package" Target="../embeddings/Microsoft_Office_Word___35.docx"/><Relationship Id="rId2" Type="http://schemas.openxmlformats.org/officeDocument/2006/relationships/slideLayout" Target="../slideLayouts/slideLayout14.xml"/><Relationship Id="rId1" Type="http://schemas.openxmlformats.org/officeDocument/2006/relationships/vmlDrawing" Target="../drawings/vmlDrawing35.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8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1.xml"/><Relationship Id="rId7" Type="http://schemas.openxmlformats.org/officeDocument/2006/relationships/package" Target="../embeddings/Microsoft_Office_Word___36.docx"/><Relationship Id="rId2" Type="http://schemas.openxmlformats.org/officeDocument/2006/relationships/slideLayout" Target="../slideLayouts/slideLayout14.xml"/><Relationship Id="rId1" Type="http://schemas.openxmlformats.org/officeDocument/2006/relationships/vmlDrawing" Target="../drawings/vmlDrawing36.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8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2.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8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3.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4.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5.xml"/><Relationship Id="rId7" Type="http://schemas.openxmlformats.org/officeDocument/2006/relationships/package" Target="../embeddings/Microsoft_Office_Word___37.docx"/><Relationship Id="rId2" Type="http://schemas.openxmlformats.org/officeDocument/2006/relationships/slideLayout" Target="../slideLayouts/slideLayout14.xml"/><Relationship Id="rId1" Type="http://schemas.openxmlformats.org/officeDocument/2006/relationships/vmlDrawing" Target="../drawings/vmlDrawing37.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9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6.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7.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88.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89.xml"/><Relationship Id="rId7" Type="http://schemas.openxmlformats.org/officeDocument/2006/relationships/package" Target="../embeddings/Microsoft_Office_Word___38.docx"/><Relationship Id="rId2" Type="http://schemas.openxmlformats.org/officeDocument/2006/relationships/slideLayout" Target="../slideLayouts/slideLayout14.xml"/><Relationship Id="rId1" Type="http://schemas.openxmlformats.org/officeDocument/2006/relationships/vmlDrawing" Target="../drawings/vmlDrawing38.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9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0.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1.xml"/><Relationship Id="rId7" Type="http://schemas.openxmlformats.org/officeDocument/2006/relationships/package" Target="../embeddings/Microsoft_Office_Word___39.docx"/><Relationship Id="rId2" Type="http://schemas.openxmlformats.org/officeDocument/2006/relationships/slideLayout" Target="../slideLayouts/slideLayout14.xml"/><Relationship Id="rId1" Type="http://schemas.openxmlformats.org/officeDocument/2006/relationships/vmlDrawing" Target="../drawings/vmlDrawing39.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_rels/slide9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92.xml"/><Relationship Id="rId1" Type="http://schemas.openxmlformats.org/officeDocument/2006/relationships/slideLayout" Target="../slideLayouts/slideLayout14.xml"/><Relationship Id="rId5" Type="http://schemas.openxmlformats.org/officeDocument/2006/relationships/slide" Target="slide11.xml"/><Relationship Id="rId4" Type="http://schemas.openxmlformats.org/officeDocument/2006/relationships/slide" Target="slide7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3.xml"/><Relationship Id="rId7" Type="http://schemas.openxmlformats.org/officeDocument/2006/relationships/package" Target="../embeddings/Microsoft_Office_Word___40.docx"/><Relationship Id="rId2" Type="http://schemas.openxmlformats.org/officeDocument/2006/relationships/slideLayout" Target="../slideLayouts/slideLayout14.xml"/><Relationship Id="rId1" Type="http://schemas.openxmlformats.org/officeDocument/2006/relationships/vmlDrawing" Target="../drawings/vmlDrawing40.vml"/><Relationship Id="rId6" Type="http://schemas.openxmlformats.org/officeDocument/2006/relationships/slide" Target="slide11.xml"/><Relationship Id="rId5" Type="http://schemas.openxmlformats.org/officeDocument/2006/relationships/slide" Target="slide76.xml"/><Relationship Id="rId4" Type="http://schemas.openxmlformats.org/officeDocument/2006/relationships/slide" Target="slide3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zh-CN" dirty="0"/>
              <a:t>第二</a:t>
            </a:r>
            <a:r>
              <a:rPr lang="zh-CN" altLang="zh-CN" dirty="0" smtClean="0"/>
              <a:t>部分</a:t>
            </a:r>
            <a:r>
              <a:rPr lang="en-US" altLang="zh-CN" dirty="0" smtClean="0"/>
              <a:t>  </a:t>
            </a:r>
            <a:r>
              <a:rPr lang="zh-CN" altLang="zh-CN" dirty="0" smtClean="0"/>
              <a:t>古代</a:t>
            </a:r>
            <a:r>
              <a:rPr lang="zh-CN" altLang="zh-CN" dirty="0"/>
              <a:t>诗文阅读</a:t>
            </a:r>
          </a:p>
        </p:txBody>
      </p:sp>
    </p:spTree>
    <p:extLst>
      <p:ext uri="{BB962C8B-B14F-4D97-AF65-F5344CB8AC3E}">
        <p14:creationId xmlns:p14="http://schemas.microsoft.com/office/powerpoint/2010/main" xmlns="" val="134052495"/>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980728"/>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传记的一般结构形如纺锤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头尾细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中间粗。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开头部分都很简短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主要是对传主基本情况的介绍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一般包括传主的姓名、字号、籍贯、举荐或科举功名、早期入仕经历等内容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有的还简要介绍其家庭背景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如祖父、父亲等的学识、为人、为官等情况。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中间部分是传记的主体部分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一般包括两部分内容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一是传主的生平履历及主要事迹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如谏言献策、抗击敌寇、整顿吏治、清除冤狱、抚恤百姓、廉洁奉公等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这部分内容一般按照时间顺序展开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二是作者对传主的评价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包括对传主的功绩、性格、人品等几方面的评价。阅读时要特别注意表示时间、地点、事件起始的词句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这些词句有助于我们划分主体部分的层次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理解全文内容。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结尾部分一般交代传主的朝野声望、人生结局及卒年谥号。这些文字特别有助于我们把握人物的品质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看出作者所持的观点态度。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9418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107334"/>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作语气副词时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所表示的各种语气的辨析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一要看位置。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表示推测、反问语气时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一般放在句首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表示委婉、期望、祈使语气时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一般放在主谓之间。</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二要看语境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看翻译。根据语意把握其语气。当句中的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表示反问语气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表示祈</a:t>
            </a:r>
            <a:r>
              <a:rPr lang="zh-CN" altLang="zh-CN" sz="2200">
                <a:solidFill>
                  <a:srgbClr val="000000"/>
                </a:solidFill>
                <a:latin typeface="Times New Roman" panose="02020603050405020304" pitchFamily="18" charset="0"/>
                <a:cs typeface="Times New Roman" panose="02020603050405020304" pitchFamily="18" charset="0"/>
              </a:rPr>
              <a:t>使语气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表示推测语气。</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5095972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101</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58005479"/>
              </p:ext>
            </p:extLst>
          </p:nvPr>
        </p:nvGraphicFramePr>
        <p:xfrm>
          <a:off x="323528" y="1527702"/>
          <a:ext cx="8128000" cy="3105003"/>
        </p:xfrm>
        <a:graphic>
          <a:graphicData uri="http://schemas.openxmlformats.org/presentationml/2006/ole">
            <p:oleObj spid="_x0000_s95234" name="文档" r:id="rId7" imgW="3847376" imgH="1469283" progId="Word.Document.12">
              <p:embed/>
            </p:oleObj>
          </a:graphicData>
        </a:graphic>
      </p:graphicFrame>
      <p:sp>
        <p:nvSpPr>
          <p:cNvPr id="7" name="矩形 6"/>
          <p:cNvSpPr>
            <a:spLocks noChangeAspect="1"/>
          </p:cNvSpPr>
          <p:nvPr/>
        </p:nvSpPr>
        <p:spPr>
          <a:xfrm>
            <a:off x="508000" y="4581128"/>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①第三人称代词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。②指示代词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。④表示反问语气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。⑤在单音节形容词和拟声词之前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起强调作用。⑥无实意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凑足音节。</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753291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292706" y="1340767"/>
            <a:ext cx="8635999"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作为结构助词的用法辨析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用在定语和中心语之间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古之学者必有师。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用在中心语和补语之间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以其求思之深而无不在也。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《游褒禅山记》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宾语前置的标志。如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句读之不知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惑之不解。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定语后置的标志。如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蚓无爪牙之利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筋骨之强。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主谓之间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取消句子独立性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不译。如</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师道之不传也久矣。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臣之壮也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犹不如人。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《烛之武退秦师》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音节助词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用在时间词、不及物动词或三字之间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凑足音节。如</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填然鼓之。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《孟子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梁惠王上》</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百万之众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叩关而攻秦。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153734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103</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702746" y="1340767"/>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解释文中加点词的含义</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68279133"/>
              </p:ext>
            </p:extLst>
          </p:nvPr>
        </p:nvGraphicFramePr>
        <p:xfrm>
          <a:off x="508000" y="1775753"/>
          <a:ext cx="8139113" cy="4943475"/>
        </p:xfrm>
        <a:graphic>
          <a:graphicData uri="http://schemas.openxmlformats.org/presentationml/2006/ole">
            <p:oleObj spid="_x0000_s96258" name="文档" r:id="rId7" imgW="3847376" imgH="2327894" progId="Word.Document.12">
              <p:embed/>
            </p:oleObj>
          </a:graphicData>
        </a:graphic>
      </p:graphicFrame>
    </p:spTree>
    <p:extLst>
      <p:ext uri="{BB962C8B-B14F-4D97-AF65-F5344CB8AC3E}">
        <p14:creationId xmlns:p14="http://schemas.microsoft.com/office/powerpoint/2010/main" xmlns="" val="13870496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104</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876268552"/>
              </p:ext>
            </p:extLst>
          </p:nvPr>
        </p:nvGraphicFramePr>
        <p:xfrm>
          <a:off x="508000" y="1484784"/>
          <a:ext cx="8139113" cy="4956175"/>
        </p:xfrm>
        <a:graphic>
          <a:graphicData uri="http://schemas.openxmlformats.org/presentationml/2006/ole">
            <p:oleObj spid="_x0000_s97282" name="文档" r:id="rId7" imgW="3847376" imgH="2334732" progId="Word.Document.12">
              <p:embed/>
            </p:oleObj>
          </a:graphicData>
        </a:graphic>
      </p:graphicFrame>
    </p:spTree>
    <p:extLst>
      <p:ext uri="{BB962C8B-B14F-4D97-AF65-F5344CB8AC3E}">
        <p14:creationId xmlns:p14="http://schemas.microsoft.com/office/powerpoint/2010/main" xmlns="" val="29703026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105</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14744"/>
            <a:ext cx="8128000" cy="1311128"/>
          </a:xfrm>
          <a:prstGeom prst="rect">
            <a:avLst/>
          </a:prstGeom>
        </p:spPr>
        <p:txBody>
          <a:bodyPr>
            <a:spAutoFit/>
          </a:bodyPr>
          <a:lstStyle/>
          <a:p>
            <a:pPr>
              <a:lnSpc>
                <a:spcPct val="120000"/>
              </a:lnSpc>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①连词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②介词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③连词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④助词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主谓之间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没有实在意义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⑤介词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⑥代词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⑦连词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表转折关系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⑧代词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指史起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⑨语气词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表疑问语气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⑩语气词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表陈述语气</a:t>
            </a:r>
            <a:r>
              <a:rPr lang="en-US" altLang="zh-CN" sz="2200">
                <a:solidFill>
                  <a:srgbClr val="000000"/>
                </a:solidFill>
                <a:latin typeface="Times New Roman" panose="02020603050405020304" pitchFamily="18" charset="0"/>
              </a:rPr>
              <a:t>;</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158866177"/>
              </p:ext>
            </p:extLst>
          </p:nvPr>
        </p:nvGraphicFramePr>
        <p:xfrm>
          <a:off x="620464" y="2687015"/>
          <a:ext cx="8128000" cy="415789"/>
        </p:xfrm>
        <a:graphic>
          <a:graphicData uri="http://schemas.openxmlformats.org/presentationml/2006/ole">
            <p:oleObj spid="_x0000_s98306" name="文档" r:id="rId7" imgW="3847376" imgH="197560" progId="Word.Document.12">
              <p:embed/>
            </p:oleObj>
          </a:graphicData>
        </a:graphic>
      </p:graphicFrame>
      <p:sp>
        <p:nvSpPr>
          <p:cNvPr id="8" name="矩形 7"/>
          <p:cNvSpPr>
            <a:spLocks noChangeAspect="1"/>
          </p:cNvSpPr>
          <p:nvPr/>
        </p:nvSpPr>
        <p:spPr>
          <a:xfrm>
            <a:off x="508000" y="3068960"/>
            <a:ext cx="8128000" cy="3303597"/>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魏襄王跟臣子们一起喝酒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喝到正畅快的时候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魏王为臣子们祝酒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祝臣子们都能得志。史起站起来回答说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臣子有的贤明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有的不肖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贤明的人得志可以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不肖的人得志就不可以。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让群臣都像西门豹当臣子那样。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史起回答说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魏国分配给人民土地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每户一百亩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邺地偏偏给二百亩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这说明那里的土地不好。漳水在它的旁边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可是西门豹不知利用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这说明他很愚蠢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知道这种情况却不报告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这说明他不忠。愚蠢和不忠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不可效法。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魏王无话回答他。第二天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召来史起问他说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漳水还可以灌溉邺的田地吗</a:t>
            </a:r>
            <a:r>
              <a:rPr lang="en-US" altLang="zh-CN" sz="220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8456614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628800"/>
            <a:ext cx="8128000" cy="4561249"/>
          </a:xfrm>
          <a:prstGeom prst="rect">
            <a:avLst/>
          </a:prstGeom>
        </p:spPr>
        <p:txBody>
          <a:bodyPr>
            <a:spAutoFit/>
          </a:bodyPr>
          <a:lstStyle/>
          <a:p>
            <a:pPr>
              <a:lnSpc>
                <a:spcPct val="120000"/>
              </a:lnSpc>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你何不替我去做这件事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史起说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我担心您不能做啊。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你如果真的能替我去做这件事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我全都听你的。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史超恭恭敬敬地答应了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并对魏王说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我去做这件事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那里的人民一定非常怨恨我。严重了会弄死我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次之也会凌辱我。即使我被弄死或被凌辱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希望您派其他人继续完成这件事。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魏王说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派他去当邺令。史起于是去邺开始了引漳工程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邺地的人民非常怨恨史起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想要凌辱他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史起不敢出门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躲了起来。魏王就派别人最终完成这一工程。水流到了田里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人民大大受益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一起歌颂他说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邺地有贤令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此人是史公。引漳水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灌邺田。古来盐碱地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能长稻和谷。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魏襄王可说是善于做出决断了。如果真能对善行做出决断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那么众人即使喧哗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也不会因此而改变。</a:t>
            </a:r>
            <a:endParaRPr lang="zh-CN" altLang="en-US" sz="2200"/>
          </a:p>
        </p:txBody>
      </p:sp>
    </p:spTree>
    <p:extLst>
      <p:ext uri="{BB962C8B-B14F-4D97-AF65-F5344CB8AC3E}">
        <p14:creationId xmlns:p14="http://schemas.microsoft.com/office/powerpoint/2010/main" xmlns="" val="4939783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 理解与现代汉语不同的文言句式和用法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理解并翻译文中的句子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是文言文阅读的重中之重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这不仅因为其分值高、难度大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还因为其综合能力强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涉及的层面多。文言语句的翻译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包含对实词、虚词意义和用法的透彻了解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对文言句式的准确把握和领悟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对文言固定结构与现代汉语对应意思的熟知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有时还会遇到修辞手法方面的问题。有关实词、虚词的意义和用法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前面已经讲过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这里不再赘述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重点讲述不单独命题的文言句式和固定结构的特点与翻译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以及翻译中应该注意的问题。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083531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37158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黑简体"/>
                <a:cs typeface="Times New Roman" panose="02020603050405020304" pitchFamily="18" charset="0"/>
              </a:rPr>
              <a:t>一、四类与现代汉语不同的句式</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与现代汉语不同的句式一般分四类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判断句、被动句、省略句、倒装句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其中较难理解的是倒装句。</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判断句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判断句是对事物的性质、情况、事物之间的关系做出肯定或否定判断的句子。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①廉颇者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赵之良将也。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②陈胜者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阳城人也。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《陈涉世家》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句末用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城北徐公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齐国之美丽者也。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《邹忌讽齐王纳谏》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项脊轩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旧南阁子也。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《项脊轩志》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1761760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用动词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或判断词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①吾令人望其气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皆为龙虎。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②固知一死生为虚诞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齐彭殇为妄作。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《兰亭集序》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③自言本是京城女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家在虾蟆陵下住。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《琵琶行》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④同行十二年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不知木兰是女郎。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《木兰诗》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等副词表示肯定判断。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①此则岳阳楼之大观也。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《岳阳楼记》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②且相如素贱人。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表示否定判断。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六国破灭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非兵不利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战不善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弊在赂秦。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8537659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二、再读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理清人物关系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把握传主事迹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理清人物关系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史传文中的人物大多为朝廷官员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故与其相关的人物还有皇帝、上司、同僚、下属及百姓等。弄清这些人物之间的关系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是读懂文章必不可少的一环。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人物传记阅读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一定要有梳理人物关系的意识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某句话是谁说的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某件事情是谁做的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这样才能明确文意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为筛选信息、分析概括做准备。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357372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无标志判断句。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刘备天下枭雄。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《赤壁之战》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判断句翻译时一般要译成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。当用副词加强判断时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翻译中应把副词的基本义译出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并补上判断词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可以依次译成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8349168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532047"/>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翻译下面的语句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注意判断句的译法。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①是寡人之过也。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《烛之武退秦师》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②往</a:t>
            </a:r>
            <a:r>
              <a:rPr lang="zh-CN" altLang="zh-CN" sz="2200">
                <a:solidFill>
                  <a:srgbClr val="000000"/>
                </a:solidFill>
                <a:latin typeface="Times New Roman" panose="02020603050405020304" pitchFamily="18" charset="0"/>
                <a:cs typeface="Times New Roman" panose="02020603050405020304" pitchFamily="18" charset="0"/>
              </a:rPr>
              <a:t>而不反者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竖子也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《荆轲刺秦王》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③事所以不成者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乃欲以生劫之。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《荆轲刺秦王》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④吾令人望其气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皆为龙虎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成五采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此天子气也。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⑤所以遣将守关者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备他盗之出入与非常也。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8337787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536643"/>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⑥如今人方为刀俎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我为鱼肉。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⑦</a:t>
            </a:r>
            <a:r>
              <a:rPr lang="zh-CN" altLang="zh-CN" sz="2200">
                <a:solidFill>
                  <a:srgbClr val="000000"/>
                </a:solidFill>
                <a:latin typeface="Times New Roman" panose="02020603050405020304" pitchFamily="18" charset="0"/>
                <a:cs typeface="Times New Roman" panose="02020603050405020304" pitchFamily="18" charset="0"/>
              </a:rPr>
              <a:t>直不百步耳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是亦走也。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⑧和氏璧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天下所共传宝也。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⑨臣所以去亲戚而事君者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徒慕君之高义也。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⑩</a:t>
            </a:r>
            <a:r>
              <a:rPr lang="zh-CN" altLang="en-US" sz="2200">
                <a:solidFill>
                  <a:srgbClr val="000000"/>
                </a:solidFill>
                <a:latin typeface="Times New Roman" panose="02020603050405020304" pitchFamily="18" charset="0"/>
                <a:cs typeface="Times New Roman" panose="02020603050405020304" pitchFamily="18" charset="0"/>
              </a:rPr>
              <a:t>自以为</a:t>
            </a:r>
            <a:r>
              <a:rPr lang="zh-CN" altLang="zh-CN" sz="2200" smtClean="0">
                <a:solidFill>
                  <a:srgbClr val="000000"/>
                </a:solidFill>
                <a:latin typeface="Times New Roman" panose="02020603050405020304" pitchFamily="18" charset="0"/>
                <a:cs typeface="Times New Roman" panose="02020603050405020304" pitchFamily="18" charset="0"/>
              </a:rPr>
              <a:t>关中</a:t>
            </a:r>
            <a:r>
              <a:rPr lang="zh-CN" altLang="zh-CN" sz="2200">
                <a:solidFill>
                  <a:srgbClr val="000000"/>
                </a:solidFill>
                <a:latin typeface="Times New Roman" panose="02020603050405020304" pitchFamily="18" charset="0"/>
                <a:cs typeface="Times New Roman" panose="02020603050405020304" pitchFamily="18" charset="0"/>
              </a:rPr>
              <a:t>之固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金城千里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子孙帝王万世之业也。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9021400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1069"/>
            <a:ext cx="8128000" cy="3748719"/>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①这是我的过错。②去了而不能好好回来复命的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那是没用的人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③事情不成功的原因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是想活生生地劫持你。④我让人观望了他那里的云气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都是龙虎的形状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呈现五彩的颜色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这是天子的云气。⑤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派遣将领防守函谷关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是为了防备其他盗贼的进入和意外的变故。⑥现在人家正好比是菜刀和砧板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我们是鱼肉。⑦只是没有逃跑一百步罢了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这也是逃跑。⑧和氏璧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是天下人公认的宝贝。⑨我们离开自己的父母亲人来侍奉您的原因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只是羡慕您高尚的德义。</a:t>
            </a:r>
            <a:r>
              <a:rPr lang="zh-CN" altLang="zh-CN" sz="2200" smtClean="0">
                <a:solidFill>
                  <a:srgbClr val="000000"/>
                </a:solidFill>
                <a:latin typeface="Times New Roman" panose="02020603050405020304" pitchFamily="18" charset="0"/>
                <a:cs typeface="Times New Roman" panose="02020603050405020304" pitchFamily="18" charset="0"/>
              </a:rPr>
              <a:t>⑩</a:t>
            </a:r>
            <a:r>
              <a:rPr lang="zh-CN" altLang="en-US" sz="2200">
                <a:solidFill>
                  <a:srgbClr val="000000"/>
                </a:solidFill>
                <a:latin typeface="Times New Roman" panose="02020603050405020304" pitchFamily="18" charset="0"/>
                <a:cs typeface="Times New Roman" panose="02020603050405020304" pitchFamily="18" charset="0"/>
              </a:rPr>
              <a:t>自己以为</a:t>
            </a:r>
            <a:r>
              <a:rPr lang="zh-CN" altLang="zh-CN" sz="2200" smtClean="0">
                <a:solidFill>
                  <a:srgbClr val="000000"/>
                </a:solidFill>
                <a:latin typeface="Times New Roman" panose="02020603050405020304" pitchFamily="18" charset="0"/>
                <a:cs typeface="Times New Roman" panose="02020603050405020304" pitchFamily="18" charset="0"/>
              </a:rPr>
              <a:t>关中</a:t>
            </a:r>
            <a:r>
              <a:rPr lang="zh-CN" altLang="zh-CN" sz="2200">
                <a:solidFill>
                  <a:srgbClr val="000000"/>
                </a:solidFill>
                <a:latin typeface="Times New Roman" panose="02020603050405020304" pitchFamily="18" charset="0"/>
                <a:cs typeface="Times New Roman" panose="02020603050405020304" pitchFamily="18" charset="0"/>
              </a:rPr>
              <a:t>的险固地势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方圆千里的铜墙铁壁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正是子孙万代的帝王基业。</a:t>
            </a:r>
            <a:endParaRPr lang="zh-CN" altLang="en-US" sz="2200"/>
          </a:p>
        </p:txBody>
      </p:sp>
    </p:spTree>
    <p:extLst>
      <p:ext uri="{BB962C8B-B14F-4D97-AF65-F5344CB8AC3E}">
        <p14:creationId xmlns:p14="http://schemas.microsoft.com/office/powerpoint/2010/main" xmlns="" val="30286663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34076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被动句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被动句是指主语和谓语之间的关系是被动关系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主语是谓语动词所表示的行为的被动者、受事者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而不是主动者、施事者。被动句主要有两大类型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一是有标志的被动句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即借助一些被动词来表示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二是无标志的被动句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也叫意念被动句。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表示被动关系。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不拘于时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学于余。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来表示被动关系。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①秦城恐不可得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徒见欺。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②臣诚恐见欺于王而负赵。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表示被动关系。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①吴广素爱人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士卒多为用者。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《陈涉世家》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②有如此之势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而为秦人积威之所劫。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232018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表示被动关系。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吾不能举全吴之地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十万之众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受制于人。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《赤壁之战》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古代汉语中无标志的被动句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也就是意念上的被动句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这需要根据上下文的语意来判别。</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①傅说举于版筑之间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胶鬲举于鱼盐之中。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《生于忧患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死于安乐》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②举孝廉不行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连辟公府不就。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《张衡传》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被动句翻译时一般要加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或使用表被动的词语表达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等。表被动的介词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翻译时要注意识别并译出被动的含义。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尽可能按动词意义翻译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确实作介词用的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673141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628800"/>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翻译下面的语句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注意被动句的译法。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①此非孟德之困于周郎者乎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②身死人手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为天下笑者。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若属皆且为所虏。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④而君幸于赵王。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⑤使不辱于诸侯。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5755649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628800"/>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⑥见犯乃死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重负国。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《苏武传》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⑦信而见疑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忠而被谤。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《屈原列传》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⑧吾长见笑于大方之家。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⑨遂见用于小邑。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《归去来兮辞　并序》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⑩有如此之势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而为秦人积威之所劫。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《六国论》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340912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①这不是曹操被周瑜围困的地方吗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②自身死在人家手里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被天下人嘲笑。③如果不这样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你们将要被他俘虏。④而您被赵王宠幸。⑤出使不被诸侯侮辱。⑥等到被侮辱以后才死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更加对不起国家。⑦诚信却被怀疑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忠心却遭毁谤。⑧我将要被有见识的人嘲笑。⑨于是被任用为小城的官吏。⑩有这样强大的气势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却被秦人积累下来的威势所吓倒。</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5162991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60039"/>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省略句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主语的省略。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从此道至吾军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不过二十里耳。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度我至军中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公乃入。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谓语的省略。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一鼓作气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《曹刿论战》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宾语与兼语的省略。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屠惧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《狼》</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修饰限制性词语的省略。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吾妻之美我者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私我也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妾之美我者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畏我也。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《邹忌讽齐王纳谏》</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061756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理清事件头绪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一篇人物传记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主要写一人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但不一定只写一件事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也可能是几件事。如果只写一件事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就要分析事件的起因、经过和结果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如果是写几件事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就要了解事件的先后顺序和事件之间的关系。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在梳理事件头绪时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一定要注意时间词、地点词和官职词的变更。对人物事迹的评价和信息的筛选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一般要关注何时、何地、何事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而官职的变更往往与事件结果的好坏密切相关。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梳理人物关系和梳理事件头绪并不是截然分开的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有时几件事都和某一人有关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有时一件事和多人有关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因此还要注意不同人对某件事的态度。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53929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介词和介词宾语的省略。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将军战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分句的省略。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然力足以至焉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而未至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于人为可讥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而在己为有悔。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《游褒禅山记》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省略是文言文中非常普遍的语言现象之一。省略句最常见的是省略主语、省略介词的宾语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以及省略介词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等。对省略句翻译的考查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在历年高考对句式翻译的考查中题量是最大的。它要求考生在翻译时补出省略的部分。</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8273776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532047"/>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翻译下面的语句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注意补出省略的成分。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①待吾客与俱。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《荆轲刺秦王》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②南取百越之地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以为桂林、象郡。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③引以为流觞曲水。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《兰亭集序》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④有碑仆道。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《游褒禅山记》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⑤敢以烦执事。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《烛之武退秦师》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6712379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⑥传以示美人及左右。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⑦今君乃亡赵走燕。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⑧不如因而厚遇之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使归赵。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5911152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①等待我的一个朋友与他一同前去。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后省略宾语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后省略谓语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②向南攻取了百越的土地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把它划为桂林、象郡。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来作为流觞的曲水。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省略兼语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④有块石碑倒在路上。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⑤怎敢拿这件事来麻烦您。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指代亡郑这件事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⑥把和氏璧传递给美人和左右的大臣们看。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⑦现在您竟然从赵国逃到燕国。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省略表处所的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⑧不如趁机好好地招待他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让他回到赵国。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89854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倒装句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主谓倒装</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古汉语中为了强调谓语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有些感叹句或疑问句把谓语置于主语之前。一般常用逗号将主谓隔开。</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汝之不惠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《愚公移山》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宾语前置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①否定句中代词作宾语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时人莫之许也。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《隆中对》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②疑问句中疑问词作宾语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沛公安在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句读之不知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惑之不解。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984635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1381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介词结构后置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①申之以孝悌之义。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取之于蓝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而青于蓝。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定语后置</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为标志。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马之千里者。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后置定语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求人可使报秦者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数量词。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铸以为金人十二。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后置定语。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蚓无爪牙之利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筋骨之强。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《劝学》</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249611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主谓倒装翻译时按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顺序调整。宾语前置翻译时按照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顺序调整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翻译第③种类型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宾语移后即可。介词结构后置翻译时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要按照现代汉语的习惯把后置的介词结构调至状语的位置。定语后置翻译时一般把定语调至中心语前。</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585686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26888"/>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翻译下面的语句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注意语序符合现代汉语的表达习惯。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①送匈奴使留在汉者。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《苏武传》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②何以汝为见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《苏武传》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③大臣亡罪夷灭者数十家。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《苏武传》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④饰以篆文山龟鸟兽之形。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《张衡传》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⑤自书典所记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未之有也。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《张衡传》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753986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7" name="矩形 6"/>
          <p:cNvSpPr>
            <a:spLocks noChangeAspect="1"/>
          </p:cNvSpPr>
          <p:nvPr/>
        </p:nvSpPr>
        <p:spPr>
          <a:xfrm>
            <a:off x="508000" y="1628800"/>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⑥申之以孝悌之义。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⑦以五十步笑百步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则何如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⑧然而不王者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未之有也。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⑨渺渺兮予怀。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⑩客有吹洞箫者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倚歌而和之。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715157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①送留在汉朝的匈奴使者。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②要见你干什么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宾语前置和介词结构后置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③大臣无罪而全家被杀的有几十家。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④用篆文、山龟、鸟兽的形状来装饰。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⑤自从有书典记录以来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从来没有这件事。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⑥把孝敬父母、尊敬兄长的道理反复讲给百姓。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⑦凭自己只逃跑了五十步而耻笑别人逃跑了一百步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那怎么样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疑问句中宾语前置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⑧这样还不能统一天下而称王的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是不曾有过的事。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⑨我的心里想得很远呀。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主谓倒装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⑩有个吹洞箫的客人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按照节奏为歌声伴奏。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a:t>
            </a:r>
            <a:r>
              <a:rPr lang="en-US" altLang="zh-CN" sz="220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187180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467544" y="980728"/>
            <a:ext cx="8150199" cy="578004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三、三读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结合具体题目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揣摩文中词句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题目本身往往也是理解文意的线索或钥匙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文言文阅读的第三步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就是将文章和题目联系起来读。这遍阅读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又可以分成两步。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文言文阅读的第三题通常是选择题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这一问题往往是对全文内容的概括分析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其中有一个错误项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其他三个选项是正确的。这三个选项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涉及文章中的许多内容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对理解文章有不可忽视的提示作用。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看题眼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即文言文阅读的考查点。文言文知识与能力的考查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与语境有密切的联系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无论是实词含义的理解、断句还是概括分析、翻译题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都有一定的考查点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赋分点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这些考查点大多是文中的重点或难点。但它们并不是孤立的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而是与前后文密切的联系</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可以通过对前后文相关语意的分析、对相邻词语语法功能的定位来解答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775915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12776"/>
            <a:ext cx="8128000" cy="171014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黑简体"/>
                <a:cs typeface="Times New Roman" panose="02020603050405020304" pitchFamily="18" charset="0"/>
              </a:rPr>
              <a:t>二、常见文言固定结构的翻译</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固定结构也叫固定句式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是由一些不同词性的词凝结在一起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固定成为一种句法格式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表达一种新的语法意义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约定俗成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经久不变。熟练掌握这些句式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对快速、正确地翻译文言文非常有帮助。</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242874958"/>
              </p:ext>
            </p:extLst>
          </p:nvPr>
        </p:nvGraphicFramePr>
        <p:xfrm>
          <a:off x="508000" y="3066527"/>
          <a:ext cx="8128000" cy="3930674"/>
        </p:xfrm>
        <a:graphic>
          <a:graphicData uri="http://schemas.openxmlformats.org/presentationml/2006/ole">
            <p:oleObj spid="_x0000_s99330" name="文档" r:id="rId6" imgW="3918831" imgH="1896070" progId="Word.Document.12">
              <p:embed/>
            </p:oleObj>
          </a:graphicData>
        </a:graphic>
      </p:graphicFrame>
    </p:spTree>
    <p:extLst>
      <p:ext uri="{BB962C8B-B14F-4D97-AF65-F5344CB8AC3E}">
        <p14:creationId xmlns:p14="http://schemas.microsoft.com/office/powerpoint/2010/main" xmlns="" val="225893543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528371484"/>
              </p:ext>
            </p:extLst>
          </p:nvPr>
        </p:nvGraphicFramePr>
        <p:xfrm>
          <a:off x="508000" y="1772816"/>
          <a:ext cx="8128000" cy="4368514"/>
        </p:xfrm>
        <a:graphic>
          <a:graphicData uri="http://schemas.openxmlformats.org/presentationml/2006/ole">
            <p:oleObj spid="_x0000_s100354" name="文档" r:id="rId6" imgW="3918831" imgH="2106944" progId="Word.Document.12">
              <p:embed/>
            </p:oleObj>
          </a:graphicData>
        </a:graphic>
      </p:graphicFrame>
    </p:spTree>
    <p:extLst>
      <p:ext uri="{BB962C8B-B14F-4D97-AF65-F5344CB8AC3E}">
        <p14:creationId xmlns:p14="http://schemas.microsoft.com/office/powerpoint/2010/main" xmlns="" val="299270696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956817516"/>
              </p:ext>
            </p:extLst>
          </p:nvPr>
        </p:nvGraphicFramePr>
        <p:xfrm>
          <a:off x="508000" y="1433380"/>
          <a:ext cx="8128000" cy="5524012"/>
        </p:xfrm>
        <a:graphic>
          <a:graphicData uri="http://schemas.openxmlformats.org/presentationml/2006/ole">
            <p:oleObj spid="_x0000_s101378" name="文档" r:id="rId6" imgW="3918831" imgH="2663638" progId="Word.Document.12">
              <p:embed/>
            </p:oleObj>
          </a:graphicData>
        </a:graphic>
      </p:graphicFrame>
    </p:spTree>
    <p:extLst>
      <p:ext uri="{BB962C8B-B14F-4D97-AF65-F5344CB8AC3E}">
        <p14:creationId xmlns:p14="http://schemas.microsoft.com/office/powerpoint/2010/main" xmlns="" val="17386408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746255459"/>
              </p:ext>
            </p:extLst>
          </p:nvPr>
        </p:nvGraphicFramePr>
        <p:xfrm>
          <a:off x="508000" y="1988840"/>
          <a:ext cx="8128000" cy="4009682"/>
        </p:xfrm>
        <a:graphic>
          <a:graphicData uri="http://schemas.openxmlformats.org/presentationml/2006/ole">
            <p:oleObj spid="_x0000_s102402" name="文档" r:id="rId6" imgW="3918831" imgH="1933855" progId="Word.Document.12">
              <p:embed/>
            </p:oleObj>
          </a:graphicData>
        </a:graphic>
      </p:graphicFrame>
    </p:spTree>
    <p:extLst>
      <p:ext uri="{BB962C8B-B14F-4D97-AF65-F5344CB8AC3E}">
        <p14:creationId xmlns:p14="http://schemas.microsoft.com/office/powerpoint/2010/main" xmlns="" val="333724889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67529415"/>
              </p:ext>
            </p:extLst>
          </p:nvPr>
        </p:nvGraphicFramePr>
        <p:xfrm>
          <a:off x="508000" y="1844824"/>
          <a:ext cx="8128000" cy="3706816"/>
        </p:xfrm>
        <a:graphic>
          <a:graphicData uri="http://schemas.openxmlformats.org/presentationml/2006/ole">
            <p:oleObj spid="_x0000_s103426" name="文档" r:id="rId6" imgW="3918831" imgH="1788114" progId="Word.Document.12">
              <p:embed/>
            </p:oleObj>
          </a:graphicData>
        </a:graphic>
      </p:graphicFrame>
    </p:spTree>
    <p:extLst>
      <p:ext uri="{BB962C8B-B14F-4D97-AF65-F5344CB8AC3E}">
        <p14:creationId xmlns:p14="http://schemas.microsoft.com/office/powerpoint/2010/main" xmlns="" val="18248887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554239257"/>
              </p:ext>
            </p:extLst>
          </p:nvPr>
        </p:nvGraphicFramePr>
        <p:xfrm>
          <a:off x="508000" y="1844824"/>
          <a:ext cx="8128000" cy="4421186"/>
        </p:xfrm>
        <a:graphic>
          <a:graphicData uri="http://schemas.openxmlformats.org/presentationml/2006/ole">
            <p:oleObj spid="_x0000_s104450" name="文档" r:id="rId6" imgW="3918831" imgH="2132134" progId="Word.Document.12">
              <p:embed/>
            </p:oleObj>
          </a:graphicData>
        </a:graphic>
      </p:graphicFrame>
    </p:spTree>
    <p:extLst>
      <p:ext uri="{BB962C8B-B14F-4D97-AF65-F5344CB8AC3E}">
        <p14:creationId xmlns:p14="http://schemas.microsoft.com/office/powerpoint/2010/main" xmlns="" val="24705910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655601845"/>
              </p:ext>
            </p:extLst>
          </p:nvPr>
        </p:nvGraphicFramePr>
        <p:xfrm>
          <a:off x="508000" y="1772816"/>
          <a:ext cx="8128000" cy="4342177"/>
        </p:xfrm>
        <a:graphic>
          <a:graphicData uri="http://schemas.openxmlformats.org/presentationml/2006/ole">
            <p:oleObj spid="_x0000_s105474" name="文档" r:id="rId6" imgW="3918831" imgH="2094349" progId="Word.Document.12">
              <p:embed/>
            </p:oleObj>
          </a:graphicData>
        </a:graphic>
      </p:graphicFrame>
    </p:spTree>
    <p:extLst>
      <p:ext uri="{BB962C8B-B14F-4D97-AF65-F5344CB8AC3E}">
        <p14:creationId xmlns:p14="http://schemas.microsoft.com/office/powerpoint/2010/main" xmlns="" val="25018057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693842" y="1361316"/>
            <a:ext cx="567334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Times New Roman" panose="02020603050405020304" pitchFamily="18" charset="0"/>
                <a:cs typeface="Times New Roman" panose="02020603050405020304" pitchFamily="18" charset="0"/>
              </a:rPr>
              <a:t>翻译下面的语句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608597705"/>
              </p:ext>
            </p:extLst>
          </p:nvPr>
        </p:nvGraphicFramePr>
        <p:xfrm>
          <a:off x="476448" y="1836442"/>
          <a:ext cx="8128000" cy="4473083"/>
        </p:xfrm>
        <a:graphic>
          <a:graphicData uri="http://schemas.openxmlformats.org/presentationml/2006/ole">
            <p:oleObj spid="_x0000_s106498" name="文档" r:id="rId6" imgW="3848098" imgH="2117740" progId="Word.Document.12">
              <p:embed/>
            </p:oleObj>
          </a:graphicData>
        </a:graphic>
      </p:graphicFrame>
    </p:spTree>
    <p:extLst>
      <p:ext uri="{BB962C8B-B14F-4D97-AF65-F5344CB8AC3E}">
        <p14:creationId xmlns:p14="http://schemas.microsoft.com/office/powerpoint/2010/main" xmlns="" val="4473169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16" name="圆角矩形 1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632846877"/>
              </p:ext>
            </p:extLst>
          </p:nvPr>
        </p:nvGraphicFramePr>
        <p:xfrm>
          <a:off x="508000" y="1502205"/>
          <a:ext cx="8128000" cy="4107590"/>
        </p:xfrm>
        <a:graphic>
          <a:graphicData uri="http://schemas.openxmlformats.org/presentationml/2006/ole">
            <p:oleObj spid="_x0000_s107522" name="文档" r:id="rId6" imgW="3848098" imgH="1944650" progId="Word.Document.12">
              <p:embed/>
            </p:oleObj>
          </a:graphicData>
        </a:graphic>
      </p:graphicFrame>
    </p:spTree>
    <p:extLst>
      <p:ext uri="{BB962C8B-B14F-4D97-AF65-F5344CB8AC3E}">
        <p14:creationId xmlns:p14="http://schemas.microsoft.com/office/powerpoint/2010/main" xmlns="" val="23769082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①所以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不积累每一小步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就没有办法到达千里远的地方。②老师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是用来传授道、教授学业、解释疑难问题的人。③为什么一个当了四十多年皇帝的人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还不如普通百姓能够保护自己的妻子呢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④现在我有一个建议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可以用来解除燕国的祸患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并能报将军的深仇大恨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⑤现在是出来了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可还没有告辞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这怎么办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⑥我不禁感伤起来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整好衣裳坐端正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向客人问道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箫声为什么这样哀怨呢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⑦哪里用得着飞到九万里的高度再向南飞呢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⑧我是向他学习道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哪用得着管他的年龄比我大还是比我小呢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⑨以至于对天发誓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割断头发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哭得泪湿衣襟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又是多么衰败啊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⑩你们看廉将军和秦王相比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哪一个厉害</a:t>
            </a:r>
            <a:r>
              <a:rPr lang="en-US" altLang="zh-CN" sz="2200">
                <a:solidFill>
                  <a:srgbClr val="00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22164617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019125"/>
            <a:ext cx="8128000" cy="5670783"/>
          </a:xfrm>
          <a:prstGeom prst="rect">
            <a:avLst/>
          </a:prstGeom>
        </p:spPr>
        <p:txBody>
          <a:bodyPr>
            <a:spAutoFit/>
          </a:bodyPr>
          <a:lstStyle/>
          <a:p>
            <a:pPr indent="304800">
              <a:lnSpc>
                <a:spcPts val="29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四、一知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知道古代人物传记的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语言系统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因为古代人物传记的传主多为能吏名臣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所以其语言系统相对单一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表官职名称以及官职授予、变动的词语很多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与官员履责行事有关的词语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如觐见、劝诫、弹劾、济民、赈灾等重复率极高。了解这些词语的含义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也是读懂古代人物传记所必需的。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与官职相关的常用词语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授官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任、授、除、拜、举、封、赠、赐、赏、守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、立、为、出仕、通籍。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升、迁、提、拔、擢、陟、加、晋、进。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贬、谪、放、窜、镌、出官、左迁、左除、左降、左转。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罢、黜、夺、削、免、废、替、革、褫。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转、移、调、迁、徙、改、出。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兼、领、判、摄、行、署、假、权。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下车、视事、到官。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告老、解官、乞骸骨、悬车、请老、乞身、致仕、移病。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33260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749761700"/>
              </p:ext>
            </p:extLst>
          </p:nvPr>
        </p:nvGraphicFramePr>
        <p:xfrm>
          <a:off x="508000" y="2372295"/>
          <a:ext cx="8128000" cy="2367411"/>
        </p:xfrm>
        <a:graphic>
          <a:graphicData uri="http://schemas.openxmlformats.org/presentationml/2006/ole">
            <p:oleObj spid="_x0000_s108546" name="文档" r:id="rId3" imgW="3962137" imgH="1153691" progId="Word.Document.12">
              <p:embed/>
            </p:oleObj>
          </a:graphicData>
        </a:graphic>
      </p:graphicFrame>
    </p:spTree>
    <p:extLst>
      <p:ext uri="{BB962C8B-B14F-4D97-AF65-F5344CB8AC3E}">
        <p14:creationId xmlns:p14="http://schemas.microsoft.com/office/powerpoint/2010/main" xmlns="" val="34044249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掌握文言文断句的方法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。古书不加标点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古人读书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常在字的旁边加一个点或圆圈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一句话没完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但读时需要有一个停顿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就在字的下面加一个点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。明辨句读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是阅读古文的最基本的能力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近年来高考文言文阅读第一题即为句读题。下面介绍文言文断句的几种方法。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983459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比较异同法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以客观选择题形式考查的文言文断句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四个选项中只有一项正确。而从四个选项的设置来看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并不是每一个选项的断句点都与其他选项不同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而是大部分相同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只在某一两个关键处不同。因此我们可以采用比较选项的方法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初步确定断句的疑难点在哪里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然后集中精力攻克疑难点。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31727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338865" y="1965865"/>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xmlns="" val="27509460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通过比较不难发现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本题断句只有两处不同〔一是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芝坐爽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芝坐爽下狱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而口不讼直志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而口不讼直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而其他处断句都是相同的。做题时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集中精力辨析不同处即可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这样我们就能缩小范围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降低做题难度。此处要注意文中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的理解。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芝坐爽下狱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意思是说鲁芝因为曹爽而获罪下狱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中间不可断开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所以可排除</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判处死罪。志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此处活用为动词。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发誓不苟且偷生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的宾语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口不讼直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为对称句式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所以不可在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后断句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endParaRPr lang="zh-CN" altLang="en-US" sz="2200"/>
          </a:p>
        </p:txBody>
      </p:sp>
    </p:spTree>
    <p:extLst>
      <p:ext uri="{BB962C8B-B14F-4D97-AF65-F5344CB8AC3E}">
        <p14:creationId xmlns:p14="http://schemas.microsoft.com/office/powerpoint/2010/main" xmlns="" val="7363866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文意体察法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文意是断句的基础。文言文断句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首先要把握文意。可抓住句中关键词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前后连缀。符合整段文字大意且符合语法习惯的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要连缀在一起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连缀在一起不符合整体意思表达的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就要考虑断开。这是基本的断句方法。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6691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永昭陵建京西转运使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荫知陵台令兼永安县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荫知陵台令兼永安县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永昭陵建京西转运使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纯礼字彝叟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以父仲淹荫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知陵台令兼永安县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永昭陵建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独永安不受令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338865" y="1965865"/>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19422143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71673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凭借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担任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以父仲淹荫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知陵台令兼永安县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语意完整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故此处应断开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京西转运使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是官职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永昭陵建京西转运使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在语意上说不通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京西转运使配木石砖甓及工徒于一路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才是一个完整的意思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据此排除</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endParaRPr lang="zh-CN" altLang="en-US" sz="2200"/>
          </a:p>
        </p:txBody>
      </p:sp>
    </p:spTree>
    <p:extLst>
      <p:ext uri="{BB962C8B-B14F-4D97-AF65-F5344CB8AC3E}">
        <p14:creationId xmlns:p14="http://schemas.microsoft.com/office/powerpoint/2010/main" xmlns="" val="11707576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语言标志法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对话标志法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等为标志。一般在第一次问答时写出人名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以后就只用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而把主语省略。遇到对话时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应根据上下文判断出问者、答者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明辨句读。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70049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闻宛之赵氏有孤孙憙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孙憙信义著名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更始即位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舞阴大姓李氏拥城不下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更始遣柱天将军李宝降之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闻宛之赵氏有孤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孙憙信义著名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愿得降之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338865" y="1965865"/>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xmlns="" val="25310116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与政事相关的常用词语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官员到某地任职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做一些相关的政事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实行一定的政策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会引起各方不同的褒贬评论。于是官员与百姓、官员与官员、官员与国君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之间就会有许多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教育感化。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巡视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巡行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报告。常用于官吏之间。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进谗言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说坏话。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嫉妒。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伙同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82791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通过观察四个选项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可知从第四处断句开始变化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因此重点分析后面几处。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是文言对话的标志词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字以后为对话内容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是李氏不肯投降的理由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表态度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前后都应断开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所以排除</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两项。根据句意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表示家族单传的子孙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在此为人名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孤孙憙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不能断开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endParaRPr lang="zh-CN" altLang="en-US" sz="2200"/>
          </a:p>
        </p:txBody>
      </p:sp>
    </p:spTree>
    <p:extLst>
      <p:ext uri="{BB962C8B-B14F-4D97-AF65-F5344CB8AC3E}">
        <p14:creationId xmlns:p14="http://schemas.microsoft.com/office/powerpoint/2010/main" xmlns="" val="6285452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11" name="圆角矩形 10">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10513"/>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虚词标志法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文言文多用虚词来表达语气或停顿。古人的文章没有标点符号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为了明辨句读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虚词就成了重要的标志。尤其是一些语气词和连词的前后往往是该断句的地方。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88360060"/>
              </p:ext>
            </p:extLst>
          </p:nvPr>
        </p:nvGraphicFramePr>
        <p:xfrm>
          <a:off x="508000" y="2979999"/>
          <a:ext cx="8128000" cy="3878001"/>
        </p:xfrm>
        <a:graphic>
          <a:graphicData uri="http://schemas.openxmlformats.org/presentationml/2006/ole">
            <p:oleObj spid="_x0000_s109570" name="文档" r:id="rId7" imgW="3918831" imgH="1870520" progId="Word.Document.12">
              <p:embed/>
            </p:oleObj>
          </a:graphicData>
        </a:graphic>
      </p:graphicFrame>
    </p:spTree>
    <p:extLst>
      <p:ext uri="{BB962C8B-B14F-4D97-AF65-F5344CB8AC3E}">
        <p14:creationId xmlns:p14="http://schemas.microsoft.com/office/powerpoint/2010/main" xmlns="" val="20232277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11" name="圆角矩形 10">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25756135"/>
              </p:ext>
            </p:extLst>
          </p:nvPr>
        </p:nvGraphicFramePr>
        <p:xfrm>
          <a:off x="508000" y="2166767"/>
          <a:ext cx="8128000" cy="2778466"/>
        </p:xfrm>
        <a:graphic>
          <a:graphicData uri="http://schemas.openxmlformats.org/presentationml/2006/ole">
            <p:oleObj spid="_x0000_s110594" name="文档" r:id="rId7" imgW="3918831" imgH="1339376" progId="Word.Document.12">
              <p:embed/>
            </p:oleObj>
          </a:graphicData>
        </a:graphic>
      </p:graphicFrame>
    </p:spTree>
    <p:extLst>
      <p:ext uri="{BB962C8B-B14F-4D97-AF65-F5344CB8AC3E}">
        <p14:creationId xmlns:p14="http://schemas.microsoft.com/office/powerpoint/2010/main" xmlns="" val="9788384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请用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给文中画波浪线的文字断句。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盈天地间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万物纤悉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含毫运思能曲尽其态者止一法耳一者何曰传神而已矣世徒知人之有神而不知物之有神此郭若虚深鄙众工虽曰画而非画者盖只能传其形而不能传其神也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节选自唐寅《六如画谱》</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356992"/>
            <a:ext cx="8384480" cy="3342453"/>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含毫运思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能曲尽其态者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止一法耳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一者何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曰传神而已矣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世徒知人之有神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而不知物之有神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此郭若虚深鄙众工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虽曰画而非画者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盖只能传其形而不能传其神也。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整个天地之间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万物林林总总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含着笔杆构思画面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能够描摹细致展现出他们的姿态的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只有一个方法。一个什么方法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罢了。世人只知道人有神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却不知道物也有神。因此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郭若虚极为鄙视有些普通的画工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他们那虽然叫画但其实不能算画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理由是他们只能描绘出人或物的外形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却不能描绘出人或物的神韵。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00620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句式断句法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文言文中的判断句、反问句、被动句及某些固定句式等都可以作为断句的切入点。判断句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文言文中还常常会遇到省略的情况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断句时必须根据语境补出省略部分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方能正确断句。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2418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731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给下面的文段断句。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进言者皆曰天下已安已治矣臣独以为未也曰安且治者非愚则谀皆非事实知治乱之体者也夫抱火厝之积薪之下而寝其上火未及燃因谓之安方今之势何以异此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选自贾谊《治安策》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43211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进言者皆曰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天下已安已治矣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臣独以为未也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曰安且治者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非愚则谀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皆非事实知治乱之体者也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夫抱火厝之积薪之下而寝其上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火未及燃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因谓之安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方今之势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何以异此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此题可抓住一些标志词来进行断句。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表对话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为句末语气词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其后要断开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为发语词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前面要断开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者</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为固定句式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前表判断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后表反问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分别要在中间、前面断开。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353708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进言的人都说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天下已经安定、已经太平了。我单单认为不是这样的。说天下安定并且太平的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不是愚昧就是谄媚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都是不知道国家太平与混乱大体的人。把火把放在堆积的柴草之下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而自己躺在柴草上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火还没有燃烧到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因而说是安定的。当今的情势和这有什么不同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3829646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语法分析法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动宾短语法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古汉语中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句子多以动词或动词性短语为中心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构成动宾短语。找出动词或动词性短语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可以区分出独立的句子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明确语句的意思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从而正确断句。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447349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王涣字稚子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广汉郪人也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安定太守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涣少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好侠尚气力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略举大义</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338865" y="1924918"/>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7950982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项断句为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晚而改节敦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儒学习《尚书》</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项断句为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敦儒学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读律令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。从语法上看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皆为动词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儒学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《尚书》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律令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分别作为它们的宾语。故推断前者断句错误。从语义看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涣少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讲不通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涣少好侠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才是一个完整的意思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王涣年少时喜好游侠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故排除</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endParaRPr lang="zh-CN" altLang="en-US" sz="2200"/>
          </a:p>
        </p:txBody>
      </p:sp>
    </p:spTree>
    <p:extLst>
      <p:ext uri="{BB962C8B-B14F-4D97-AF65-F5344CB8AC3E}">
        <p14:creationId xmlns:p14="http://schemas.microsoft.com/office/powerpoint/2010/main" xmlns="" val="11444711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与人物评价相关的常用词语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表示人物个性的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厚、矜、耿介、刚毅、周密、宽厚、正直、梗、鲠、骨鲠、敏、木讷、佞、诈、阿谀、谄谗、谲。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表示时间的词语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表示年、月、日、时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纪年。年号纪年如绍圣初、延熹中、仁宗末年、泰始九年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干支纪年如丙辰中秋、壬戌之秋。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纪月。如建亥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农历十月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农历十月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、仲春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农历二月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纪日。如三五之夜、夏四月辛巳、七月既望、丁卯三月之望。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纪时。如旦、朝、暮、夜半、鸡鸣。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753529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名词、代词法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一般完整的句子都有主、谓、宾语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而主语一般由名词或代词充当。因此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找出文中反复出现的名词或代词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也可以帮助断句。常见代词有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吾、余、予、尔、汝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、公、卿、君、若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、彼、此、其、之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27288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时然后言所继叔父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佳器有子如此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童幼时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精神端审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时然后言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所继叔父混名知人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见而异之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谓思曰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此儿深中夙敏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有子如此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338865" y="1924918"/>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30756076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古文中后文出现的人物用字或名来指代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这一行文特点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是指谢混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所继叔父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翻译过来即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他嗣父的弟弟谢混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共同充当句子主语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由此排除</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成佳器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是动词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佳器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名词作宾语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成佳器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动宾结构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表意完整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不能分开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en-US" sz="2200"/>
          </a:p>
        </p:txBody>
      </p:sp>
    </p:spTree>
    <p:extLst>
      <p:ext uri="{BB962C8B-B14F-4D97-AF65-F5344CB8AC3E}">
        <p14:creationId xmlns:p14="http://schemas.microsoft.com/office/powerpoint/2010/main" xmlns="" val="16432423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修辞辨识法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文言文中经常运用对偶、排比、顶真、反复等修辞手法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我们可以根据这些修辞手法的特点进行断句。如例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深中夙敏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方成佳器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为对称句式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敦儒学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读律令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为排比句式。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94039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6802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请用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给文中画波浪线的文字断句。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日行不可指而知也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故以二至二分之星为候。</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日东行星西转冬至昏奎八度中夏至氐十三度中春分柳一度中秋分牵牛三度七分中此其正行也</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。日行疾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则星西转疾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事势然也。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天文志》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452821"/>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日东行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星西转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冬至昏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奎八度中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夏至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氐十三度中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柳一度中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牵牛三度七分中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此其正行也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太阳运行的状况不可一想就知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所以用夏至、冬至、春分、秋分时的星象来占候。太阳东行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恒星西转。冬至黄昏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太阳在奎宿八度中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太阳在氐宿十三度中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太阳在柳宿一度中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太阳在牵牛宿三度七分中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此时的天象为正行。太阳运行速度快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则是恒星西转速度快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这是形势的必然。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12148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审答规范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文言文断句稳妥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三步走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文言文断句常因为考生的轻视而失分。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的最突出表现是忽视通读这一步骤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直接根据自己的感性理解或对选择项的主观判断决定答案。因此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文言文断句必须稳妥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三步走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通读。理解内容和断句是紧密关联的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熟读精思、理解大意是正确断句的前提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因为读不懂就没法断句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不理解就断不好。拿到题目后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反复钻研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书读百遍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其义自见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读得遍数多了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其意义自然就好理解了。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5961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分析。分析什么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分析语段层次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找语言标志。根据文章的内容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先断出几个大的层次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把确有把握的地方断开。逐步缩小范围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然后集中分析难断的句子。这是一种先易后难的方法。对不易断开的地方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要联系上下文的意思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认真推敲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在适当的地方断句。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检验。做完题目后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务必通读一遍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用语法分析或凭借语感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根据文言文断句的基本要求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来检验断句是否正确、合理。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96397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pic>
        <p:nvPicPr>
          <p:cNvPr id="7" name="尖子生错题本.eps" descr="id:2147489937;FounderCES"/>
          <p:cNvPicPr>
            <a:picLocks noChangeAspect="1"/>
          </p:cNvPicPr>
          <p:nvPr/>
        </p:nvPicPr>
        <p:blipFill>
          <a:blip r:embed="rId6"/>
          <a:stretch>
            <a:fillRect/>
          </a:stretch>
        </p:blipFill>
        <p:spPr>
          <a:xfrm>
            <a:off x="877455" y="1649663"/>
            <a:ext cx="7389091" cy="417263"/>
          </a:xfrm>
          <a:prstGeom prst="rect">
            <a:avLst/>
          </a:prstGeom>
        </p:spPr>
      </p:pic>
      <p:sp>
        <p:nvSpPr>
          <p:cNvPr id="3" name="矩形 2"/>
          <p:cNvSpPr>
            <a:spLocks noChangeAspect="1"/>
          </p:cNvSpPr>
          <p:nvPr/>
        </p:nvSpPr>
        <p:spPr>
          <a:xfrm>
            <a:off x="508000" y="201456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昔荆龚王与晋厉公战于鄢陵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荆师败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龚王伤。临战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司马子反渴而求饮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阳谷操黍酒而进之。子反受而饮之。</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子反之为人也嗜酒甘而不能绝于口以醉战既罢龚王欲复战而谋使召司马子反子反辞以心疾龚王驾而往视之入幄中闻酒臭而还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今日之战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所恃者司马也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而司马又若此。是忘荆国之社稷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而不恤吾众也。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于是罢师去之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斩司马子反以为戮。故竖阳谷之进酒也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非以醉子反也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其心以忠也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而适足以杀之。故曰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大忠之贼也。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节选自《吕氏春秋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童仆。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86749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子反之为人也嗜酒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甘而不能绝于口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以醉战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龚王欲复战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而谋使召司马子反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子反辞以心疾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龚王驾而往视之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闻酒臭而还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子反之为人也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嗜酒甘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而不能绝于口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以醉战既罢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龚王欲复战而谋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使召司马子反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子反辞以心疾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龚王驾而往视之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闻酒臭而还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子反之为人也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嗜酒甘而不能绝于口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以醉战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龚王欲复战而谋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使召司马子反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子反辞以心疾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龚王驾而往视之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闻酒臭而还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子反之为人也嗜酒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甘而不能绝于口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战既罢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龚王欲复战而谋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使召司马子反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子反辞以心疾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龚王驾而往视之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闻酒臭而还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76765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11" name="圆角矩形 10">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584898714"/>
              </p:ext>
            </p:extLst>
          </p:nvPr>
        </p:nvGraphicFramePr>
        <p:xfrm>
          <a:off x="508000" y="1772816"/>
          <a:ext cx="8128000" cy="1348059"/>
        </p:xfrm>
        <a:graphic>
          <a:graphicData uri="http://schemas.openxmlformats.org/presentationml/2006/ole">
            <p:oleObj spid="_x0000_s111618" name="文档" r:id="rId7" imgW="3904756" imgH="647737" progId="Word.Document.12">
              <p:embed/>
            </p:oleObj>
          </a:graphicData>
        </a:graphic>
      </p:graphicFrame>
      <p:sp>
        <p:nvSpPr>
          <p:cNvPr id="5" name="矩形 4"/>
          <p:cNvSpPr>
            <a:spLocks noChangeAspect="1"/>
          </p:cNvSpPr>
          <p:nvPr/>
        </p:nvSpPr>
        <p:spPr>
          <a:xfrm>
            <a:off x="508000" y="2676925"/>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zh-CN" altLang="zh-CN" sz="2200" dirty="0">
                <a:solidFill>
                  <a:srgbClr val="000000"/>
                </a:solidFill>
                <a:latin typeface="Times New Roman" panose="02020603050405020304" pitchFamily="18" charset="0"/>
                <a:cs typeface="Times New Roman" panose="02020603050405020304" pitchFamily="18" charset="0"/>
              </a:rPr>
              <a:t>在这个题目上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出错的原因是没有认真通读文段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仅凭语感与断句标志断句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认为此处必须停顿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排除了</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一般认为这里不能停顿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再加上认为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前应该停顿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项。但从整个文段的意思看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这些地方只是很小层次的停顿。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没有严格按照三步走的要求答题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结果因小失大。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你做对了吗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81929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表示时间间隔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表示时间不长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俄、俄而、俄顷、顷、顷之、顷刻、有顷、旋、寻、无何、既而。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表示过去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既、先、先是、先时、初、时、当是时、曩、尝、昔、向。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表示过了一段时间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比、迨、逮、及、洎、居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后带时间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则译作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不译作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居无何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如果掌握这些字词的同时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又养成阅读时用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或序号标出事件起止的习惯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就容易明确语境的起止区间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方便理解判断。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004617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148478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从前荆龚王与晋厉公在鄢陵作战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楚军失败了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龚王受了伤。战斗即将开始的时候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司马子反口渴了找水喝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童仆阳谷拿着黍子酿的酒给他。司马子反接过来喝了下去。司马子反为人酷爱喝酒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他觉得酒味甜美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喝起来不能自制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因此喝醉了。战斗停下来以后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荆龚王想重新作战要商讨对策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派人去叫司马子反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司马子反借口心痛没有去。龚王乘车前去看望他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进入军帐中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闻到酒味就回去了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荆龚王说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能依靠的就是司马了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可是司马又醉成这样。他这是忘记了楚国的社稷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而不顾恤我的部属啊。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于是收兵离去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并斩杀司马子反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将他暴尸示众。本来童仆阳谷献上酒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不是借此把子反灌醉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他心里认为这是忠心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却恰好因此害了子反。所以说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是大忠的祸害。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71499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pic>
        <p:nvPicPr>
          <p:cNvPr id="7" name="C35.eps" descr="id:2147489952;FounderCES"/>
          <p:cNvPicPr/>
          <p:nvPr/>
        </p:nvPicPr>
        <p:blipFill>
          <a:blip r:embed="rId6"/>
          <a:stretch>
            <a:fillRect/>
          </a:stretch>
        </p:blipFill>
        <p:spPr>
          <a:xfrm>
            <a:off x="2447671" y="4293096"/>
            <a:ext cx="3705185" cy="1225078"/>
          </a:xfrm>
          <a:prstGeom prst="rect">
            <a:avLst/>
          </a:prstGeom>
        </p:spPr>
      </p:pic>
      <p:sp>
        <p:nvSpPr>
          <p:cNvPr id="4" name="矩形 3"/>
          <p:cNvSpPr>
            <a:spLocks noChangeAspect="1"/>
          </p:cNvSpPr>
          <p:nvPr/>
        </p:nvSpPr>
        <p:spPr>
          <a:xfrm>
            <a:off x="508000" y="1669928"/>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通读。通读文段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整体把握文意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尤其是要求断句的文字。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比较。对四个选项进行比较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排除相同处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重点看不同处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为分析推断做准备。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归断。根据文意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判断重点字词属上还是归下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进而选出符合文意的一项。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846172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11" name="圆角矩形 10">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学习案四</a:t>
            </a:r>
            <a:endParaRPr lang="zh-CN" altLang="en-US" sz="1400" dirty="0">
              <a:solidFill>
                <a:srgbClr val="E75E22"/>
              </a:solidFill>
              <a:latin typeface="+mj-ea"/>
              <a:ea typeface="+mj-ea"/>
            </a:endParaRPr>
          </a:p>
        </p:txBody>
      </p:sp>
      <p:sp>
        <p:nvSpPr>
          <p:cNvPr id="12" name="圆角矩形 11">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3" name="圆角矩形 12">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84784"/>
            <a:ext cx="8128000" cy="4832092"/>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文言文断句口诀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古文断句莫畏难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仔细琢磨只等闲。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文段休问长与短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熟读精思是关键。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章法内容全理解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始可动手把句断。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联系全文前后看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先易后难细分辨。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紧紧抓住曰云言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对话最易被发现。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常用虚词是标志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更有规律供参看。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习惯句式掌握住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固定结构莫拆散。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词性词义要精研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语法结构帮助判。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排比对偶与反复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修辞提供好条件。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相同词语紧相连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一般中间要点断。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题目做完回头看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根据要求细检验。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打牢基础看课本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培养语感读经典。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操千曲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断句也要反复练。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59865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了解并掌握常见的古代文化知识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年《考试大纲》将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了解并掌握常见的古代文化知识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列为一个独立考点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理解常见文言实词在文中的含义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理解常见文言虚词在文中的意义和用法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并列于理解能力层级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体现了国家对传承古代文化、培养语文素养的重视。了解并掌握常见的古代文化知识其实早在</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年大纲全国卷语文试题中就已出现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综观近三年的情况可以发现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考查的主要是在文言文中经常出现的、含义比较固定且与理解文意有密切关系的一类古代文化名词。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527354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熟悉题型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明确重点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中国古代文化知识是中国几千年历史文化的缩影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涵盖了中国的典章制度、天文历法、科举文化、礼制官阶等方面的内容。这些古代文化知识是我们阅读文本、感知文意不可回避的内容。因此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我们首先要了解近几年高考考查了哪些文化知识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在哪些问题上设误。下面是全国卷近三年来考查的文化知识题目。请尝试解答以下题目。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582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340768"/>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指旧时的富豪家族、世家大户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汉代以右为尊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所以习惯上称为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顿首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即以头叩地而拜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是古代交际礼仪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又常常用于书信、表奏中作为敬词。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茂才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即秀才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东汉时为避光武帝刘秀名讳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改称茂才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后世有时也沿用此名。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京师是古代京城的通称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现代则称为首都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旧时均可指国都。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1932310" y="1789720"/>
            <a:ext cx="38824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a:t>
            </a:r>
            <a:endParaRPr lang="zh-CN" altLang="en-US" sz="2200"/>
          </a:p>
        </p:txBody>
      </p:sp>
      <p:sp>
        <p:nvSpPr>
          <p:cNvPr id="6" name="矩形 5"/>
          <p:cNvSpPr>
            <a:spLocks noChangeAspect="1"/>
          </p:cNvSpPr>
          <p:nvPr/>
        </p:nvSpPr>
        <p:spPr>
          <a:xfrm>
            <a:off x="508000" y="5404128"/>
            <a:ext cx="8128000" cy="1272271"/>
          </a:xfrm>
          <a:prstGeom prst="rect">
            <a:avLst/>
          </a:prstGeom>
        </p:spPr>
        <p:txBody>
          <a:bodyPr>
            <a:spAutoFit/>
          </a:bodyPr>
          <a:lstStyle/>
          <a:p>
            <a:pPr>
              <a:lnSpc>
                <a:spcPct val="120000"/>
              </a:lnSpc>
            </a:pPr>
            <a:r>
              <a:rPr lang="zh-CN" altLang="zh-CN" sz="2200">
                <a:solidFill>
                  <a:srgbClr val="FF0000"/>
                </a:solidFill>
                <a:ea typeface="黑体" panose="02010609060101010101" pitchFamily="49" charset="-122"/>
                <a:cs typeface="Times New Roman" panose="02020603050405020304" pitchFamily="18" charset="0"/>
              </a:rPr>
              <a:t>解析</a:t>
            </a:r>
            <a:r>
              <a:rPr lang="en-US" altLang="zh-CN" sz="2200">
                <a:solidFill>
                  <a:srgbClr val="FF0000"/>
                </a:solidFill>
                <a:ea typeface="黑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京师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均可指国都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如《张衡传》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因入京师。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军队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如《曹刿论战》中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齐师伐我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也可指老师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如《师说》中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师者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所以传道受业解惑也</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一意。</a:t>
            </a:r>
            <a:endParaRPr lang="zh-CN" altLang="en-US" sz="2200"/>
          </a:p>
        </p:txBody>
      </p:sp>
    </p:spTree>
    <p:extLst>
      <p:ext uri="{BB962C8B-B14F-4D97-AF65-F5344CB8AC3E}">
        <p14:creationId xmlns:p14="http://schemas.microsoft.com/office/powerpoint/2010/main" xmlns="" val="24829335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陵寝是帝王死后安葬的陵墓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陵墓建成后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还需设置守陵奉祀的官员以及禁卫。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本义树根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根与根间紧密相连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株连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又指一人有罪而牵连他人。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前尹在文中指开封府前任府尹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如令尹、京兆尹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是知府的简称。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御名指皇帝名讳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古代与皇帝有关的事物前常加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如御玺指皇帝印信。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932310" y="1954423"/>
            <a:ext cx="372218"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a:t>
            </a:r>
            <a:endParaRPr lang="zh-CN" altLang="en-US" sz="2200"/>
          </a:p>
        </p:txBody>
      </p:sp>
      <p:sp>
        <p:nvSpPr>
          <p:cNvPr id="4" name="矩形 3"/>
          <p:cNvSpPr>
            <a:spLocks noChangeAspect="1"/>
          </p:cNvSpPr>
          <p:nvPr/>
        </p:nvSpPr>
        <p:spPr>
          <a:xfrm>
            <a:off x="508000" y="5593243"/>
            <a:ext cx="8128000" cy="866006"/>
          </a:xfrm>
          <a:prstGeom prst="rect">
            <a:avLst/>
          </a:prstGeom>
        </p:spPr>
        <p:txBody>
          <a:bodyPr>
            <a:spAutoFit/>
          </a:bodyPr>
          <a:lstStyle/>
          <a:p>
            <a:pPr>
              <a:lnSpc>
                <a:spcPct val="120000"/>
              </a:lnSpc>
            </a:pPr>
            <a:r>
              <a:rPr lang="zh-CN" altLang="zh-CN" sz="2200">
                <a:solidFill>
                  <a:srgbClr val="FF0000"/>
                </a:solidFill>
                <a:ea typeface="黑体" panose="02010609060101010101" pitchFamily="49" charset="-122"/>
                <a:cs typeface="Times New Roman" panose="02020603050405020304" pitchFamily="18" charset="0"/>
              </a:rPr>
              <a:t>解析</a:t>
            </a:r>
            <a:r>
              <a:rPr lang="en-US" altLang="zh-CN" sz="2200">
                <a:solidFill>
                  <a:srgbClr val="FF0000"/>
                </a:solidFill>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古代官名通称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如京兆尹、河南尹、州尹、县尹等。知府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明清两代府一级的行政长官。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不是同一概念。</a:t>
            </a:r>
            <a:endParaRPr lang="zh-CN" altLang="en-US" sz="2200"/>
          </a:p>
        </p:txBody>
      </p:sp>
    </p:spTree>
    <p:extLst>
      <p:ext uri="{BB962C8B-B14F-4D97-AF65-F5344CB8AC3E}">
        <p14:creationId xmlns:p14="http://schemas.microsoft.com/office/powerpoint/2010/main" xmlns="" val="31080512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以字行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是指在古代社会生活中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某人的字得以通行使用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他的名反而不常用。</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姻亲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指由于婚姻关系结成的亲戚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它与血亲有同有异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只是血亲中的一部分。</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母忧是指母亲的丧事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古代官员遭逢父母去世时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按照规定需要离职居家守丧。</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私禄中的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指俸禄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即古代官员的薪水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这里强调未用东乡君家钱财营葬。</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932310" y="1954423"/>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13" name="矩形 12"/>
          <p:cNvSpPr>
            <a:spLocks noChangeAspect="1"/>
          </p:cNvSpPr>
          <p:nvPr/>
        </p:nvSpPr>
        <p:spPr>
          <a:xfrm>
            <a:off x="508000" y="5553994"/>
            <a:ext cx="8128000" cy="866006"/>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它与血亲有同有异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只是血亲中的一部分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理解错误。姻亲与血亲不同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不是血亲的一部分。</a:t>
            </a:r>
            <a:endParaRPr lang="zh-CN" altLang="en-US" sz="2200"/>
          </a:p>
        </p:txBody>
      </p:sp>
    </p:spTree>
    <p:extLst>
      <p:ext uri="{BB962C8B-B14F-4D97-AF65-F5344CB8AC3E}">
        <p14:creationId xmlns:p14="http://schemas.microsoft.com/office/powerpoint/2010/main" xmlns="" val="3168498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状元是我国古代科举制度中一种称号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指在最高级别的殿试中获得第一名的人。</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上元是我国传统节日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即农历正月十五日元宵节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是春节后第一个重要节日。</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近侍是指接近并随侍帝王左右的人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他们不仅职位很高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对帝王的影响也很大。</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告老本指古代社会官员因年老辞去职务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有时也是官员因故辞职的一种借口。</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860835" y="1973400"/>
            <a:ext cx="442750" cy="498598"/>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13" name="矩形 12"/>
          <p:cNvSpPr>
            <a:spLocks noChangeAspect="1"/>
          </p:cNvSpPr>
          <p:nvPr/>
        </p:nvSpPr>
        <p:spPr>
          <a:xfrm>
            <a:off x="508000" y="5517232"/>
            <a:ext cx="8128000" cy="866006"/>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职位很高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有些近侍职位不一定高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对帝王的影响也很大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过于绝对。</a:t>
            </a:r>
            <a:endParaRPr lang="zh-CN" altLang="en-US" sz="2200"/>
          </a:p>
        </p:txBody>
      </p:sp>
    </p:spTree>
    <p:extLst>
      <p:ext uri="{BB962C8B-B14F-4D97-AF65-F5344CB8AC3E}">
        <p14:creationId xmlns:p14="http://schemas.microsoft.com/office/powerpoint/2010/main" xmlns="" val="7155684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首相指宰相中居于首位的人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与当今某些国家内阁或政府首脑的含义并不相同。</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建储义为确定储君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也即确定皇位的继承人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我国古代通常采用嫡长子继承制。</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古代朝廷中分职设官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各有专司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来指称朝廷中的各级官员。</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契丹是古国名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后来改国号为辽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先后与五代和北宋并立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与中原常发生争端。</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860835" y="1954423"/>
            <a:ext cx="442750" cy="498598"/>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13" name="矩形 12"/>
          <p:cNvSpPr>
            <a:spLocks noChangeAspect="1"/>
          </p:cNvSpPr>
          <p:nvPr/>
        </p:nvSpPr>
        <p:spPr>
          <a:xfrm>
            <a:off x="508000" y="5568840"/>
            <a:ext cx="8128000" cy="866006"/>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所以可用</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有司</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来指称朝廷中的各级官员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指主管某部门的官吏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不限定是朝廷中的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也包括地方上的。</a:t>
            </a:r>
            <a:endParaRPr lang="zh-CN" altLang="en-US" sz="2200"/>
          </a:p>
        </p:txBody>
      </p:sp>
    </p:spTree>
    <p:extLst>
      <p:ext uri="{BB962C8B-B14F-4D97-AF65-F5344CB8AC3E}">
        <p14:creationId xmlns:p14="http://schemas.microsoft.com/office/powerpoint/2010/main" xmlns="" val="7384097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971600" y="980728"/>
            <a:ext cx="1391728"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高考</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文本</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sp>
        <p:nvSpPr>
          <p:cNvPr id="3" name="矩形 2"/>
          <p:cNvSpPr>
            <a:spLocks noChangeAspect="1"/>
          </p:cNvSpPr>
          <p:nvPr/>
        </p:nvSpPr>
        <p:spPr>
          <a:xfrm>
            <a:off x="508000" y="1484542"/>
            <a:ext cx="8128000" cy="496751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扶风郿人也。世有名德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为西州豪族。父为郭氾所害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芝襁褓流离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乃移居雍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耽思坟籍。郡举上计吏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州辟别驾。魏车骑将军郭淮为雍州刺史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深敬重之。举孝廉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除郎中。后拜骑都尉、参军事、行安南太守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迁尚书郎。曹真出督关右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又参大司马军事。真薨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宣帝代焉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乃引芝参骠骑军事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转天水太守。郡邻于蜀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数被侵掠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户口减削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寇盗充斥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芝倾心镇卫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更造城市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数年间旧境悉复。迁广平太守。天水夷夏慕德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老幼赴阙献书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乞留芝。魏明帝许焉。曹爽辅政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引为司马。芝屡有谠言嘉谋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爽弗能纳。及宣帝起兵诛爽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芝率余众犯门斩关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驰出赴爽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劝爽曰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公居伊周之位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一旦以罪见黜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虽欲牵黄犬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复可得乎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若挟天子保许昌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杖大威以羽檄征四方兵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孰敢不从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舍此而去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欲就东市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岂不痛哉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爽懦</a:t>
            </a:r>
            <a:r>
              <a:rPr lang="zh-CN" altLang="zh-CN" sz="2200" u="wavy"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093172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中宫是皇后所居之宫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后来又可以借指皇后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这与东宫又可借指太子是同样道理。</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陛下指宫殿中立有护卫的台阶下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因群臣不可直呼帝王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于是借用为对帝王的尊称。</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吏部是古代六部之一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掌管文官任免、考核、升降、调动等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长官为吏部尚书。</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移疾指官员上书称病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实际是官员受到权臣诋毁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不得不请求退职的委婉说法。</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901303" y="1922290"/>
            <a:ext cx="458780" cy="498598"/>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13" name="矩形 12"/>
          <p:cNvSpPr>
            <a:spLocks noChangeAspect="1"/>
          </p:cNvSpPr>
          <p:nvPr/>
        </p:nvSpPr>
        <p:spPr>
          <a:xfrm>
            <a:off x="508000" y="5585729"/>
            <a:ext cx="8240464" cy="904863"/>
          </a:xfrm>
          <a:prstGeom prst="rect">
            <a:avLst/>
          </a:prstGeom>
        </p:spPr>
        <p:txBody>
          <a:bodyPr wrap="square">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移疾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指旧时官员上书称病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多为居官者求退的婉辞。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实际是官员受到权臣诋毁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不得不请求退职的委婉说法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的表述错误。</a:t>
            </a:r>
            <a:endParaRPr lang="zh-CN" altLang="en-US" sz="2200"/>
          </a:p>
        </p:txBody>
      </p:sp>
    </p:spTree>
    <p:extLst>
      <p:ext uri="{BB962C8B-B14F-4D97-AF65-F5344CB8AC3E}">
        <p14:creationId xmlns:p14="http://schemas.microsoft.com/office/powerpoint/2010/main" xmlns="" val="11624950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礼部为六部之一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掌管礼仪、祭祀、土地、户籍等职事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部长官称为礼部尚书。</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教坊司是管理宫廷音乐的官署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专管雅乐以外的音乐、歌舞的教习等演出事务。</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致仕本义是将享受的禄位交还给君王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表示官员辞去官职或到规定年龄而离职。</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历史上的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有多种所指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文中则指明代永乐年间迁都以后的南北两处京城。</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926298" y="1916832"/>
            <a:ext cx="443198" cy="498598"/>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13" name="矩形 12"/>
          <p:cNvSpPr>
            <a:spLocks noChangeAspect="1"/>
          </p:cNvSpPr>
          <p:nvPr/>
        </p:nvSpPr>
        <p:spPr>
          <a:xfrm>
            <a:off x="508000" y="5666706"/>
            <a:ext cx="8128000" cy="498598"/>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掌管土地、户籍等的是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户部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礼部</a:t>
            </a:r>
            <a:r>
              <a:rPr lang="en-US" altLang="zh-CN" sz="2200">
                <a:solidFill>
                  <a:srgbClr val="000000"/>
                </a:solidFill>
                <a:latin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15445373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就近几年全国卷来看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古代文化知识的考查是与文言文阅读放在一起的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要求对材料中加点词语的解说进行判断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从四个选项中选出不正确的一项。文言阅读材料均选自二十四史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均为人物传记。考点随文设置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无规律性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涉及面较广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但对官职典制、姓名称谓、科举制度、礼仪、历法、地理等常识的考查居多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其中官职及官职变动、科举为重中之重。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27260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回归课本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分类识记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考点知识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散见于我们学习过的课文中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文下一般有注释。对这类词语含义的把握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积累是最好的方法。复习时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我们要注意回归课本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以教材为原点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全面辐射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分类识记。可利用《张衡传》整理以下几方面的古代文化知识。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17881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古代官职的任命、调动、贬谪等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举荐任官。行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去应荐。例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举孝廉不行。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召来授官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连辟公府不就。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召请来授官。应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接受官职。例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累召不应。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授给官职。例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公车特征拜郎中。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调动官职。例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再迁为太史令。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调动官职。例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再转复为太史令。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调动官职。例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所居之官辄积年不徙。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离京去外地为官。例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出为河间相。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指官吏初到任。例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衡下车。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视事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指官员到职工作。例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视事三年。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乞骸骨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请求辞职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告老还乡。例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上书乞骸骨。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86203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古代官职名称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太史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西周、春秋时为地位很高的朝廷大臣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掌管起草文书、策命诸侯卿大夫、记载史事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兼管典籍、历法、祭祀等事。秦汉以后设太史令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其职掌范围渐小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其地位渐低。例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再复转为太史令。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郎中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战国时为宫廷侍卫。自唐至清成为尚书、侍郎以下的高级官员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分掌各司事务。例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公车特征拜郎中。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原为正规官职外的加官之一。因侍从皇帝左右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地位渐高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等级超过侍郎。魏晋以后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往往成为事实上的宰相。例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后迁侍中。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汉朝王国的相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职权相当于郡的太守。例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出为河间相。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相当于太守。例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时国王骄奢。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00936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古代纪年法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年号纪年法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汉武帝起开始有年号。此后每个皇帝即位都要改元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并以年号纪年。例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永元中、顺帝初、阳嘉元年、永和初。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古代地理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三辅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汉朝以京兆尹、左冯翊、右扶风为三辅。在今陕西西安附近。例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游于三辅。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京师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指洛阳。例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因入京师。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两都、二京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指西汉的都城长安和东汉的都城洛阳。例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衡乃拟班固《两都》作《二京赋》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846353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历史典籍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指儒家的经典著作。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五经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指《诗》《书》《礼》《易》《春秋》。例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遂通五经。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古代教育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太学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古代设在京城的最高学府。例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观太学。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六艺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指礼、乐、射、御、书、数六种学问和技能。例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贯六艺。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16140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55493276"/>
              </p:ext>
            </p:extLst>
          </p:nvPr>
        </p:nvGraphicFramePr>
        <p:xfrm>
          <a:off x="508000" y="1484784"/>
          <a:ext cx="8128000" cy="4838575"/>
        </p:xfrm>
        <a:graphic>
          <a:graphicData uri="http://schemas.openxmlformats.org/presentationml/2006/ole">
            <p:oleObj spid="_x0000_s112642" name="文档" r:id="rId7" imgW="3847376" imgH="2290470" progId="Word.Document.12">
              <p:embed/>
            </p:oleObj>
          </a:graphicData>
        </a:graphic>
      </p:graphicFrame>
    </p:spTree>
    <p:extLst>
      <p:ext uri="{BB962C8B-B14F-4D97-AF65-F5344CB8AC3E}">
        <p14:creationId xmlns:p14="http://schemas.microsoft.com/office/powerpoint/2010/main" xmlns="" val="33071532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a:lnSpc>
                <a:spcPct val="120000"/>
              </a:lnSpc>
            </a:pPr>
            <a:r>
              <a:rPr lang="zh-CN" altLang="zh-CN" sz="2200">
                <a:solidFill>
                  <a:srgbClr val="FF0000"/>
                </a:solidFill>
                <a:ea typeface="黑体" panose="02010609060101010101" pitchFamily="49" charset="-122"/>
                <a:cs typeface="Times New Roman" panose="02020603050405020304" pitchFamily="18" charset="0"/>
              </a:rPr>
              <a:t>答案</a:t>
            </a:r>
            <a:r>
              <a:rPr lang="en-US" altLang="zh-CN" sz="2200">
                <a:solidFill>
                  <a:srgbClr val="FF0000"/>
                </a:solidFill>
                <a:ea typeface="黑体" panose="02010609060101010101" pitchFamily="49" charset="-122"/>
                <a:cs typeface="Times New Roman" panose="02020603050405020304" pitchFamily="18" charset="0"/>
              </a:rPr>
              <a:t>:</a:t>
            </a:r>
            <a:r>
              <a:rPr lang="zh-CN" altLang="zh-CN" sz="2200">
                <a:solidFill>
                  <a:srgbClr val="000000"/>
                </a:solidFill>
                <a:cs typeface="宋体" panose="02010600030101010101" pitchFamily="2" charset="-122"/>
              </a:rPr>
              <a:t>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古代对郡守的尊称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为一郡的最高行政长官。</a:t>
            </a:r>
            <a:r>
              <a:rPr lang="zh-CN" altLang="zh-CN" sz="2200">
                <a:solidFill>
                  <a:srgbClr val="000000"/>
                </a:solidFill>
                <a:cs typeface="宋体" panose="02010600030101010101" pitchFamily="2" charset="-122"/>
              </a:rPr>
              <a:t>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帝王的儿子中已经确定继承帝位或王位的。</a:t>
            </a: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有司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指主管某部门的官吏。古代设官分职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各有专司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故称有司。</a:t>
            </a:r>
            <a:r>
              <a:rPr lang="zh-CN" altLang="zh-CN" sz="2200">
                <a:solidFill>
                  <a:srgbClr val="000000"/>
                </a:solidFill>
                <a:cs typeface="宋体" panose="02010600030101010101" pitchFamily="2" charset="-122"/>
              </a:rPr>
              <a:t>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春秋时期的爵位名。</a:t>
            </a:r>
            <a:r>
              <a:rPr lang="zh-CN" altLang="zh-CN" sz="2200">
                <a:solidFill>
                  <a:srgbClr val="000000"/>
                </a:solidFill>
                <a:cs typeface="宋体" panose="02010600030101010101" pitchFamily="2" charset="-122"/>
              </a:rPr>
              <a:t>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司马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古代武职官职名。</a:t>
            </a:r>
            <a:r>
              <a:rPr lang="zh-CN" altLang="zh-CN" sz="2200">
                <a:solidFill>
                  <a:srgbClr val="000000"/>
                </a:solidFill>
                <a:cs typeface="宋体" panose="02010600030101010101" pitchFamily="2" charset="-122"/>
              </a:rPr>
              <a:t>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战国时楚国令尹的助手有左尹、右尹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左尹地位略高于右尹。</a:t>
            </a:r>
            <a:r>
              <a:rPr lang="zh-CN" altLang="zh-CN" sz="2200">
                <a:solidFill>
                  <a:srgbClr val="000000"/>
                </a:solidFill>
                <a:cs typeface="宋体" panose="02010600030101010101" pitchFamily="2" charset="-122"/>
              </a:rPr>
              <a:t>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古代官名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战国时最高的官阶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一般授予劳苦功高的大臣或贵族。</a:t>
            </a:r>
            <a:r>
              <a:rPr lang="zh-CN" altLang="zh-CN" sz="2200">
                <a:solidFill>
                  <a:srgbClr val="000000"/>
                </a:solidFill>
                <a:cs typeface="宋体" panose="02010600030101010101" pitchFamily="2" charset="-122"/>
              </a:rPr>
              <a:t>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即为寡德之人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古代君主、诸侯王对自己的谦称。</a:t>
            </a:r>
            <a:r>
              <a:rPr lang="zh-CN" altLang="zh-CN" sz="2200">
                <a:solidFill>
                  <a:srgbClr val="000000"/>
                </a:solidFill>
                <a:cs typeface="宋体" panose="02010600030101010101" pitchFamily="2" charset="-122"/>
              </a:rPr>
              <a:t>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秦时为丞相属官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两汉以后成为将军属官</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是幕僚之长。</a:t>
            </a:r>
            <a:endParaRPr lang="zh-CN" altLang="en-US" sz="2200"/>
          </a:p>
        </p:txBody>
      </p:sp>
    </p:spTree>
    <p:extLst>
      <p:ext uri="{BB962C8B-B14F-4D97-AF65-F5344CB8AC3E}">
        <p14:creationId xmlns:p14="http://schemas.microsoft.com/office/powerpoint/2010/main" xmlns="" val="22715807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不能用遂委身受戮芝坐爽下狱当死而口不讼直志不苟免宣帝嘉之赦而不诛俄而起为并州刺史</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诸葛诞以寿春叛</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魏帝出征</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芝率荆州文武以为先驱。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诞平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迁大尚书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掌刑理。武帝践阼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转镇东将军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进爵为侯。</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帝以芝清忠履正</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素无居宅</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使军兵为作屋五十间。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芝以年及悬车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告老逊位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章表十余上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于是征为光禄大夫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给吏卒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门施行马。羊祜为车骑将军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乃以位让芝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光禄大夫鲁芝洁身寡欲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服事华发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以礼终始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未蒙此选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臣更越之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何以塞天下之望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上不从。其为人所重如是。泰始九年卒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年八十四。帝为举哀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赐茔田百亩。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21000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30234315"/>
              </p:ext>
            </p:extLst>
          </p:nvPr>
        </p:nvGraphicFramePr>
        <p:xfrm>
          <a:off x="508000" y="1556792"/>
          <a:ext cx="8128000" cy="4473083"/>
        </p:xfrm>
        <a:graphic>
          <a:graphicData uri="http://schemas.openxmlformats.org/presentationml/2006/ole">
            <p:oleObj spid="_x0000_s113666" name="文档" r:id="rId7" imgW="3847376" imgH="2117740" progId="Word.Document.12">
              <p:embed/>
            </p:oleObj>
          </a:graphicData>
        </a:graphic>
      </p:graphicFrame>
    </p:spTree>
    <p:extLst>
      <p:ext uri="{BB962C8B-B14F-4D97-AF65-F5344CB8AC3E}">
        <p14:creationId xmlns:p14="http://schemas.microsoft.com/office/powerpoint/2010/main" xmlns="" val="35461828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17592269"/>
              </p:ext>
            </p:extLst>
          </p:nvPr>
        </p:nvGraphicFramePr>
        <p:xfrm>
          <a:off x="508000" y="1684950"/>
          <a:ext cx="8128000" cy="3742099"/>
        </p:xfrm>
        <a:graphic>
          <a:graphicData uri="http://schemas.openxmlformats.org/presentationml/2006/ole">
            <p:oleObj spid="_x0000_s114690" name="文档" r:id="rId7" imgW="3847376" imgH="1771920" progId="Word.Document.12">
              <p:embed/>
            </p:oleObj>
          </a:graphicData>
        </a:graphic>
      </p:graphicFrame>
    </p:spTree>
    <p:extLst>
      <p:ext uri="{BB962C8B-B14F-4D97-AF65-F5344CB8AC3E}">
        <p14:creationId xmlns:p14="http://schemas.microsoft.com/office/powerpoint/2010/main" xmlns="" val="35765443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484784"/>
            <a:ext cx="8128000" cy="4928657"/>
          </a:xfrm>
          <a:prstGeom prst="rect">
            <a:avLst/>
          </a:prstGeom>
        </p:spPr>
        <p:txBody>
          <a:bodyPr>
            <a:spAutoFit/>
          </a:bodyPr>
          <a:lstStyle/>
          <a:p>
            <a:pPr>
              <a:lnSpc>
                <a:spcPct val="120000"/>
              </a:lnSpc>
            </a:pPr>
            <a:r>
              <a:rPr lang="zh-CN" altLang="zh-CN" sz="2200" dirty="0">
                <a:solidFill>
                  <a:srgbClr val="FF0000"/>
                </a:solidFill>
                <a:ea typeface="黑体" panose="02010609060101010101" pitchFamily="49" charset="-122"/>
                <a:cs typeface="Times New Roman" panose="02020603050405020304" pitchFamily="18" charset="0"/>
              </a:rPr>
              <a:t>答案</a:t>
            </a:r>
            <a:r>
              <a:rPr lang="en-US" altLang="zh-CN" sz="2200" dirty="0">
                <a:solidFill>
                  <a:srgbClr val="FF0000"/>
                </a:solidFill>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 </a:t>
            </a:r>
            <a:r>
              <a:rPr lang="zh-CN" altLang="zh-CN" sz="2200" dirty="0">
                <a:solidFill>
                  <a:srgbClr val="000000"/>
                </a:solidFill>
                <a:cs typeface="宋体" panose="02010600030101010101" pitchFamily="2" charset="-122"/>
              </a:rPr>
              <a:t>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指《诗》《书》《礼》《易》《乐》《春秋》六部儒家经典。</a:t>
            </a:r>
            <a:r>
              <a:rPr lang="zh-CN" altLang="zh-CN" sz="2200" dirty="0">
                <a:solidFill>
                  <a:srgbClr val="000000"/>
                </a:solidFill>
                <a:cs typeface="宋体" panose="02010600030101010101" pitchFamily="2" charset="-122"/>
              </a:rPr>
              <a:t>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庠序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古代的学校名。殷商时代叫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周代叫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cs typeface="宋体" panose="02010600030101010101" pitchFamily="2" charset="-122"/>
              </a:rPr>
              <a:t>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汉代以来选拔人才的一种察举科目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此处指优秀的人才。与后代科举</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秀才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不同。隋代始行科举制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设秀才科。唐初沿置此科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及第者称秀才。</a:t>
            </a:r>
            <a:r>
              <a:rPr lang="zh-CN" altLang="zh-CN" sz="2200" dirty="0">
                <a:solidFill>
                  <a:srgbClr val="000000"/>
                </a:solidFill>
                <a:cs typeface="宋体" panose="02010600030101010101" pitchFamily="2" charset="-122"/>
              </a:rPr>
              <a:t>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博士</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秦汉时是掌管书籍文典、通晓史事的官职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后成为学术上专通一经或精通一艺、从事教授生徒的官职。</a:t>
            </a:r>
            <a:r>
              <a:rPr lang="zh-CN" altLang="zh-CN" sz="2200" dirty="0">
                <a:solidFill>
                  <a:srgbClr val="000000"/>
                </a:solidFill>
                <a:cs typeface="宋体" panose="02010600030101010101" pitchFamily="2" charset="-122"/>
              </a:rPr>
              <a:t>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太学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古代设在京城的全国最高学府。</a:t>
            </a:r>
            <a:r>
              <a:rPr lang="zh-CN" altLang="zh-CN" sz="2200" dirty="0">
                <a:solidFill>
                  <a:srgbClr val="000000"/>
                </a:solidFill>
                <a:cs typeface="宋体" panose="02010600030101010101" pitchFamily="2" charset="-122"/>
              </a:rPr>
              <a:t>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学使</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学政的别称。</a:t>
            </a:r>
            <a:r>
              <a:rPr lang="zh-CN" altLang="zh-CN" sz="2200" dirty="0">
                <a:solidFill>
                  <a:srgbClr val="000000"/>
                </a:solidFill>
                <a:cs typeface="宋体" panose="02010600030101010101" pitchFamily="2" charset="-122"/>
              </a:rPr>
              <a:t>⑦</a:t>
            </a:r>
            <a:r>
              <a:rPr lang="en-US" altLang="zh-CN" sz="2200" dirty="0" smtClean="0">
                <a:solidFill>
                  <a:srgbClr val="000000"/>
                </a:solidFill>
                <a:latin typeface="Times New Roman" panose="02020603050405020304" pitchFamily="18" charset="0"/>
              </a:rPr>
              <a:t>“</a:t>
            </a:r>
            <a:r>
              <a:rPr lang="zh-CN" altLang="en-US" sz="2200" smtClean="0">
                <a:solidFill>
                  <a:srgbClr val="000000"/>
                </a:solidFill>
                <a:latin typeface="Times New Roman" panose="02020603050405020304" pitchFamily="18" charset="0"/>
              </a:rPr>
              <a:t>变</a:t>
            </a:r>
            <a:r>
              <a:rPr lang="zh-CN" altLang="zh-CN" sz="2200" smtClean="0">
                <a:solidFill>
                  <a:srgbClr val="000000"/>
                </a:solidFill>
                <a:latin typeface="Times New Roman" panose="02020603050405020304" pitchFamily="18" charset="0"/>
                <a:cs typeface="Times New Roman" panose="02020603050405020304" pitchFamily="18" charset="0"/>
              </a:rPr>
              <a:t>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是古代七音</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宫、商、角、徵、羽、变宫、变徵</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的一个音级。以此为主调的歌曲</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凄怆悲凉。</a:t>
            </a:r>
            <a:r>
              <a:rPr lang="zh-CN" altLang="zh-CN" sz="2200" dirty="0">
                <a:solidFill>
                  <a:srgbClr val="000000"/>
                </a:solidFill>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唐代对七言诗的习惯说法。</a:t>
            </a:r>
            <a:r>
              <a:rPr lang="zh-CN" altLang="zh-CN" sz="2200" dirty="0">
                <a:solidFill>
                  <a:srgbClr val="000000"/>
                </a:solidFill>
                <a:cs typeface="宋体" panose="02010600030101010101" pitchFamily="2" charset="-122"/>
              </a:rPr>
              <a:t>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指《诗》《书》《礼》《易》《春秋》五部经书。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六种学问与技能。</a:t>
            </a:r>
            <a:r>
              <a:rPr lang="zh-CN" altLang="zh-CN" sz="2200" dirty="0">
                <a:solidFill>
                  <a:srgbClr val="000000"/>
                </a:solidFill>
                <a:cs typeface="宋体" panose="02010600030101010101" pitchFamily="2" charset="-122"/>
              </a:rPr>
              <a:t>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教坊</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唐代官办管领音乐杂技、教练歌舞的机关。</a:t>
            </a:r>
            <a:endParaRPr lang="zh-CN" altLang="en-US" sz="2200" dirty="0"/>
          </a:p>
        </p:txBody>
      </p:sp>
    </p:spTree>
    <p:extLst>
      <p:ext uri="{BB962C8B-B14F-4D97-AF65-F5344CB8AC3E}">
        <p14:creationId xmlns:p14="http://schemas.microsoft.com/office/powerpoint/2010/main" xmlns="" val="16911500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188416" y="1488917"/>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称谓、礼仪、典章、制度类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831978782"/>
              </p:ext>
            </p:extLst>
          </p:nvPr>
        </p:nvGraphicFramePr>
        <p:xfrm>
          <a:off x="12848" y="2360404"/>
          <a:ext cx="8128000" cy="3742099"/>
        </p:xfrm>
        <a:graphic>
          <a:graphicData uri="http://schemas.openxmlformats.org/presentationml/2006/ole">
            <p:oleObj spid="_x0000_s115714" name="文档" r:id="rId7" imgW="3847376" imgH="1771920" progId="Word.Document.12">
              <p:embed/>
            </p:oleObj>
          </a:graphicData>
        </a:graphic>
      </p:graphicFrame>
    </p:spTree>
    <p:extLst>
      <p:ext uri="{BB962C8B-B14F-4D97-AF65-F5344CB8AC3E}">
        <p14:creationId xmlns:p14="http://schemas.microsoft.com/office/powerpoint/2010/main" xmlns="" val="13775682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734592300"/>
              </p:ext>
            </p:extLst>
          </p:nvPr>
        </p:nvGraphicFramePr>
        <p:xfrm>
          <a:off x="0" y="1684950"/>
          <a:ext cx="8128000" cy="3742099"/>
        </p:xfrm>
        <a:graphic>
          <a:graphicData uri="http://schemas.openxmlformats.org/presentationml/2006/ole">
            <p:oleObj spid="_x0000_s116738" name="文档" r:id="rId7" imgW="3847376" imgH="1771920" progId="Word.Document.12">
              <p:embed/>
            </p:oleObj>
          </a:graphicData>
        </a:graphic>
      </p:graphicFrame>
    </p:spTree>
    <p:extLst>
      <p:ext uri="{BB962C8B-B14F-4D97-AF65-F5344CB8AC3E}">
        <p14:creationId xmlns:p14="http://schemas.microsoft.com/office/powerpoint/2010/main" xmlns="" val="13862752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52671"/>
            <a:ext cx="8128000" cy="4928657"/>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我国古代外交上最为隆重的礼节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有九个迎宾赞礼的官员司仪施礼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并延引上殿。②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古代帝王祭祀社稷时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用羊、猪各一头。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牛、羊、猪三牲全备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八九岁至十三四岁的少年。④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古代下称上或同辈相称的敬辞。⑤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束发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十五岁时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男子要把原先的总角解散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扎成一束。⑥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牺牲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古代为祭祀而宰杀的牲畜。⑦秦国在西方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郑国在东方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为秦国在东方道路上的主人。后泛指接待或宴客的主人。⑧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即叔父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古人排行有孟、仲、叔、季。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最小的。⑨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古时每年都要祭祀土地神和五谷神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以求平安和丰收。社稷也就成了国家的象征。⑩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专指农历的七月七日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每月的农历十九。古代以农历每月二十九为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初九为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十九为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为汉代妇女欢聚的日子。</a:t>
            </a:r>
            <a:endParaRPr lang="zh-CN" altLang="en-US" sz="2200"/>
          </a:p>
        </p:txBody>
      </p:sp>
    </p:spTree>
    <p:extLst>
      <p:ext uri="{BB962C8B-B14F-4D97-AF65-F5344CB8AC3E}">
        <p14:creationId xmlns:p14="http://schemas.microsoft.com/office/powerpoint/2010/main" xmlns="" val="11723603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042252822"/>
              </p:ext>
            </p:extLst>
          </p:nvPr>
        </p:nvGraphicFramePr>
        <p:xfrm>
          <a:off x="44400" y="2476200"/>
          <a:ext cx="8128000" cy="3742099"/>
        </p:xfrm>
        <a:graphic>
          <a:graphicData uri="http://schemas.openxmlformats.org/presentationml/2006/ole">
            <p:oleObj spid="_x0000_s117762" name="文档" r:id="rId7" imgW="3847376" imgH="1771920" progId="Word.Document.12">
              <p:embed/>
            </p:oleObj>
          </a:graphicData>
        </a:graphic>
      </p:graphicFrame>
      <p:sp>
        <p:nvSpPr>
          <p:cNvPr id="8" name="矩形 7"/>
          <p:cNvSpPr>
            <a:spLocks noChangeAspect="1"/>
          </p:cNvSpPr>
          <p:nvPr/>
        </p:nvSpPr>
        <p:spPr>
          <a:xfrm>
            <a:off x="228872" y="152965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天文、地理、历法、建筑类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解释下列语句中加点词的含义。</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5381449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472519227"/>
              </p:ext>
            </p:extLst>
          </p:nvPr>
        </p:nvGraphicFramePr>
        <p:xfrm>
          <a:off x="508000" y="1700808"/>
          <a:ext cx="8128000" cy="4107590"/>
        </p:xfrm>
        <a:graphic>
          <a:graphicData uri="http://schemas.openxmlformats.org/presentationml/2006/ole">
            <p:oleObj spid="_x0000_s118786" name="文档" r:id="rId7" imgW="3847376" imgH="1943930" progId="Word.Document.12">
              <p:embed/>
            </p:oleObj>
          </a:graphicData>
        </a:graphic>
      </p:graphicFrame>
    </p:spTree>
    <p:extLst>
      <p:ext uri="{BB962C8B-B14F-4D97-AF65-F5344CB8AC3E}">
        <p14:creationId xmlns:p14="http://schemas.microsoft.com/office/powerpoint/2010/main" xmlns="" val="2864972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70904"/>
            <a:ext cx="8128000" cy="4522392"/>
          </a:xfrm>
          <a:prstGeom prst="rect">
            <a:avLst/>
          </a:prstGeom>
        </p:spPr>
        <p:txBody>
          <a:bodyPr>
            <a:spAutoFit/>
          </a:bodyPr>
          <a:lstStyle/>
          <a:p>
            <a:pPr>
              <a:lnSpc>
                <a:spcPct val="120000"/>
              </a:lnSpc>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年号纪年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东晋穆帝年号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癸丑</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干支纪年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指永和九年</a:t>
            </a:r>
            <a:r>
              <a:rPr lang="en-US" altLang="zh-CN" sz="2200" dirty="0">
                <a:solidFill>
                  <a:srgbClr val="000000"/>
                </a:solidFill>
                <a:latin typeface="Times New Roman" panose="02020603050405020304" pitchFamily="18" charset="0"/>
              </a:rPr>
              <a:t>,353</a:t>
            </a:r>
            <a:r>
              <a:rPr lang="zh-CN" altLang="zh-CN" sz="2200" dirty="0">
                <a:solidFill>
                  <a:srgbClr val="000000"/>
                </a:solidFill>
                <a:latin typeface="Times New Roman" panose="02020603050405020304" pitchFamily="18" charset="0"/>
                <a:cs typeface="Times New Roman" panose="02020603050405020304" pitchFamily="18" charset="0"/>
              </a:rPr>
              <a:t>年。②</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山东</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崤山以东地区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指东方诸国。③</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指天下、全国。④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出生年月日的干支合起来共六个字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都相适合。⑤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指望日的次日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通常指农历的每月十六日。⑥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四纪</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四十八年。古人以木星绕日一周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为一纪。⑦</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十二时辰之一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是戌时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日落以后天还没有完全黑的时间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一般是指</a:t>
            </a:r>
            <a:r>
              <a:rPr lang="en-US" altLang="zh-CN" sz="2200" dirty="0">
                <a:solidFill>
                  <a:srgbClr val="000000"/>
                </a:solidFill>
                <a:latin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点至</a:t>
            </a:r>
            <a:r>
              <a:rPr lang="en-US" altLang="zh-CN" sz="2200" dirty="0">
                <a:solidFill>
                  <a:srgbClr val="000000"/>
                </a:solidFill>
                <a:latin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人定</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是亥时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夜深人静的时候</a:t>
            </a:r>
            <a:r>
              <a:rPr lang="en-US" altLang="zh-CN" sz="2200" dirty="0">
                <a:solidFill>
                  <a:srgbClr val="000000"/>
                </a:solidFill>
                <a:latin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点至</a:t>
            </a:r>
            <a:r>
              <a:rPr lang="en-US" altLang="zh-CN" sz="2200" dirty="0">
                <a:solidFill>
                  <a:srgbClr val="000000"/>
                </a:solidFill>
                <a:latin typeface="Times New Roman" panose="02020603050405020304" pitchFamily="18" charset="0"/>
              </a:rPr>
              <a:t>23</a:t>
            </a:r>
            <a:r>
              <a:rPr lang="zh-CN" altLang="zh-CN" sz="2200" dirty="0">
                <a:solidFill>
                  <a:srgbClr val="000000"/>
                </a:solidFill>
                <a:latin typeface="Times New Roman" panose="02020603050405020304" pitchFamily="18" charset="0"/>
                <a:cs typeface="Times New Roman" panose="02020603050405020304" pitchFamily="18" charset="0"/>
              </a:rPr>
              <a:t>点。⑧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并不是指整个郑国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而是指</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国都</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。⑨</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冀州、兖州、青州、徐州、扬州、荆州、豫州、梁州。中国古代分九州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秦居</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雍州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六国居于其他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八州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宋元时代行政区域名</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宋代的路相当于明清的省</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元代的路相当于明、清的府。</a:t>
            </a:r>
            <a:endParaRPr lang="zh-CN" altLang="en-US" sz="2200" dirty="0"/>
          </a:p>
        </p:txBody>
      </p:sp>
    </p:spTree>
    <p:extLst>
      <p:ext uri="{BB962C8B-B14F-4D97-AF65-F5344CB8AC3E}">
        <p14:creationId xmlns:p14="http://schemas.microsoft.com/office/powerpoint/2010/main" xmlns="" val="41757713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51158"/>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内引外联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合理推断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高考对古代文化知识的考查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从命题方式看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死记硬背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因为考题放在文本考查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而不是单独命制一个知识小题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加点的词语均与前后文有密切的联系。因此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可在对课内古代文化知识积累的基础上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比附课文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合理推断。如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可结合《送杜少府之任蜀州》中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城阙辅三秦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、《水调歌头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明月几时有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不知天上宫阙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、张养浩《山坡羊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潼关怀古》中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宫阙万间都做了土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等句子来理解。</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见《张衡传》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又多豪右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共为不轨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。课文下注释为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即豪族。秦汉时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豪族住在城市的右边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闾左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《陈涉世家》中有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发闾左適戍渔阳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句。古代一般以右为尊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如《廉颇蔺相如列传》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拜为上卿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位在廉颇之右。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50972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zh-CN" dirty="0"/>
              <a:t>专题一　文言文阅读</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755576" y="1052736"/>
            <a:ext cx="1391728"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读文</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支招</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sp>
        <p:nvSpPr>
          <p:cNvPr id="3" name="矩形 2"/>
          <p:cNvSpPr>
            <a:spLocks noChangeAspect="1"/>
          </p:cNvSpPr>
          <p:nvPr/>
        </p:nvSpPr>
        <p:spPr>
          <a:xfrm>
            <a:off x="508000" y="1551334"/>
            <a:ext cx="400141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一、通读文本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分清人物</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C33.eps"/>
          <p:cNvPicPr/>
          <p:nvPr/>
        </p:nvPicPr>
        <p:blipFill>
          <a:blip r:embed="rId3"/>
          <a:stretch>
            <a:fillRect/>
          </a:stretch>
        </p:blipFill>
        <p:spPr>
          <a:xfrm>
            <a:off x="2385180" y="2049932"/>
            <a:ext cx="4248472" cy="4458418"/>
          </a:xfrm>
          <a:prstGeom prst="rect">
            <a:avLst/>
          </a:prstGeom>
        </p:spPr>
      </p:pic>
    </p:spTree>
    <p:extLst>
      <p:ext uri="{BB962C8B-B14F-4D97-AF65-F5344CB8AC3E}">
        <p14:creationId xmlns:p14="http://schemas.microsoft.com/office/powerpoint/2010/main" xmlns="" val="27963576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73693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39183682"/>
              </p:ext>
            </p:extLst>
          </p:nvPr>
        </p:nvGraphicFramePr>
        <p:xfrm>
          <a:off x="508000" y="2204864"/>
          <a:ext cx="8128000" cy="3286073"/>
        </p:xfrm>
        <a:graphic>
          <a:graphicData uri="http://schemas.openxmlformats.org/presentationml/2006/ole">
            <p:oleObj spid="_x0000_s119810" name="文档" r:id="rId7" imgW="3847376" imgH="1555648" progId="Word.Document.12">
              <p:embed/>
            </p:oleObj>
          </a:graphicData>
        </a:graphic>
      </p:graphicFrame>
    </p:spTree>
    <p:extLst>
      <p:ext uri="{BB962C8B-B14F-4D97-AF65-F5344CB8AC3E}">
        <p14:creationId xmlns:p14="http://schemas.microsoft.com/office/powerpoint/2010/main" xmlns="" val="25916049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下车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古代可以代指新任官吏就职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后来又常用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下车伊始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表示官吏初到任所。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收考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指先行将嫌犯拘捕关进监狱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a:t>
            </a:r>
            <a:r>
              <a:rPr lang="zh-CN" altLang="zh-CN" sz="2200" dirty="0" smtClean="0">
                <a:solidFill>
                  <a:srgbClr val="000000"/>
                </a:solidFill>
                <a:latin typeface="Times New Roman" panose="02020603050405020304" pitchFamily="18" charset="0"/>
                <a:cs typeface="Times New Roman" panose="02020603050405020304" pitchFamily="18" charset="0"/>
              </a:rPr>
              <a:t>再</a:t>
            </a:r>
            <a:r>
              <a:rPr lang="zh-CN" altLang="en-US" sz="2200" dirty="0">
                <a:solidFill>
                  <a:srgbClr val="000000"/>
                </a:solidFill>
                <a:latin typeface="Times New Roman" panose="02020603050405020304" pitchFamily="18" charset="0"/>
                <a:cs typeface="Times New Roman" panose="02020603050405020304" pitchFamily="18" charset="0"/>
              </a:rPr>
              <a:t>作</a:t>
            </a:r>
            <a:r>
              <a:rPr lang="zh-CN" altLang="zh-CN" sz="2200" dirty="0" smtClean="0">
                <a:solidFill>
                  <a:srgbClr val="000000"/>
                </a:solidFill>
                <a:latin typeface="Times New Roman" panose="02020603050405020304" pitchFamily="18" charset="0"/>
                <a:cs typeface="Times New Roman" panose="02020603050405020304" pitchFamily="18" charset="0"/>
              </a:rPr>
              <a:t>考察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进行犯罪事实的取证工作。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车驾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原指帝王所乘的车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有时因不能直接称呼帝王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于是又可用作帝王的代称。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古代指国家的都城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《三国演义》中就经常提到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现代泛指首都。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77262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93258729"/>
              </p:ext>
            </p:extLst>
          </p:nvPr>
        </p:nvGraphicFramePr>
        <p:xfrm>
          <a:off x="511175" y="1481138"/>
          <a:ext cx="8110538" cy="4364037"/>
        </p:xfrm>
        <a:graphic>
          <a:graphicData uri="http://schemas.openxmlformats.org/presentationml/2006/ole">
            <p:oleObj spid="_x0000_s120834" name="文档" r:id="rId7" imgW="3933266" imgH="2113062" progId="Word.Document.12">
              <p:embed/>
            </p:oleObj>
          </a:graphicData>
        </a:graphic>
      </p:graphicFrame>
      <p:sp>
        <p:nvSpPr>
          <p:cNvPr id="4" name="矩形 3"/>
          <p:cNvSpPr>
            <a:spLocks noChangeAspect="1"/>
          </p:cNvSpPr>
          <p:nvPr/>
        </p:nvSpPr>
        <p:spPr>
          <a:xfrm>
            <a:off x="4531888" y="2104980"/>
            <a:ext cx="3856536" cy="1107996"/>
          </a:xfrm>
          <a:prstGeom prst="rect">
            <a:avLst/>
          </a:prstGeom>
        </p:spPr>
        <p:txBody>
          <a:bodyPr wrap="square">
            <a:spAutoFit/>
          </a:bodyPr>
          <a:lstStyle/>
          <a:p>
            <a:r>
              <a:rPr lang="zh-CN" altLang="zh-CN" sz="2200">
                <a:solidFill>
                  <a:srgbClr val="FF0000"/>
                </a:solidFill>
                <a:latin typeface="Times New Roman" panose="02020603050405020304" pitchFamily="18" charset="0"/>
                <a:cs typeface="Times New Roman" panose="02020603050405020304" pitchFamily="18" charset="0"/>
              </a:rPr>
              <a:t>课文中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衡下车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张衡一到任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。由此推知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下车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应是官吏初到任的意思</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4548972" y="3596079"/>
            <a:ext cx="3983468" cy="1446550"/>
          </a:xfrm>
          <a:prstGeom prst="rect">
            <a:avLst/>
          </a:prstGeom>
        </p:spPr>
        <p:txBody>
          <a:bodyPr wrap="square">
            <a:spAutoFit/>
          </a:bodyPr>
          <a:lstStyle/>
          <a:p>
            <a:r>
              <a:rPr lang="zh-CN" altLang="zh-CN" sz="2200">
                <a:solidFill>
                  <a:srgbClr val="FF0000"/>
                </a:solidFill>
                <a:latin typeface="Times New Roman" panose="02020603050405020304" pitchFamily="18" charset="0"/>
                <a:cs typeface="Times New Roman" panose="02020603050405020304" pitchFamily="18" charset="0"/>
              </a:rPr>
              <a:t>《苏武传》中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收系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逮捕监禁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。由此推知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应是拘捕收押的意思。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考</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是什么意思呢</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考察</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吗</a:t>
            </a:r>
            <a:r>
              <a:rPr lang="en-US" altLang="zh-CN" sz="2200">
                <a:solidFill>
                  <a:srgbClr val="FF0000"/>
                </a:solidFill>
                <a:latin typeface="Times New Roman" panose="02020603050405020304" pitchFamily="18" charset="0"/>
              </a:rPr>
              <a:t>?</a:t>
            </a:r>
            <a:endParaRPr lang="zh-CN" altLang="en-US" sz="2200"/>
          </a:p>
        </p:txBody>
      </p:sp>
    </p:spTree>
    <p:extLst>
      <p:ext uri="{BB962C8B-B14F-4D97-AF65-F5344CB8AC3E}">
        <p14:creationId xmlns:p14="http://schemas.microsoft.com/office/powerpoint/2010/main" xmlns="" val="17135574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54454250"/>
              </p:ext>
            </p:extLst>
          </p:nvPr>
        </p:nvGraphicFramePr>
        <p:xfrm>
          <a:off x="511175" y="1772816"/>
          <a:ext cx="8110538" cy="4603750"/>
        </p:xfrm>
        <a:graphic>
          <a:graphicData uri="http://schemas.openxmlformats.org/presentationml/2006/ole">
            <p:oleObj spid="_x0000_s121858" name="文档" r:id="rId7" imgW="3933266" imgH="2224616" progId="Word.Document.12">
              <p:embed/>
            </p:oleObj>
          </a:graphicData>
        </a:graphic>
      </p:graphicFrame>
      <p:sp>
        <p:nvSpPr>
          <p:cNvPr id="13" name="矩形 12"/>
          <p:cNvSpPr>
            <a:spLocks noChangeAspect="1"/>
          </p:cNvSpPr>
          <p:nvPr/>
        </p:nvSpPr>
        <p:spPr>
          <a:xfrm>
            <a:off x="4487238" y="2204864"/>
            <a:ext cx="3983468" cy="1785104"/>
          </a:xfrm>
          <a:prstGeom prst="rect">
            <a:avLst/>
          </a:prstGeom>
        </p:spPr>
        <p:txBody>
          <a:bodyPr wrap="square">
            <a:spAutoFit/>
          </a:bodyPr>
          <a:lstStyle/>
          <a:p>
            <a:r>
              <a:rPr lang="zh-CN" altLang="en-US" sz="2200">
                <a:solidFill>
                  <a:srgbClr val="FF0000"/>
                </a:solidFill>
                <a:latin typeface="Times New Roman" panose="02020603050405020304" pitchFamily="18" charset="0"/>
                <a:cs typeface="Times New Roman" panose="02020603050405020304" pitchFamily="18" charset="0"/>
              </a:rPr>
              <a:t>文中的意思是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村民们不知道这是皇帝到来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有的说这是“车驾”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有的说这是“銮舆”。其实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无论车驾还是銮舆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都指的是皇帝来了。 </a:t>
            </a:r>
          </a:p>
        </p:txBody>
      </p:sp>
      <p:sp>
        <p:nvSpPr>
          <p:cNvPr id="14" name="矩形 13"/>
          <p:cNvSpPr>
            <a:spLocks noChangeAspect="1"/>
          </p:cNvSpPr>
          <p:nvPr/>
        </p:nvSpPr>
        <p:spPr>
          <a:xfrm>
            <a:off x="4487238" y="4265220"/>
            <a:ext cx="3983468" cy="1107996"/>
          </a:xfrm>
          <a:prstGeom prst="rect">
            <a:avLst/>
          </a:prstGeom>
        </p:spPr>
        <p:txBody>
          <a:bodyPr wrap="square">
            <a:spAutoFit/>
          </a:bodyPr>
          <a:lstStyle/>
          <a:p>
            <a:r>
              <a:rPr lang="zh-CN" altLang="en-US" sz="2200">
                <a:solidFill>
                  <a:srgbClr val="FF0000"/>
                </a:solidFill>
                <a:latin typeface="Times New Roman" panose="02020603050405020304" pitchFamily="18" charset="0"/>
                <a:cs typeface="Times New Roman" panose="02020603050405020304" pitchFamily="18" charset="0"/>
              </a:rPr>
              <a:t>文中的意思是“京城的学者都奇怪它没有应验”。“京师”即都城的意思。</a:t>
            </a:r>
          </a:p>
        </p:txBody>
      </p:sp>
    </p:spTree>
    <p:extLst>
      <p:ext uri="{BB962C8B-B14F-4D97-AF65-F5344CB8AC3E}">
        <p14:creationId xmlns:p14="http://schemas.microsoft.com/office/powerpoint/2010/main" xmlns="" val="769163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根据对课内古代文化知识的联想和牵引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我们基本能肯定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是我们学过的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而且意思是正确的。据此可用排除法得到答案。而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在课本中没有出现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但出现过类似的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基本可以确定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拘捕关进监狱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闻其二孙杀人事未发觉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即穷诘其奸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收考子春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二孙自杀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穷诘其奸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后文是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二孙自杀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手段比较严酷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结果也很严重。可见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拘捕关进监狱进行考察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拘捕进监狱严加拷问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可确定答案。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5193444"/>
            <a:ext cx="145584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B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49250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9717"/>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赵憙字伯阳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是南阳宛县人。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后来赵憙被任命为怀县县令。大户人家李子春原先做过琅邪相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强横狡猾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成为百姓的祸患。赵憙到任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听说他的两个孙子杀了人没有被揭发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就立即追查他们做的恶事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逮捕拷问李子春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李子春的两个孙子都自杀了。京城里几十个人为李子春求情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赵熹最终都没有理会。当时赵王刘良生病快死了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皇帝亲自来到赵王身边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问他还想说什么。赵王说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我向来和李子春交情深厚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现在他犯了罪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怀县县令赵憙要杀了他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希望能让他活命。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官吏奉行法典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律令是不可违犯的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再说说其他要求。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赵王没有再说话。</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赵憙上书说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惩罚坏人仅限于其本人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可以把其他人都安置到颍川、陈留两个郡。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皇帝听从了他的意见。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61278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结合生活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古今对照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学习古代文化常识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我们可以将之与现实生活联系起来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古今比照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以加深理解和记忆。如古代官职中的丞相相当于今之总理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唐之节度使、清之总督相当于中华人民共和国成立初的八大军区司令员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巡抚相当于今之省长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太守、知府相当于今之市长。古御史台类似于今之中纪委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中各部尚书与如今之各部部长相当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侍郎与如今之副部长相当</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7146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陛下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经常出现在古典题材的电视剧、戏剧、小说中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都是对皇帝的尊称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也在热播电视剧《康熙大帝》中多次出现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是清代对宰相的称呼。又如</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太子指封建时代君主儿子中被确定继承君位的人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有时也可指其他儿子。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一词在《甄嬛传》《琅琊榜》等影视作品中经常出现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太子又称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皇太子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是我国封建王朝中皇位的继承人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不可指其他儿子。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我们还可以以今证古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如古代表地理的方位词有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山南水北为阳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山北水南为阴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保留至今的好多地名可以对此验证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如衡阳在衡山以南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故名衡阳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洛阳在洛水之北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故名洛阳。反之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华阴在华山之北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故名华阴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江阴在长江之南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故名江阴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而咸阳渭水穿南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嵕山亘北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山水俱阳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故称咸阳。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57272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4076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1</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登进士第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又可称为进士及第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指科举时代经考试合格后录取成为进士。</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兵部是古代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掌管全国武官选用和兵籍、军械、军令等事宜。</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庙号是皇帝死后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在太庙立室奉祀时特起的名号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如高祖、太宗、钦宗。</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太子指封建时代君主儿子中被确定继承君位的人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有时也可指其他儿子。</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879893" y="1752129"/>
            <a:ext cx="45878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13" name="矩形 12"/>
          <p:cNvSpPr>
            <a:spLocks noChangeAspect="1"/>
          </p:cNvSpPr>
          <p:nvPr/>
        </p:nvSpPr>
        <p:spPr>
          <a:xfrm>
            <a:off x="508000" y="5383490"/>
            <a:ext cx="8128000" cy="1272271"/>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有时也可指其他儿子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错。其他儿子称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皇子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。《现代汉语词典</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rPr>
              <a:t>7</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1265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页注释为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帝王的儿子中已经确定继承帝位或王位的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1867921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古代男子有名有字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名是出生后不久父亲起的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字是二十岁举行冠礼后才起的。</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谥号是古代帝王、大臣等死后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据其生平事迹评定的称号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如武帝、哀帝、炀帝。</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嗣位指继承君位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我国封建王朝通常实行长子继承制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君位由最年长的儿子继承。</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阙是宫门两侧的高台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又可借指宫廷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诣阙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既可指赴朝廷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又可指赴京都。</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1926746" y="1944149"/>
            <a:ext cx="442750" cy="463204"/>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13" name="矩形 12"/>
          <p:cNvSpPr>
            <a:spLocks noChangeAspect="1"/>
          </p:cNvSpPr>
          <p:nvPr/>
        </p:nvSpPr>
        <p:spPr>
          <a:xfrm>
            <a:off x="508000" y="5613880"/>
            <a:ext cx="8128000" cy="866006"/>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此题考查对古代常见文学文化常识的掌握能力。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君位由最年长的儿子继承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只是一般情况下是这样。此项表述过于绝对。</a:t>
            </a:r>
            <a:endParaRPr lang="zh-CN" altLang="en-US" sz="2200"/>
          </a:p>
        </p:txBody>
      </p:sp>
    </p:spTree>
    <p:extLst>
      <p:ext uri="{BB962C8B-B14F-4D97-AF65-F5344CB8AC3E}">
        <p14:creationId xmlns:p14="http://schemas.microsoft.com/office/powerpoint/2010/main" xmlns="" val="42568907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二、勾画圈点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理清事件头绪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早年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耽思坟籍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做天水太守时期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倾心镇卫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更造城市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曹爽辅政时期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劝诫曹爽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宁死不屈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做并州刺史时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平定叛乱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清正廉洁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告老逊位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三、抓住议论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看清作者评价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武帝认为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清忠履正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羊祜认为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洁身寡欲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和而不同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服事华发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以礼终始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世有名德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为人所重</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18603175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84784"/>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解褐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指脱去平民穿着的粗布衣服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换上官员服饰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比喻开始进入仕途。</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南面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指担任大臣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因为古代坐北朝南为尊位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大臣朝见天子时立于南面。</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有多种含义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也指一种文学体裁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文中用以表示旧日的典章制度。</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《春秋》是儒家的经典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深寓褒贬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是我国现存最早的编年体史书。</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8089690" y="1486356"/>
            <a:ext cx="442750" cy="498598"/>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13" name="矩形 12"/>
          <p:cNvSpPr>
            <a:spLocks noChangeAspect="1"/>
          </p:cNvSpPr>
          <p:nvPr/>
        </p:nvSpPr>
        <p:spPr>
          <a:xfrm>
            <a:off x="508000" y="5179578"/>
            <a:ext cx="8128000" cy="866006"/>
          </a:xfrm>
          <a:prstGeom prst="rect">
            <a:avLst/>
          </a:prstGeom>
        </p:spPr>
        <p:txBody>
          <a:bodyPr>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面向南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古代以坐北朝南为尊位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故天子、诸侯见群臣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或卿大夫见属僚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皆面南而坐。</a:t>
            </a:r>
            <a:endParaRPr lang="zh-CN" altLang="en-US" sz="2200"/>
          </a:p>
        </p:txBody>
      </p:sp>
    </p:spTree>
    <p:extLst>
      <p:ext uri="{BB962C8B-B14F-4D97-AF65-F5344CB8AC3E}">
        <p14:creationId xmlns:p14="http://schemas.microsoft.com/office/powerpoint/2010/main" xmlns="" val="42145626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重难特训 文化知识题也需要以文解题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《考试大纲》将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了解并掌握常见的古代文化知识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纳入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没有明确的界定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积累是首要的任务。但积累毕竟有数量的限制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一定有掌握不到的地方。且对同一知识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不同的试题表述方式不同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即使记住了词条的含义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如果变化了表述的方式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也可能出现这样那样的错误。因此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对古代文化知识题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还需要灵活处理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以文解题。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21628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pic>
        <p:nvPicPr>
          <p:cNvPr id="8" name="尖子生错题本.eps" descr="id:2147501111;FounderCES"/>
          <p:cNvPicPr>
            <a:picLocks noChangeAspect="1"/>
          </p:cNvPicPr>
          <p:nvPr/>
        </p:nvPicPr>
        <p:blipFill>
          <a:blip r:embed="rId7"/>
          <a:stretch>
            <a:fillRect/>
          </a:stretch>
        </p:blipFill>
        <p:spPr>
          <a:xfrm>
            <a:off x="877455" y="1518276"/>
            <a:ext cx="7389091" cy="417263"/>
          </a:xfrm>
          <a:prstGeom prst="rect">
            <a:avLst/>
          </a:prstGeom>
        </p:spPr>
      </p:pic>
      <p:sp>
        <p:nvSpPr>
          <p:cNvPr id="13" name="矩形 12"/>
          <p:cNvSpPr>
            <a:spLocks noChangeAspect="1"/>
          </p:cNvSpPr>
          <p:nvPr/>
        </p:nvSpPr>
        <p:spPr>
          <a:xfrm>
            <a:off x="508000" y="196534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列传第六十六》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4" name="对象 13"/>
          <p:cNvGraphicFramePr>
            <a:graphicFrameLocks noChangeAspect="1"/>
          </p:cNvGraphicFramePr>
          <p:nvPr>
            <p:extLst>
              <p:ext uri="{D42A27DB-BD31-4B8C-83A1-F6EECF244321}">
                <p14:modId xmlns:p14="http://schemas.microsoft.com/office/powerpoint/2010/main" xmlns="" val="2119574656"/>
              </p:ext>
            </p:extLst>
          </p:nvPr>
        </p:nvGraphicFramePr>
        <p:xfrm>
          <a:off x="528548" y="2465451"/>
          <a:ext cx="8128000" cy="3561030"/>
        </p:xfrm>
        <a:graphic>
          <a:graphicData uri="http://schemas.openxmlformats.org/presentationml/2006/ole">
            <p:oleObj spid="_x0000_s122882" name="文档" r:id="rId8" imgW="3847376" imgH="1685555" progId="Word.Document.12">
              <p:embed/>
            </p:oleObj>
          </a:graphicData>
        </a:graphic>
      </p:graphicFrame>
    </p:spTree>
    <p:extLst>
      <p:ext uri="{BB962C8B-B14F-4D97-AF65-F5344CB8AC3E}">
        <p14:creationId xmlns:p14="http://schemas.microsoft.com/office/powerpoint/2010/main" xmlns="" val="37705300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0547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即行营所在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古代大将外出征战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需要宿营和处理公务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宿营之地就是行在。</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刑部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掌管刑法、狱讼事务的官署职务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其最高长官为刑部尚书。</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节度使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中国唐代开始设立的地方军政长官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集军、民、财三政于一身。</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古代食邑制度的一种。封户有虚实之别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唯加实封者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才能收所得封户的租税。</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46410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816731653"/>
              </p:ext>
            </p:extLst>
          </p:nvPr>
        </p:nvGraphicFramePr>
        <p:xfrm>
          <a:off x="508000" y="1772816"/>
          <a:ext cx="8128000" cy="1330214"/>
        </p:xfrm>
        <a:graphic>
          <a:graphicData uri="http://schemas.openxmlformats.org/presentationml/2006/ole">
            <p:oleObj spid="_x0000_s123906" name="文档" r:id="rId7" imgW="3957084" imgH="647737" progId="Word.Document.12">
              <p:embed/>
            </p:oleObj>
          </a:graphicData>
        </a:graphic>
      </p:graphicFrame>
      <p:sp>
        <p:nvSpPr>
          <p:cNvPr id="8" name="矩形 7"/>
          <p:cNvSpPr>
            <a:spLocks noChangeAspect="1"/>
          </p:cNvSpPr>
          <p:nvPr/>
        </p:nvSpPr>
        <p:spPr>
          <a:xfrm>
            <a:off x="508000" y="2665913"/>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仔细审题发现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澄遣卢融间道奉表诣行在。德宗嘉之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署帛诏内蜜丸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一句大有玄机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表述为将领的宿营地就不正确了。原来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专指天子巡行所到之地或天子所在的地方。而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有两个意思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一指皇帝出巡临时建立的驻跸处所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又名御营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一指统帅出征时办公的营帐或房屋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后来指军营。错误的原因是没有关注语境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没有以文解题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误把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527223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学习案五</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81954"/>
            <a:ext cx="8128000" cy="5298886"/>
          </a:xfrm>
          <a:prstGeom prst="rect">
            <a:avLst/>
          </a:prstGeom>
        </p:spPr>
        <p:txBody>
          <a:bodyPr>
            <a:spAutoFit/>
          </a:bodyPr>
          <a:lstStyle/>
          <a:p>
            <a:pPr>
              <a:lnSpc>
                <a:spcPts val="29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辽东襄平人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他是隋蒲山公李宽的远世子孙。李澄因勇敢剽悍隶属江淮都统李峘幕府任副将。又跟从李勉到永平军节度使幕府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李勉为汴州节度使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上奏推荐李澄任滑州刺史。李希烈攻陷汴州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李勉逃走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李澄举城投降叛贼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李希烈任他为尚书令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节度永平军。兴元元年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李澄派遣卢融带着奏表抄小路到皇帝外出停驻的地方。德宗嘉奖他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亲手写了帛诏藏在蜜丸内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授任李澄刑部尚书、汴滑节度使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李澄没有立即宣布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而是先集训兵马。李希烈起了疑心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派养子六百人防范他。贼军急攻宁陵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邀令李澄到石柱。李澄悄悄派人焚烧军营假装惊逃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李希烈那些养子果然乘机抢劫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李澄全部斩杀了他们。并将此事报告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李希烈不能追究。贼军派遣将领翟崇晖率领精兵进犯陈州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还没返回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汴州贼军的兵少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李澄估计他们不能控制自己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又有宦官薛盈珍持节来到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封李澄为武威郡王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赐给实封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于是李澄焚烧叛贼旗帜符节归顺朝廷。李希烈已经失去李澄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而且翟崇晖又失败了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因此逃奔汝南。</a:t>
            </a:r>
            <a:endParaRPr lang="zh-CN" altLang="en-US" sz="2200"/>
          </a:p>
        </p:txBody>
      </p:sp>
    </p:spTree>
    <p:extLst>
      <p:ext uri="{BB962C8B-B14F-4D97-AF65-F5344CB8AC3E}">
        <p14:creationId xmlns:p14="http://schemas.microsoft.com/office/powerpoint/2010/main" xmlns="" val="8666060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文言文的归纳概括与分析综合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分析综合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包含三方面的内容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筛选并整合文中信息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分析概括作者在文中的观点态度。题目以综合判断的形式出现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既有对文中信息的提炼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对所述事件或所说的道理进行的综合判断与推理、归纳与概括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也包括对作者在叙述某一事件或说明某一道理时表达的看法的分析评价。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39828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1277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抓点带面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找准对应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归纳内容要点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分析概括作者在文中的观点态度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在试卷中表现为一个综合能力很强的概括分析题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因而也是最易失分的题目。解答此类题目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一般要三步走。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标注区间。解题时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先通读选文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把握大意。然后再读选项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把选项和原文相对照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锁定概括区间。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注重分析。就近几年高考设题情况来看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一般不错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在所叙事件上下功夫。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留心易错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聚焦高发。概括分析一般从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事之于人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事之于时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事之于地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事之有无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四个方面中的一个或两个方面设题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何事、何人、何时、何地都是易设误处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曲解文意、错位嫁接、无中生有、以偏概全等是其常设陷阱。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67529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696254" y="1340768"/>
            <a:ext cx="351570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通读文章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标注</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区间</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1762542"/>
            <a:ext cx="8128000" cy="415498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扶风郿人也。</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世有名德</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为西州豪族。父为郭氾所害</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芝襁褓流离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年十七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乃移居雍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耽思坟籍。</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郡举上计吏</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州辟别驾。魏车骑将军郭淮为雍州刺史</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深敬重之。举孝廉</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除郎中。后拜骑都尉、参军事、行安南太守</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迁尚书郎。曹真出督关右</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又参大司马军事。真薨</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宣帝代焉</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乃引芝参骠骑军事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转天水太守。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郡邻于蜀</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数被侵掠</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户口减削</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寇盗充斥</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芝倾心镇卫</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更造城市</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数年间旧境悉复。迁广平太守。天水夷夏慕德</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老幼赴阙献书</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乞留芝。</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魏明帝许焉。</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曹爽辅政</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引为司马。</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芝屡有谠言嘉谋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爽弗能纳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706912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533492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及宣帝起兵诛爽</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芝率余众犯门斩关</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驰出赴爽</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劝爽曰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公居伊周之位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一旦以罪见黜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虽欲牵黄犬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复可得乎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若挟天子保许昌</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杖大威以羽檄征四方兵</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孰敢不从</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舍此而去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欲就东市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岂不痛哉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爽懦惑不能用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遂委身受戮芝坐爽下狱当死而口不讼直志不苟免宣帝嘉之赦而不诛俄而起为并州刺史</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诸葛诞以寿春叛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魏帝出征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芝率荆州文武以为先驱。诞平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迁大尚书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掌刑理。武帝践阼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转镇东将军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进爵为侯。帝以芝清忠履正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素无居宅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使军兵为作屋五十间。芝以年及悬车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告老逊位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章表十余上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于是征为光禄大夫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位特进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给吏卒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门施行马。</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羊祜为车骑将军</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乃以位让芝</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光禄大夫鲁芝洁身寡欲</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和而不同</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服事华发</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以礼终始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未蒙此选</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臣更越之</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何以塞天下之望</a:t>
            </a:r>
            <a:r>
              <a:rPr lang="en-US"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上不从。其为人所重如是。泰始九年卒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年八十四。帝为举哀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赐茔田百亩。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节选自《晋书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57798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 name="矩形 1"/>
          <p:cNvSpPr>
            <a:spLocks noChangeAspect="1"/>
          </p:cNvSpPr>
          <p:nvPr/>
        </p:nvSpPr>
        <p:spPr>
          <a:xfrm>
            <a:off x="508000" y="10527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真题试做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下列对文中画波浪线部分的断句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爽懦惑不能用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遂委身受戮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芝坐爽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而口不讼直志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不苟免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宣帝嘉之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赦而不诛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俄而起为并州刺史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60232" y="1484784"/>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
        <p:nvSpPr>
          <p:cNvPr id="3" name="矩形 2"/>
          <p:cNvSpPr>
            <a:spLocks noChangeAspect="1"/>
          </p:cNvSpPr>
          <p:nvPr/>
        </p:nvSpPr>
        <p:spPr>
          <a:xfrm>
            <a:off x="508000" y="5168863"/>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此题考查文言文断句。统观四个选项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芝坐爽下狱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是一个完整的意思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鲁芝因曹爽被捕下狱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不能断为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芝坐爽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志不苟免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是没有求得赦免的想法。据此可判定答案。</a:t>
            </a:r>
            <a:endParaRPr lang="zh-CN" altLang="en-US" sz="2200"/>
          </a:p>
        </p:txBody>
      </p:sp>
    </p:spTree>
    <p:extLst>
      <p:ext uri="{BB962C8B-B14F-4D97-AF65-F5344CB8AC3E}">
        <p14:creationId xmlns:p14="http://schemas.microsoft.com/office/powerpoint/2010/main" xmlns="" val="128700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37132"/>
            <a:ext cx="1955985"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从选项到</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文本</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a:p>
        </p:txBody>
      </p:sp>
      <p:sp>
        <p:nvSpPr>
          <p:cNvPr id="4" name="矩形 3"/>
          <p:cNvSpPr>
            <a:spLocks noChangeAspect="1"/>
          </p:cNvSpPr>
          <p:nvPr/>
        </p:nvSpPr>
        <p:spPr>
          <a:xfrm>
            <a:off x="508000" y="176125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鲁芝自小受苦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仕途少有挫折。他家本为豪族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但幼年失去父亲后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入仕后受到郭淮器重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后又随从曹真出督关右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官职也不断得到升迁。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鲁芝倾心革新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治政卓有成效。任天水太守时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蜀地饱受侵扰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他全力守卫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修建城市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恢复旧境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天水各族百姓均请求让他留任。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鲁芝审时度势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进言劝谏曹爽。曹爽辅政时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他在曹手下任司马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曹受到讨伐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他率部下驰援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并提出应对策略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劝曹挟天子以号令四方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然而未被采纳。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鲁芝洁身自好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深受羊祜推重。羊祜任车骑将军时辞让说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鲁芝为人清心寡欲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与人和睦又不苟同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任职到老</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以礼始终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自己愿意将车骑将军礼让鲁芝。</a:t>
            </a:r>
            <a:endParaRPr lang="zh-CN" altLang="en-US" sz="2200"/>
          </a:p>
        </p:txBody>
      </p:sp>
    </p:spTree>
    <p:extLst>
      <p:ext uri="{BB962C8B-B14F-4D97-AF65-F5344CB8AC3E}">
        <p14:creationId xmlns:p14="http://schemas.microsoft.com/office/powerpoint/2010/main" xmlns="" val="23601735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221</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004303"/>
            <a:ext cx="351570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选项切片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细加比</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对</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68088829"/>
              </p:ext>
            </p:extLst>
          </p:nvPr>
        </p:nvGraphicFramePr>
        <p:xfrm>
          <a:off x="508000" y="2502901"/>
          <a:ext cx="8128000" cy="2904976"/>
        </p:xfrm>
        <a:graphic>
          <a:graphicData uri="http://schemas.openxmlformats.org/presentationml/2006/ole">
            <p:oleObj spid="_x0000_s124930" name="文档" r:id="rId7" imgW="3913417" imgH="1398752" progId="Word.Document.12">
              <p:embed/>
            </p:oleObj>
          </a:graphicData>
        </a:graphic>
      </p:graphicFrame>
    </p:spTree>
    <p:extLst>
      <p:ext uri="{BB962C8B-B14F-4D97-AF65-F5344CB8AC3E}">
        <p14:creationId xmlns:p14="http://schemas.microsoft.com/office/powerpoint/2010/main" xmlns="" val="23673815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222</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10823817"/>
              </p:ext>
            </p:extLst>
          </p:nvPr>
        </p:nvGraphicFramePr>
        <p:xfrm>
          <a:off x="508000" y="1556792"/>
          <a:ext cx="8128000" cy="5084535"/>
        </p:xfrm>
        <a:graphic>
          <a:graphicData uri="http://schemas.openxmlformats.org/presentationml/2006/ole">
            <p:oleObj spid="_x0000_s125954" name="文档" r:id="rId7" imgW="3913417" imgH="2448446" progId="Word.Document.12">
              <p:embed/>
            </p:oleObj>
          </a:graphicData>
        </a:graphic>
      </p:graphicFrame>
      <p:sp>
        <p:nvSpPr>
          <p:cNvPr id="5" name="矩形 4"/>
          <p:cNvSpPr>
            <a:spLocks noChangeAspect="1"/>
          </p:cNvSpPr>
          <p:nvPr/>
        </p:nvSpPr>
        <p:spPr>
          <a:xfrm>
            <a:off x="508000" y="6129175"/>
            <a:ext cx="38860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比对结果</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164537" y="6111541"/>
            <a:ext cx="1305165" cy="459741"/>
          </a:xfrm>
          <a:prstGeom prst="rect">
            <a:avLst/>
          </a:prstGeom>
        </p:spPr>
        <p:txBody>
          <a:bodyPr wrap="none">
            <a:spAutoFit/>
          </a:bodyPr>
          <a:lstStyle/>
          <a:p>
            <a:pPr>
              <a:lnSpc>
                <a:spcPct val="120000"/>
              </a:lnSpc>
            </a:pPr>
            <a:r>
              <a:rPr lang="en-US" altLang="zh-CN" sz="2200">
                <a:solidFill>
                  <a:srgbClr val="FF0000"/>
                </a:solidFill>
                <a:uFill>
                  <a:solidFill>
                    <a:srgbClr val="000000"/>
                  </a:solidFill>
                </a:uFill>
                <a:latin typeface="Times New Roman" panose="02020603050405020304" pitchFamily="18" charset="0"/>
              </a:rPr>
              <a:t>A</a:t>
            </a:r>
            <a:r>
              <a:rPr lang="zh-CN" altLang="zh-CN" sz="2200">
                <a:solidFill>
                  <a:srgbClr val="FF0000"/>
                </a:solidFill>
                <a:uFill>
                  <a:solidFill>
                    <a:srgbClr val="000000"/>
                  </a:solidFill>
                </a:uFill>
                <a:latin typeface="Times New Roman" panose="02020603050405020304" pitchFamily="18" charset="0"/>
                <a:cs typeface="Times New Roman" panose="02020603050405020304" pitchFamily="18" charset="0"/>
              </a:rPr>
              <a:t>项</a:t>
            </a:r>
            <a:r>
              <a:rPr lang="zh-CN" altLang="zh-CN" sz="2200" smtClean="0">
                <a:solidFill>
                  <a:srgbClr val="FF0000"/>
                </a:solidFill>
                <a:uFill>
                  <a:solidFill>
                    <a:srgbClr val="000000"/>
                  </a:solidFill>
                </a:uFill>
                <a:latin typeface="Times New Roman" panose="02020603050405020304" pitchFamily="18" charset="0"/>
                <a:cs typeface="Times New Roman" panose="02020603050405020304" pitchFamily="18" charset="0"/>
              </a:rPr>
              <a:t>正确</a:t>
            </a:r>
            <a:r>
              <a:rPr lang="en-US" altLang="zh-CN" sz="220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22676030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223</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83056309"/>
              </p:ext>
            </p:extLst>
          </p:nvPr>
        </p:nvGraphicFramePr>
        <p:xfrm>
          <a:off x="508000" y="1340768"/>
          <a:ext cx="8128000" cy="4629498"/>
        </p:xfrm>
        <a:graphic>
          <a:graphicData uri="http://schemas.openxmlformats.org/presentationml/2006/ole">
            <p:oleObj spid="_x0000_s126978" name="文档" r:id="rId7" imgW="3913417" imgH="2228935" progId="Word.Document.12">
              <p:embed/>
            </p:oleObj>
          </a:graphicData>
        </a:graphic>
      </p:graphicFrame>
      <p:sp>
        <p:nvSpPr>
          <p:cNvPr id="8" name="矩形 7"/>
          <p:cNvSpPr>
            <a:spLocks noChangeAspect="1"/>
          </p:cNvSpPr>
          <p:nvPr/>
        </p:nvSpPr>
        <p:spPr>
          <a:xfrm>
            <a:off x="508000" y="5445224"/>
            <a:ext cx="38860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比对结果</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2164537" y="5445224"/>
            <a:ext cx="1218603" cy="459741"/>
          </a:xfrm>
          <a:prstGeom prst="rect">
            <a:avLst/>
          </a:prstGeom>
        </p:spPr>
        <p:txBody>
          <a:bodyPr wrap="none">
            <a:spAutoFit/>
          </a:bodyPr>
          <a:lstStyle/>
          <a:p>
            <a:pPr>
              <a:lnSpc>
                <a:spcPct val="120000"/>
              </a:lnSpc>
            </a:pPr>
            <a:r>
              <a:rPr lang="en-US" altLang="zh-CN" sz="2200">
                <a:solidFill>
                  <a:srgbClr val="FF0000"/>
                </a:solidFill>
                <a:uFill>
                  <a:solidFill>
                    <a:srgbClr val="000000"/>
                  </a:solidFill>
                </a:uFill>
                <a:latin typeface="Times New Roman" panose="02020603050405020304" pitchFamily="18" charset="0"/>
              </a:rPr>
              <a:t>B</a:t>
            </a:r>
            <a:r>
              <a:rPr lang="zh-CN" altLang="en-US" sz="2200">
                <a:solidFill>
                  <a:srgbClr val="FF0000"/>
                </a:solidFill>
                <a:uFill>
                  <a:solidFill>
                    <a:srgbClr val="000000"/>
                  </a:solidFill>
                </a:uFill>
                <a:latin typeface="Times New Roman" panose="02020603050405020304" pitchFamily="18" charset="0"/>
              </a:rPr>
              <a:t>项错误</a:t>
            </a:r>
            <a:endParaRPr lang="zh-CN" altLang="en-US" sz="2200"/>
          </a:p>
        </p:txBody>
      </p:sp>
      <p:sp>
        <p:nvSpPr>
          <p:cNvPr id="4" name="矩形 3"/>
          <p:cNvSpPr>
            <a:spLocks noChangeAspect="1"/>
          </p:cNvSpPr>
          <p:nvPr/>
        </p:nvSpPr>
        <p:spPr>
          <a:xfrm>
            <a:off x="508000" y="581875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蜀地饱受侵扰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原文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郡邻于蜀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数被侵掠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天水接邻蜀地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屡次遭蜀人入侵抢掠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FF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81291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2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2402190"/>
              </p:ext>
            </p:extLst>
          </p:nvPr>
        </p:nvGraphicFramePr>
        <p:xfrm>
          <a:off x="508000" y="1484784"/>
          <a:ext cx="8128000" cy="4629498"/>
        </p:xfrm>
        <a:graphic>
          <a:graphicData uri="http://schemas.openxmlformats.org/presentationml/2006/ole">
            <p:oleObj spid="_x0000_s128002" name="文档" r:id="rId7" imgW="3913417" imgH="2228935" progId="Word.Document.12">
              <p:embed/>
            </p:oleObj>
          </a:graphicData>
        </a:graphic>
      </p:graphicFrame>
      <p:sp>
        <p:nvSpPr>
          <p:cNvPr id="8" name="矩形 7"/>
          <p:cNvSpPr>
            <a:spLocks noChangeAspect="1"/>
          </p:cNvSpPr>
          <p:nvPr/>
        </p:nvSpPr>
        <p:spPr>
          <a:xfrm>
            <a:off x="508000" y="5796828"/>
            <a:ext cx="38860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比对结果</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2164537" y="5705563"/>
            <a:ext cx="1218603" cy="459741"/>
          </a:xfrm>
          <a:prstGeom prst="rect">
            <a:avLst/>
          </a:prstGeom>
        </p:spPr>
        <p:txBody>
          <a:bodyPr wrap="none">
            <a:spAutoFit/>
          </a:bodyPr>
          <a:lstStyle/>
          <a:p>
            <a:pPr>
              <a:lnSpc>
                <a:spcPct val="120000"/>
              </a:lnSpc>
            </a:pPr>
            <a:r>
              <a:rPr lang="en-US" altLang="zh-CN" sz="2200">
                <a:solidFill>
                  <a:srgbClr val="FF0000"/>
                </a:solidFill>
                <a:uFill>
                  <a:solidFill>
                    <a:srgbClr val="000000"/>
                  </a:solidFill>
                </a:uFill>
                <a:latin typeface="Times New Roman" panose="02020603050405020304" pitchFamily="18" charset="0"/>
              </a:rPr>
              <a:t>C</a:t>
            </a:r>
            <a:r>
              <a:rPr lang="zh-CN" altLang="en-US" sz="2200">
                <a:solidFill>
                  <a:srgbClr val="FF0000"/>
                </a:solidFill>
                <a:uFill>
                  <a:solidFill>
                    <a:srgbClr val="000000"/>
                  </a:solidFill>
                </a:uFill>
                <a:latin typeface="Times New Roman" panose="02020603050405020304" pitchFamily="18" charset="0"/>
              </a:rPr>
              <a:t>项正确</a:t>
            </a:r>
            <a:endParaRPr lang="zh-CN" altLang="en-US" sz="2200"/>
          </a:p>
        </p:txBody>
      </p:sp>
    </p:spTree>
    <p:extLst>
      <p:ext uri="{BB962C8B-B14F-4D97-AF65-F5344CB8AC3E}">
        <p14:creationId xmlns:p14="http://schemas.microsoft.com/office/powerpoint/2010/main" xmlns="" val="40337602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225</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591157164"/>
              </p:ext>
            </p:extLst>
          </p:nvPr>
        </p:nvGraphicFramePr>
        <p:xfrm>
          <a:off x="508000" y="1678573"/>
          <a:ext cx="8128000" cy="4270087"/>
        </p:xfrm>
        <a:graphic>
          <a:graphicData uri="http://schemas.openxmlformats.org/presentationml/2006/ole">
            <p:oleObj spid="_x0000_s129026" name="文档" r:id="rId7" imgW="3913417" imgH="2056205" progId="Word.Document.12">
              <p:embed/>
            </p:oleObj>
          </a:graphicData>
        </a:graphic>
      </p:graphicFrame>
      <p:sp>
        <p:nvSpPr>
          <p:cNvPr id="8" name="矩形 7"/>
          <p:cNvSpPr>
            <a:spLocks noChangeAspect="1"/>
          </p:cNvSpPr>
          <p:nvPr/>
        </p:nvSpPr>
        <p:spPr>
          <a:xfrm>
            <a:off x="508000" y="5594698"/>
            <a:ext cx="38860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比对结果</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2164537" y="5567005"/>
            <a:ext cx="1234633" cy="459741"/>
          </a:xfrm>
          <a:prstGeom prst="rect">
            <a:avLst/>
          </a:prstGeom>
        </p:spPr>
        <p:txBody>
          <a:bodyPr wrap="none">
            <a:spAutoFit/>
          </a:bodyPr>
          <a:lstStyle/>
          <a:p>
            <a:pPr>
              <a:lnSpc>
                <a:spcPct val="120000"/>
              </a:lnSpc>
            </a:pPr>
            <a:r>
              <a:rPr lang="en-US" altLang="zh-CN" sz="2200">
                <a:solidFill>
                  <a:srgbClr val="FF0000"/>
                </a:solidFill>
                <a:uFill>
                  <a:solidFill>
                    <a:srgbClr val="000000"/>
                  </a:solidFill>
                </a:uFill>
                <a:latin typeface="Times New Roman" panose="02020603050405020304" pitchFamily="18" charset="0"/>
              </a:rPr>
              <a:t>D</a:t>
            </a:r>
            <a:r>
              <a:rPr lang="zh-CN" altLang="en-US" sz="2200">
                <a:solidFill>
                  <a:srgbClr val="FF0000"/>
                </a:solidFill>
                <a:uFill>
                  <a:solidFill>
                    <a:srgbClr val="000000"/>
                  </a:solidFill>
                </a:uFill>
                <a:latin typeface="Times New Roman" panose="02020603050405020304" pitchFamily="18" charset="0"/>
              </a:rPr>
              <a:t>项正确</a:t>
            </a:r>
            <a:endParaRPr lang="zh-CN" altLang="en-US" sz="2200"/>
          </a:p>
        </p:txBody>
      </p:sp>
    </p:spTree>
    <p:extLst>
      <p:ext uri="{BB962C8B-B14F-4D97-AF65-F5344CB8AC3E}">
        <p14:creationId xmlns:p14="http://schemas.microsoft.com/office/powerpoint/2010/main" xmlns="" val="12404661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78508"/>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黑简体"/>
                <a:cs typeface="Times New Roman" panose="02020603050405020304" pitchFamily="18" charset="0"/>
              </a:rPr>
              <a:t>方法二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黑简体"/>
                <a:cs typeface="Times New Roman" panose="02020603050405020304" pitchFamily="18" charset="0"/>
              </a:rPr>
              <a:t>熟知六类错误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黑简体"/>
                <a:cs typeface="Times New Roman" panose="02020603050405020304" pitchFamily="18" charset="0"/>
              </a:rPr>
              <a:t>比对八个细节</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概括</a:t>
            </a:r>
            <a:r>
              <a:rPr lang="zh-CN" altLang="zh-CN" sz="2200">
                <a:solidFill>
                  <a:srgbClr val="000000"/>
                </a:solidFill>
                <a:latin typeface="Times New Roman" panose="02020603050405020304" pitchFamily="18" charset="0"/>
                <a:cs typeface="Times New Roman" panose="02020603050405020304" pitchFamily="18" charset="0"/>
              </a:rPr>
              <a:t>分析题是文言文阅读的必考题和重点题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题目以选择题形式呈现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一般要求选出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的一项。命题人在设置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常用六种方法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我们归纳为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六种设误类型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①颠倒主次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偷换时地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②无中生有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胡乱翻译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③张冠李戴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因果错置</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④古今不分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曲解文意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⑤范围改变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程度失当</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⑥概括分析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前后不一</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4844754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为了增加隐蔽性和迷惑性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概括分析类题目在错误选项的设置上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上设错误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中出问题。在大致正确的文意分析中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将测试点放在人物、事件、时间、地点、词语含义、语句关系的细微变化上。因此把每一个选项都与相应的原文做逐字逐句的细致对比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是解题的常用方法。</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56375015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902280799"/>
              </p:ext>
            </p:extLst>
          </p:nvPr>
        </p:nvGraphicFramePr>
        <p:xfrm>
          <a:off x="511175" y="3070225"/>
          <a:ext cx="8088313" cy="3810000"/>
        </p:xfrm>
        <a:graphic>
          <a:graphicData uri="http://schemas.openxmlformats.org/presentationml/2006/ole">
            <p:oleObj spid="_x0000_s130050" name="文档" r:id="rId3" imgW="3923883" imgH="1841012" progId="Word.Document.12">
              <p:embed/>
            </p:oleObj>
          </a:graphicData>
        </a:graphic>
      </p:graphicFrame>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228</a:t>
            </a:fld>
            <a:r>
              <a:rPr lang="en-US" altLang="zh-CN" smtClean="0"/>
              <a:t>-</a:t>
            </a:r>
            <a:endParaRPr lang="zh-CN" altLang="en-US" dirty="0"/>
          </a:p>
        </p:txBody>
      </p:sp>
      <p:sp>
        <p:nvSpPr>
          <p:cNvPr id="9" name="圆角矩形 8">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84387"/>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比对人物</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分清不同人物在不同时间、不同地点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做的不同事情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产生的不同结果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防止张冠李戴、颠倒事实。</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effectLst/>
              <a:latin typeface="NEU-BZ-S92"/>
              <a:ea typeface="方正书宋_GBK"/>
              <a:cs typeface="Times New Roman" panose="02020603050405020304" pitchFamily="18" charset="0"/>
            </a:endParaRPr>
          </a:p>
        </p:txBody>
      </p:sp>
      <p:sp>
        <p:nvSpPr>
          <p:cNvPr id="11" name="矩形 10"/>
          <p:cNvSpPr>
            <a:spLocks noChangeAspect="1"/>
          </p:cNvSpPr>
          <p:nvPr/>
        </p:nvSpPr>
        <p:spPr>
          <a:xfrm>
            <a:off x="1274954" y="5673621"/>
            <a:ext cx="7185478" cy="430887"/>
          </a:xfrm>
          <a:prstGeom prst="rect">
            <a:avLst/>
          </a:prstGeom>
        </p:spPr>
        <p:txBody>
          <a:bodyPr wrap="square">
            <a:spAutoFit/>
          </a:bodyPr>
          <a:lstStyle/>
          <a:p>
            <a:r>
              <a:rPr lang="zh-CN" altLang="en-US" sz="2200">
                <a:solidFill>
                  <a:srgbClr val="FF0000"/>
                </a:solidFill>
                <a:latin typeface="Times New Roman" panose="02020603050405020304" pitchFamily="18" charset="0"/>
              </a:rPr>
              <a:t>是王诜设宴款待辽使</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并不是纯礼宴请辽使。</a:t>
            </a:r>
            <a:endParaRPr lang="zh-CN" altLang="en-US" sz="2200"/>
          </a:p>
        </p:txBody>
      </p:sp>
    </p:spTree>
    <p:extLst>
      <p:ext uri="{BB962C8B-B14F-4D97-AF65-F5344CB8AC3E}">
        <p14:creationId xmlns:p14="http://schemas.microsoft.com/office/powerpoint/2010/main" xmlns="" val="41001878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927398"/>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比对时间</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分析时要特别注意选项中的时间词语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理清人物在何时做了何事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防止时间错乱。</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1171602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10527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下列对文中加点词语的相关内容的解说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《三坟》《五典》传为我国古代典籍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坟籍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坟典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为古代典籍通称。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原指皇宫前面两侧的楼台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又可用作朝廷的代称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赴阙也指入朝觐见皇帝。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践阼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原指踏上古代庙堂前台阶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又表示用武力打败敌对势力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登上国君宝座。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逊位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也称为让位、退位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多指君王放弃职务和地位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这里指鲁芝的谦让行为。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27584" y="1484784"/>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xmlns="" val="10077862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230</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25965"/>
            <a:ext cx="94769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884317053"/>
              </p:ext>
            </p:extLst>
          </p:nvPr>
        </p:nvGraphicFramePr>
        <p:xfrm>
          <a:off x="508000" y="1885950"/>
          <a:ext cx="8128000" cy="4605338"/>
        </p:xfrm>
        <a:graphic>
          <a:graphicData uri="http://schemas.openxmlformats.org/presentationml/2006/ole">
            <p:oleObj spid="_x0000_s131074" name="文档" r:id="rId7" imgW="3933266" imgH="2221378" progId="Word.Document.12">
              <p:embed/>
            </p:oleObj>
          </a:graphicData>
        </a:graphic>
      </p:graphicFrame>
      <p:sp>
        <p:nvSpPr>
          <p:cNvPr id="11" name="矩形 10"/>
          <p:cNvSpPr>
            <a:spLocks noChangeAspect="1"/>
          </p:cNvSpPr>
          <p:nvPr/>
        </p:nvSpPr>
        <p:spPr>
          <a:xfrm>
            <a:off x="1274954" y="4467934"/>
            <a:ext cx="7185478" cy="1446550"/>
          </a:xfrm>
          <a:prstGeom prst="rect">
            <a:avLst/>
          </a:prstGeom>
        </p:spPr>
        <p:txBody>
          <a:bodyPr wrap="square">
            <a:spAutoFit/>
          </a:bodyPr>
          <a:lstStyle/>
          <a:p>
            <a:r>
              <a:rPr lang="zh-CN" altLang="en-US" sz="2200">
                <a:solidFill>
                  <a:srgbClr val="FF0000"/>
                </a:solidFill>
                <a:latin typeface="Times New Roman" panose="02020603050405020304" pitchFamily="18" charset="0"/>
              </a:rPr>
              <a:t>选项在时间表述上有错误。“之后</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奉养母亲未曾间断”与“暠还乡里</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供养贞母</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将二十年。太建五年</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贞乃还朝”矛盾</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从文中看</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中间有二十年是谢暠供养的。故“未曾间断”说法不当。</a:t>
            </a:r>
            <a:endParaRPr lang="zh-CN" altLang="en-US" sz="2200"/>
          </a:p>
        </p:txBody>
      </p:sp>
    </p:spTree>
    <p:extLst>
      <p:ext uri="{BB962C8B-B14F-4D97-AF65-F5344CB8AC3E}">
        <p14:creationId xmlns:p14="http://schemas.microsoft.com/office/powerpoint/2010/main" xmlns="" val="8897082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221002602"/>
              </p:ext>
            </p:extLst>
          </p:nvPr>
        </p:nvGraphicFramePr>
        <p:xfrm>
          <a:off x="511175" y="3070225"/>
          <a:ext cx="8088313" cy="3722688"/>
        </p:xfrm>
        <a:graphic>
          <a:graphicData uri="http://schemas.openxmlformats.org/presentationml/2006/ole">
            <p:oleObj spid="_x0000_s132098" name="文档" r:id="rId3" imgW="3923883" imgH="1798549" progId="Word.Document.12">
              <p:embed/>
            </p:oleObj>
          </a:graphicData>
        </a:graphic>
      </p:graphicFrame>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231</a:t>
            </a:fld>
            <a:r>
              <a:rPr lang="en-US" altLang="zh-CN" smtClean="0"/>
              <a:t>-</a:t>
            </a:r>
            <a:endParaRPr lang="zh-CN" altLang="en-US" dirty="0"/>
          </a:p>
        </p:txBody>
      </p:sp>
      <p:sp>
        <p:nvSpPr>
          <p:cNvPr id="9" name="圆角矩形 8">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70977"/>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比对地点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比对选项中人物行为、事件发生的地点与原文是否一致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防止地点概括错误。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2603375"/>
            <a:ext cx="94769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3 </a:t>
            </a:r>
            <a:endParaRPr lang="zh-CN" altLang="zh-CN" sz="2200">
              <a:solidFill>
                <a:srgbClr val="000000"/>
              </a:solidFill>
              <a:effectLst/>
              <a:latin typeface="NEU-BZ-S92"/>
              <a:ea typeface="方正书宋_GBK"/>
              <a:cs typeface="Times New Roman" panose="02020603050405020304" pitchFamily="18" charset="0"/>
            </a:endParaRPr>
          </a:p>
        </p:txBody>
      </p:sp>
      <p:sp>
        <p:nvSpPr>
          <p:cNvPr id="12" name="矩形 11"/>
          <p:cNvSpPr>
            <a:spLocks noChangeAspect="1"/>
          </p:cNvSpPr>
          <p:nvPr/>
        </p:nvSpPr>
        <p:spPr>
          <a:xfrm>
            <a:off x="1282117" y="5301208"/>
            <a:ext cx="7185478" cy="769441"/>
          </a:xfrm>
          <a:prstGeom prst="rect">
            <a:avLst/>
          </a:prstGeom>
        </p:spPr>
        <p:txBody>
          <a:bodyPr wrap="square">
            <a:spAutoFit/>
          </a:bodyPr>
          <a:lstStyle/>
          <a:p>
            <a:r>
              <a:rPr lang="zh-CN" altLang="en-US" sz="2200">
                <a:solidFill>
                  <a:srgbClr val="FF0000"/>
                </a:solidFill>
                <a:latin typeface="Times New Roman" panose="02020603050405020304" pitchFamily="18" charset="0"/>
              </a:rPr>
              <a:t>“蜀地饱受侵扰”错</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由“郡邻于蜀</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数被侵掠”可知</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应是天水郡饱受蜀地人的侵扰。</a:t>
            </a:r>
            <a:endParaRPr lang="zh-CN" altLang="en-US" sz="2200"/>
          </a:p>
        </p:txBody>
      </p:sp>
    </p:spTree>
    <p:extLst>
      <p:ext uri="{BB962C8B-B14F-4D97-AF65-F5344CB8AC3E}">
        <p14:creationId xmlns:p14="http://schemas.microsoft.com/office/powerpoint/2010/main" xmlns="" val="35441187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232</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6088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比对关键词语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对关键实词含义的理解错误是命题的主要陷阱。因为故意曲解的词语往往起关键作用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且不易把握。故要认真、细心比对。</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2564904"/>
            <a:ext cx="94769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96310981"/>
              </p:ext>
            </p:extLst>
          </p:nvPr>
        </p:nvGraphicFramePr>
        <p:xfrm>
          <a:off x="508000" y="2955766"/>
          <a:ext cx="8128000" cy="4243708"/>
        </p:xfrm>
        <a:graphic>
          <a:graphicData uri="http://schemas.openxmlformats.org/presentationml/2006/ole">
            <p:oleObj spid="_x0000_s133122" name="文档" r:id="rId7" imgW="3913417" imgH="2043250" progId="Word.Document.12">
              <p:embed/>
            </p:oleObj>
          </a:graphicData>
        </a:graphic>
      </p:graphicFrame>
      <p:sp>
        <p:nvSpPr>
          <p:cNvPr id="13" name="矩形 12"/>
          <p:cNvSpPr>
            <a:spLocks noChangeAspect="1"/>
          </p:cNvSpPr>
          <p:nvPr/>
        </p:nvSpPr>
        <p:spPr>
          <a:xfrm>
            <a:off x="1274954" y="5229200"/>
            <a:ext cx="7185478" cy="1446550"/>
          </a:xfrm>
          <a:prstGeom prst="rect">
            <a:avLst/>
          </a:prstGeom>
        </p:spPr>
        <p:txBody>
          <a:bodyPr wrap="square">
            <a:spAutoFit/>
          </a:bodyPr>
          <a:lstStyle/>
          <a:p>
            <a:r>
              <a:rPr lang="zh-CN" altLang="en-US" sz="2200">
                <a:solidFill>
                  <a:srgbClr val="FF0000"/>
                </a:solidFill>
                <a:latin typeface="Times New Roman" panose="02020603050405020304" pitchFamily="18" charset="0"/>
              </a:rPr>
              <a:t>“难以比肩”错。原文说“威风猛于涣</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而文理不及之”</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表明二人各有所长</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并非难以比肩。“不得旋踵”是“决不畏惧退缩”或“不得片刻延误”之意</a:t>
            </a:r>
            <a:r>
              <a:rPr lang="en-US" altLang="zh-CN" sz="2200">
                <a:solidFill>
                  <a:srgbClr val="FF0000"/>
                </a:solidFill>
                <a:latin typeface="Times New Roman" panose="02020603050405020304" pitchFamily="18" charset="0"/>
              </a:rPr>
              <a:t>,</a:t>
            </a:r>
            <a:r>
              <a:rPr lang="zh-CN" altLang="en-US" sz="2200">
                <a:solidFill>
                  <a:srgbClr val="FF0000"/>
                </a:solidFill>
                <a:latin typeface="Times New Roman" panose="02020603050405020304" pitchFamily="18" charset="0"/>
              </a:rPr>
              <a:t>不是指“忙得无法分身”。</a:t>
            </a:r>
            <a:endParaRPr lang="zh-CN" altLang="en-US" sz="2200"/>
          </a:p>
        </p:txBody>
      </p:sp>
    </p:spTree>
    <p:extLst>
      <p:ext uri="{BB962C8B-B14F-4D97-AF65-F5344CB8AC3E}">
        <p14:creationId xmlns:p14="http://schemas.microsoft.com/office/powerpoint/2010/main" xmlns="" val="23200278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716732"/>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比对添加内容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比对选项中是否被</a:t>
            </a:r>
            <a:r>
              <a:rPr lang="zh-CN" altLang="zh-CN" sz="2200" smtClean="0">
                <a:solidFill>
                  <a:srgbClr val="000000"/>
                </a:solidFill>
                <a:latin typeface="Times New Roman" panose="02020603050405020304" pitchFamily="18" charset="0"/>
                <a:cs typeface="Times New Roman" panose="02020603050405020304" pitchFamily="18" charset="0"/>
              </a:rPr>
              <a:t>命题</a:t>
            </a:r>
            <a:r>
              <a:rPr lang="zh-CN" altLang="en-US" sz="2200">
                <a:solidFill>
                  <a:srgbClr val="000000"/>
                </a:solidFill>
                <a:latin typeface="Times New Roman" panose="02020603050405020304" pitchFamily="18" charset="0"/>
                <a:cs typeface="Times New Roman" panose="02020603050405020304" pitchFamily="18" charset="0"/>
              </a:rPr>
              <a:t>人</a:t>
            </a:r>
            <a:r>
              <a:rPr lang="zh-CN" altLang="zh-CN" sz="2200" smtClean="0">
                <a:solidFill>
                  <a:srgbClr val="000000"/>
                </a:solidFill>
                <a:latin typeface="Times New Roman" panose="02020603050405020304" pitchFamily="18" charset="0"/>
                <a:cs typeface="Times New Roman" panose="02020603050405020304" pitchFamily="18" charset="0"/>
              </a:rPr>
              <a:t>故意</a:t>
            </a:r>
            <a:r>
              <a:rPr lang="zh-CN" altLang="zh-CN" sz="2200">
                <a:solidFill>
                  <a:srgbClr val="000000"/>
                </a:solidFill>
                <a:latin typeface="Times New Roman" panose="02020603050405020304" pitchFamily="18" charset="0"/>
                <a:cs typeface="Times New Roman" panose="02020603050405020304" pitchFamily="18" charset="0"/>
              </a:rPr>
              <a:t>添加原材料中未涉及的内容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防止无中生有或于文无据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2074245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25965"/>
            <a:ext cx="94769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5 </a:t>
            </a:r>
            <a:endParaRPr lang="zh-CN" altLang="zh-CN" sz="2200">
              <a:solidFill>
                <a:srgbClr val="000000"/>
              </a:solidFill>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038496870"/>
              </p:ext>
            </p:extLst>
          </p:nvPr>
        </p:nvGraphicFramePr>
        <p:xfrm>
          <a:off x="508000" y="1885950"/>
          <a:ext cx="8128000" cy="4254500"/>
        </p:xfrm>
        <a:graphic>
          <a:graphicData uri="http://schemas.openxmlformats.org/presentationml/2006/ole">
            <p:oleObj spid="_x0000_s134146" name="文档" r:id="rId7" imgW="3933266" imgH="2050807" progId="Word.Document.12">
              <p:embed/>
            </p:oleObj>
          </a:graphicData>
        </a:graphic>
      </p:graphicFrame>
      <p:sp>
        <p:nvSpPr>
          <p:cNvPr id="11" name="矩形 10"/>
          <p:cNvSpPr>
            <a:spLocks noChangeAspect="1"/>
          </p:cNvSpPr>
          <p:nvPr/>
        </p:nvSpPr>
        <p:spPr>
          <a:xfrm>
            <a:off x="1418970" y="5014337"/>
            <a:ext cx="7185478" cy="430887"/>
          </a:xfrm>
          <a:prstGeom prst="rect">
            <a:avLst/>
          </a:prstGeom>
        </p:spPr>
        <p:txBody>
          <a:bodyPr wrap="square">
            <a:spAutoFit/>
          </a:bodyPr>
          <a:lstStyle/>
          <a:p>
            <a:r>
              <a:rPr lang="zh-CN" altLang="en-US" sz="2200">
                <a:solidFill>
                  <a:srgbClr val="FF0000"/>
                </a:solidFill>
                <a:latin typeface="Times New Roman" panose="02020603050405020304" pitchFamily="18" charset="0"/>
              </a:rPr>
              <a:t>“使对方未占得便宜而返回”属无中生有。</a:t>
            </a:r>
            <a:endParaRPr lang="zh-CN" altLang="en-US" sz="2200"/>
          </a:p>
        </p:txBody>
      </p:sp>
    </p:spTree>
    <p:extLst>
      <p:ext uri="{BB962C8B-B14F-4D97-AF65-F5344CB8AC3E}">
        <p14:creationId xmlns:p14="http://schemas.microsoft.com/office/powerpoint/2010/main" xmlns="" val="42422254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比对因果关系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比对命题人是否将原因说成结果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或将结果说成原因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或给句子间施加因果关系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防止因果倒置或强加因果。</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8735840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236</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40768"/>
            <a:ext cx="947695"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6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989281160"/>
              </p:ext>
            </p:extLst>
          </p:nvPr>
        </p:nvGraphicFramePr>
        <p:xfrm>
          <a:off x="508000" y="1772816"/>
          <a:ext cx="8128000" cy="5307012"/>
        </p:xfrm>
        <a:graphic>
          <a:graphicData uri="http://schemas.openxmlformats.org/presentationml/2006/ole">
            <p:oleObj spid="_x0000_s135170" name="文档" r:id="rId7" imgW="3933266" imgH="2562159" progId="Word.Document.12">
              <p:embed/>
            </p:oleObj>
          </a:graphicData>
        </a:graphic>
      </p:graphicFrame>
      <p:sp>
        <p:nvSpPr>
          <p:cNvPr id="11" name="矩形 10"/>
          <p:cNvSpPr>
            <a:spLocks noChangeAspect="1"/>
          </p:cNvSpPr>
          <p:nvPr/>
        </p:nvSpPr>
        <p:spPr>
          <a:xfrm>
            <a:off x="1304426" y="5887546"/>
            <a:ext cx="5654112"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不存在因果关系</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此时的隋炀帝已经</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被执</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10264659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比对范围程度</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在对文意的概括过程中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命题人故意增删、替换一些表范围和程度的词语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造成范围或程度的扩大或缩小。</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435277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238</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25965"/>
            <a:ext cx="94769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7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864120900"/>
              </p:ext>
            </p:extLst>
          </p:nvPr>
        </p:nvGraphicFramePr>
        <p:xfrm>
          <a:off x="508000" y="1903509"/>
          <a:ext cx="8128000" cy="4954491"/>
        </p:xfrm>
        <a:graphic>
          <a:graphicData uri="http://schemas.openxmlformats.org/presentationml/2006/ole">
            <p:oleObj spid="_x0000_s136194" name="文档" r:id="rId7" imgW="3918831" imgH="2389070" progId="Word.Document.12">
              <p:embed/>
            </p:oleObj>
          </a:graphicData>
        </a:graphic>
      </p:graphicFrame>
      <p:sp>
        <p:nvSpPr>
          <p:cNvPr id="11" name="矩形 10"/>
          <p:cNvSpPr>
            <a:spLocks noChangeAspect="1"/>
          </p:cNvSpPr>
          <p:nvPr/>
        </p:nvSpPr>
        <p:spPr>
          <a:xfrm>
            <a:off x="964028" y="4920620"/>
            <a:ext cx="7255459" cy="1311128"/>
          </a:xfrm>
          <a:prstGeom prst="rect">
            <a:avLst/>
          </a:prstGeom>
        </p:spPr>
        <p:txBody>
          <a:bodyPr wrap="squar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原文中</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终不一语加咎巫</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最终没有一句话是归罪于巫师的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选项说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很少受到谴责</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说成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很少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缩小了限制范围</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3167410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比对概括与分析是否照应</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课标全国卷在此题的命制上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采用先用一两个短语概括人物事迹或品行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然后再举例分析的方式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因此概括和分析是否一致也必须留心注意。</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5644138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坟籍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一词陈述鲁芝潜心学习典籍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可结合岳飞《满江红》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朝天阙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一句来判定其正确。</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践阼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走上阼阶主位。古代庙堂前有两阶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主阶在东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称阼阶。阼阶上为主位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借指帝位。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践阼</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用武力打败敌对势力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结合文本中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芝以年及悬车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告老逊位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可知此项正确。</a:t>
            </a:r>
            <a:endParaRPr lang="zh-CN" altLang="en-US" sz="2200"/>
          </a:p>
        </p:txBody>
      </p:sp>
    </p:spTree>
    <p:extLst>
      <p:ext uri="{BB962C8B-B14F-4D97-AF65-F5344CB8AC3E}">
        <p14:creationId xmlns:p14="http://schemas.microsoft.com/office/powerpoint/2010/main" xmlns="" val="17554074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240</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565243"/>
            <a:ext cx="947695" cy="459741"/>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8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228421513"/>
              </p:ext>
            </p:extLst>
          </p:nvPr>
        </p:nvGraphicFramePr>
        <p:xfrm>
          <a:off x="508000" y="2047453"/>
          <a:ext cx="8128000" cy="4333875"/>
        </p:xfrm>
        <a:graphic>
          <a:graphicData uri="http://schemas.openxmlformats.org/presentationml/2006/ole">
            <p:oleObj spid="_x0000_s137218" name="文档" r:id="rId7" imgW="3933266" imgH="2088952" progId="Word.Document.12">
              <p:embed/>
            </p:oleObj>
          </a:graphicData>
        </a:graphic>
      </p:graphicFrame>
      <p:sp>
        <p:nvSpPr>
          <p:cNvPr id="11" name="矩形 10"/>
          <p:cNvSpPr>
            <a:spLocks noChangeAspect="1"/>
          </p:cNvSpPr>
          <p:nvPr/>
        </p:nvSpPr>
        <p:spPr>
          <a:xfrm>
            <a:off x="1276981" y="4982354"/>
            <a:ext cx="7255459" cy="769441"/>
          </a:xfrm>
          <a:prstGeom prst="rect">
            <a:avLst/>
          </a:prstGeom>
        </p:spPr>
        <p:txBody>
          <a:bodyPr wrap="square">
            <a:spAutoFit/>
          </a:bodyPr>
          <a:lstStyle/>
          <a:p>
            <a:r>
              <a:rPr lang="zh-CN" altLang="en-US" sz="2200">
                <a:solidFill>
                  <a:srgbClr val="FF0000"/>
                </a:solidFill>
                <a:latin typeface="Times New Roman" panose="02020603050405020304" pitchFamily="18" charset="0"/>
                <a:cs typeface="Times New Roman" panose="02020603050405020304" pitchFamily="18" charset="0"/>
              </a:rPr>
              <a:t>谢尚在父亲为宾客饯行的酒席上的话体现的是谢尚的聪明早熟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不是行为洒脱、不拘小节。</a:t>
            </a:r>
            <a:endParaRPr lang="zh-CN" altLang="en-US" sz="2200"/>
          </a:p>
        </p:txBody>
      </p:sp>
    </p:spTree>
    <p:extLst>
      <p:ext uri="{BB962C8B-B14F-4D97-AF65-F5344CB8AC3E}">
        <p14:creationId xmlns:p14="http://schemas.microsoft.com/office/powerpoint/2010/main" xmlns="" val="4580111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520441"/>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审答规范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解答概括分析题需要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三落实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、抓住题干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落实要求</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无论什么题目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审题是第一步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概括分析题也是这样。要对题干中的所有要求一个不漏、原原本本地分析。要看清是选正确的还是选不正确的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是概括内容还是分析观点。近年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这类题目的题干一般表述为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、紧扣人物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落实事件</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要从宏观的角度把握文言文材料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紧扣人物这一主线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给人物定位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对人物做出初步的分析评价。对传记记叙了人物的哪些事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与哪些人有关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说过什么话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必须一一落实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清楚了解。然后回到原文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准确找出选项与文本内容的对应点。</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6280758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86990"/>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三、仔细比对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落实细节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文言传记主要叙述传主生平之事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所以不外时间、地点、人物、事情、评价这几个要素。命题者也往往在这几方面设置陷阱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常见的错误有时间颠倒、地点错置、张冠李戴、评论不当、无中生有等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我们在做题时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评的顺序逐一排查。如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蜀地饱受侵扰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地点错置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项内容涉及文本中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会诜馆辽使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纯礼主宴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诜诬其辄斥御名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该项错在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张冠李戴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是王诜设宴款待辽使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而非纯礼宴请辽使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难以比肩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错。原文说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威风猛于涣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而文理不及之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表明二人各有所长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并非难以比肩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评论不当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还要关注有没有分清古今异义词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关键词语翻译得是否妥当。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22275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pic>
        <p:nvPicPr>
          <p:cNvPr id="7" name="尖子生错题本.eps" descr="id:2147501256;FounderCES"/>
          <p:cNvPicPr>
            <a:picLocks noChangeAspect="1"/>
          </p:cNvPicPr>
          <p:nvPr/>
        </p:nvPicPr>
        <p:blipFill>
          <a:blip r:embed="rId6"/>
          <a:stretch>
            <a:fillRect/>
          </a:stretch>
        </p:blipFill>
        <p:spPr>
          <a:xfrm>
            <a:off x="877455" y="1865687"/>
            <a:ext cx="7389091" cy="417263"/>
          </a:xfrm>
          <a:prstGeom prst="rect">
            <a:avLst/>
          </a:prstGeom>
        </p:spPr>
      </p:pic>
      <p:sp>
        <p:nvSpPr>
          <p:cNvPr id="8" name="矩形 7"/>
          <p:cNvSpPr>
            <a:spLocks noChangeAspect="1"/>
          </p:cNvSpPr>
          <p:nvPr/>
        </p:nvSpPr>
        <p:spPr>
          <a:xfrm>
            <a:off x="508000" y="245137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权德舆字载之。德舆七岁居父丧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哭踊如成人。未冠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以文章称诸儒间。德宗闻其材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召为太常博士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改左补阙。裴延龄以巧幸进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判度支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德舆上疏斥言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延龄以常赋正额用度未尽者为羡利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以夸己功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用官钱售常平杂物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还取其直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号别贮羡钱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因以罔上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边军乏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不禀粮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召祸疆埸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其事不细。陛下疑为流言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胡不以新利召延龄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质核本末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择中朝臣按覆边资。如言者不谬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则邦国之务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不宜委非其人。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2094266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德舆因是上陈阙政曰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陛下斋心减膳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闵恻元元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告于宗庙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祷诸天地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一物可祈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必致其礼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一士有请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必听其言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忧人之心可谓至已。臣闻销天灾者修政术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感人心者流惠泽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和气洽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则祥应至矣。畿甸之内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大率赤地而无所望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转徙之人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毙踣道路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虑种麦时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种不得下。宜诏在所裁留经用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以种贷民。今兹租赋及宿逋远贷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一切蠲除。设不蠲除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亦无可敛之理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不如先事图之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则恩归于上。去十四年夏旱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吏趣常赋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至县令为民殴辱者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不可不察。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帝颇采用之</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3533882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董溪、于皋谟以运粮使盗军兴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流岭南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帝悔其轻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诏中使半道杀之。德舆谏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溪等方山东用兵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乾没库财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死不偿责。陛下以流斥太轻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当责臣等缪误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审正其罪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明下诏书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与众同弃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则人人惧法。臣知已事不诤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然异时或有此比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要须有司论报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罚一劝百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孰不甘心。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帝深然之。先是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诏许孟容、蒋乂刊汇格敕</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德舆请出其书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与侍郎刘伯刍参复研考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定三十篇奏上。复检校吏部尚书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出为山南西道节度使。后二年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以病乞还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卒于道。年六十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谥曰文。</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列传第九十》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格敕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法规敕令。</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3005376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407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下列</a:t>
            </a:r>
            <a:r>
              <a:rPr lang="zh-CN" altLang="zh-CN" sz="2200">
                <a:solidFill>
                  <a:srgbClr val="000000"/>
                </a:solidFill>
                <a:latin typeface="Times New Roman" panose="02020603050405020304" pitchFamily="18" charset="0"/>
                <a:cs typeface="Times New Roman" panose="02020603050405020304" pitchFamily="18" charset="0"/>
              </a:rPr>
              <a:t>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权德舆在小时候就很有孝心。父亲去世时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他像成年人丧父那样伤悲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就本质而言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这种对父母的孝心和对国家的忠心有相似性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都是重情重义的体现。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权德舆辅佐皇帝时恪尽职守。他注意到裴延龄有欺君行为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这可能导致边疆危机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建议皇帝立即停用裴延龄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他认为国家政务应委任给该委任的人。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权德舆为官进言时宽仁爱民。遭遇长期干旱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权德舆劝谏皇帝要修好政治来消除天灾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要广施恩惠来感动人心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使气和融洽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祥瑞征兆就会顺应而来。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权德舆的做事态度认真严谨。对已由许孟容、蒋乂汇集修订的书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权德舆仍不放心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他请求拿出此书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并和侍郎刘伯刍反复审察研考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定稿后进献朝廷。</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5504654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247</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36749984"/>
              </p:ext>
            </p:extLst>
          </p:nvPr>
        </p:nvGraphicFramePr>
        <p:xfrm>
          <a:off x="508000" y="1548695"/>
          <a:ext cx="8128000" cy="1330214"/>
        </p:xfrm>
        <a:graphic>
          <a:graphicData uri="http://schemas.openxmlformats.org/presentationml/2006/ole">
            <p:oleObj spid="_x0000_s138242" name="文档" r:id="rId7" imgW="3957084" imgH="647737" progId="Word.Document.12">
              <p:embed/>
            </p:oleObj>
          </a:graphicData>
        </a:graphic>
      </p:graphicFrame>
      <p:sp>
        <p:nvSpPr>
          <p:cNvPr id="8" name="矩形 7"/>
          <p:cNvSpPr>
            <a:spLocks noChangeAspect="1"/>
          </p:cNvSpPr>
          <p:nvPr/>
        </p:nvSpPr>
        <p:spPr>
          <a:xfrm>
            <a:off x="508000" y="242088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在这个题目上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做错的原因是没有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落实事件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权德舆仍不放心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他请求拿出此书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并和侍郎刘伯刍反复审察研考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权德舆仍不放心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是无中生有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没有细对原文。根据原文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德舆请出其书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与侍郎刘伯刍参复研考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权德舆仍不放心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应为符合文意。而对</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建议皇帝立即停用裴延龄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胡不以新利召延龄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质核本末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择中朝臣按覆边资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的意思。尤其是从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质核本末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权德舆并非建议立即停用裴延龄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而是建议要查清此事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慎重用人。由此看来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综合分析题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落实要求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落实事件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落实细节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必不可少。</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1347517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权德舆字载之。权德舆七岁时父亲丧亡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他号哭顿足如同成年人。不满二十岁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以文章被儒士们称赞。德宗闻知他有才能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召入朝廷任太常博士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改任左补阙。裴延龄以巧诈侥幸得以任用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掌管度支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权德舆上疏责斥说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裴延龄把常赋正额中未用完的部分作为羡余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用来夸耀自己的功劳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用官钱换取常平杂物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然后还回其值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号称是另外贮存羡钱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用这来欺骗皇上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边境上的军队财物匮乏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粮食跟不上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若因此而导致边疆危机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这可不是小事。陛下怀疑这是流言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何不找个新的借口把裴延龄召来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质问核实事情的始末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选择宦官审查核实边地的军资。如果所说的没错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那么国家的政务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就不应当委任不该委任的人。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疏奏递上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皇帝仍然没有醒悟。</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150437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435992" y="1485822"/>
            <a:ext cx="8240464" cy="496751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长期干旱无雨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权德舆因此上书陈述政事的失误说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陛下静心修养减少饮食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怜恤忧苦百姓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在宗庙祷告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向天地祈祷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说有一物值得祈祷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就按礼仪去进行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说有一士有请求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就听其言论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忧虑百姓之心可以说已达到最高程度。臣下听说要消除天灾必须修好政治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要感动人心必须广施恩惠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使气和融洽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那么祥瑞的征兆就会顺应而来。畿甸地区以内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大都是空无所有的赤地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看来是没有收获的希望了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辗转迁徙的百姓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也倒地死在道路上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考虑种麦的时候已到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但麦子还播种不到地里。应下诏让在所裁留的经费中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借贷种子给百姓。对如今的租赋及以前借贷的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一概予以减免。就是不减免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也没有聚敛的道理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还不如事先多考虑一番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那么百姓会把恩泽归于皇上。过去十四年夏季发生旱灾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属吏们催交正常赋税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致使县令被百姓殴打侮辱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这不能不引以为戒。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皇帝全部采纳了他的建议。</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2969477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105273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下列对原文有关内容的概括和分析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鲁芝自小受苦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仕途少有挫折。他家本为豪族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但幼年失去父亲后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即流离失所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入仕后受到郭淮器重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后又随从曹真出督关右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官职也不断得到升迁。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鲁芝倾心革新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治政卓有成效。任天水太守时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蜀地饱受侵扰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他全力守卫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修建城市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恢复旧境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天水各族百姓均请求让他留任。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鲁芝审时度势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进言劝谏曹爽。曹爽辅政时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他在曹手下任司马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曹受到讨伐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他率部下驰援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并提出应对策略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劝曹挟天子以号令四方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然而未被采纳。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鲁芝洁身自好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深受羊祜推重。羊祜任车骑将军时辞让说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鲁芝为人清心寡欲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与人和睦又不苟同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任职到老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以礼始终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自己愿意将车骑将军礼让鲁芝。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36296" y="1052736"/>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230476710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学习案六</a:t>
            </a:r>
            <a:endParaRPr lang="zh-CN" altLang="en-US" sz="1400" dirty="0">
              <a:solidFill>
                <a:srgbClr val="E75E22"/>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1277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董溪、于皋谟以运粮使身份盗窃军用财物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被流放到岭南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皇帝后悔治罪太轻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下诏叫宦官在半路上杀掉他们。权德舆谏诤说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董溪等人在国家用兵山东时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侵吞国库财产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死罪也不能抵偿责罚。陛下认为流放罪太轻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应当责备臣下们的错误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审察改正所定之罪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公开下发诏书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与众人一同唾弃他们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那么人人都会畏惧法令。臣知道已改正了的事不必谏诤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然而它时或有与这相似的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重要的是必须让有关官员议论上报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罚一儆百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谁还敢不甘心。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皇帝从内心认为是这样。先前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皇帝下诏使许孟容、蒋乂汇集修订法规敕令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修订后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进献给皇帝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被留在宫禁之中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权德舆请求拿出这书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和侍郎刘伯刍反复审察研考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定为三十篇进献给朝廷。再次任检校吏部尚书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出任山南西道节度使。此后二年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因有病请求回朝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死在途中。终年六十岁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追赠尚书左仆射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谥号文。</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0435824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20" name="矩形 19"/>
          <p:cNvSpPr>
            <a:spLocks noChangeAspect="1"/>
          </p:cNvSpPr>
          <p:nvPr/>
        </p:nvSpPr>
        <p:spPr>
          <a:xfrm>
            <a:off x="508000" y="2114868"/>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理解</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并翻译文中的句子</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理解并翻译文中的句子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就是在对文言句子理解的基础上将其翻译成现代汉语。文言文翻译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包括三个层次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一是能读通、读懂并领会某一文言句子在文中的意思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二是能理解文言句子内部以及分句间的逻辑关系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三是能理解文言句子的内涵和深层含意。做好文言文翻译题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要注意翻译的重点和翻译的方法。</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846174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2291038"/>
            <a:ext cx="8128000" cy="252992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黑简体"/>
                <a:cs typeface="Times New Roman" panose="02020603050405020304" pitchFamily="18" charset="0"/>
              </a:rPr>
              <a:t>方法一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黑简体"/>
                <a:cs typeface="Times New Roman" panose="02020603050405020304" pitchFamily="18" charset="0"/>
              </a:rPr>
              <a:t>落实三类赋分点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文言文翻译和很多题目一样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也是按得分点赋分的。命题人设置文段中的某一句作为翻译题目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说明此句有特殊之处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或考其中的某实词、某虚词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或考其中的某句式。在做文言文翻译题时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首先要思考要求翻译的句子其命题点在哪里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抓住了命题点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也就抓住了基本的得分点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6092337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一、重点实词的翻译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文言文和现代文最大的差别在实词含义的变化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因此文言实词是翻译的关键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古汉语中多是单音节实词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翻译的基本要求就是单音变双音、落实字字对译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注意一词多义、古今异义、词类活用和通假字现象。同时还要注意四点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分清是哪类实词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看需不需要翻译。人名、地名、官职名、器物名、年号等不用翻译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古今异义词要结合语境准确写出今义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一词多义要根据搭配情况选出合适的义项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活用词不仅要关注意义还要关注用法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通假字要确定通哪个字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含义是什么。</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1363942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分析在句中的位置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看是否活用。如《鸿门宴》中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先破秦入咸阳者王之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处在谓语的位置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应为名词活用为动词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为王。</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联系前后语境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选取合适的义项。文言实词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往往有多层含义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要注意选取合适的义项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准确阐释句中的意思。</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掌握翻译的方法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字字对译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单音变双音。翻译后要通读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看看有无语病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有无需要调整的语序和补出的成分。</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8252334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255</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726493"/>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51321722"/>
              </p:ext>
            </p:extLst>
          </p:nvPr>
        </p:nvGraphicFramePr>
        <p:xfrm>
          <a:off x="620464" y="2662597"/>
          <a:ext cx="8128000" cy="1552503"/>
        </p:xfrm>
        <a:graphic>
          <a:graphicData uri="http://schemas.openxmlformats.org/presentationml/2006/ole">
            <p:oleObj spid="_x0000_s139266" name="文档" r:id="rId7" imgW="3847376" imgH="734822" progId="Word.Document.12">
              <p:embed/>
            </p:oleObj>
          </a:graphicData>
        </a:graphic>
      </p:graphicFrame>
      <p:sp>
        <p:nvSpPr>
          <p:cNvPr id="5" name="矩形 4"/>
          <p:cNvSpPr>
            <a:spLocks noChangeAspect="1"/>
          </p:cNvSpPr>
          <p:nvPr/>
        </p:nvSpPr>
        <p:spPr>
          <a:xfrm>
            <a:off x="508000" y="424496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愚人粗鲁无知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如果以叛逆定罪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恐怕会辜负陛下爱惜生灵的仁德。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辜负。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409358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二、重点虚词的翻译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在翻译文言虚词时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要重点把握代词指代的内容、介词关联的对象、连词表达的关系、助词表达的结构与语气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另外还要注意兼类虚词的区分。虚词翻译要注意三点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通读语句和前后文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明确句子中有哪些虚词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是处于句中还是句末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这些虚词在句中分别有什么意义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在句末表什么语气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2867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结合具体语境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逐一落实。代词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注意指代的内容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分清是结构助词还是语气助词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看清介词的宾语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根据宾语作出合理的翻译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看清连接的对象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并列、顺承、修饰一般不用翻译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转折、递进、条件、假设需要准确译出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要翻译出合理的语气。另外还要注意辨析兼类虚词在语境中是介词还是连词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是表停顿还是表判断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务必通读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消除语病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调整介词结构。虚词的翻译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最容易出现赘余现象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也最容易出现分句间关系不明等问题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需格外留心。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60940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258</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906394"/>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654814"/>
              </p:ext>
            </p:extLst>
          </p:nvPr>
        </p:nvGraphicFramePr>
        <p:xfrm>
          <a:off x="530199" y="2852936"/>
          <a:ext cx="8128000" cy="456026"/>
        </p:xfrm>
        <a:graphic>
          <a:graphicData uri="http://schemas.openxmlformats.org/presentationml/2006/ole">
            <p:oleObj spid="_x0000_s140290" name="文档" r:id="rId7" imgW="3847376" imgH="215912" progId="Word.Document.12">
              <p:embed/>
            </p:oleObj>
          </a:graphicData>
        </a:graphic>
      </p:graphicFrame>
      <p:sp>
        <p:nvSpPr>
          <p:cNvPr id="5" name="矩形 4"/>
          <p:cNvSpPr>
            <a:spLocks noChangeAspect="1"/>
          </p:cNvSpPr>
          <p:nvPr/>
        </p:nvSpPr>
        <p:spPr>
          <a:xfrm>
            <a:off x="508000" y="3252860"/>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而谢曜喜欢褒贬人物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谢曜每每发表议论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弘微常说其他的事岔开话头。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90739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884774"/>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三、文言句式的翻译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文言句式考查的重点主要包括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判断句、被动句、省略句、倒装句四大文言句式的翻译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以及文言固定结构的翻译。文言句式翻译要注意三点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注意分辨清楚类型。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文言文常见的句式和固定结构多有标志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要掌握倒装句、判断句、被动句以及固定结构等常见的标志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通过对这些语言标志的识别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准确判定其类型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进而正确翻译</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036132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世有名德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为西州豪族。父为郭氾所害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芝襁褓流离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年十七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乃移居雍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耽思坟籍。郡举上计吏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州辟别驾。魏车骑将军郭淮为雍州刺史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深敬重之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曹真出督关右</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又参大司马军事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等语句的提炼概括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与文本内容一致。</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蜀地饱受侵扰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错。原文是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郡邻于蜀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数被侵掠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屡次遭蜀人入侵抢掠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曹爽辅政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引为司马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若挟天子保许昌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杖大威以羽檄征四方兵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孰敢不从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爽懦惑不能用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等语句的正确概括转述。</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是对文本中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光禄大夫鲁芝洁身寡欲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和而不同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服事华发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以礼终始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未蒙此选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臣更越之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何以塞天下之望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的正确转述。</a:t>
            </a:r>
            <a:endParaRPr lang="zh-CN" altLang="en-US" sz="2200"/>
          </a:p>
        </p:txBody>
      </p:sp>
    </p:spTree>
    <p:extLst>
      <p:ext uri="{BB962C8B-B14F-4D97-AF65-F5344CB8AC3E}">
        <p14:creationId xmlns:p14="http://schemas.microsoft.com/office/powerpoint/2010/main" xmlns="" val="39565857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注意省略成分的补充。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文言文中省略现象大量存在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如省略主语、省略谓语动词、省略介词、省略宾语等。一定注意先把原文省略的句子成分补充完整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否则译文容易出现句意不清、不通等情况。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注意语序的调整。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文言文中倒装句式时常出现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有主谓倒装、定语后置、介词结构后置、宾语前置四种类型。翻译时要注意调整好语序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否则译文会颠三倒四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不符合现代汉语规范。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76453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400738"/>
            <a:ext cx="8128000" cy="5268622"/>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注意文言句式的翻译。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涣丧西归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道经弘农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民庶皆设盘案于路。吏问其故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咸言平常持米到洛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为卒司所抄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恒亡其半。自王君在事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不见侵枉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故来报恩。其政化怀物如此。</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民思其德</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为立祠安阳亭西</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每食辄弦歌而荐之。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延熹中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桓帝事黄老道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悉毁诸房祀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唯特诏密县存故太傅卓茂庙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洛阳留王涣祠焉。自涣卒后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连诏三公特选洛阳令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皆不称职。永和中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以剧令勃海任峻补之。峻擢用文武吏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皆尽其能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纠剔奸盗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不得旋踵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一岁断狱</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不过数十</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威风猛于涣</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而文理不及之。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峻字叔高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终于太山太守。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民思其德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为立祠安阳亭西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每食辄弦歌而荐之。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一岁断狱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不过数十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威风猛于涣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而文理不及之。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02379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百姓思念王涣的恩德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在安阳亭西为他建造祠堂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每到进食时就奏乐歌咏而祭祀他。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一年间的断案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不过几十件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声威超过王涣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而在条理方面比不上他。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为立祠安阳亭西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为省略句、状语后置句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正常语序为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于安阳亭西为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立祠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威风猛于涣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为状语后置句。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为案件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古今异义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为条理。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5321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方法二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明确七字翻译诀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直译和意译是翻译的两种基本方法。高考文言文翻译要求以直译为主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实在不能直译的地方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再采用意译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直译为主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意译为辅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就是严格按照原文的词句进行翻译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一一对译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单音变双音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是指按照原文的大意灵活变通地进行翻译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主要是对句式、修辞等的翻译。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在具体翻译时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扩、留、补、换、调、删、贯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七字诀。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84214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组词法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古代汉语词汇以单音节词为主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而现代汉语词汇以双音节词为主。翻译时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我们可以用组词法将单音节词变为双音节词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斩木为兵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揭竿为旗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翻译为现代汉语就是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斩断树木作为兵器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举起竹竿作为旗帜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。这主要有两种方式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增加同义因素。如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斩断　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树木　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　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兵器　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竹竿　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增加辅助音节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词头、词尾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骨头　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杯子　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878424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265</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857981"/>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176160768"/>
              </p:ext>
            </p:extLst>
          </p:nvPr>
        </p:nvGraphicFramePr>
        <p:xfrm>
          <a:off x="683568" y="2708920"/>
          <a:ext cx="8128000" cy="1187010"/>
        </p:xfrm>
        <a:graphic>
          <a:graphicData uri="http://schemas.openxmlformats.org/presentationml/2006/ole">
            <p:oleObj spid="_x0000_s141314" name="文档" r:id="rId7" imgW="3847376" imgH="561732" progId="Word.Document.12">
              <p:embed/>
            </p:oleObj>
          </a:graphicData>
        </a:graphic>
      </p:graphicFrame>
      <p:sp>
        <p:nvSpPr>
          <p:cNvPr id="5" name="矩形 4"/>
          <p:cNvSpPr>
            <a:spLocks noChangeAspect="1"/>
          </p:cNvSpPr>
          <p:nvPr/>
        </p:nvSpPr>
        <p:spPr>
          <a:xfrm>
            <a:off x="508000" y="3928353"/>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谢弘微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品性严肃正直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行为坚持遵守礼制法度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事奉过继家的亲族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恭敬谨慎超过常礼。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严肃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遵循、遵守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恭敬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谨慎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平常、常礼。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97068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5" name="矩形 4"/>
          <p:cNvSpPr>
            <a:spLocks noChangeAspect="1"/>
          </p:cNvSpPr>
          <p:nvPr/>
        </p:nvSpPr>
        <p:spPr>
          <a:xfrm>
            <a:off x="395536" y="1345094"/>
            <a:ext cx="8384480"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保留法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文言文中的某些词语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如现代汉语中仍然常用的成语和习惯用语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以及表时间、地点、人物、事件、官职、书名等的专有名词。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以下几种情况可以使用保留法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古今含义相同的词可以保留不译。例如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是故君子有终身之忧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无一朝之患也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因此君子有终生无法忘记的忧心之事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却没有短暂的忧心之事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专有名词可以保留不译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如人名、器物名、地名、朝代、年号、帝号、国号、官名、典章制度和度量衡单位等。例如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沛公左司马曹无伤使人言于项羽曰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沛公的左司马曹无伤让人对项羽说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成语可以保留不译。例如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劳苦而功高如此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未有封侯之赏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如此劳苦功高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却没有封侯的奖赏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544058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68221"/>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将文中画横线的句子翻译成现代汉语。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鲁般者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肃州燉煌人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莫详年代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巧侔造化。</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于凉州造浮图</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作木鸢</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每击楔三下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乘之以归。</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其妻有妊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父母诘之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妻具说其故。父后伺得鸢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击楔十余下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乘之遂至吴会。吴人以为妖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遂杀之。般又为木鸢乘之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遂获父尸。怨吴人杀其父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于肃州城南作一木仙人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举手指东南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吴地大旱三年。卜曰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般所为也。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赍物具千数谢之。</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般为断一手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其日吴中大雨。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土人尚祈祷其木仙。</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节选自《酉阳杂俎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贬误》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于凉州造浮图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作木鸢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每击楔三下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乘之以归。</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般为断一手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其日吴中大雨。</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8688174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467544" y="1380748"/>
            <a:ext cx="8240464" cy="5298886"/>
          </a:xfrm>
          <a:prstGeom prst="rect">
            <a:avLst/>
          </a:prstGeom>
        </p:spPr>
        <p:txBody>
          <a:bodyPr wrap="square">
            <a:spAutoFit/>
          </a:bodyPr>
          <a:lstStyle/>
          <a:p>
            <a:pPr indent="2667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他在凉州建造佛塔时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造了一只木鸢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敲击机关三下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木鸢就可以飞动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他就乘着木鸢飞回家。</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鲁般为他们砍断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一只手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那天吴中就下了大雨。</a:t>
            </a:r>
            <a:endParaRPr lang="zh-CN" altLang="zh-CN" sz="2200">
              <a:solidFill>
                <a:srgbClr val="000000"/>
              </a:solidFill>
              <a:latin typeface="NEU-BZ-S92"/>
              <a:ea typeface="方正书宋_GBK"/>
              <a:cs typeface="Times New Roman" panose="02020603050405020304" pitchFamily="18" charset="0"/>
            </a:endParaRPr>
          </a:p>
          <a:p>
            <a:pPr indent="304800">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肃州燉煌人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生卒年不详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他心思精巧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技艺高超。他在凉州建造佛塔时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造了一只木鸢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敲击机关三下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木鸢就可以飞动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他就乘着木鸢飞回家。不久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他的妻子怀孕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父母再三追问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他的妻子才说出了原因。后来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他的父亲偷偷拿到木鸢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敲击十多下机关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乘上它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一直飞到了吴地的会稽。吴人以为鲁般的父亲是妖怪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就杀了他。鲁般又重造一只木鸢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乘上它飞到吴地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找到了父亲的尸体。鲁般怨恨吴人杀了他的父亲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回来后在肃州城南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造了一个木仙人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让他的手指向东南吴地方向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吴地大旱三年。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吴地的一位占卜术士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占卜后说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吴地大旱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是鲁般干的。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于是吴人带着许许多多的物品来向鲁般谢罪。鲁般为他们砍断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一只手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那天吴中就下了大雨。本朝初年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当地人还向这个木仙人祈祷过。</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793206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96257"/>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增补法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就是补充上省略了的成分。以下几种情况可以使用增补法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省略了的主语、谓语、宾语要补上。例如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度我至军中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公乃入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度我至军中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公乃入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因此应译为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估计我回到军营中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你再进去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辞谢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省略了的介词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等要补上。例如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将军战河北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臣战河南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将军战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臣战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因此应译为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黄河以北作战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黄河以南作战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判断句要补上判断词。例如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所以传道受业解惑也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是用来传授道理、教授学业、解答疑难的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242870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诸葛诞以寿春叛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魏帝出征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芝率荆州文武以为先驱。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帝以芝清忠履正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素无居宅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使军兵为作屋五十间。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2441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467544" y="1401296"/>
            <a:ext cx="8312472" cy="5165517"/>
          </a:xfrm>
          <a:prstGeom prst="rect">
            <a:avLst/>
          </a:prstGeom>
        </p:spPr>
        <p:txBody>
          <a:bodyPr wrap="square">
            <a:spAutoFit/>
          </a:bodyPr>
          <a:lstStyle/>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2200" smtClean="0">
                <a:solidFill>
                  <a:srgbClr val="000000"/>
                </a:solidFill>
                <a:latin typeface="黑体" panose="02010609060101010101" pitchFamily="49" charset="-122"/>
                <a:ea typeface="黑体" panose="02010609060101010101" pitchFamily="49" charset="-122"/>
                <a:cs typeface="Times New Roman" panose="02020603050405020304" pitchFamily="18" charset="0"/>
              </a:rPr>
              <a:t>例</a:t>
            </a:r>
            <a:r>
              <a:rPr lang="en-US" altLang="zh-CN" sz="2200" b="1" smtClean="0">
                <a:solidFill>
                  <a:srgbClr val="000000"/>
                </a:solidFill>
                <a:cs typeface="Times New Roman" panose="02020603050405020304" pitchFamily="18" charset="0"/>
              </a:rPr>
              <a:t>3</a:t>
            </a:r>
            <a:r>
              <a:rPr lang="zh-CN" altLang="en-US" sz="2200" smtClean="0">
                <a:solidFill>
                  <a:srgbClr val="000000"/>
                </a:solidFill>
                <a:latin typeface="宋体" panose="02010600030101010101" pitchFamily="2" charset="-122"/>
                <a:cs typeface="Times New Roman" panose="02020603050405020304" pitchFamily="18" charset="0"/>
              </a:rPr>
              <a:t>请</a:t>
            </a:r>
            <a:r>
              <a:rPr lang="zh-CN" altLang="en-US" sz="2200">
                <a:solidFill>
                  <a:srgbClr val="000000"/>
                </a:solidFill>
                <a:latin typeface="宋体" panose="02010600030101010101" pitchFamily="2" charset="-122"/>
                <a:cs typeface="Times New Roman" panose="02020603050405020304" pitchFamily="18" charset="0"/>
              </a:rPr>
              <a:t>将文中画横线的句子翻译成现代汉语。</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000000"/>
                </a:solidFill>
                <a:ea typeface="楷体" panose="02010609060101010101" pitchFamily="49" charset="-122"/>
                <a:cs typeface="Times New Roman" panose="02020603050405020304" pitchFamily="18" charset="0"/>
              </a:rPr>
              <a:t> </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崔郾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字广略</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姿仪伟秀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人望而慕之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然不可狎也。中进士第</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补集贤校书郎。累迁吏部员外郎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下不敢欺。</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每拟吏</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亲挟格</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褒黜必当</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寒远无留才。</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三迁谏议大夫。穆宗立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荒于游畋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内酣荡</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昕曙不能朝。郾进曰</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十一圣之功德</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四海之大</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万国之众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其治其乱</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系于陛下。自山以东百城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地千里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昨日得之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今日失之。西望戎垒</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距宗庙十舍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百姓憔悴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畜积无有。愿陛下亲政事以幸天下。</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帝动容慰谢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迁给事中。敬宗嗣位</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拜翰林侍讲学士</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旋进中书舍人。</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郾与高重类</a:t>
            </a:r>
            <a:r>
              <a:rPr lang="en-US" altLang="zh-CN"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六经</a:t>
            </a:r>
            <a:r>
              <a:rPr lang="en-US" altLang="zh-CN"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要言为十篇</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上之</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以便观省。</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迁礼部侍郎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出为虢州观察使</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en-US" altLang="zh-CN"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a:p>
            <a:pPr lvl="0" indent="266700" algn="r" eaLnBrk="0" fontAlgn="base" hangingPunct="0">
              <a:lnSpc>
                <a:spcPts val="2900"/>
              </a:lnSpc>
              <a:spcBef>
                <a:spcPct val="0"/>
              </a:spcBef>
              <a:spcAft>
                <a:spcPct val="0"/>
              </a:spcAft>
              <a:tabLst>
                <a:tab pos="1028700" algn="l"/>
                <a:tab pos="1851025" algn="l"/>
                <a:tab pos="2538413" algn="l"/>
                <a:tab pos="3222625" algn="l"/>
              </a:tabLst>
            </a:pPr>
            <a:r>
              <a:rPr lang="en-US" altLang="zh-CN" sz="2200" smtClean="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节选自</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新唐书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崔郾传</a:t>
            </a:r>
            <a:r>
              <a:rPr lang="en-US" altLang="zh-CN"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有改动</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(1)</a:t>
            </a:r>
            <a:r>
              <a:rPr lang="zh-CN" altLang="en-US" sz="2200">
                <a:solidFill>
                  <a:srgbClr val="000000"/>
                </a:solidFill>
                <a:latin typeface="宋体" panose="02010600030101010101" pitchFamily="2" charset="-122"/>
                <a:cs typeface="Times New Roman" panose="02020603050405020304" pitchFamily="18" charset="0"/>
              </a:rPr>
              <a:t>每拟吏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亲挟格</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褒黜必当</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寒远无留才。</a:t>
            </a:r>
            <a:endParaRPr lang="zh-CN" altLang="en-US" sz="2200"/>
          </a:p>
          <a:p>
            <a:pPr lvl="0" indent="266700" eaLnBrk="0" fontAlgn="base" hangingPunct="0">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译文</a:t>
            </a:r>
            <a:r>
              <a:rPr lang="en-US" altLang="zh-CN" sz="2200">
                <a:solidFill>
                  <a:srgbClr val="000000"/>
                </a:solidFill>
                <a:cs typeface="Times New Roman" panose="02020603050405020304" pitchFamily="18" charset="0"/>
              </a:rPr>
              <a:t>:</a:t>
            </a:r>
            <a:r>
              <a:rPr lang="en-US" altLang="zh-CN" sz="2200" u="sng">
                <a:solidFill>
                  <a:srgbClr val="000000"/>
                </a:solidFill>
                <a:latin typeface="宋体" panose="02010600030101010101" pitchFamily="2" charset="-122"/>
                <a:cs typeface="Times New Roman" panose="02020603050405020304" pitchFamily="18" charset="0"/>
              </a:rPr>
              <a:t>  </a:t>
            </a:r>
            <a:endParaRPr lang="en-US" altLang="zh-CN" sz="2200"/>
          </a:p>
          <a:p>
            <a:pPr lvl="0" indent="266700" eaLnBrk="0" fontAlgn="base" hangingPunct="0">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郾与高重类</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六经</a:t>
            </a:r>
            <a:r>
              <a:rPr lang="en-US" altLang="zh-CN" sz="2200">
                <a:solidFill>
                  <a:srgbClr val="000000"/>
                </a:solidFill>
                <a:latin typeface="宋体" panose="02010600030101010101" pitchFamily="2" charset="-122"/>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要言为十篇</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上之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以便观省。</a:t>
            </a:r>
            <a:endParaRPr lang="zh-CN" altLang="en-US" sz="2200"/>
          </a:p>
          <a:p>
            <a:pPr lvl="0" indent="266700" eaLnBrk="0" fontAlgn="base" hangingPunct="0">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译文</a:t>
            </a:r>
            <a:r>
              <a:rPr lang="en-US" altLang="zh-CN" sz="2200">
                <a:solidFill>
                  <a:srgbClr val="000000"/>
                </a:solidFill>
                <a:cs typeface="Times New Roman" panose="02020603050405020304" pitchFamily="18" charset="0"/>
              </a:rPr>
              <a:t>:</a:t>
            </a:r>
            <a:r>
              <a:rPr lang="en-US" altLang="zh-CN" sz="2200" u="sng">
                <a:solidFill>
                  <a:srgbClr val="000000"/>
                </a:solidFill>
                <a:latin typeface="宋体" panose="02010600030101010101" pitchFamily="2" charset="-122"/>
                <a:cs typeface="Times New Roman" panose="02020603050405020304" pitchFamily="18" charset="0"/>
              </a:rPr>
              <a:t>  </a:t>
            </a:r>
            <a:endParaRPr lang="en-US" altLang="zh-CN" sz="2200"/>
          </a:p>
        </p:txBody>
      </p:sp>
    </p:spTree>
    <p:extLst>
      <p:ext uri="{BB962C8B-B14F-4D97-AF65-F5344CB8AC3E}">
        <p14:creationId xmlns:p14="http://schemas.microsoft.com/office/powerpoint/2010/main" xmlns="" val="18429646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每次拟定官吏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崔郾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都亲自把握标准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褒扬贬黜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必定公允精当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孤寒贫贱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有才的人没有被滞留不用的。</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崔郾与高重将《六经》中的主要言论按类编为十篇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进献给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1804784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395536" y="1340767"/>
            <a:ext cx="8384480"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字广略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身材魁梧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相貌英俊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人们远望仰慕他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却不敢亲近。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考中进士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补缺担任集贤校书郎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多次升迁后担任吏部员外郎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下属不敢欺瞒他。每次拟定官吏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都亲自把握标准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褒扬贬黜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必定公允精当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孤寒贫贱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有才的人没有被滞留不用的。三次迁任为谏议大夫。穆宗登基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沉溺于游玩打猎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放纵饮酒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天大亮了还不能上朝处理政务。崔郾进谏说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靠十一代先帝的功德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拥有广大的疆域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天下安定还是混乱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都系在陛下您一人身上。山往东有百座城池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地广千里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昨天刚得到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今天就失去了。举目西望各个营垒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距离宗庙只有十舍的距离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百姓憔悴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没有积蓄。希望陛下亲自处理政事而使天下人幸福。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皇帝深表谢意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升任他为给事中。敬宗继承帝位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任命他为翰林侍讲学士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不久又升任他为中书舍人。崔郾与高重将《六经》中的主要言论按类编为十篇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进献给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以便于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阅读。崔郾升任礼部侍郎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后出京外任虢州观察使。</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2367645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96435"/>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替换法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用现代汉语中的词语替换文言词语。在翻译文言语句时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替换法的运用有以下几种常见类型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有些文言词语现在已经不用了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应换成现代词语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有些单音节词在现代汉语中已不能独立使用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应以现代汉语的双音节词替换</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例如“揭竿为旗”的“揭”译为“举起”。</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通假字要换成本字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译成本字的意思。例如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距关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毋内诸侯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把守住函谷关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不要让诸侯进来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就译成了本字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680874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古今异义词、同形异义词和偏义复词要换成相应的现代词语。例如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沛公居山东时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沛公居住在崤山以东时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是古今异义词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翻译时就换成了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崤山以东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活用的词语、固定结构要换成相应的现代词语。例如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吾从而师之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我跟从他以他为师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为名词的意动用法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判断句、被动句中的标志性词语要对应译出。例如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此则岳阳楼之大观也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这就是岳阳楼的雄伟景象啊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6800953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11" name="矩形 10"/>
          <p:cNvSpPr>
            <a:spLocks noChangeAspect="1"/>
          </p:cNvSpPr>
          <p:nvPr/>
        </p:nvSpPr>
        <p:spPr>
          <a:xfrm>
            <a:off x="508000" y="1484784"/>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将文中画横线的句子翻译成现代汉语。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余至扶风之明年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始治官舍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为亭于堂之北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而凿池其南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引流种木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以为休息之所。</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是岁之春</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雨麦于岐山之阳</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其占为有年。</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既而弥月不雨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民方以为忧。越三月乙卯乃雨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甲子又雨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民以为未足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丁卯大雨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三日乃止。宦吏相与庆于庭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商贾相与歌于市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农夫相与忭于野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忧者以乐</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病者以愈</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而吾亭适成</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吾以之名吾亭。</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节选自《喜雨亭记》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是岁之春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雨麦于岐山之阳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其占为有年。</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忧者以乐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病者以愈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而吾亭适成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吾以之名吾亭。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8458979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8" name="矩形 7"/>
          <p:cNvSpPr>
            <a:spLocks noChangeAspect="1"/>
          </p:cNvSpPr>
          <p:nvPr/>
        </p:nvSpPr>
        <p:spPr>
          <a:xfrm>
            <a:off x="508000" y="134076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这年的春天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在岐山南面的天空落下麦子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占卜后认为今年是个好年成。</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愁闷的人因而喜悦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患病的人因而痊愈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我的亭子也刚好在这个时候建成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我就用它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来命名我的亭子。</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我到扶风上任的第二年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才开始营造官邸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在厅堂的北面建造了一座亭子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在南面开凿了一口池塘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引来流水、种植树木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把它作为休息的场所。这年的春天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在岐山南面的天空落下麦子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占卜后认为今年是个好年成。后来整月不降雨水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百姓才因此担忧。到了三月的乙卯日才有雨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甲子日又下雨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老百姓认为还不够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丁卯日又下了大雨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一连下了三天才停止。官吏在衙院里一道庆贺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商人在市场上一道欢歌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农民在田野中共同欢庆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愁闷的人因而喜悦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患病的人因而痊愈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我的亭子也刚好在这个时候建成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我就用它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来命名我的亭子。</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5643842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5</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调位法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就是把文言文中的特殊句式按现代汉语的语法习惯调整过来。以下几种情况可以使用调位法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主谓倒装句。例如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汝之不惠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你太不聪明了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宾语前置句。例如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大王来何操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大王来时带了什么礼物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定语后置句。例如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村中少年好事者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村中有个好事的少年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状语后置句。例如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取之于蓝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而青于蓝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靛青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是从蓝草中提取的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但比蓝草颜色更深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7366142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6224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5</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将文中画横线的句子翻译成现代汉语。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齐晋相与战。平阿之余子亡戟得矛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却而去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不自快。谓路人曰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亡戟得矛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路之人曰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戟亦兵也</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矛亦兵也</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亡兵得兵</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何为不可以归</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心犹不自快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遇高唐之孤叔无孙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当其马前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今者战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亡戟得矛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可以归乎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叔无孙曰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矛非戟也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戟非矛也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亡戟得矛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岂亢责也哉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平阿之余子曰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还反战。趋尚及之。遂战而死。</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叔无孙曰</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吾闻之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君子济人于患</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必离其难。</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疾驱而从之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亦死而不反。</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令此将众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亦必不北矣。令此处人主之旁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亦必死义矣。今死矣而无大功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其任小也。</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节选自《吕氏春秋》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有改动</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1416201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772816"/>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戟亦兵也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矛亦兵也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亡兵得兵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何为不可以归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叔无孙曰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君子济人于患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必离其难。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疾驱而从之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亦死而不反。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8" name="矩形 7"/>
          <p:cNvSpPr>
            <a:spLocks noChangeAspect="1"/>
          </p:cNvSpPr>
          <p:nvPr/>
        </p:nvSpPr>
        <p:spPr>
          <a:xfrm>
            <a:off x="508000" y="3854047"/>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戟是兵器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矛也是兵器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丢失兵器又捡到兵器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有什么不可以回家的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叔无孙说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君子在患难中救人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必须使他脱离灾难。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扬鞭策马追赶他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和他一起参加战斗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结果也死在战场上没能回去。</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7815704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诸葛诞凭借寿春反叛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魏帝出征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鲁芝率领荆州文武官兵作为先锋。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皇上因为鲁芝清廉忠诚行为端正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一向没有私宅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让士兵为他建造五十间房屋。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这两句话的翻译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重点是文言实词、虚词。</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文武官兵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古今异义词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履正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行为端正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建造房屋。语意要完整通顺。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02984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8478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齐国和晋国交战。平阿的余子丢失了戟捡到了矛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退下战场离去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心里不痛快。问路上的陌生人说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丢失了戟捡到支矛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可以回家吗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戟是兵器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矛也是兵器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丢失兵器又捡到兵器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有什么不可以回家的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往回家的路走着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心里还是不痛快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碰到高唐的孤叔无孙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就挡在他的马前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今天打仗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丢失了戟捡到支矛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可以回家吗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叔无孙说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矛不是戟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戟不是矛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丢失了戟捡到支矛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它们难道可以相抵吗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平阿的余子说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返回作战。跑步才赶上了战斗。终于战死了。叔无孙说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君子在患难中救人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必须使他脱离灾难。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扬鞭策马追赶他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和他一起参加战斗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结果也死在战场上没能回去。要是让他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叔无孙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肯定不会打败仗的。让他成为国王的左右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也必然是为义而死。这次的死没有什么大的功绩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是因为他的官职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或权力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小啊。</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3754437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78050"/>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删削法</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就是略去不译。文言句中有些词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如句首语气词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音节助词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用于特殊场合的连词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现代汉语中没有相应的词对译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而删去之后又不影响句子的准确、通顺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便可略去不译。文言实词中有些重文和互文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有时也可略去不译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有的则可以合并译出。</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登轼而望之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连接两个动作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在时间方面前后相承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因利乘便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宰割天下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因利乘便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互文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可以合译为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趁着十分有利的形势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山有小口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仿佛若有光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只译其中的一个即可。</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师道之不传也久矣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为结构助词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用在主谓之间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取消句子独立性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不译。</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昼夜勤作息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为偏义复词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无实意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不译。</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1068690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4971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6</a:t>
            </a: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将文中画横线的句子翻译成现代汉语。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祸福无门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唯人所召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。人无衅焉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妖不妄作。伏惟陛下统天御宇十有三年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威加海外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年谷丰稔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礼教聿兴。</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暨乎今岁</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天灾流行</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炎气致旱。夫天何言哉</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垂象示诫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若见诫而惧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择善而从。前王所以致理者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勤而行之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今时所以败德者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思而改之。则宝祚无疆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普天幸甚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何祸败之有乎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然则社稷安危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国家理乱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在于一人而已。当今太平之基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既崇极天之峻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九仞之积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犹亏一篑之功。</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臣诚愚鄙</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略举所见</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伏愿陛下采臣狂瞽之言</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冀千虑一得。</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节选自《贞观政要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暨乎今岁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天灾流行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炎气致旱。夫天何言哉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臣诚愚鄙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略举所见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伏愿陛下采臣狂瞽之言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冀千虑一得。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6225413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8" name="矩形 7"/>
          <p:cNvSpPr>
            <a:spLocks noChangeAspect="1"/>
          </p:cNvSpPr>
          <p:nvPr/>
        </p:nvSpPr>
        <p:spPr>
          <a:xfrm>
            <a:off x="508000" y="269730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到了今年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天灾流行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炎热的天气招致旱灾。上天是想说什么呢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臣实在愚昧浅陋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大致列举我之所见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恳请陛下采纳臣下的愚妄言论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希望愚者千虑能有一得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9502005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67739"/>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臣听说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祸福的降临没有定数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全是人们自己招来的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。人们没有疏漏事端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怪异之事就不会发生。陛下您统治天下十三年了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威震四海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五谷丰登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礼教兴盛。到了今年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天灾流行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炎热的天气招致旱灾。上天是想说什么呢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显示异常天象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这是表示告诫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如果您看到上天垂示的告诫而心存畏惧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就应该选择好的意见加以采纳。以前的国君实现天下太平的措施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应该勤勉行使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现在败坏德行的行为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应该深切反思加以改正。那么帝位就可以永久流传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天下百姓都会非常幸运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哪里会有什么祸患呢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那么社会的安危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国家的治乱都在您一人而已。现在的太平基业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已经是高耸如天般险峻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九仞高山般的伟业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还缺少一篑之功。臣实在愚昧浅陋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大致列举我之所见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恳请陛下采纳臣下的愚妄言论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希望愚者千虑能有一得。</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2616143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贯通法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灵活变通地翻译。在文言文中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有些句子使用了修辞手法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采用直译法难以表达原文的意蕴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只能采用作为辅助的意译方式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对比喻句的翻译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应尽量保留比喻的说法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如果不能保留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只译出本体即可。如《过秦论》中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金城千里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辽阔的国土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坚固的城池环绕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牢固可靠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对借代句的翻译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一般只要把所代的事物写出来就可以了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如可以将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缙绅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纨绔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分别翻译成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富家子弟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对委婉说法的翻译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只要将委婉语句按照现代汉语的用语习惯表述出来就可以了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如可将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出兵征伐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上厕所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06448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286</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3" name="矩形 2"/>
          <p:cNvSpPr>
            <a:spLocks noChangeAspect="1"/>
          </p:cNvSpPr>
          <p:nvPr/>
        </p:nvSpPr>
        <p:spPr>
          <a:xfrm>
            <a:off x="508000" y="1398597"/>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请将文中画横线的句子翻译成现代汉语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61570178"/>
              </p:ext>
            </p:extLst>
          </p:nvPr>
        </p:nvGraphicFramePr>
        <p:xfrm>
          <a:off x="611560" y="2241990"/>
          <a:ext cx="8128000" cy="1187010"/>
        </p:xfrm>
        <a:graphic>
          <a:graphicData uri="http://schemas.openxmlformats.org/presentationml/2006/ole">
            <p:oleObj spid="_x0000_s142338" name="文档" r:id="rId7" imgW="3847376" imgH="561732" progId="Word.Document.12">
              <p:embed/>
            </p:oleObj>
          </a:graphicData>
        </a:graphic>
      </p:graphicFrame>
      <p:sp>
        <p:nvSpPr>
          <p:cNvPr id="5" name="矩形 4"/>
          <p:cNvSpPr>
            <a:spLocks noChangeAspect="1"/>
          </p:cNvSpPr>
          <p:nvPr/>
        </p:nvSpPr>
        <p:spPr>
          <a:xfrm>
            <a:off x="508000" y="3433125"/>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其中难道没有刚正的人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但禁不住抵触排挤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大多无法安身。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龃龉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原指上下牙齿不齐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这里用的是比喻义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抵触排挤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9389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11" name="矩形 10"/>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误区规避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文言文翻译要提防六个误区</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文言文翻译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失分的原因无非就是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词不落实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句不贯通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。具体表现在重点词语译不准确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看不出句式特点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脱离上下文文意等。因此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翻译时要注意以下几点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453023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288</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772816"/>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通假要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分清</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289854302"/>
              </p:ext>
            </p:extLst>
          </p:nvPr>
        </p:nvGraphicFramePr>
        <p:xfrm>
          <a:off x="508000" y="2271414"/>
          <a:ext cx="8128000" cy="3904337"/>
        </p:xfrm>
        <a:graphic>
          <a:graphicData uri="http://schemas.openxmlformats.org/presentationml/2006/ole">
            <p:oleObj spid="_x0000_s143362" name="文档" r:id="rId7" imgW="3918831" imgH="1883115" progId="Word.Document.12">
              <p:embed/>
            </p:oleObj>
          </a:graphicData>
        </a:graphic>
      </p:graphicFrame>
    </p:spTree>
    <p:extLst>
      <p:ext uri="{BB962C8B-B14F-4D97-AF65-F5344CB8AC3E}">
        <p14:creationId xmlns:p14="http://schemas.microsoft.com/office/powerpoint/2010/main" xmlns="" val="34326305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永光二年秋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陇西羌人旁种反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诏召奉世等人入议。是时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四方饥馑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朝廷方以为忧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而遭羌变。奉世曰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羌虏近在境内背畔</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不以时诛</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亡以威制远蛮。臣愿帅师讨之。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冯奉世传》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156057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 name="矩形 1"/>
          <p:cNvSpPr>
            <a:spLocks noChangeAspect="1"/>
          </p:cNvSpPr>
          <p:nvPr/>
        </p:nvSpPr>
        <p:spPr>
          <a:xfrm>
            <a:off x="508000" y="1268760"/>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是扶风郿郡人。世代有名望德行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是西州的豪族。父亲被郭氾杀害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鲁芝在襁褓中就开始逃难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十七岁时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才移居到雍州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潜心学习典籍。被郡守推荐为上计吏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州府征用为别驾。魏车骑将军郭淮担任雍州刺史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非常敬重鲁芝。推举他为孝廉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授官为郎中。后来又授官骑都尉、参军事、临时担任安南太守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升官为尚书郎。曹真到关西督察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又任命鲁芝为大司马军事。曹真死后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宣帝替代了曹真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于是推荐鲁芝担任骠骑军事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改任天水太守。天水郡和蜀国相邻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屡次遭蜀人入侵抢掠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人口削减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寇盗到处都是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鲁芝全心镇守护卫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重新建造了城镇街市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几年之间全部恢复了旧貌。升官为广平太守。天水各族百姓都敬慕鲁芝的德行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老幼都赴皇宫上书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请求鲁芝留下。魏明帝答应了他们的要求。曹爽辅佐朝政时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延请他担任司马。鲁芝多次提出忠言良谋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曹爽都不能采纳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38320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羌族贼兵近在国境以内背叛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假如不及时诛灭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就没有办法制服远方的蛮夷。我愿意率领军队讨伐他们。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三个通假字的翻译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永光二年秋天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陇西郡羌族的旁支反叛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皇帝下诏召见冯奉世等人入朝商议对策。当时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连年庄稼收成不好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朝廷正在为此忧虑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却又遇到羌族叛变。冯奉世说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羌族贼兵近在国境以内背叛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假如不及时诛灭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就没有办法制服远方的蛮夷。我愿意率领军队讨伐他们。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7712662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291</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802635"/>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古今要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区分</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173508338"/>
              </p:ext>
            </p:extLst>
          </p:nvPr>
        </p:nvGraphicFramePr>
        <p:xfrm>
          <a:off x="508000" y="2276872"/>
          <a:ext cx="8128000" cy="3545506"/>
        </p:xfrm>
        <a:graphic>
          <a:graphicData uri="http://schemas.openxmlformats.org/presentationml/2006/ole">
            <p:oleObj spid="_x0000_s144386" name="文档" r:id="rId7" imgW="3918831" imgH="1710385" progId="Word.Document.12">
              <p:embed/>
            </p:oleObj>
          </a:graphicData>
        </a:graphic>
      </p:graphicFrame>
    </p:spTree>
    <p:extLst>
      <p:ext uri="{BB962C8B-B14F-4D97-AF65-F5344CB8AC3E}">
        <p14:creationId xmlns:p14="http://schemas.microsoft.com/office/powerpoint/2010/main" xmlns="" val="41079140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11" name="矩形 10"/>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字孝谦。河东北猗氏人也。逊少学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常为兄仲优饶。既而自责曰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名为人弟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独受安逸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可不愧于心乎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欲同勤事业。母冯氏谓之曰</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汝欲谨小行耶</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逊感母言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遂专心典籍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恒书壁作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见贤思齐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以自劝勉。</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节选自《北齐书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樊逊传》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920563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想要与兄长一同致力家业。母亲冯氏对他说道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你想成为拘于小节的人吗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在这里是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樊逊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字孝谦。河东北猗氏人。樊逊自小读书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常常受到兄长樊仲照顾。他曾自责说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我名义上是弟弟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却独自享受安逸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心中怎能不感到惭愧呢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想要与兄长一同致力家业。母亲冯氏对他说道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你想成为拘于小节的人吗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他有感于母亲的话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于是一心钻研典籍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常在墙上书写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见贤思齐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用来勉励自己。</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5524091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706266"/>
            <a:ext cx="188545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活用要译</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准</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8797650"/>
              </p:ext>
            </p:extLst>
          </p:nvPr>
        </p:nvGraphicFramePr>
        <p:xfrm>
          <a:off x="508000" y="2204864"/>
          <a:ext cx="8128000" cy="4263169"/>
        </p:xfrm>
        <a:graphic>
          <a:graphicData uri="http://schemas.openxmlformats.org/presentationml/2006/ole">
            <p:oleObj spid="_x0000_s145410" name="文档" r:id="rId7" imgW="3918831" imgH="2056205" progId="Word.Document.12">
              <p:embed/>
            </p:oleObj>
          </a:graphicData>
        </a:graphic>
      </p:graphicFrame>
    </p:spTree>
    <p:extLst>
      <p:ext uri="{BB962C8B-B14F-4D97-AF65-F5344CB8AC3E}">
        <p14:creationId xmlns:p14="http://schemas.microsoft.com/office/powerpoint/2010/main" xmlns="" val="40931035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346783"/>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国虽小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其食足以食天下之贤者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其车足以乘天下之贤者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其财足以礼天下之贤者。与天下之贤者为徒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此文王之所以王也。</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今虽未能王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其以为安也</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不亦易乎</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节选自《吕氏春秋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4219576"/>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现在虽然不能称王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以它来安定国家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还是容易做到的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的活用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国家即使小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它的粮食也足以供养天下的贤士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它的车辆也足以乘载天下的贤士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它的钱财也足以礼遇天下的贤士。与天下的贤士为伍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这是周文王称王天下的原因。现在虽然不能称王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以它来安定国家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还是容易做到的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9871282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296</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562250"/>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用词要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规范</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60248290"/>
              </p:ext>
            </p:extLst>
          </p:nvPr>
        </p:nvGraphicFramePr>
        <p:xfrm>
          <a:off x="508000" y="2118159"/>
          <a:ext cx="8128000" cy="4263169"/>
        </p:xfrm>
        <a:graphic>
          <a:graphicData uri="http://schemas.openxmlformats.org/presentationml/2006/ole">
            <p:oleObj spid="_x0000_s146434" name="文档" r:id="rId7" imgW="3918831" imgH="2056205" progId="Word.Document.12">
              <p:embed/>
            </p:oleObj>
          </a:graphicData>
        </a:graphic>
      </p:graphicFrame>
    </p:spTree>
    <p:extLst>
      <p:ext uri="{BB962C8B-B14F-4D97-AF65-F5344CB8AC3E}">
        <p14:creationId xmlns:p14="http://schemas.microsoft.com/office/powerpoint/2010/main" xmlns="" val="3775874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701069"/>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邓艾字士载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义阳棘阳人也。少孤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太祖破荆州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徙汝南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为农民养犊。年十二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zh-CN" altLang="en-US"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颍</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川</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。为都尉学士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以口吃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不得作干佐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为稻田守丛草吏。同郡吏父怜其家贫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资给甚厚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艾初不称谢。</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每见高山大泽</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辄规度指画军营处所</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时人多笑焉。</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后为典农纲纪、上计吏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因使见太尉司马宣王。宣王奇之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辟之为掾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迁尚书郎。</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节选自《三国志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7868054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他每次看到山川大泽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总是规划指点可以设置军营的地方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当时的人都笑话他。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等词的准确翻译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邓艾字士载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义阳棘阳人。很小就成了孤儿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太祖攻占荆州之后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他举家迁徙到汝南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给农民放养牛犊。十二岁时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跟随母亲到了颍川。他做过都尉学士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因为口吃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不能担任主管文书的官吏。后来改任稻田守的丛草吏官。同郡一个官吏的父亲可怜他家贫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送给他很多财物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邓艾开始时没有表示感谢。他每次看到山川大泽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总是规划指点可以设置军营的地方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当时的人都笑话他。后来任典农纲纪、上计吏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因受派遣他见到了太尉司马宣王。司马宣王认为他与众不同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征召他任太尉府掾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又升任尚书郎。</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894439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299</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8" name="矩形 7"/>
          <p:cNvSpPr>
            <a:spLocks noChangeAspect="1"/>
          </p:cNvSpPr>
          <p:nvPr/>
        </p:nvSpPr>
        <p:spPr>
          <a:xfrm>
            <a:off x="508000" y="1720549"/>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色彩要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辨明</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2808850389"/>
              </p:ext>
            </p:extLst>
          </p:nvPr>
        </p:nvGraphicFramePr>
        <p:xfrm>
          <a:off x="508000" y="2260967"/>
          <a:ext cx="8128000" cy="3904337"/>
        </p:xfrm>
        <a:graphic>
          <a:graphicData uri="http://schemas.openxmlformats.org/presentationml/2006/ole">
            <p:oleObj spid="_x0000_s147458" name="文档" r:id="rId7" imgW="3918831" imgH="1883115" progId="Word.Document.12">
              <p:embed/>
            </p:oleObj>
          </a:graphicData>
        </a:graphic>
      </p:graphicFrame>
    </p:spTree>
    <p:extLst>
      <p:ext uri="{BB962C8B-B14F-4D97-AF65-F5344CB8AC3E}">
        <p14:creationId xmlns:p14="http://schemas.microsoft.com/office/powerpoint/2010/main" xmlns="" val="14366255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319730601"/>
              </p:ext>
            </p:extLst>
          </p:nvPr>
        </p:nvGraphicFramePr>
        <p:xfrm>
          <a:off x="508000" y="1390185"/>
          <a:ext cx="8128000" cy="4331630"/>
        </p:xfrm>
        <a:graphic>
          <a:graphicData uri="http://schemas.openxmlformats.org/presentationml/2006/ole">
            <p:oleObj spid="_x0000_s54274" name="文档" r:id="rId3" imgW="3905117" imgH="2081395" progId="Word.Document.12">
              <p:embed/>
            </p:oleObj>
          </a:graphicData>
        </a:graphic>
      </p:graphicFrame>
    </p:spTree>
    <p:extLst>
      <p:ext uri="{BB962C8B-B14F-4D97-AF65-F5344CB8AC3E}">
        <p14:creationId xmlns:p14="http://schemas.microsoft.com/office/powerpoint/2010/main" xmlns="" val="10752107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4" name="矩形 3"/>
          <p:cNvSpPr>
            <a:spLocks noChangeAspect="1"/>
          </p:cNvSpPr>
          <p:nvPr/>
        </p:nvSpPr>
        <p:spPr>
          <a:xfrm>
            <a:off x="508000" y="1151565"/>
            <a:ext cx="8128000" cy="5373779"/>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等到宣帝起兵诛伐曹爽时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鲁芝率领其余众人过关斩将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骑马快速奔赴曹爽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劝告曹爽说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您处在伊尹周公的位置上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一旦因获罪被罢免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即使想要牵着黄犬清净度日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又怎么能够办得到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如果能够挟制天子保有许昌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依仗天子的威势下文告征调四方的兵马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谁敢不听从您的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舍弃这些离开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欲赴刑场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难道不令人痛惜吗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曹爽懦弱糊涂不能采纳鲁芝的计谋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于是遭受杀戮。鲁芝因曹爽也被捕下狱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判处死罪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但他不争辩是非曲直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没有求赦免的想法。宣帝赞许鲁芝的品行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赦免而不杀他。不久起用他担任并州刺史。诸葛诞凭借寿春反叛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魏帝出征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鲁芝率领荆州文武官兵作为先锋。诸葛诞被铲平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鲁芝升官大尚书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掌管刑狱审理。武帝即位后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鲁芝改任为镇东将军</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爵</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为侯。皇上因为鲁芝清廉忠诚行为端正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一向没有私宅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让士兵为他建造五十间房屋。鲁芝因年龄已到七十岁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上书告老退位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上奏表章十余次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没有被准许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又被征召做了光禄大夫</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404151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字药师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京兆三原人。从平王世充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以功授开府。</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萧铣据江陵</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诏靖安辑。时秋潦</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涛濑涨恶</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诸将亦请江平乃进。</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靖曰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若乘水傅垒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是震霆不及塞耳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有能仓卒召兵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无以御我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此必禽也。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纵兵击破之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取四百余艘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溺死者万人。</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节选自《新唐书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列传第十八》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704650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萧铣占据江陵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皇帝下诏让李靖安抚。当时正值秋雨连绵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江水暴涨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波涛汹涌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各位将领也请求等待江水平静再进击。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等字的翻译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字药师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是京兆三原人。跟随平定王世充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因功授官开府。萧铣占据江陵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皇帝下诏让李靖安抚。当时正值秋雨连绵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江水暴涨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波涛汹涌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各位将领也请求等待江水平静再进击。李靖说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如果趁着水势靠近营垒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这就像霹雷炸响来不及掩住耳朵一样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萧铣即使有能力在慌忙之间召集军队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也没有办法来抵御我们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这样他一定会被我们擒住。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领兵出击打败了萧铣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缴获了四百余艘船只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溺水而死的有一万多人。</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5113321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302</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634258"/>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常识要</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理解</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514750165"/>
              </p:ext>
            </p:extLst>
          </p:nvPr>
        </p:nvGraphicFramePr>
        <p:xfrm>
          <a:off x="508000" y="2132856"/>
          <a:ext cx="8128000" cy="4263169"/>
        </p:xfrm>
        <a:graphic>
          <a:graphicData uri="http://schemas.openxmlformats.org/presentationml/2006/ole">
            <p:oleObj spid="_x0000_s148482" name="文档" r:id="rId7" imgW="3918831" imgH="2056205" progId="Word.Document.12">
              <p:embed/>
            </p:oleObj>
          </a:graphicData>
        </a:graphic>
      </p:graphicFrame>
    </p:spTree>
    <p:extLst>
      <p:ext uri="{BB962C8B-B14F-4D97-AF65-F5344CB8AC3E}">
        <p14:creationId xmlns:p14="http://schemas.microsoft.com/office/powerpoint/2010/main" xmlns="" val="39323061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486270"/>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把文中画线语句翻译成现代汉语。</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字景平。仕梁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兼尚书金部郎。</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母忧去职</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居丧尽礼</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服阕后疾废久之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复除始新令。</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节选自《南史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列传六十》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3977337"/>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因母亲去世辞去官职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为母亲守丧极尽礼仪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服丧结束后因病旷职很久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又重新授任始新县令。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疾废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等字词的准确翻译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傅岐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字景平。在梁做官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兼任尚书金部郎。因母亲去世辞去官职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为母亲守丧极尽礼仪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服丧结束后因病旷职很久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又重新授任始新县令。</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364352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pic>
        <p:nvPicPr>
          <p:cNvPr id="7" name="尖子生错题本.eps" descr="id:2147501379;FounderCES"/>
          <p:cNvPicPr>
            <a:picLocks noChangeAspect="1"/>
          </p:cNvPicPr>
          <p:nvPr/>
        </p:nvPicPr>
        <p:blipFill>
          <a:blip r:embed="rId6"/>
          <a:stretch>
            <a:fillRect/>
          </a:stretch>
        </p:blipFill>
        <p:spPr>
          <a:xfrm>
            <a:off x="902649" y="1772816"/>
            <a:ext cx="8128000" cy="458989"/>
          </a:xfrm>
          <a:prstGeom prst="rect">
            <a:avLst/>
          </a:prstGeom>
        </p:spPr>
      </p:pic>
      <p:sp>
        <p:nvSpPr>
          <p:cNvPr id="8" name="矩形 7"/>
          <p:cNvSpPr>
            <a:spLocks noChangeAspect="1"/>
          </p:cNvSpPr>
          <p:nvPr/>
        </p:nvSpPr>
        <p:spPr>
          <a:xfrm>
            <a:off x="508000" y="2362612"/>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翻译歌诀</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熟读全文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领会文意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扣住词语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进行翻译。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字字落实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单音词语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双音换替。</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名词术语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保留不译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结构语气。</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特殊句式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特殊翻译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判断被动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直接对译。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各类倒装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回归位置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遇有省略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小心补齐。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调整词序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删去无义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修辞用典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辅以意译。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推断词义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字词句篇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连成一气。</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提防语病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切合原意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通达完美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翻译完毕。</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3673885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学习案四</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学习案五</a:t>
            </a:r>
            <a:endParaRPr lang="zh-CN" altLang="en-US" sz="1400" dirty="0">
              <a:solidFill>
                <a:schemeClr val="bg1">
                  <a:lumMod val="65000"/>
                </a:schemeClr>
              </a:solidFill>
              <a:latin typeface="+mj-ea"/>
              <a:ea typeface="+mj-ea"/>
            </a:endParaRPr>
          </a:p>
        </p:txBody>
      </p:sp>
      <p:sp>
        <p:nvSpPr>
          <p:cNvPr id="17" name="圆角矩形 1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学习案六</a:t>
            </a:r>
            <a:endParaRPr lang="zh-CN" altLang="en-US" sz="1400" dirty="0">
              <a:solidFill>
                <a:schemeClr val="bg1">
                  <a:lumMod val="65000"/>
                </a:schemeClr>
              </a:solidFill>
              <a:latin typeface="+mj-ea"/>
              <a:ea typeface="+mj-ea"/>
            </a:endParaRPr>
          </a:p>
        </p:txBody>
      </p:sp>
      <p:sp>
        <p:nvSpPr>
          <p:cNvPr id="18" name="圆角矩形 1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学习案七</a:t>
            </a:r>
            <a:endParaRPr lang="zh-CN" altLang="en-US" sz="1400" dirty="0">
              <a:solidFill>
                <a:srgbClr val="E75E22"/>
              </a:solidFill>
              <a:latin typeface="+mj-ea"/>
              <a:ea typeface="+mj-ea"/>
            </a:endParaRPr>
          </a:p>
        </p:txBody>
      </p:sp>
      <p:sp>
        <p:nvSpPr>
          <p:cNvPr id="7" name="矩形 6"/>
          <p:cNvSpPr>
            <a:spLocks noChangeAspect="1"/>
          </p:cNvSpPr>
          <p:nvPr/>
        </p:nvSpPr>
        <p:spPr>
          <a:xfrm>
            <a:off x="508000" y="1904201"/>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把握文章大意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做到心中有数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切忌一上来就匆匆忙忙翻译。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以词语、句式、句意为核心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先字字对译实词</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 分析</a:t>
            </a:r>
            <a:r>
              <a:rPr lang="zh-CN" altLang="zh-CN" sz="2200">
                <a:solidFill>
                  <a:srgbClr val="000000"/>
                </a:solidFill>
                <a:latin typeface="Times New Roman" panose="02020603050405020304" pitchFamily="18" charset="0"/>
                <a:cs typeface="Times New Roman" panose="02020603050405020304" pitchFamily="18" charset="0"/>
              </a:rPr>
              <a:t>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再落实句式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遇到疑难词句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可暂时放过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等译完上下文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再进行推敲。</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翻译完成后要通读一遍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看看有没有误译、漏译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是不是符合现代汉语语法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有没有语病。这几点很重要。</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1589152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被授予特进的职位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配给他吏卒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他的门前可以像官府一样设置木栅栏遮挡人马。羊祜担任车骑将军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于是想把官位让给鲁芝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光禄大夫鲁芝品行高洁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毫无贪欲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处事平和与众不同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做官到头发花白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始终恪守礼制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未曾被任命为这种官职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我在官位上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超越鲁芝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怎么来杜绝天下人的不满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皇上不答应。鲁芝被当时的人们敬重到这种地步。泰始九年去世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时年八十四岁。皇帝为他的死而痛哭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赐给他的谥号是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赐给他一百亩的坟地。</a:t>
            </a:r>
            <a:endParaRPr lang="zh-CN" altLang="en-US" sz="2200" dirty="0"/>
          </a:p>
        </p:txBody>
      </p:sp>
    </p:spTree>
    <p:extLst>
      <p:ext uri="{BB962C8B-B14F-4D97-AF65-F5344CB8AC3E}">
        <p14:creationId xmlns:p14="http://schemas.microsoft.com/office/powerpoint/2010/main" xmlns="" val="15186626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805933272"/>
              </p:ext>
            </p:extLst>
          </p:nvPr>
        </p:nvGraphicFramePr>
        <p:xfrm>
          <a:off x="508000" y="2017347"/>
          <a:ext cx="8128000" cy="3077307"/>
        </p:xfrm>
        <a:graphic>
          <a:graphicData uri="http://schemas.openxmlformats.org/presentationml/2006/ole">
            <p:oleObj spid="_x0000_s57346" name="文档" r:id="rId4" imgW="3962137" imgH="1499511" progId="Word.Document.12">
              <p:embed/>
            </p:oleObj>
          </a:graphicData>
        </a:graphic>
      </p:graphicFrame>
    </p:spTree>
    <p:extLst>
      <p:ext uri="{BB962C8B-B14F-4D97-AF65-F5344CB8AC3E}">
        <p14:creationId xmlns:p14="http://schemas.microsoft.com/office/powerpoint/2010/main" xmlns="" val="268516176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理解常见文言实词在文中的含义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文言实词主要指名词、动词、形容词和数量词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这类词是构成文言文的主体。虽然全国卷自</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年起不单独设题考查实词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但对文言文文意的把握、古代文化知识的考查、语句翻译的考查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都是基于对实词含义的理解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没有对实词含义的正确理解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就没法正确解答此类题目。理解常见文言实词在文中的含义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必须掌握一词多义、古今异义、词类活用和通假字等相关方面的知识。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340767"/>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一、理解文言实词含义的四个角度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一词多义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一词多义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即一个词具有多种含义。文言文中词的多义现象非常普遍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一个词往往少则几个义项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多则十几个义项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这些义项之间有的有比喻、引申、假借等关系。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本义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就是词的本来意义。如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篆文</a:t>
            </a:r>
            <a:r>
              <a:rPr lang="zh-CN" altLang="zh-CN" sz="2200" smtClean="0">
                <a:solidFill>
                  <a:srgbClr val="000000"/>
                </a:solidFill>
                <a:latin typeface="Times New Roman" panose="02020603050405020304" pitchFamily="18" charset="0"/>
                <a:cs typeface="Times New Roman" panose="02020603050405020304" pitchFamily="18" charset="0"/>
              </a:rPr>
              <a:t>作</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像一把斧子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本义为砍伐树木的工具。如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斧斤以时入山林。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引申义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就是由本义引申出来的意义。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的本义为武器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收天下之兵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聚之咸阳。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后引申为使用武器的人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即士兵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沛公兵十万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在霸上。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又引申为战争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强秦之所以不敢加兵于赵者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徒以吾两人在也。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C83.eps" descr="id:2147489830;FounderCES"/>
          <p:cNvPicPr/>
          <p:nvPr/>
        </p:nvPicPr>
        <p:blipFill>
          <a:blip r:embed="rId6"/>
          <a:stretch>
            <a:fillRect/>
          </a:stretch>
        </p:blipFill>
        <p:spPr>
          <a:xfrm>
            <a:off x="5148064" y="3838024"/>
            <a:ext cx="216024" cy="340355"/>
          </a:xfrm>
          <a:prstGeom prst="rect">
            <a:avLst/>
          </a:prstGeom>
        </p:spPr>
      </p:pic>
    </p:spTree>
    <p:extLst>
      <p:ext uri="{BB962C8B-B14F-4D97-AF65-F5344CB8AC3E}">
        <p14:creationId xmlns:p14="http://schemas.microsoft.com/office/powerpoint/2010/main" xmlns="" val="36007910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比喻义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就是由本义的比喻用法形成的意义。如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当奖率三军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北定中原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庶竭驽钝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攘除奸凶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兴复汉室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还于旧都。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《出师表》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劣马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刀刃不锋利。比喻义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喻才能平庸。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假借义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一个词因音同或音近被假借而产生的意义。如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宫妇左右莫不私王。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《邹忌讽齐王纳谏》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的本义是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假借为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70257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1277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注意这些词语含义之间的联系。</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伐</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599144722"/>
              </p:ext>
            </p:extLst>
          </p:nvPr>
        </p:nvGraphicFramePr>
        <p:xfrm>
          <a:off x="323528" y="2276872"/>
          <a:ext cx="8128000" cy="3742099"/>
        </p:xfrm>
        <a:graphic>
          <a:graphicData uri="http://schemas.openxmlformats.org/presentationml/2006/ole">
            <p:oleObj spid="_x0000_s58370" name="文档" r:id="rId7" imgW="3847376" imgH="1771920" progId="Word.Document.12">
              <p:embed/>
            </p:oleObj>
          </a:graphicData>
        </a:graphic>
      </p:graphicFrame>
      <p:sp>
        <p:nvSpPr>
          <p:cNvPr id="12" name="矩形 11"/>
          <p:cNvSpPr>
            <a:spLocks noChangeAspect="1"/>
          </p:cNvSpPr>
          <p:nvPr/>
        </p:nvSpPr>
        <p:spPr>
          <a:xfrm>
            <a:off x="508000" y="5949177"/>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①砍伐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②攻打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④功绩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功劳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⑤夸耀。</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8255658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709043448"/>
              </p:ext>
            </p:extLst>
          </p:nvPr>
        </p:nvGraphicFramePr>
        <p:xfrm>
          <a:off x="508000" y="1730218"/>
          <a:ext cx="8128000" cy="3651563"/>
        </p:xfrm>
        <a:graphic>
          <a:graphicData uri="http://schemas.openxmlformats.org/presentationml/2006/ole">
            <p:oleObj spid="_x0000_s59394" name="文档" r:id="rId7" imgW="3847376" imgH="1728738" progId="Word.Document.12">
              <p:embed/>
            </p:oleObj>
          </a:graphicData>
        </a:graphic>
      </p:graphicFrame>
      <p:sp>
        <p:nvSpPr>
          <p:cNvPr id="7" name="矩形 6"/>
          <p:cNvSpPr>
            <a:spLocks noChangeAspect="1"/>
          </p:cNvSpPr>
          <p:nvPr/>
        </p:nvSpPr>
        <p:spPr>
          <a:xfrm>
            <a:off x="611560" y="5132482"/>
            <a:ext cx="5312673"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②一般的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③排列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④收列</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4109873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56485186"/>
              </p:ext>
            </p:extLst>
          </p:nvPr>
        </p:nvGraphicFramePr>
        <p:xfrm>
          <a:off x="323528" y="1502205"/>
          <a:ext cx="8128000" cy="4107590"/>
        </p:xfrm>
        <a:graphic>
          <a:graphicData uri="http://schemas.openxmlformats.org/presentationml/2006/ole">
            <p:oleObj spid="_x0000_s60418" name="文档" r:id="rId7" imgW="3847376" imgH="1944650" progId="Word.Document.12">
              <p:embed/>
            </p:oleObj>
          </a:graphicData>
        </a:graphic>
      </p:graphicFrame>
      <p:sp>
        <p:nvSpPr>
          <p:cNvPr id="7" name="矩形 6"/>
          <p:cNvSpPr>
            <a:spLocks noChangeAspect="1"/>
          </p:cNvSpPr>
          <p:nvPr/>
        </p:nvSpPr>
        <p:spPr>
          <a:xfrm>
            <a:off x="508000" y="5609795"/>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②屡次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④读</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cù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⑤数数然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急于追求功名的样子。</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3861248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912558925"/>
              </p:ext>
            </p:extLst>
          </p:nvPr>
        </p:nvGraphicFramePr>
        <p:xfrm>
          <a:off x="508000" y="1912963"/>
          <a:ext cx="8128000" cy="3286073"/>
        </p:xfrm>
        <a:graphic>
          <a:graphicData uri="http://schemas.openxmlformats.org/presentationml/2006/ole">
            <p:oleObj spid="_x0000_s61442" name="文档" r:id="rId7" imgW="3847376" imgH="1555648" progId="Word.Document.12">
              <p:embed/>
            </p:oleObj>
          </a:graphicData>
        </a:graphic>
      </p:graphicFrame>
      <p:sp>
        <p:nvSpPr>
          <p:cNvPr id="7" name="矩形 6"/>
          <p:cNvSpPr>
            <a:spLocks noChangeAspect="1"/>
          </p:cNvSpPr>
          <p:nvPr/>
        </p:nvSpPr>
        <p:spPr>
          <a:xfrm>
            <a:off x="683568" y="5249339"/>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①弯曲的弧度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②蜿蜒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③理亏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④奸佞之人</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0200499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196466046"/>
              </p:ext>
            </p:extLst>
          </p:nvPr>
        </p:nvGraphicFramePr>
        <p:xfrm>
          <a:off x="508000" y="1390185"/>
          <a:ext cx="8128000" cy="4331630"/>
        </p:xfrm>
        <a:graphic>
          <a:graphicData uri="http://schemas.openxmlformats.org/presentationml/2006/ole">
            <p:oleObj spid="_x0000_s55298" name="文档" r:id="rId3" imgW="3905117" imgH="2081395" progId="Word.Document.12">
              <p:embed/>
            </p:oleObj>
          </a:graphicData>
        </a:graphic>
      </p:graphicFrame>
    </p:spTree>
    <p:extLst>
      <p:ext uri="{BB962C8B-B14F-4D97-AF65-F5344CB8AC3E}">
        <p14:creationId xmlns:p14="http://schemas.microsoft.com/office/powerpoint/2010/main" xmlns="" val="37868565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686464768"/>
              </p:ext>
            </p:extLst>
          </p:nvPr>
        </p:nvGraphicFramePr>
        <p:xfrm>
          <a:off x="395536" y="1502205"/>
          <a:ext cx="8128000" cy="4107590"/>
        </p:xfrm>
        <a:graphic>
          <a:graphicData uri="http://schemas.openxmlformats.org/presentationml/2006/ole">
            <p:oleObj spid="_x0000_s62466" name="文档" r:id="rId7" imgW="3848098" imgH="1944650" progId="Word.Document.12">
              <p:embed/>
            </p:oleObj>
          </a:graphicData>
        </a:graphic>
      </p:graphicFrame>
      <p:sp>
        <p:nvSpPr>
          <p:cNvPr id="7" name="矩形 6"/>
          <p:cNvSpPr>
            <a:spLocks noChangeAspect="1"/>
          </p:cNvSpPr>
          <p:nvPr/>
        </p:nvSpPr>
        <p:spPr>
          <a:xfrm>
            <a:off x="571104" y="5609795"/>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②盼望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③向远处看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④农历每月的十五日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⑤名声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名望。</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721160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32393573"/>
              </p:ext>
            </p:extLst>
          </p:nvPr>
        </p:nvGraphicFramePr>
        <p:xfrm>
          <a:off x="323528" y="1553658"/>
          <a:ext cx="8128000" cy="4107590"/>
        </p:xfrm>
        <a:graphic>
          <a:graphicData uri="http://schemas.openxmlformats.org/presentationml/2006/ole">
            <p:oleObj spid="_x0000_s63490" name="文档" r:id="rId7" imgW="3847376" imgH="1944650" progId="Word.Document.12">
              <p:embed/>
            </p:oleObj>
          </a:graphicData>
        </a:graphic>
      </p:graphicFrame>
      <p:sp>
        <p:nvSpPr>
          <p:cNvPr id="7" name="矩形 6"/>
          <p:cNvSpPr>
            <a:spLocks noChangeAspect="1"/>
          </p:cNvSpPr>
          <p:nvPr/>
        </p:nvSpPr>
        <p:spPr>
          <a:xfrm>
            <a:off x="508000" y="5627419"/>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①春秋时郑国地名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②制定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③控制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④规模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⑤统率。</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350386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55320"/>
            <a:ext cx="8312472" cy="5298886"/>
          </a:xfrm>
          <a:prstGeom prst="rect">
            <a:avLst/>
          </a:prstGeom>
        </p:spPr>
        <p:txBody>
          <a:bodyPr wrap="square">
            <a:spAutoFit/>
          </a:bodyPr>
          <a:lstStyle/>
          <a:p>
            <a:pPr algn="ctr">
              <a:lnSpc>
                <a:spcPts val="29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古今异义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古代汉语中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有许多词的字形与现代汉语相同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但由于时间的推移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其意义与现代汉语有了差异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主要体现在以下几方面。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词义范围的变化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词义扩大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古义的范围小于今义。如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空谷传响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哀转久绝。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古义指回声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现演变为一切物体发出的声音。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词义缩小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古义的范围大于今义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今义一般包含在古义之中。如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谷不可胜食也。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《寡人之于国也》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古义是粮食的统称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今义在北方专指小米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在南方专指稻谷。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词义转移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词义由表示甲事物变为表示乙事物。如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牺牲玉帛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弗敢加也。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古义指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祭祀用的牲畜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为正义而死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92603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词义轻重的变化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词义弱化。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同样的词语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在古代表示的语义较强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今天表示的语义较弱。如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吾羞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不忍为之下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羞愧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感到耻辱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害羞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不好意思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词义强化。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同样的词语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在古代表示的语义较弱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今天表示的语义增强。如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宣言曰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我见相如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必辱之。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扬言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宣告、声明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词语色彩的变化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词语在使用过程中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感情色彩逐渐发生了变化。如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蹑履相逢迎。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《孔雀东南飞》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逢迎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迎接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迎合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325091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注意这些词语古义和今义的不同。</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71874669"/>
              </p:ext>
            </p:extLst>
          </p:nvPr>
        </p:nvGraphicFramePr>
        <p:xfrm>
          <a:off x="327025" y="1785938"/>
          <a:ext cx="8108950" cy="5018087"/>
        </p:xfrm>
        <a:graphic>
          <a:graphicData uri="http://schemas.openxmlformats.org/presentationml/2006/ole">
            <p:oleObj spid="_x0000_s64514" name="文档" r:id="rId7" imgW="3848098" imgH="2376835" progId="Word.Document.12">
              <p:embed/>
            </p:oleObj>
          </a:graphicData>
        </a:graphic>
      </p:graphicFrame>
    </p:spTree>
    <p:extLst>
      <p:ext uri="{BB962C8B-B14F-4D97-AF65-F5344CB8AC3E}">
        <p14:creationId xmlns:p14="http://schemas.microsoft.com/office/powerpoint/2010/main" xmlns="" val="28923182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520441"/>
            <a:ext cx="8128000" cy="4522392"/>
          </a:xfrm>
          <a:prstGeom prst="rect">
            <a:avLst/>
          </a:prstGeom>
        </p:spPr>
        <p:txBody>
          <a:bodyPr>
            <a:spAutoFit/>
          </a:bodyPr>
          <a:lstStyle/>
          <a:p>
            <a:pPr>
              <a:lnSpc>
                <a:spcPct val="120000"/>
              </a:lnSpc>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古义指气象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节令的变化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一定地区里经过多年观察所得到的概括性的气象情况</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或比喻动向、情势等。②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古义指崤山以东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山东省。③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人十岁左右到十五六岁的阶段。④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智慧和力量</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指人认识、理解客观事物并运用知识、经验等解决问题的能力。⑤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出使的人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出门所带的包裹、箱子等。⑥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幼稚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头脑简单或缺乏经验。⑦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对他人的不幸表示怜悯。⑧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猖狂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狂放、不拘礼法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狂妄而放肆。⑨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卑鄙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地位低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见识浅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语言、行为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恶劣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不道德。⑩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舅姑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公公和婆婆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舅舅和姑姑</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布衣服。</a:t>
            </a:r>
            <a:endParaRPr lang="zh-CN" altLang="en-US" sz="2200"/>
          </a:p>
        </p:txBody>
      </p:sp>
      <p:pic>
        <p:nvPicPr>
          <p:cNvPr id="12" name="图片 11"/>
          <p:cNvPicPr/>
          <p:nvPr/>
        </p:nvPicPr>
        <p:blipFill>
          <a:blip r:embed="rId6"/>
          <a:stretch>
            <a:fillRect/>
          </a:stretch>
        </p:blipFill>
        <p:spPr>
          <a:xfrm>
            <a:off x="7526596" y="5203824"/>
            <a:ext cx="344230" cy="344230"/>
          </a:xfrm>
          <a:prstGeom prst="rect">
            <a:avLst/>
          </a:prstGeom>
        </p:spPr>
      </p:pic>
    </p:spTree>
    <p:extLst>
      <p:ext uri="{BB962C8B-B14F-4D97-AF65-F5344CB8AC3E}">
        <p14:creationId xmlns:p14="http://schemas.microsoft.com/office/powerpoint/2010/main" xmlns="" val="31846491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词类活用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所谓词类活用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是指一个词在特定的语言环境中临时改变词性而作另一类词使用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如名词用作动词、动词用作名词等。随着词性的改变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这个词便具有了新的含义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临时的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。词类活用是文言文中重要的特殊现象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因此必须了解并学会推断。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06469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59102"/>
            <a:ext cx="1885453"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名词的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871594808"/>
              </p:ext>
            </p:extLst>
          </p:nvPr>
        </p:nvGraphicFramePr>
        <p:xfrm>
          <a:off x="508000" y="1762542"/>
          <a:ext cx="8128000" cy="5427460"/>
        </p:xfrm>
        <a:graphic>
          <a:graphicData uri="http://schemas.openxmlformats.org/presentationml/2006/ole">
            <p:oleObj spid="_x0000_s65538" name="文档" r:id="rId7" imgW="3913417" imgH="2612899" progId="Word.Document.12">
              <p:embed/>
            </p:oleObj>
          </a:graphicData>
        </a:graphic>
      </p:graphicFrame>
    </p:spTree>
    <p:extLst>
      <p:ext uri="{BB962C8B-B14F-4D97-AF65-F5344CB8AC3E}">
        <p14:creationId xmlns:p14="http://schemas.microsoft.com/office/powerpoint/2010/main" xmlns="" val="24015356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705379484"/>
              </p:ext>
            </p:extLst>
          </p:nvPr>
        </p:nvGraphicFramePr>
        <p:xfrm>
          <a:off x="508000" y="1844824"/>
          <a:ext cx="8128000" cy="3884294"/>
        </p:xfrm>
        <a:graphic>
          <a:graphicData uri="http://schemas.openxmlformats.org/presentationml/2006/ole">
            <p:oleObj spid="_x0000_s66562" name="文档" r:id="rId7" imgW="3913417" imgH="1870520" progId="Word.Document.12">
              <p:embed/>
            </p:oleObj>
          </a:graphicData>
        </a:graphic>
      </p:graphicFrame>
    </p:spTree>
    <p:extLst>
      <p:ext uri="{BB962C8B-B14F-4D97-AF65-F5344CB8AC3E}">
        <p14:creationId xmlns:p14="http://schemas.microsoft.com/office/powerpoint/2010/main" xmlns="" val="39147533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87410595"/>
              </p:ext>
            </p:extLst>
          </p:nvPr>
        </p:nvGraphicFramePr>
        <p:xfrm>
          <a:off x="508000" y="1556792"/>
          <a:ext cx="8128000" cy="4270087"/>
        </p:xfrm>
        <a:graphic>
          <a:graphicData uri="http://schemas.openxmlformats.org/presentationml/2006/ole">
            <p:oleObj spid="_x0000_s67586" name="文档" r:id="rId7" imgW="3913417" imgH="2056205" progId="Word.Document.12">
              <p:embed/>
            </p:oleObj>
          </a:graphicData>
        </a:graphic>
      </p:graphicFrame>
    </p:spTree>
    <p:extLst>
      <p:ext uri="{BB962C8B-B14F-4D97-AF65-F5344CB8AC3E}">
        <p14:creationId xmlns:p14="http://schemas.microsoft.com/office/powerpoint/2010/main" xmlns="" val="32652574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130832999"/>
              </p:ext>
            </p:extLst>
          </p:nvPr>
        </p:nvGraphicFramePr>
        <p:xfrm>
          <a:off x="508000" y="1390185"/>
          <a:ext cx="8128000" cy="4331630"/>
        </p:xfrm>
        <a:graphic>
          <a:graphicData uri="http://schemas.openxmlformats.org/presentationml/2006/ole">
            <p:oleObj spid="_x0000_s56322" name="文档" r:id="rId3" imgW="3905117" imgH="2081395" progId="Word.Document.12">
              <p:embed/>
            </p:oleObj>
          </a:graphicData>
        </a:graphic>
      </p:graphicFrame>
    </p:spTree>
    <p:extLst>
      <p:ext uri="{BB962C8B-B14F-4D97-AF65-F5344CB8AC3E}">
        <p14:creationId xmlns:p14="http://schemas.microsoft.com/office/powerpoint/2010/main" xmlns="" val="318662315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12776"/>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注意其活用的特点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630445088"/>
              </p:ext>
            </p:extLst>
          </p:nvPr>
        </p:nvGraphicFramePr>
        <p:xfrm>
          <a:off x="261794" y="1907917"/>
          <a:ext cx="8128000" cy="3651563"/>
        </p:xfrm>
        <a:graphic>
          <a:graphicData uri="http://schemas.openxmlformats.org/presentationml/2006/ole">
            <p:oleObj spid="_x0000_s68610" name="文档" r:id="rId7" imgW="3848098" imgH="1728738" progId="Word.Document.12">
              <p:embed/>
            </p:oleObj>
          </a:graphicData>
        </a:graphic>
      </p:graphicFrame>
    </p:spTree>
    <p:extLst>
      <p:ext uri="{BB962C8B-B14F-4D97-AF65-F5344CB8AC3E}">
        <p14:creationId xmlns:p14="http://schemas.microsoft.com/office/powerpoint/2010/main" xmlns="" val="1939126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013611809"/>
              </p:ext>
            </p:extLst>
          </p:nvPr>
        </p:nvGraphicFramePr>
        <p:xfrm>
          <a:off x="332432" y="2204864"/>
          <a:ext cx="8128000" cy="3195537"/>
        </p:xfrm>
        <a:graphic>
          <a:graphicData uri="http://schemas.openxmlformats.org/presentationml/2006/ole">
            <p:oleObj spid="_x0000_s69634" name="文档" r:id="rId7" imgW="3848098" imgH="1512466" progId="Word.Document.12">
              <p:embed/>
            </p:oleObj>
          </a:graphicData>
        </a:graphic>
      </p:graphicFrame>
    </p:spTree>
    <p:extLst>
      <p:ext uri="{BB962C8B-B14F-4D97-AF65-F5344CB8AC3E}">
        <p14:creationId xmlns:p14="http://schemas.microsoft.com/office/powerpoint/2010/main" xmlns="" val="4855534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390406"/>
            <a:ext cx="8128000" cy="1717393"/>
          </a:xfrm>
          <a:prstGeom prst="rect">
            <a:avLst/>
          </a:prstGeom>
        </p:spPr>
        <p:txBody>
          <a:bodyPr>
            <a:spAutoFit/>
          </a:bodyPr>
          <a:lstStyle/>
          <a:p>
            <a:pPr>
              <a:lnSpc>
                <a:spcPct val="120000"/>
              </a:lnSpc>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①驻军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②说出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③下雨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④穿上衣服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戴上帽子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⑤攻下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向东进军。</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⑤都是名词活用为动词。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⑥⑦是使动用法。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当作宾客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⑨把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当作仇人。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⑧⑨是名词的意动用法。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⑩在朝廷上</a:t>
            </a:r>
            <a:r>
              <a:rPr lang="en-US" altLang="zh-CN" sz="2200">
                <a:solidFill>
                  <a:srgbClr val="000000"/>
                </a:solidFill>
                <a:latin typeface="Times New Roman" panose="02020603050405020304" pitchFamily="18" charset="0"/>
              </a:rPr>
              <a:t>;</a:t>
            </a:r>
            <a:endParaRPr lang="zh-CN" altLang="en-US" sz="2200"/>
          </a:p>
        </p:txBody>
      </p:sp>
      <p:graphicFrame>
        <p:nvGraphicFramePr>
          <p:cNvPr id="7" name="对象 6"/>
          <p:cNvGraphicFramePr>
            <a:graphicFrameLocks noChangeAspect="1"/>
          </p:cNvGraphicFramePr>
          <p:nvPr>
            <p:extLst>
              <p:ext uri="{D42A27DB-BD31-4B8C-83A1-F6EECF244321}">
                <p14:modId xmlns:p14="http://schemas.microsoft.com/office/powerpoint/2010/main" xmlns="" val="1512619965"/>
              </p:ext>
            </p:extLst>
          </p:nvPr>
        </p:nvGraphicFramePr>
        <p:xfrm>
          <a:off x="620464" y="3686664"/>
          <a:ext cx="8128000" cy="883366"/>
        </p:xfrm>
        <a:graphic>
          <a:graphicData uri="http://schemas.openxmlformats.org/presentationml/2006/ole">
            <p:oleObj spid="_x0000_s70658" name="文档" r:id="rId7" imgW="3847376" imgH="417790" progId="Word.Document.12">
              <p:embed/>
            </p:oleObj>
          </a:graphicData>
        </a:graphic>
      </p:graphicFrame>
    </p:spTree>
    <p:extLst>
      <p:ext uri="{BB962C8B-B14F-4D97-AF65-F5344CB8AC3E}">
        <p14:creationId xmlns:p14="http://schemas.microsoft.com/office/powerpoint/2010/main" xmlns="" val="13896259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76693"/>
            <a:ext cx="215603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动词的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42408394"/>
              </p:ext>
            </p:extLst>
          </p:nvPr>
        </p:nvGraphicFramePr>
        <p:xfrm>
          <a:off x="508000" y="2060848"/>
          <a:ext cx="8128000" cy="3910673"/>
        </p:xfrm>
        <a:graphic>
          <a:graphicData uri="http://schemas.openxmlformats.org/presentationml/2006/ole">
            <p:oleObj spid="_x0000_s71682" name="文档" r:id="rId7" imgW="3913417" imgH="1883115" progId="Word.Document.12">
              <p:embed/>
            </p:oleObj>
          </a:graphicData>
        </a:graphic>
      </p:graphicFrame>
    </p:spTree>
    <p:extLst>
      <p:ext uri="{BB962C8B-B14F-4D97-AF65-F5344CB8AC3E}">
        <p14:creationId xmlns:p14="http://schemas.microsoft.com/office/powerpoint/2010/main" xmlns="" val="39561279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20441"/>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注意其活用的特点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120072517"/>
              </p:ext>
            </p:extLst>
          </p:nvPr>
        </p:nvGraphicFramePr>
        <p:xfrm>
          <a:off x="327025" y="1992313"/>
          <a:ext cx="8108950" cy="4560887"/>
        </p:xfrm>
        <a:graphic>
          <a:graphicData uri="http://schemas.openxmlformats.org/presentationml/2006/ole">
            <p:oleObj spid="_x0000_s72706" name="文档" r:id="rId7" imgW="3848098" imgH="2159843" progId="Word.Document.12">
              <p:embed/>
            </p:oleObj>
          </a:graphicData>
        </a:graphic>
      </p:graphicFrame>
    </p:spTree>
    <p:extLst>
      <p:ext uri="{BB962C8B-B14F-4D97-AF65-F5344CB8AC3E}">
        <p14:creationId xmlns:p14="http://schemas.microsoft.com/office/powerpoint/2010/main" xmlns="" val="41907594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513599"/>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①射箭的技术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②埋伏的部队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伏兵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③出产的东西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收入的财物。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③是动词活用为名词。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逃跑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⑦是动词的使动用法。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⑨为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哀叹。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⑩为动词的为动用法。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8770275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016286"/>
            <a:ext cx="24381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形容词的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56030232"/>
              </p:ext>
            </p:extLst>
          </p:nvPr>
        </p:nvGraphicFramePr>
        <p:xfrm>
          <a:off x="508000" y="2492896"/>
          <a:ext cx="8128000" cy="3617207"/>
        </p:xfrm>
        <a:graphic>
          <a:graphicData uri="http://schemas.openxmlformats.org/presentationml/2006/ole">
            <p:oleObj spid="_x0000_s73730" name="文档" r:id="rId7" imgW="3913417" imgH="1740973" progId="Word.Document.12">
              <p:embed/>
            </p:oleObj>
          </a:graphicData>
        </a:graphic>
      </p:graphicFrame>
    </p:spTree>
    <p:extLst>
      <p:ext uri="{BB962C8B-B14F-4D97-AF65-F5344CB8AC3E}">
        <p14:creationId xmlns:p14="http://schemas.microsoft.com/office/powerpoint/2010/main" xmlns="" val="7185913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63706417"/>
              </p:ext>
            </p:extLst>
          </p:nvPr>
        </p:nvGraphicFramePr>
        <p:xfrm>
          <a:off x="508000" y="1772816"/>
          <a:ext cx="8128000" cy="4243708"/>
        </p:xfrm>
        <a:graphic>
          <a:graphicData uri="http://schemas.openxmlformats.org/presentationml/2006/ole">
            <p:oleObj spid="_x0000_s74754" name="文档" r:id="rId7" imgW="3913417" imgH="2043250" progId="Word.Document.12">
              <p:embed/>
            </p:oleObj>
          </a:graphicData>
        </a:graphic>
      </p:graphicFrame>
    </p:spTree>
    <p:extLst>
      <p:ext uri="{BB962C8B-B14F-4D97-AF65-F5344CB8AC3E}">
        <p14:creationId xmlns:p14="http://schemas.microsoft.com/office/powerpoint/2010/main" xmlns="" val="14694293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51042"/>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注意其活用的特点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528871383"/>
              </p:ext>
            </p:extLst>
          </p:nvPr>
        </p:nvGraphicFramePr>
        <p:xfrm>
          <a:off x="332432" y="1781002"/>
          <a:ext cx="8128000" cy="3195537"/>
        </p:xfrm>
        <a:graphic>
          <a:graphicData uri="http://schemas.openxmlformats.org/presentationml/2006/ole">
            <p:oleObj spid="_x0000_s75778" name="文档" r:id="rId7" imgW="3848098" imgH="1512466" progId="Word.Document.12">
              <p:embed/>
            </p:oleObj>
          </a:graphicData>
        </a:graphic>
      </p:graphicFrame>
      <p:sp>
        <p:nvSpPr>
          <p:cNvPr id="8" name="矩形 7"/>
          <p:cNvSpPr>
            <a:spLocks noChangeAspect="1"/>
          </p:cNvSpPr>
          <p:nvPr/>
        </p:nvSpPr>
        <p:spPr>
          <a:xfrm>
            <a:off x="508000" y="4913071"/>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①美好的事物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②旧交情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③坚硬的铠甲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锋利的武器。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③都是形容词活用为名词。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④走到尽头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⑤威慑、威震。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④⑤是形容词活用为动词。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是形容词的使动用法。⑦认为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奇怪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是形容词的意动用法。</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963613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927398"/>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数词的活用</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数词在古代汉语中活用作动词的情形比较少见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数词直接处于谓语的位置上就用作了动词</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有时可活用为形容词。</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3426843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考向标</a:t>
            </a:r>
            <a:r>
              <a:rPr lang="zh-CN" altLang="zh-CN" sz="2200" dirty="0">
                <a:solidFill>
                  <a:srgbClr val="000000"/>
                </a:solidFill>
                <a:latin typeface="Times New Roman" panose="02020603050405020304" pitchFamily="18" charset="0"/>
                <a:cs typeface="Times New Roman" panose="02020603050405020304" pitchFamily="18" charset="0"/>
              </a:rPr>
              <a:t>近年全国卷高考语文试题对文言文阅读的考查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的原则。所选文章均为史传文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分。文本材料都节选自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二十四史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皆以人物为中心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通过人物的言行和典型事例来突出人物的品行和才能。近</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年的题型为断句、文化常识的解说、原文内容的概括和分析、文言翻译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实词、虚词和文言句式不单独设题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而是结合断句、翻译等题型来考查。目前文言文阅读是所有板块中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除作文外赋分最多的一个。因此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本专题复习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整体攻略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还设置了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文言基础篇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文言考点篇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4071817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683568" y="1679079"/>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解释下列语句中加点的词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注意其活用的特点</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69813433"/>
              </p:ext>
            </p:extLst>
          </p:nvPr>
        </p:nvGraphicFramePr>
        <p:xfrm>
          <a:off x="508000" y="2204864"/>
          <a:ext cx="8128000" cy="2555089"/>
        </p:xfrm>
        <a:graphic>
          <a:graphicData uri="http://schemas.openxmlformats.org/presentationml/2006/ole">
            <p:oleObj spid="_x0000_s76802" name="文档" r:id="rId7" imgW="3848098" imgH="1210188" progId="Word.Document.12">
              <p:embed/>
            </p:oleObj>
          </a:graphicData>
        </a:graphic>
      </p:graphicFrame>
      <p:sp>
        <p:nvSpPr>
          <p:cNvPr id="8" name="矩形 7"/>
          <p:cNvSpPr>
            <a:spLocks noChangeAspect="1"/>
          </p:cNvSpPr>
          <p:nvPr/>
        </p:nvSpPr>
        <p:spPr>
          <a:xfrm>
            <a:off x="508000" y="4758044"/>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②同时依附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③归一、集中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④千倍万倍地扩大。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④均为数词活用为动词。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9199298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7139"/>
            <a:ext cx="8128000" cy="537377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通假字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通假字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是文言文的用字现象之一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通用、假借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即用读音相同或者相近的字代替本字。由于种种原因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书写者没有使用本字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而临时借用了音同或音近的字来替代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从而形成了通假字。通假字大量存在于文言文中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是造成文言文难读的原因之一。广义的通假字还包括古今字和异体字。</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通假字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音同本字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借来一用。借来的字只是临时使用。如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旦日不可不蚤自来谢项王。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古已有之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今又造字。如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至莫夜月明。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《石钟山记》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后被借用为否定副词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字表示其原义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155777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异体字</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指读音、意义相同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但写法不同的汉字。如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7005953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56792"/>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zh-CN" altLang="zh-CN" sz="2200">
                <a:solidFill>
                  <a:srgbClr val="000000"/>
                </a:solidFill>
                <a:latin typeface="Times New Roman" panose="02020603050405020304" pitchFamily="18" charset="0"/>
                <a:cs typeface="Times New Roman" panose="02020603050405020304" pitchFamily="18" charset="0"/>
              </a:rPr>
              <a:t>找出下列语句中的通假字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并写出其本字及其含义。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①秦伯说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与郑人盟。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《烛之武退秦师》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②颁白者不负戴于道路矣。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《寡人之于国也》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③天下云集响应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赢粮而景从。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《过秦论》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④愿伯具言臣之不敢倍德也。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《鸿门宴》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⑤臣以险衅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夙遭闵凶。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《陈情表》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⑥此小大之辩也。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⑦唯大王与群臣孰计议之。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《廉颇蔺相如列传》</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4857198"/>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高兴。②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颁白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即斑白。③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影子。④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违背。⑤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可忧患的事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多指疾病死丧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区别。⑦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8171277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二、推断文言实词含义七法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高考对文言实词的考查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主要体现在对文言文的翻译和综合分析中。理解文言实词的含义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除积累一定量的文言实词外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还要掌握文言实词含义的推断方法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切忌望文生义。文言实词的推断方法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有如下七种。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语境分析法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古汉语中一词多义的现象很普遍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要确定某字的具体意思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就一定要结合语境。如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有面对、担当、判罪等多种意思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芝坐爽下狱当死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当职割断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担当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之意。再如</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当职割断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割断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一词很费解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但结合后文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不避豪右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不避豪门大户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割断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敢于决断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93614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49503"/>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请根据前后语境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翻译下文中画线的句子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40513707"/>
              </p:ext>
            </p:extLst>
          </p:nvPr>
        </p:nvGraphicFramePr>
        <p:xfrm>
          <a:off x="620464" y="2492896"/>
          <a:ext cx="8128000" cy="912053"/>
        </p:xfrm>
        <a:graphic>
          <a:graphicData uri="http://schemas.openxmlformats.org/presentationml/2006/ole">
            <p:oleObj spid="_x0000_s77826" name="文档" r:id="rId7" imgW="3847376" imgH="432184" progId="Word.Document.12">
              <p:embed/>
            </p:oleObj>
          </a:graphicData>
        </a:graphic>
      </p:graphicFrame>
      <p:sp>
        <p:nvSpPr>
          <p:cNvPr id="4" name="矩形 3"/>
          <p:cNvSpPr>
            <a:spLocks noChangeAspect="1"/>
          </p:cNvSpPr>
          <p:nvPr/>
        </p:nvSpPr>
        <p:spPr>
          <a:xfrm>
            <a:off x="508000" y="3735386"/>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正尽力去除先前的苛严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尚且担心做得不够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哪有宽松成为祸患的呢。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由语境可知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前尹以刻深为治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刻深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宽猛相济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苛严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382342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结构分析法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文言句式很多比较整齐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讲求对仗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因此对称结构中处于相同位置上的词语意义往往相同、相近或相反。如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郡举上计吏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州辟别驾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前后两句句式相同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都为行政区划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都表官职授予。那么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处于同一位置的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意思相近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所以可推断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上计吏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也为官职名称。再如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谠言嘉谋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为对称词语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这样也可推出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的大致意思。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692108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84482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翻译下文中画线的句子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请注意句式特点。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涣少好侠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尚气力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数通剽轻少年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晚而改节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敦儒学</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习《尚书》</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读律令</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略举大义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946982"/>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钻研儒学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学习《尚书》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研读律法。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三个分句句式相同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都为动宾短语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的意义当与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钻研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43779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语法分析法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古汉语中词与词是按一定的语法规则组合在一起的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词在句中的语法位置为我们推断词义提供了依据。一般而言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主语在前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谓语在中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宾语在后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主语、宾语常由名词、代词充当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谓语由动词、形容词充当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状语由副词充当。如</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年及悬车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在谓语之后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应是宾语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因此我们可以推断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悬车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一词应该与年龄有关。</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致奠醊以千数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根据语感可判断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以千数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为状语后置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奠酒、祭奠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中旨鞫享泽村民谋逆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处在句中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后面是名词短语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享泽村民谋逆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享泽村民谋反事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故从语法角度看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其作谓语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30554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69</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8"/>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 (2017·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smtClean="0">
                <a:solidFill>
                  <a:srgbClr val="000000"/>
                </a:solidFill>
                <a:latin typeface="Times New Roman" panose="02020603050405020304" pitchFamily="18" charset="0"/>
                <a:cs typeface="Times New Roman" panose="02020603050405020304" pitchFamily="18" charset="0"/>
              </a:rPr>
              <a:t>加点</a:t>
            </a:r>
            <a:r>
              <a:rPr lang="zh-CN" altLang="en-US" sz="2200">
                <a:solidFill>
                  <a:srgbClr val="000000"/>
                </a:solidFill>
                <a:latin typeface="Times New Roman" panose="02020603050405020304" pitchFamily="18" charset="0"/>
                <a:cs typeface="Times New Roman" panose="02020603050405020304" pitchFamily="18" charset="0"/>
              </a:rPr>
              <a:t>词</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译法。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迁憙平原太守。时平原多盗贼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憙与诸郡讨捕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斩其渠帅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余党当坐者数千人。憙上言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恶恶止其身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可一切徙京师近郡。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帝从之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乃悉移置颍川、陈留。于是擢举义行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诛锄奸恶。</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后青州大蝗</a:t>
            </a:r>
            <a:r>
              <a:rPr lang="en-US" altLang="zh-CN" sz="2200" u="sng" smtClean="0">
                <a:solidFill>
                  <a:srgbClr val="000000"/>
                </a:solidFill>
                <a:uFill>
                  <a:solidFill>
                    <a:srgbClr val="000000"/>
                  </a:solidFill>
                </a:uFill>
                <a:latin typeface="Times New Roman" panose="02020603050405020304" pitchFamily="18" charset="0"/>
                <a:cs typeface="Times New Roman" panose="02020603050405020304" pitchFamily="18" charset="0"/>
              </a:rPr>
              <a:t>, </a:t>
            </a:r>
          </a:p>
          <a:p>
            <a:pPr indent="266700">
              <a:lnSpc>
                <a:spcPct val="120000"/>
              </a:lnSpc>
              <a:spcAft>
                <a:spcPts val="0"/>
              </a:spcAft>
              <a:tabLst>
                <a:tab pos="1029335" algn="l"/>
                <a:tab pos="1850390" algn="l"/>
                <a:tab pos="2538095" algn="l"/>
                <a:tab pos="3221990" algn="l"/>
              </a:tabLst>
            </a:pPr>
            <a:r>
              <a:rPr lang="en-US" altLang="zh-CN" sz="220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二十七年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拜太尉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赐爵关内侯。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282319842"/>
              </p:ext>
            </p:extLst>
          </p:nvPr>
        </p:nvGraphicFramePr>
        <p:xfrm>
          <a:off x="620464" y="3400445"/>
          <a:ext cx="8128000" cy="456026"/>
        </p:xfrm>
        <a:graphic>
          <a:graphicData uri="http://schemas.openxmlformats.org/presentationml/2006/ole">
            <p:oleObj spid="_x0000_s78850" name="文档" r:id="rId7" imgW="3847376" imgH="215912" progId="Word.Document.12">
              <p:embed/>
            </p:oleObj>
          </a:graphicData>
        </a:graphic>
      </p:graphicFrame>
      <p:sp>
        <p:nvSpPr>
          <p:cNvPr id="2" name="矩形 1"/>
          <p:cNvSpPr>
            <a:spLocks noChangeAspect="1"/>
          </p:cNvSpPr>
          <p:nvPr/>
        </p:nvSpPr>
        <p:spPr>
          <a:xfrm>
            <a:off x="508000" y="4599429"/>
            <a:ext cx="8240464" cy="1717393"/>
          </a:xfrm>
          <a:prstGeom prst="rect">
            <a:avLst/>
          </a:prstGeom>
        </p:spPr>
        <p:txBody>
          <a:bodyPr wrap="square">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后来青州出现蝗灾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蝗虫进入平原地界就死去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连年丰收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百姓歌颂。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每年、年年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在句中做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从语法关系看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430586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古代人物传记阅读须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三读一知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全国卷文言文阅读的选文是人物传记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这是多年没有改变的命题习惯。因而高考文言文阅读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实质上是古代浅易的人物传记阅读。从分析古代人物传记的写作特点入手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是阅读此类文章的一条行之有效的途径。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70</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97264"/>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成语推断法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成语大多来自古籍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保留了很多古汉语用法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因而我们可以借助熟悉的成语推断文言实词的含义。如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恒亡其半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的意思也可根据成语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亡羊补牢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足以为训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可根据成语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不足为训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加以推断。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把文中画线的句子翻译成现代汉语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注意加点词的译法</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056568032"/>
              </p:ext>
            </p:extLst>
          </p:nvPr>
        </p:nvGraphicFramePr>
        <p:xfrm>
          <a:off x="620464" y="4258214"/>
          <a:ext cx="8128000" cy="1187010"/>
        </p:xfrm>
        <a:graphic>
          <a:graphicData uri="http://schemas.openxmlformats.org/presentationml/2006/ole">
            <p:oleObj spid="_x0000_s79874" name="文档" r:id="rId7" imgW="3847376" imgH="561732" progId="Word.Document.12">
              <p:embed/>
            </p:oleObj>
          </a:graphicData>
        </a:graphic>
      </p:graphicFrame>
    </p:spTree>
    <p:extLst>
      <p:ext uri="{BB962C8B-B14F-4D97-AF65-F5344CB8AC3E}">
        <p14:creationId xmlns:p14="http://schemas.microsoft.com/office/powerpoint/2010/main" xmlns="" val="790562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光武帝说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官吏奉行法典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律令是不可违犯的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再说说其他的请求。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赵王没有再说话。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的含义可根据成语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徇私枉法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贪赃枉法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违犯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87224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依形推义法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汉字中大部分为形声字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形旁为意符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大多与字义相关。据此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我们可以根据形旁推断某字的大致意思。如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又能以谲数发擿奸伏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不明说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绕着弯说话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引申为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诡诈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此处为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为生僻字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字义不好理解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但根据其形旁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可推知其义与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且又与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因此可推出其为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36680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73</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232596"/>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 (2015·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smtClean="0">
                <a:solidFill>
                  <a:srgbClr val="000000"/>
                </a:solidFill>
                <a:latin typeface="Times New Roman" panose="02020603050405020304" pitchFamily="18" charset="0"/>
                <a:cs typeface="Times New Roman" panose="02020603050405020304" pitchFamily="18" charset="0"/>
              </a:rPr>
              <a:t>加点</a:t>
            </a:r>
            <a:r>
              <a:rPr lang="zh-CN" altLang="en-US" sz="2200">
                <a:solidFill>
                  <a:srgbClr val="000000"/>
                </a:solidFill>
                <a:latin typeface="Times New Roman" panose="02020603050405020304" pitchFamily="18" charset="0"/>
                <a:cs typeface="Times New Roman" panose="02020603050405020304" pitchFamily="18" charset="0"/>
              </a:rPr>
              <a:t>词</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译法</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13427643"/>
              </p:ext>
            </p:extLst>
          </p:nvPr>
        </p:nvGraphicFramePr>
        <p:xfrm>
          <a:off x="620464" y="3111539"/>
          <a:ext cx="8128000" cy="821517"/>
        </p:xfrm>
        <a:graphic>
          <a:graphicData uri="http://schemas.openxmlformats.org/presentationml/2006/ole">
            <p:oleObj spid="_x0000_s80898" name="文档" r:id="rId7" imgW="3847376" imgH="389002" progId="Word.Document.12">
              <p:embed/>
            </p:oleObj>
          </a:graphicData>
        </a:graphic>
      </p:graphicFrame>
      <p:sp>
        <p:nvSpPr>
          <p:cNvPr id="2" name="矩形 1"/>
          <p:cNvSpPr>
            <a:spLocks noChangeAspect="1"/>
          </p:cNvSpPr>
          <p:nvPr/>
        </p:nvSpPr>
        <p:spPr>
          <a:xfrm>
            <a:off x="508000" y="4293096"/>
            <a:ext cx="8128000" cy="86600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肮脏的清扫它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堵塞的疏通它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缺失的补上它。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根据形旁和语意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可知是堵塞义。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35854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74</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1277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古今对比法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汉语词汇中有一部分词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古今同形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但意义往往不同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最忌望文生义。这里要特别注意古今构词特点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古汉语以单音节词为主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双音节词往往有其固定义项。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6</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smtClean="0">
                <a:solidFill>
                  <a:srgbClr val="000000"/>
                </a:solidFill>
                <a:latin typeface="Times New Roman" panose="02020603050405020304" pitchFamily="18" charset="0"/>
                <a:cs typeface="Times New Roman" panose="02020603050405020304" pitchFamily="18" charset="0"/>
              </a:rPr>
              <a:t>加点</a:t>
            </a:r>
            <a:r>
              <a:rPr lang="zh-CN" altLang="en-US" sz="2200">
                <a:solidFill>
                  <a:srgbClr val="000000"/>
                </a:solidFill>
                <a:latin typeface="Times New Roman" panose="02020603050405020304" pitchFamily="18" charset="0"/>
                <a:cs typeface="Times New Roman" panose="02020603050405020304" pitchFamily="18" charset="0"/>
              </a:rPr>
              <a:t>词</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译法。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872226907"/>
              </p:ext>
            </p:extLst>
          </p:nvPr>
        </p:nvGraphicFramePr>
        <p:xfrm>
          <a:off x="621834" y="3893092"/>
          <a:ext cx="8128000" cy="821517"/>
        </p:xfrm>
        <a:graphic>
          <a:graphicData uri="http://schemas.openxmlformats.org/presentationml/2006/ole">
            <p:oleObj spid="_x0000_s81922" name="文档" r:id="rId7" imgW="3847376" imgH="389002" progId="Word.Document.12">
              <p:embed/>
            </p:oleObj>
          </a:graphicData>
        </a:graphic>
      </p:graphicFrame>
      <p:sp>
        <p:nvSpPr>
          <p:cNvPr id="2" name="矩形 1"/>
          <p:cNvSpPr>
            <a:spLocks noChangeAspect="1"/>
          </p:cNvSpPr>
          <p:nvPr/>
        </p:nvSpPr>
        <p:spPr>
          <a:xfrm>
            <a:off x="508000" y="5085184"/>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即使冒着风雪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赶路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入住旅馆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一刻都不敢自行荒废。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逆旅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相当于现代汉语中的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旅馆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是一个词语。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700618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75</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51042"/>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通假推断法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在文言文阅读中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有时遇到某些词语不好理解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而把它换成偏旁相近或字音相近的词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意思就能贯通了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我们就可以考虑某字是否存在通假现象。这种推断含义的方法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我们称之为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通假推断法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7</a:t>
            </a:r>
            <a:r>
              <a:rPr lang="en-US" altLang="zh-CN" sz="2200" smtClean="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翻译画线的句子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a:t>
            </a:r>
            <a:r>
              <a:rPr lang="zh-CN" altLang="zh-CN" sz="2200" smtClean="0">
                <a:solidFill>
                  <a:srgbClr val="000000"/>
                </a:solidFill>
                <a:latin typeface="Times New Roman" panose="02020603050405020304" pitchFamily="18" charset="0"/>
                <a:cs typeface="Times New Roman" panose="02020603050405020304" pitchFamily="18" charset="0"/>
              </a:rPr>
              <a:t>加点</a:t>
            </a:r>
            <a:r>
              <a:rPr lang="zh-CN" altLang="en-US" sz="2200">
                <a:solidFill>
                  <a:srgbClr val="000000"/>
                </a:solidFill>
                <a:latin typeface="Times New Roman" panose="02020603050405020304" pitchFamily="18" charset="0"/>
                <a:cs typeface="Times New Roman" panose="02020603050405020304" pitchFamily="18" charset="0"/>
              </a:rPr>
              <a:t>词</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译法。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译文</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209233865"/>
              </p:ext>
            </p:extLst>
          </p:nvPr>
        </p:nvGraphicFramePr>
        <p:xfrm>
          <a:off x="610190" y="4199055"/>
          <a:ext cx="8128000" cy="821517"/>
        </p:xfrm>
        <a:graphic>
          <a:graphicData uri="http://schemas.openxmlformats.org/presentationml/2006/ole">
            <p:oleObj spid="_x0000_s82946" name="文档" r:id="rId7" imgW="3847376" imgH="389002" progId="Word.Document.12">
              <p:embed/>
            </p:oleObj>
          </a:graphicData>
        </a:graphic>
      </p:graphicFrame>
      <p:sp>
        <p:nvSpPr>
          <p:cNvPr id="2" name="矩形 1"/>
          <p:cNvSpPr>
            <a:spLocks noChangeAspect="1"/>
          </p:cNvSpPr>
          <p:nvPr/>
        </p:nvSpPr>
        <p:spPr>
          <a:xfrm>
            <a:off x="508000" y="5379006"/>
            <a:ext cx="8128000" cy="127227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副使崔应麟见到百姓吃湖泽中的雁粪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便装入袋中给陈登云看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登云随即送至朝廷。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08833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理解常见文言虚词在文中的意义和用法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《考试大纲》规定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掌握而、何、乎、乃、其、且、若、所、为、焉、也、以、因、于、与、则、者、之</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个文言虚词的意义和用法。全国卷近年在此考点没有单独设题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主要在翻译中考查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鉴于虚词在理解文意中的重要作用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个常见文言虚词的意义与用法应引起我们足够的重视。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26018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77</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0808"/>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一、准确推断虚词含义和用法须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五看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看语境。文言虚词要联系上下文来理解其意义和用法。语境包括语意和关系两个方面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语意方面。理解虚词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不能只看这个虚词本身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还应看它所在的句子甚至段落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将词与词、句子与句子的意思联系在一起来思考。如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两句中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但因语境不同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意义也不同。</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凭借、依靠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可译作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62956991"/>
              </p:ext>
            </p:extLst>
          </p:nvPr>
        </p:nvGraphicFramePr>
        <p:xfrm>
          <a:off x="332432" y="4151527"/>
          <a:ext cx="8128000" cy="912053"/>
        </p:xfrm>
        <a:graphic>
          <a:graphicData uri="http://schemas.openxmlformats.org/presentationml/2006/ole">
            <p:oleObj spid="_x0000_s83970" name="文档" r:id="rId7" imgW="3847376" imgH="432184" progId="Word.Document.12">
              <p:embed/>
            </p:oleObj>
          </a:graphicData>
        </a:graphic>
      </p:graphicFrame>
    </p:spTree>
    <p:extLst>
      <p:ext uri="{BB962C8B-B14F-4D97-AF65-F5344CB8AC3E}">
        <p14:creationId xmlns:p14="http://schemas.microsoft.com/office/powerpoint/2010/main" xmlns="" val="31066997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78</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关系方面。有些虚词在连接词、短语、句子时会标示某种关系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如因果关系、条件关系、支配关系、比较关系等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揣摩好了词与词、句子与句子之间的关系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则该虚词的意义和用法也就理解了。这类虚词主要有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Times New Roman" panose="02020603050405020304" pitchFamily="18" charset="0"/>
                <a:cs typeface="Times New Roman" panose="02020603050405020304" pitchFamily="18" charset="0"/>
              </a:rPr>
              <a:t>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后面连接的是代词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后面连接的是动词短语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。第①句中的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第②句中的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表目的关系。</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97217514"/>
              </p:ext>
            </p:extLst>
          </p:nvPr>
        </p:nvGraphicFramePr>
        <p:xfrm>
          <a:off x="333802" y="3370769"/>
          <a:ext cx="8128000" cy="912053"/>
        </p:xfrm>
        <a:graphic>
          <a:graphicData uri="http://schemas.openxmlformats.org/presentationml/2006/ole">
            <p:oleObj spid="_x0000_s84994" name="文档" r:id="rId7" imgW="3847376" imgH="432184" progId="Word.Document.12">
              <p:embed/>
            </p:oleObj>
          </a:graphicData>
        </a:graphic>
      </p:graphicFrame>
    </p:spTree>
    <p:extLst>
      <p:ext uri="{BB962C8B-B14F-4D97-AF65-F5344CB8AC3E}">
        <p14:creationId xmlns:p14="http://schemas.microsoft.com/office/powerpoint/2010/main" xmlns="" val="42772814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96435"/>
            <a:ext cx="8128000" cy="5119350"/>
          </a:xfrm>
          <a:prstGeom prst="rect">
            <a:avLst/>
          </a:prstGeom>
        </p:spPr>
        <p:txBody>
          <a:bodyPr>
            <a:spAutoFit/>
          </a:bodyPr>
          <a:lstStyle/>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贞观初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太宗与黄门侍郎王珪宴语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时有美人侍侧。本庐江王瑗之姬也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瑗败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籍没入宫。</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太宗指示珪曰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庐江不道</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贼杀其夫而纳其室。暴虐之甚</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何有不亡者乎</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珪避席曰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陛下以庐江取之为是邪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为非邪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安有杀人而取其妻</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卿乃问朕是非</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何也</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珪对曰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臣闻于《管子》曰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齐桓公之郭国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问其父老曰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郭何故亡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父老曰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以其善善而恶恶也。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桓公曰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若子之言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乃贤君也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何至于亡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父老曰</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不然。郭君善善而不能用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恶恶而不能去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所以亡也。</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今此妇人尚在左右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臣窃以为圣心是之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陛下若以为非</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所谓知恶而不去也。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太宗大悦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称为至言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遽令以美人还其亲族。</a:t>
            </a:r>
            <a:endParaRPr lang="zh-CN" altLang="zh-CN" sz="2200">
              <a:solidFill>
                <a:srgbClr val="000000"/>
              </a:solidFill>
              <a:latin typeface="NEU-BZ-S92"/>
              <a:ea typeface="方正书宋_GBK"/>
              <a:cs typeface="Times New Roman" panose="02020603050405020304" pitchFamily="18" charset="0"/>
            </a:endParaRPr>
          </a:p>
          <a:p>
            <a:pPr indent="266700" algn="r">
              <a:lnSpc>
                <a:spcPts val="28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节选自《贞观政要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612678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一、初读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紧扣文体特点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把握内容大意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文体特点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古代人物传记是一种以记叙为主的散文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一般先介绍传主的名字籍贯、家境身世、科举为官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然后叙述传主生平之主要事迹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这些事迹大多由典型片段组成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以时间为序组织材料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以品行为纲决定取舍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以官职变动作为行文标志。最后交代传主朝野声望、人生结局及卒年、谥号。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05430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80</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62689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注意句中加点虚词的翻译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32821671"/>
              </p:ext>
            </p:extLst>
          </p:nvPr>
        </p:nvGraphicFramePr>
        <p:xfrm>
          <a:off x="333802" y="2537719"/>
          <a:ext cx="8128000" cy="3195537"/>
        </p:xfrm>
        <a:graphic>
          <a:graphicData uri="http://schemas.openxmlformats.org/presentationml/2006/ole">
            <p:oleObj spid="_x0000_s86018" name="文档" r:id="rId7" imgW="3847376" imgH="1512466" progId="Word.Document.12">
              <p:embed/>
            </p:oleObj>
          </a:graphicData>
        </a:graphic>
      </p:graphicFrame>
    </p:spTree>
    <p:extLst>
      <p:ext uri="{BB962C8B-B14F-4D97-AF65-F5344CB8AC3E}">
        <p14:creationId xmlns:p14="http://schemas.microsoft.com/office/powerpoint/2010/main" xmlns="" val="1402863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庐江王荒淫无道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杀害了她原先的丈夫而把她占为己有。暴虐到极点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怎会不灭亡呢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哪有杀人而夺取其妻的道理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你却问我对不对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这是什么意思</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我私下认为</a:t>
            </a:r>
            <a:r>
              <a:rPr lang="zh-CN" altLang="zh-CN" sz="2200" dirty="0" smtClean="0">
                <a:solidFill>
                  <a:srgbClr val="000000"/>
                </a:solidFill>
                <a:latin typeface="Times New Roman" panose="02020603050405020304" pitchFamily="18" charset="0"/>
                <a:cs typeface="Times New Roman" panose="02020603050405020304" pitchFamily="18" charset="0"/>
              </a:rPr>
              <a:t>陛下</a:t>
            </a:r>
            <a:r>
              <a:rPr lang="zh-CN" altLang="en-US" sz="2200" dirty="0" smtClean="0">
                <a:solidFill>
                  <a:srgbClr val="000000"/>
                </a:solidFill>
                <a:latin typeface="Times New Roman" panose="02020603050405020304" pitchFamily="18" charset="0"/>
                <a:cs typeface="Times New Roman" panose="02020603050405020304" pitchFamily="18" charset="0"/>
              </a:rPr>
              <a:t>觉得</a:t>
            </a:r>
            <a:r>
              <a:rPr lang="zh-CN" altLang="zh-CN" sz="2200" dirty="0" smtClean="0">
                <a:solidFill>
                  <a:srgbClr val="000000"/>
                </a:solidFill>
                <a:latin typeface="Times New Roman" panose="02020603050405020304" pitchFamily="18" charset="0"/>
                <a:cs typeface="Times New Roman" panose="02020603050405020304" pitchFamily="18" charset="0"/>
              </a:rPr>
              <a:t>这样</a:t>
            </a:r>
            <a:r>
              <a:rPr lang="zh-CN" altLang="zh-CN" sz="2200" dirty="0">
                <a:solidFill>
                  <a:srgbClr val="000000"/>
                </a:solidFill>
                <a:latin typeface="Times New Roman" panose="02020603050405020304" pitchFamily="18" charset="0"/>
                <a:cs typeface="Times New Roman" panose="02020603050405020304" pitchFamily="18" charset="0"/>
              </a:rPr>
              <a:t>做是对的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陛下如果认为不对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那就是所谓知道邪恶而不能摒弃了。</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贞观初年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唐太宗与黄门侍郎王珪在宴会上交谈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当时有个美人在旁边侍候。她本是庐江王李瑗的爱姬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李瑗事败后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她被籍没入宫。</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太宗指着她对王珪说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庐江王荒淫无道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杀害了她原先的丈夫而把她占为己有。暴虐到极点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怎会不灭亡呢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王珪离座说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陛下认为庐江王夺取她是对了呢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还是不对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哪有杀人而夺取其妻的道理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你却问我对不对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这是什么意思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615456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wipe(down)">
                                      <p:cBhvr>
                                        <p:cTn id="10" dur="500"/>
                                        <p:tgtEl>
                                          <p:spTgt spid="6">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wipe(down)">
                                      <p:cBhvr>
                                        <p:cTn id="13" dur="500"/>
                                        <p:tgtEl>
                                          <p:spTgt spid="6">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6">
                                            <p:txEl>
                                              <p:pRg st="4" end="4"/>
                                            </p:txEl>
                                          </p:spTgt>
                                        </p:tgtEl>
                                        <p:attrNameLst>
                                          <p:attrName>style.visibility</p:attrName>
                                        </p:attrNameLst>
                                      </p:cBhvr>
                                      <p:to>
                                        <p:strVal val="visible"/>
                                      </p:to>
                                    </p:set>
                                    <p:animEffect transition="in" filter="wipe(down)">
                                      <p:cBhvr>
                                        <p:cTn id="16"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王珪回答说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我听到《管子》这本书里说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齐桓公到了郭国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问那里的父老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郭国为什么会灭亡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父老说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因为郭君喜欢好人而厌恶坏人。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齐桓公说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照你所说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他是个贤君啊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怎会灭亡呢</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父老说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楷体" panose="02010609060101010101" pitchFamily="49"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不是这样。郭君喜欢好人却不能任用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厌恶坏人却不能摒弃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这就是他灭亡的原因。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如今这个妇人还在陛下左右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我私下认为陛下认为这样做是对的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陛下如果认为不对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那就是所谓知道邪恶而不能摒弃了。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太宗听罢非常高兴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夸他讲得好极了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马上命令把这个美人送还给她的亲族。</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3587785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83</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90420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看位置。同一虚词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放在不同的位置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其意义、用法也就不同。这类虚词主要有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Times New Roman" panose="02020603050405020304" pitchFamily="18" charset="0"/>
                <a:cs typeface="Times New Roman" panose="02020603050405020304" pitchFamily="18" charset="0"/>
              </a:rPr>
              <a:t>①句中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用在及物动词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用在动词之前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且句子是疑问句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作疑问代词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第③句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用在形容词之后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90845009"/>
              </p:ext>
            </p:extLst>
          </p:nvPr>
        </p:nvGraphicFramePr>
        <p:xfrm>
          <a:off x="364714" y="2852936"/>
          <a:ext cx="8128000" cy="1368079"/>
        </p:xfrm>
        <a:graphic>
          <a:graphicData uri="http://schemas.openxmlformats.org/presentationml/2006/ole">
            <p:oleObj spid="_x0000_s87042" name="文档" r:id="rId7" imgW="3847376" imgH="648097" progId="Word.Document.12">
              <p:embed/>
            </p:oleObj>
          </a:graphicData>
        </a:graphic>
      </p:graphicFrame>
    </p:spTree>
    <p:extLst>
      <p:ext uri="{BB962C8B-B14F-4D97-AF65-F5344CB8AC3E}">
        <p14:creationId xmlns:p14="http://schemas.microsoft.com/office/powerpoint/2010/main" xmlns="" val="2155078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84</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884774"/>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看标点。同一个虚词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主要是语气助词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放在句末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由于标点符号不同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形成了不同的语气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其意义和用法也不同。这类虚词主要有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Times New Roman" panose="02020603050405020304" pitchFamily="18" charset="0"/>
                <a:cs typeface="Times New Roman" panose="02020603050405020304" pitchFamily="18" charset="0"/>
              </a:rPr>
              <a:t>①句末尾用了句号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且是判断句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是语气助词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第②句末尾用了问号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表疑问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第③句末尾用了叹号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表感叹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381053602"/>
              </p:ext>
            </p:extLst>
          </p:nvPr>
        </p:nvGraphicFramePr>
        <p:xfrm>
          <a:off x="323528" y="3099945"/>
          <a:ext cx="8128000" cy="1368079"/>
        </p:xfrm>
        <a:graphic>
          <a:graphicData uri="http://schemas.openxmlformats.org/presentationml/2006/ole">
            <p:oleObj spid="_x0000_s88066" name="文档" r:id="rId7" imgW="3847376" imgH="648097" progId="Word.Document.12">
              <p:embed/>
            </p:oleObj>
          </a:graphicData>
        </a:graphic>
      </p:graphicFrame>
    </p:spTree>
    <p:extLst>
      <p:ext uri="{BB962C8B-B14F-4D97-AF65-F5344CB8AC3E}">
        <p14:creationId xmlns:p14="http://schemas.microsoft.com/office/powerpoint/2010/main" xmlns="" val="12438608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85</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90420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看呼应。有些文言虚词同前面或后面的词相呼应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将两者结合起来分析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虚词的意义和用法就好理解了。这类虚词主要有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Times New Roman" panose="02020603050405020304" pitchFamily="18" charset="0"/>
                <a:cs typeface="Times New Roman" panose="02020603050405020304" pitchFamily="18" charset="0"/>
              </a:rPr>
              <a:t>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表疑问语气时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常同前面的疑问代词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是疑问语气词。第②句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是助词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表疑问语气。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替、给。</a:t>
            </a:r>
            <a:endParaRPr lang="zh-CN" altLang="zh-CN" sz="2200">
              <a:solidFill>
                <a:srgbClr val="000000"/>
              </a:solidFill>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030838436"/>
              </p:ext>
            </p:extLst>
          </p:nvPr>
        </p:nvGraphicFramePr>
        <p:xfrm>
          <a:off x="323528" y="3319309"/>
          <a:ext cx="8128000" cy="912053"/>
        </p:xfrm>
        <a:graphic>
          <a:graphicData uri="http://schemas.openxmlformats.org/presentationml/2006/ole">
            <p:oleObj spid="_x0000_s89090" name="文档" r:id="rId7" imgW="3847376" imgH="432184" progId="Word.Document.12">
              <p:embed/>
            </p:oleObj>
          </a:graphicData>
        </a:graphic>
      </p:graphicFrame>
    </p:spTree>
    <p:extLst>
      <p:ext uri="{BB962C8B-B14F-4D97-AF65-F5344CB8AC3E}">
        <p14:creationId xmlns:p14="http://schemas.microsoft.com/office/powerpoint/2010/main" xmlns="" val="10969339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天下号为至治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四夷已臣服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卿大夫士已称职。当是时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虽有奇杰无所复用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而其礼法风俗尤复细密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朝廷与四海之人无不遵蹈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而其八议</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之中犹有曰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议能者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。况当今天下未甚至治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四夷未尽臣服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卿大夫士未皆称职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礼法风俗又非细密如周之盛时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而奇杰之士复有困于簿书米盐间者</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则反可不议其能而恕之乎</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所宜哀其才而贳</a:t>
            </a:r>
            <a:r>
              <a:rPr lang="zh-CN" altLang="zh-CN" sz="2200" baseline="300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无使为刀笔吏所困</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则庶乎尽其才矣。</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节选自苏洵《养才》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八议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指朝议。</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贳</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shì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赦免。</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6410560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87</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5679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注意句中加点虚词的翻译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47357121"/>
              </p:ext>
            </p:extLst>
          </p:nvPr>
        </p:nvGraphicFramePr>
        <p:xfrm>
          <a:off x="792815" y="2509318"/>
          <a:ext cx="8128000" cy="2008529"/>
        </p:xfrm>
        <a:graphic>
          <a:graphicData uri="http://schemas.openxmlformats.org/presentationml/2006/ole">
            <p:oleObj spid="_x0000_s90114" name="文档" r:id="rId7" imgW="3847376" imgH="950734" progId="Word.Document.12">
              <p:embed/>
            </p:oleObj>
          </a:graphicData>
        </a:graphic>
      </p:graphicFrame>
      <p:sp>
        <p:nvSpPr>
          <p:cNvPr id="8" name="矩形 7"/>
          <p:cNvSpPr>
            <a:spLocks noChangeAspect="1"/>
          </p:cNvSpPr>
          <p:nvPr/>
        </p:nvSpPr>
        <p:spPr>
          <a:xfrm>
            <a:off x="508000" y="4531110"/>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而那些奇特、杰出的人才仍有被官府文书和米盐生活之类所困的情况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这时反而可以不商议选拔英才并原谅他们的过失吗</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不让他们被办理文书的小吏所困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那么或许可以使他们发挥才能。</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549123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天下号称非常太平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四方异族已经臣服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上卿、大夫、士人也都称职。处在这时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即使有奇特杰出的人才也没有地方可用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然而那时的礼法风俗尤其细密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整个朝廷及其四海的人没有不遵循实行的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而那时朝议的大臣中还有主张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由有才能的人来商议事情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。更何况现在还不完全安定太平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四方异族未完全臣服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上卿、大夫、士人不是都很称职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礼法风俗又不像周朝强盛时期那样细密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而那些奇特、杰出的人才仍有被官府文书和米盐生活之类所困的情况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这时反而可以不商议选拔英才并原谅他们的过失吗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应该怜惜他们的才能而赦免他们的过失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不让他们被办理文书的小吏所困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那么或许可以使他们发挥才能。</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305367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看句式。文言文中有一些特殊句式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这种特殊句式配上特殊的虚词形成一种固定的格式来表达意思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记住特殊句式的种类和格式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有助于我们理解文言虚词。如判断句常用的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被动句常用的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宾语前置句常用的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定语后置句常用的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介词结构后置句常用的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疑问句常用的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都能为我们判断虚词的用法提供参考。</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9725006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传记文还有其特有的行文特点。传记文介绍人物时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第一次姓名俱全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后仅以名代称。如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鲁芝字世英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芝襁褓流离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仅以名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代替。传主除外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其他人物出场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的形式出现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魏车骑将军郭淮为雍州刺史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车骑将军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以剧令勃海任峻补之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勃海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籍贯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使者以白陵使韩琦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陵使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激驸马都尉王诜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驸马都尉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。文言中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有些人名会干扰我们对文章的解读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诞平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诸葛诞叛乱平息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宠风声大行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陈宠名声大震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辄云以属稚子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都说自己是王涣的属下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。为提高效率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我们在阅读时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可随手将人名圈出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以免误解。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61985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阅读下面的文言文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孔子生鲁昌平乡陬邑。其先宋人也。孔子年十七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鲁大夫孟釐子病且死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诫其嗣懿子曰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圣人之后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虽不当世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必有达者。</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今孔丘年少好礼</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其达者欤</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吾即没</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若必师之。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孔子贫且贱。及长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尝为季氏史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料量平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尝为司职吏而畜蕃息。由是为司空。已而去鲁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斥乎齐</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逐乎宋、卫</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困于陈、蔡之间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于是反鲁。鲁复善待。</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节选自《史记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孔子世家》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把文中画横线的句子翻译成现代汉语。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注意句中加点虚词的翻译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9446912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91</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057610095"/>
              </p:ext>
            </p:extLst>
          </p:nvPr>
        </p:nvGraphicFramePr>
        <p:xfrm>
          <a:off x="251520" y="1988840"/>
          <a:ext cx="8128000" cy="2008529"/>
        </p:xfrm>
        <a:graphic>
          <a:graphicData uri="http://schemas.openxmlformats.org/presentationml/2006/ole">
            <p:oleObj spid="_x0000_s91138" name="文档" r:id="rId7" imgW="3847376" imgH="950734" progId="Word.Document.12">
              <p:embed/>
            </p:oleObj>
          </a:graphicData>
        </a:graphic>
      </p:graphicFrame>
      <p:sp>
        <p:nvSpPr>
          <p:cNvPr id="7" name="矩形 6"/>
          <p:cNvSpPr>
            <a:spLocks noChangeAspect="1"/>
          </p:cNvSpPr>
          <p:nvPr/>
        </p:nvSpPr>
        <p:spPr>
          <a:xfrm>
            <a:off x="508000" y="409024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(1)</a:t>
            </a:r>
            <a:r>
              <a:rPr lang="zh-CN" altLang="zh-CN" sz="2200">
                <a:solidFill>
                  <a:srgbClr val="000000"/>
                </a:solidFill>
                <a:latin typeface="Times New Roman" panose="02020603050405020304" pitchFamily="18" charset="0"/>
                <a:cs typeface="Times New Roman" panose="02020603050405020304" pitchFamily="18" charset="0"/>
              </a:rPr>
              <a:t>现在孔子年纪小却喜欢礼仪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是要显达的人吧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我就要死了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你们一定要拜他为师。</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在齐国受到排斥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在宋国、卫国遭到驱逐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在陈国、蔡国之间被围困。</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2664612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参考译文</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孔子出生在鲁国昌平乡陬邑。他的祖先是宋国人。孔子十七岁时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鲁国的大夫孟釐子病重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快要死了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釐子告诫自己的后代懿子说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是圣人的后代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我听说圣人的后代虽然不一定能当国君执政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但必定会有才能显达的人出现。现在孔子年纪小却喜欢礼仪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是要显达的人吧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我就要死了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你们一定要拜他为师。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孔子家境贫寒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社会地位低贱。成年后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曾经在季氏的门下做过管理仓库的小官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出纳钱粮计量公平准确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又曾担任管理牧场的小官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养的牲畜繁殖增长。因此担任司空。不久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他离开鲁国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在齐国受到排斥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在宋国、卫国遭到驱逐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在陈国、蔡国之间被围困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于是又返回鲁国。鲁国又很好地对待他。</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2172133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12776"/>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黑简体"/>
                <a:cs typeface="Times New Roman" panose="02020603050405020304" pitchFamily="18" charset="0"/>
              </a:rPr>
              <a:t>二、易混虚词用法辨析</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的介词和连词用法辨析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是文言文里的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活跃分子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。由于语境的不同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既可以作介词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又可以作连词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还可以作动词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实词用法略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作介词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从语法位置上看。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作介词时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语法位置最为灵活。它有时处在主语和谓语之间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与名词或名词性短语组成介宾短语作状语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有时又与名词或名词性短语组成介宾短语成为后置状语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有时还省略其宾语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单独出现在句中。如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具以沛公言报项王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以沛公言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从意义作用上看。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作介词时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常跟后面的宾语组成介宾短语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表示动作行为的时间、处所、方位、对象等。</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8745512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作连词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用在名词、名词性短语、动词、形容词之间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表示前后两项的关联。相当于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木欣欣以向荣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泉涓涓而始流。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用在复句中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晋侯、秦伯围郑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以其无礼于晋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且贰于楚也。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62108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95</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79691563"/>
              </p:ext>
            </p:extLst>
          </p:nvPr>
        </p:nvGraphicFramePr>
        <p:xfrm>
          <a:off x="508000" y="1361316"/>
          <a:ext cx="8128000" cy="4017056"/>
        </p:xfrm>
        <a:graphic>
          <a:graphicData uri="http://schemas.openxmlformats.org/presentationml/2006/ole">
            <p:oleObj spid="_x0000_s92162" name="文档" r:id="rId7" imgW="3847376" imgH="1901468" progId="Word.Document.12">
              <p:embed/>
            </p:oleObj>
          </a:graphicData>
        </a:graphic>
      </p:graphicFrame>
      <p:sp>
        <p:nvSpPr>
          <p:cNvPr id="7" name="矩形 6"/>
          <p:cNvSpPr>
            <a:spLocks noChangeAspect="1"/>
          </p:cNvSpPr>
          <p:nvPr/>
        </p:nvSpPr>
        <p:spPr>
          <a:xfrm>
            <a:off x="508000" y="5301208"/>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凭借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身份。⑥连词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已经。⑧介词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9860908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385262" y="1367589"/>
            <a:ext cx="8384480"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作连词的并列、承接与修饰关系辨析</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如何判断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承接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主要看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前后的词语是否地位相等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是否可以互换位置而不改变语意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一般表示并列关系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随其流而扬其波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生死而肉骨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前后的词语有无时间上或逻辑上的先后顺序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表示承接关系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乃召子路而问曰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还可以从翻译中判断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作并列时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可不</a:t>
            </a:r>
            <a:r>
              <a:rPr lang="zh-CN" altLang="zh-CN" sz="2200" smtClean="0">
                <a:solidFill>
                  <a:srgbClr val="000000"/>
                </a:solidFill>
                <a:latin typeface="Times New Roman" panose="02020603050405020304" pitchFamily="18" charset="0"/>
                <a:cs typeface="Times New Roman" panose="02020603050405020304" pitchFamily="18" charset="0"/>
              </a:rPr>
              <a:t>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有时</a:t>
            </a:r>
            <a:r>
              <a:rPr lang="zh-CN" altLang="zh-CN" sz="2200">
                <a:solidFill>
                  <a:srgbClr val="000000"/>
                </a:solidFill>
                <a:latin typeface="Times New Roman" panose="02020603050405020304" pitchFamily="18" charset="0"/>
                <a:cs typeface="Times New Roman" panose="02020603050405020304" pitchFamily="18" charset="0"/>
              </a:rPr>
              <a:t>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表示承接关系时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可不</a:t>
            </a:r>
            <a:r>
              <a:rPr lang="zh-CN" altLang="zh-CN" sz="2200" smtClean="0">
                <a:solidFill>
                  <a:srgbClr val="000000"/>
                </a:solidFill>
                <a:latin typeface="Times New Roman" panose="02020603050405020304" pitchFamily="18" charset="0"/>
                <a:cs typeface="Times New Roman" panose="02020603050405020304" pitchFamily="18" charset="0"/>
              </a:rPr>
              <a:t>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有时</a:t>
            </a:r>
            <a:r>
              <a:rPr lang="zh-CN" altLang="zh-CN" sz="2200">
                <a:solidFill>
                  <a:srgbClr val="000000"/>
                </a:solidFill>
                <a:latin typeface="Times New Roman" panose="02020603050405020304" pitchFamily="18" charset="0"/>
                <a:cs typeface="Times New Roman" panose="02020603050405020304" pitchFamily="18" charset="0"/>
              </a:rPr>
              <a:t>翻译为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如何判断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表修饰关系是指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连接的前后项分别是句子的状语和动词谓语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其中前项一般表示动作行为的状态、方式、时间等。也就是说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是不是表修饰关系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只要看它是否处在状语和谓语之间就基本上可以断定了。</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5236134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97</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167157224"/>
              </p:ext>
            </p:extLst>
          </p:nvPr>
        </p:nvGraphicFramePr>
        <p:xfrm>
          <a:off x="836488" y="1412776"/>
          <a:ext cx="8128000" cy="4017056"/>
        </p:xfrm>
        <a:graphic>
          <a:graphicData uri="http://schemas.openxmlformats.org/presentationml/2006/ole">
            <p:oleObj spid="_x0000_s93186" name="文档" r:id="rId7" imgW="3847376" imgH="1901468" progId="Word.Document.12">
              <p:embed/>
            </p:oleObj>
          </a:graphicData>
        </a:graphic>
      </p:graphicFrame>
      <p:sp>
        <p:nvSpPr>
          <p:cNvPr id="7" name="矩形 6"/>
          <p:cNvSpPr>
            <a:spLocks noChangeAspect="1"/>
          </p:cNvSpPr>
          <p:nvPr/>
        </p:nvSpPr>
        <p:spPr>
          <a:xfrm>
            <a:off x="467544" y="5338883"/>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①②连词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表承接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表转折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⑦代词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。⑧连词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表修饰。</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7855329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318000"/>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的连词和介词用法辨析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讲</a:t>
            </a:r>
            <a:r>
              <a:rPr lang="zh-CN" altLang="zh-CN" sz="2200" smtClean="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既可作连词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又可作介词。在某些试题中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属于意义相同而用法不同的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要注意辨别。</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是连词还是介词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一看前后是否为并列关系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能否互换位置而基本意思不变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且在句中作同一种句子成分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前面是否出现或可否加入状语等其他成分。</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0489267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99</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E75E22"/>
                </a:solidFill>
                <a:latin typeface="+mj-ea"/>
                <a:ea typeface="+mj-ea"/>
              </a:rPr>
              <a:t>学习案二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65000"/>
                  </a:schemeClr>
                </a:solidFill>
                <a:latin typeface="+mj-ea"/>
                <a:ea typeface="+mj-ea"/>
              </a:rPr>
              <a:t>学习案三</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187304974"/>
              </p:ext>
            </p:extLst>
          </p:nvPr>
        </p:nvGraphicFramePr>
        <p:xfrm>
          <a:off x="323528" y="1775485"/>
          <a:ext cx="8128000" cy="3561030"/>
        </p:xfrm>
        <a:graphic>
          <a:graphicData uri="http://schemas.openxmlformats.org/presentationml/2006/ole">
            <p:oleObj spid="_x0000_s94210" name="文档" r:id="rId7" imgW="3847376" imgH="1685555" progId="Word.Document.12">
              <p:embed/>
            </p:oleObj>
          </a:graphicData>
        </a:graphic>
      </p:graphicFrame>
      <p:sp>
        <p:nvSpPr>
          <p:cNvPr id="7" name="矩形 6"/>
          <p:cNvSpPr>
            <a:spLocks noChangeAspect="1"/>
          </p:cNvSpPr>
          <p:nvPr/>
        </p:nvSpPr>
        <p:spPr>
          <a:xfrm>
            <a:off x="508000" y="5336515"/>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表疑问。②语气词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表反诘。③动词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参加。④动词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亲近。⑤动词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等待。⑥介词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同、跟。⑦连词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7851208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613</TotalTime>
  <Words>34777</Words>
  <Application>Microsoft Office PowerPoint</Application>
  <PresentationFormat>全屏显示(4:3)</PresentationFormat>
  <Paragraphs>2433</Paragraphs>
  <Slides>305</Slides>
  <Notes>100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305</vt:i4>
      </vt:variant>
    </vt:vector>
  </HeadingPairs>
  <TitlesOfParts>
    <vt:vector size="307" baseType="lpstr">
      <vt:lpstr>3</vt:lpstr>
      <vt:lpstr>文档</vt:lpstr>
      <vt:lpstr>第二部分  古代诗文阅读</vt:lpstr>
      <vt:lpstr>专题一　文言文阅读</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2019-03-15T07:56:03Z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