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0" r:id="rId3"/>
  </p:sldMasterIdLst>
  <p:notesMasterIdLst>
    <p:notesMasterId r:id="rId81"/>
  </p:notesMasterIdLst>
  <p:sldIdLst>
    <p:sldId id="257" r:id="rId4"/>
    <p:sldId id="258" r:id="rId5"/>
    <p:sldId id="354" r:id="rId6"/>
    <p:sldId id="3645" r:id="rId7"/>
    <p:sldId id="3667" r:id="rId8"/>
    <p:sldId id="3668" r:id="rId9"/>
    <p:sldId id="3827" r:id="rId10"/>
    <p:sldId id="3670" r:id="rId11"/>
    <p:sldId id="352" r:id="rId12"/>
    <p:sldId id="3671" r:id="rId13"/>
    <p:sldId id="3672" r:id="rId14"/>
    <p:sldId id="3762" r:id="rId15"/>
    <p:sldId id="3761" r:id="rId16"/>
    <p:sldId id="3673" r:id="rId17"/>
    <p:sldId id="3674" r:id="rId18"/>
    <p:sldId id="3675" r:id="rId19"/>
    <p:sldId id="3754" r:id="rId20"/>
    <p:sldId id="3676" r:id="rId21"/>
    <p:sldId id="3678" r:id="rId22"/>
    <p:sldId id="3679" r:id="rId23"/>
    <p:sldId id="3680" r:id="rId24"/>
    <p:sldId id="3702" r:id="rId25"/>
    <p:sldId id="3703" r:id="rId26"/>
    <p:sldId id="3704" r:id="rId27"/>
    <p:sldId id="265" r:id="rId28"/>
    <p:sldId id="3705" r:id="rId29"/>
    <p:sldId id="3706" r:id="rId30"/>
    <p:sldId id="3707" r:id="rId31"/>
    <p:sldId id="3708" r:id="rId32"/>
    <p:sldId id="3709" r:id="rId33"/>
    <p:sldId id="3710" r:id="rId34"/>
    <p:sldId id="3711" r:id="rId35"/>
    <p:sldId id="3712" r:id="rId36"/>
    <p:sldId id="3713" r:id="rId37"/>
    <p:sldId id="3714" r:id="rId38"/>
    <p:sldId id="3715" r:id="rId39"/>
    <p:sldId id="3716" r:id="rId40"/>
    <p:sldId id="3717" r:id="rId41"/>
    <p:sldId id="3718" r:id="rId42"/>
    <p:sldId id="353" r:id="rId43"/>
    <p:sldId id="3755" r:id="rId44"/>
    <p:sldId id="388" r:id="rId45"/>
    <p:sldId id="3719" r:id="rId46"/>
    <p:sldId id="3720" r:id="rId47"/>
    <p:sldId id="3721" r:id="rId48"/>
    <p:sldId id="387" r:id="rId49"/>
    <p:sldId id="3722" r:id="rId50"/>
    <p:sldId id="3723" r:id="rId51"/>
    <p:sldId id="3724" r:id="rId52"/>
    <p:sldId id="3725" r:id="rId53"/>
    <p:sldId id="3726" r:id="rId54"/>
    <p:sldId id="3898" r:id="rId55"/>
    <p:sldId id="3727" r:id="rId56"/>
    <p:sldId id="3758" r:id="rId57"/>
    <p:sldId id="3730" r:id="rId58"/>
    <p:sldId id="3731" r:id="rId59"/>
    <p:sldId id="3732" r:id="rId60"/>
    <p:sldId id="3756" r:id="rId61"/>
    <p:sldId id="3757" r:id="rId62"/>
    <p:sldId id="3733" r:id="rId63"/>
    <p:sldId id="3734" r:id="rId64"/>
    <p:sldId id="3760" r:id="rId65"/>
    <p:sldId id="3596" r:id="rId66"/>
    <p:sldId id="3736" r:id="rId67"/>
    <p:sldId id="3737" r:id="rId68"/>
    <p:sldId id="3735" r:id="rId69"/>
    <p:sldId id="3739" r:id="rId70"/>
    <p:sldId id="3738" r:id="rId71"/>
    <p:sldId id="3741" r:id="rId72"/>
    <p:sldId id="260" r:id="rId73"/>
    <p:sldId id="279" r:id="rId74"/>
    <p:sldId id="3742" r:id="rId75"/>
    <p:sldId id="3743" r:id="rId76"/>
    <p:sldId id="3744" r:id="rId77"/>
    <p:sldId id="3745" r:id="rId78"/>
    <p:sldId id="3746" r:id="rId79"/>
    <p:sldId id="3763" r:id="rId8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3B19"/>
    <a:srgbClr val="92B6DA"/>
    <a:srgbClr val="5B9BD5"/>
    <a:srgbClr val="A5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9" autoAdjust="0"/>
    <p:restoredTop sz="94660"/>
  </p:normalViewPr>
  <p:slideViewPr>
    <p:cSldViewPr snapToGrid="0">
      <p:cViewPr varScale="1">
        <p:scale>
          <a:sx n="64" d="100"/>
          <a:sy n="64" d="100"/>
        </p:scale>
        <p:origin x="7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3" d="100"/>
        <a:sy n="2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presProps" Target="presProps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B34D0A-9C03-4F2F-955A-A956089B905C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CBDEA-24CB-4814-B24D-7902408EA2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72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CBDEA-24CB-4814-B24D-7902408EA20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0063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863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4842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534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5777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563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145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CBDEA-24CB-4814-B24D-7902408EA20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3999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502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9691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800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7070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7212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4676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CBDEA-24CB-4814-B24D-7902408EA209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5024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CBDEA-24CB-4814-B24D-7902408EA209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2371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3774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0AF72C-DB1A-45F9-95C8-590636234137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764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8971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7311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6739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CBDEA-24CB-4814-B24D-7902408EA209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860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157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CBDEA-24CB-4814-B24D-7902408EA209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3159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CBDEA-24CB-4814-B24D-7902408EA209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816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41014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CBDEA-24CB-4814-B24D-7902408EA209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250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471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223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617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491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38E41-6C6D-4B56-860F-2B48E127361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75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747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5" name="日期占位符 2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16" name="页脚占位符 18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" name="灯片编号占位符 26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67" y="1859757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045C75"/>
                </a:solidFill>
                <a:latin typeface="Constantia" panose="02030602050306030303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>
              <a:solidFill>
                <a:srgbClr val="045C75"/>
              </a:solidFill>
              <a:latin typeface="Constantia" panose="02030602050306030303" charset="0"/>
            </a:endParaRPr>
          </a:p>
        </p:txBody>
      </p:sp>
    </p:spTree>
  </p:cSld>
  <p:clrMapOvr>
    <a:masterClrMapping/>
  </p:clrMapOvr>
  <p:transition advTm="0"/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09824" y="636980"/>
            <a:ext cx="11205881" cy="5719482"/>
          </a:xfrm>
          <a:prstGeom prst="rect">
            <a:avLst/>
          </a:prstGeom>
          <a:solidFill>
            <a:schemeClr val="bg1">
              <a:alpha val="65000"/>
            </a:schemeClr>
          </a:solidFill>
          <a:ln w="66675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0864" y="725245"/>
            <a:ext cx="11205881" cy="5719482"/>
          </a:xfrm>
          <a:prstGeom prst="rect">
            <a:avLst/>
          </a:prstGeom>
          <a:solidFill>
            <a:schemeClr val="bg1">
              <a:alpha val="65000"/>
            </a:schemeClr>
          </a:solidFill>
          <a:ln w="66675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609824" y="812240"/>
            <a:ext cx="11205881" cy="5719482"/>
          </a:xfrm>
          <a:prstGeom prst="rect">
            <a:avLst/>
          </a:prstGeom>
          <a:solidFill>
            <a:schemeClr val="bg1">
              <a:alpha val="65000"/>
            </a:schemeClr>
          </a:solidFill>
          <a:ln w="66675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Tm="0"/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单圆角矩形 14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直角三角形 15"/>
          <p:cNvSpPr/>
          <p:nvPr/>
        </p:nvSpPr>
        <p:spPr>
          <a:xfrm rot="420000" flipV="1">
            <a:off x="10672233" y="5359400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FFFFFF"/>
              </a:solidFill>
              <a:latin typeface="Constantia" panose="02030602050306030303" charset="0"/>
              <a:ea typeface="宋体" panose="02010600030101010101" pitchFamily="2" charset="-122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00" y="1176996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769600" y="6356350"/>
            <a:ext cx="8128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28" y="296214"/>
            <a:ext cx="759440" cy="759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-12700" y="-7937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5842000" y="-7937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标题占位符 8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9" name="文本占位符 29"/>
          <p:cNvSpPr>
            <a:spLocks noGrp="1"/>
          </p:cNvSpPr>
          <p:nvPr>
            <p:ph type="body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73050"/>
            <a:r>
              <a:rPr lang="zh-CN" altLang="en-US" dirty="0"/>
              <a:t>单击此处编辑母版文本样式</a:t>
            </a:r>
          </a:p>
          <a:p>
            <a:pPr lvl="1" indent="-246380"/>
            <a:r>
              <a:rPr lang="zh-CN" altLang="en-US" dirty="0"/>
              <a:t>第二级</a:t>
            </a:r>
          </a:p>
          <a:p>
            <a:pPr lvl="2" indent="-245745"/>
            <a:r>
              <a:rPr lang="zh-CN" altLang="en-US" dirty="0"/>
              <a:t>第三级</a:t>
            </a:r>
          </a:p>
          <a:p>
            <a:pPr lvl="3" indent="-209550"/>
            <a:r>
              <a:rPr lang="zh-CN" altLang="en-US" dirty="0"/>
              <a:t>第四级</a:t>
            </a:r>
          </a:p>
          <a:p>
            <a:pPr lvl="4" indent="-20955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fld id="{EE3DD055-CE0B-4667-B966-F2B474A9823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fld id="{2E4A1FE3-BCBA-469A-B1A9-A8EE4EFCB04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33" name="组合 1"/>
          <p:cNvGrpSpPr/>
          <p:nvPr/>
        </p:nvGrpSpPr>
        <p:grpSpPr>
          <a:xfrm>
            <a:off x="-25400" y="203200"/>
            <a:ext cx="12240684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034" name="图片 18" descr="状元府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42000" y="3724275"/>
            <a:ext cx="6350000" cy="313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图片 13" descr="logo教科院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81751" y="31750"/>
            <a:ext cx="5803900" cy="61118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ransition advTm="0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anose="020105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anose="020105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anose="020105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anose="020105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  <a:ea typeface="隶书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38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3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405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 panose="05020102010507070707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 panose="05020102010507070707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ransition advTm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1.xml"/><Relationship Id="rId5" Type="http://schemas.openxmlformats.org/officeDocument/2006/relationships/audio" Target="../media/media1.mp3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10" Type="http://schemas.openxmlformats.org/officeDocument/2006/relationships/slide" Target="slide3.xml"/><Relationship Id="rId4" Type="http://schemas.openxmlformats.org/officeDocument/2006/relationships/tags" Target="../tags/tag7.xml"/><Relationship Id="rId9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3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3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6.xml"/><Relationship Id="rId4" Type="http://schemas.openxmlformats.org/officeDocument/2006/relationships/tags" Target="../tags/tag2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hyperlink" Target="&#21016;&#24314;&#21191;&#65306;&#21517;&#33879;&#38405;&#35835;.ppt" TargetMode="Externa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4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hyperlink" Target="&#33945;&#29141;&#65306;&#21517;&#33879;&#23548;&#35835;&#35838;.mp4" TargetMode="External"/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17"/>
          <p:cNvSpPr/>
          <p:nvPr>
            <p:custDataLst>
              <p:tags r:id="rId2"/>
            </p:custDataLst>
          </p:nvPr>
        </p:nvSpPr>
        <p:spPr>
          <a:xfrm>
            <a:off x="1009015" y="955040"/>
            <a:ext cx="9667875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60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 </a:t>
            </a:r>
            <a:r>
              <a:rPr lang="zh-CN" altLang="en-US" sz="60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实现</a:t>
            </a:r>
            <a:r>
              <a:rPr sz="6000" b="1" dirty="0" err="1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教材教学价值</a:t>
            </a:r>
            <a:r>
              <a:rPr lang="zh-CN" sz="60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的</a:t>
            </a:r>
            <a:r>
              <a:rPr sz="6000" b="1" dirty="0" err="1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最大化</a:t>
            </a:r>
            <a:r>
              <a:rPr sz="60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                         </a:t>
            </a:r>
            <a:br>
              <a:rPr sz="60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</a:br>
            <a:r>
              <a:rPr sz="40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       </a:t>
            </a:r>
            <a:endParaRPr sz="4000" b="1" dirty="0" smtClean="0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  <a:p>
            <a:pPr algn="l"/>
            <a:r>
              <a:rPr sz="4000" b="1" dirty="0" smtClean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       </a:t>
            </a:r>
            <a:r>
              <a:rPr sz="4000" b="1" dirty="0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——九（上）统编教材试教汇报</a:t>
            </a:r>
            <a:endParaRPr sz="4000" b="1" dirty="0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</a:endParaRPr>
          </a:p>
        </p:txBody>
      </p:sp>
      <p:sp>
        <p:nvSpPr>
          <p:cNvPr id="5" name="PA_矩形 19"/>
          <p:cNvSpPr/>
          <p:nvPr>
            <p:custDataLst>
              <p:tags r:id="rId3"/>
            </p:custDataLst>
          </p:nvPr>
        </p:nvSpPr>
        <p:spPr>
          <a:xfrm>
            <a:off x="2055495" y="4366260"/>
            <a:ext cx="862139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sz="3200" b="1" i="0" dirty="0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重庆市教育科学研究院   陈家尧   </a:t>
            </a:r>
          </a:p>
          <a:p>
            <a:pPr algn="r"/>
            <a:r>
              <a:rPr sz="3200" b="1" i="0" dirty="0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                           </a:t>
            </a:r>
          </a:p>
          <a:p>
            <a:pPr algn="l"/>
            <a:r>
              <a:rPr sz="3200" b="1" i="0" dirty="0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</a:rPr>
              <a:t>                                        2018. 5. 9</a:t>
            </a:r>
          </a:p>
        </p:txBody>
      </p:sp>
      <p:pic>
        <p:nvPicPr>
          <p:cNvPr id="12" name="bamboo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84584" y="9874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audio>
              <p:cMediaNode vol="80000" numSld="25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0" y="774065"/>
            <a:ext cx="101396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重庆七中 试教</a:t>
            </a:r>
            <a:r>
              <a:rPr lang="en-US" altLang="zh-CN" sz="4000" b="1" dirty="0">
                <a:solidFill>
                  <a:schemeClr val="tx1"/>
                </a:solidFill>
                <a:sym typeface="+mn-ea"/>
              </a:rPr>
              <a:t>《</a:t>
            </a:r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中国人失掉自信力了吗？</a:t>
            </a:r>
            <a:r>
              <a:rPr lang="en-US" altLang="zh-CN" sz="4000" b="1" dirty="0">
                <a:solidFill>
                  <a:schemeClr val="tx1"/>
                </a:solidFill>
                <a:sym typeface="+mn-ea"/>
              </a:rPr>
              <a:t>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99160" y="1720215"/>
            <a:ext cx="1068705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2800" dirty="0">
                <a:sym typeface="+mn-ea"/>
              </a:rPr>
              <a:t>一、弄清三个概念：自信力、他信力、自欺力</a:t>
            </a:r>
            <a:endParaRPr lang="en-US" altLang="zh-CN" sz="28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2800" dirty="0">
                <a:sym typeface="+mn-ea"/>
              </a:rPr>
              <a:t>二、理清驳论思路</a:t>
            </a:r>
            <a:endParaRPr lang="en-US" altLang="zh-CN" sz="28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800" dirty="0">
                <a:sym typeface="+mn-ea"/>
              </a:rPr>
              <a:t>    ·</a:t>
            </a:r>
            <a:r>
              <a:rPr lang="zh-CN" altLang="en-US" sz="2800" dirty="0">
                <a:sym typeface="+mn-ea"/>
              </a:rPr>
              <a:t>敌论：中国人失掉自信力了</a:t>
            </a:r>
            <a:endParaRPr lang="en-US" altLang="zh-CN" sz="28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800" dirty="0">
                <a:sym typeface="+mn-ea"/>
              </a:rPr>
              <a:t>    ·</a:t>
            </a:r>
            <a:r>
              <a:rPr lang="zh-CN" altLang="en-US" sz="2800" dirty="0">
                <a:sym typeface="+mn-ea"/>
              </a:rPr>
              <a:t>批驳：失掉的是他信力、发展的是自欺力</a:t>
            </a:r>
            <a:endParaRPr lang="en-US" altLang="zh-CN" sz="28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800" dirty="0">
                <a:sym typeface="+mn-ea"/>
              </a:rPr>
              <a:t>    ·</a:t>
            </a:r>
            <a:r>
              <a:rPr lang="zh-CN" altLang="en-US" sz="2800" dirty="0">
                <a:sym typeface="+mn-ea"/>
              </a:rPr>
              <a:t>立论</a:t>
            </a:r>
            <a:r>
              <a:rPr lang="en-US" altLang="zh-CN" sz="2800" dirty="0">
                <a:sym typeface="+mn-ea"/>
              </a:rPr>
              <a:t>:</a:t>
            </a:r>
            <a:r>
              <a:rPr lang="zh-CN" altLang="en-US" sz="2800" dirty="0">
                <a:sym typeface="+mn-ea"/>
              </a:rPr>
              <a:t>有不失掉自信力的中国人在</a:t>
            </a:r>
            <a:endParaRPr lang="en-US" altLang="zh-CN" sz="28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2800" dirty="0">
                <a:sym typeface="+mn-ea"/>
              </a:rPr>
              <a:t>三、批驳、立论方式</a:t>
            </a:r>
            <a:endParaRPr lang="en-US" altLang="zh-CN" sz="28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800" dirty="0">
                <a:sym typeface="+mn-ea"/>
              </a:rPr>
              <a:t>    ·</a:t>
            </a:r>
            <a:r>
              <a:rPr lang="zh-CN" altLang="en-US" sz="2800" dirty="0">
                <a:sym typeface="+mn-ea"/>
              </a:rPr>
              <a:t>驳论据：信“地</a:t>
            </a:r>
            <a:r>
              <a:rPr lang="en-US" altLang="zh-CN" sz="2800" dirty="0">
                <a:sym typeface="+mn-ea"/>
              </a:rPr>
              <a:t>”</a:t>
            </a:r>
            <a:r>
              <a:rPr lang="zh-CN" altLang="en-US" sz="2800" dirty="0">
                <a:sym typeface="+mn-ea"/>
              </a:rPr>
              <a:t>、信</a:t>
            </a:r>
            <a:r>
              <a:rPr lang="en-US" altLang="zh-CN" sz="2800" dirty="0">
                <a:sym typeface="+mn-ea"/>
              </a:rPr>
              <a:t>“</a:t>
            </a:r>
            <a:r>
              <a:rPr lang="zh-CN" altLang="en-US" sz="2800" dirty="0">
                <a:sym typeface="+mn-ea"/>
              </a:rPr>
              <a:t>物</a:t>
            </a:r>
            <a:r>
              <a:rPr lang="en-US" altLang="zh-CN" sz="2800" dirty="0">
                <a:sym typeface="+mn-ea"/>
              </a:rPr>
              <a:t>”</a:t>
            </a:r>
            <a:r>
              <a:rPr lang="zh-CN" altLang="en-US" sz="2800" dirty="0">
                <a:sym typeface="+mn-ea"/>
              </a:rPr>
              <a:t>，没有相信自己</a:t>
            </a:r>
            <a:endParaRPr lang="en-US" altLang="zh-CN" sz="28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800" dirty="0">
                <a:sym typeface="+mn-ea"/>
              </a:rPr>
              <a:t>    ·</a:t>
            </a:r>
            <a:r>
              <a:rPr lang="zh-CN" altLang="en-US" sz="2800" dirty="0">
                <a:sym typeface="+mn-ea"/>
              </a:rPr>
              <a:t>立论：古今举例，中国不乏有自信力的人</a:t>
            </a:r>
            <a:endParaRPr lang="en-US" altLang="zh-CN" sz="28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2800" dirty="0">
                <a:sym typeface="+mn-ea"/>
              </a:rPr>
              <a:t>四、开展辩论会</a:t>
            </a:r>
            <a:endParaRPr lang="en-US" altLang="zh-CN" sz="28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800" dirty="0">
                <a:sym typeface="+mn-ea"/>
              </a:rPr>
              <a:t>    ·</a:t>
            </a:r>
            <a:r>
              <a:rPr lang="zh-CN" altLang="en-US" sz="2800" dirty="0">
                <a:sym typeface="+mn-ea"/>
              </a:rPr>
              <a:t>以“玩电子游戏是否会影响学习”开展辩论会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873760" y="1711325"/>
            <a:ext cx="10564495" cy="4525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347210" y="1593215"/>
            <a:ext cx="7585075" cy="5469255"/>
          </a:xfrm>
        </p:spPr>
        <p:txBody>
          <a:bodyPr/>
          <a:lstStyle/>
          <a:p>
            <a:pPr latinLnBrk="0">
              <a:lnSpc>
                <a:spcPct val="150000"/>
              </a:lnSpc>
              <a:spcBef>
                <a:spcPts val="0"/>
              </a:spcBef>
            </a:pPr>
            <a:r>
              <a:rPr lang="zh-CN" altLang="en-US" sz="3200">
                <a:sym typeface="+mn-ea"/>
              </a:rPr>
              <a:t>王荣生教授：在我看来，语文教师的阅读方式，在很大程度上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构建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着学生的阅读方式，尤其是语文教师在教学中所体现的阅读方式。教阅读就是教阅读方法，阅读方法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源于</a:t>
            </a:r>
            <a:r>
              <a:rPr lang="zh-CN" altLang="en-US" sz="3200">
                <a:sym typeface="+mn-ea"/>
              </a:rPr>
              <a:t>体式。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000">
                <a:sym typeface="+mn-ea"/>
              </a:rPr>
              <a:t>                       王荣生</a:t>
            </a:r>
            <a:r>
              <a:rPr lang="en-US" altLang="zh-CN" sz="2000">
                <a:sym typeface="+mn-ea"/>
              </a:rPr>
              <a:t>.</a:t>
            </a:r>
            <a:r>
              <a:rPr lang="zh-CN" altLang="en-US" sz="2000">
                <a:sym typeface="+mn-ea"/>
              </a:rPr>
              <a:t>语文科课程论基础</a:t>
            </a:r>
            <a:r>
              <a:rPr lang="en-US" altLang="zh-CN" sz="2000">
                <a:sym typeface="+mn-ea"/>
              </a:rPr>
              <a:t>[M].教育科学出版社,2005.</a:t>
            </a:r>
          </a:p>
          <a:p>
            <a:pPr>
              <a:lnSpc>
                <a:spcPct val="90000"/>
              </a:lnSpc>
            </a:pPr>
            <a:endParaRPr lang="zh-CN" altLang="en-US" sz="3200"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sym typeface="+mn-ea"/>
              </a:rPr>
              <a:t>   </a:t>
            </a:r>
            <a:endParaRPr lang="en-US" altLang="zh-CN" sz="3200"/>
          </a:p>
          <a:p>
            <a:pPr>
              <a:lnSpc>
                <a:spcPct val="90000"/>
              </a:lnSpc>
            </a:pPr>
            <a:endParaRPr lang="zh-CN" altLang="en-US" sz="3200"/>
          </a:p>
        </p:txBody>
      </p:sp>
      <p:grpSp>
        <p:nvGrpSpPr>
          <p:cNvPr id="2" name="Group 69"/>
          <p:cNvGrpSpPr/>
          <p:nvPr/>
        </p:nvGrpSpPr>
        <p:grpSpPr bwMode="auto">
          <a:xfrm rot="-6159472" flipV="1">
            <a:off x="-365760" y="1446530"/>
            <a:ext cx="1879600" cy="132080"/>
            <a:chOff x="0" y="0"/>
            <a:chExt cx="6705601" cy="531495"/>
          </a:xfrm>
        </p:grpSpPr>
        <p:sp>
          <p:nvSpPr>
            <p:cNvPr id="16389" name="Rounded Rectangle 70"/>
            <p:cNvSpPr>
              <a:spLocks noChangeArrowheads="1"/>
            </p:cNvSpPr>
            <p:nvPr/>
          </p:nvSpPr>
          <p:spPr bwMode="auto">
            <a:xfrm>
              <a:off x="5867401" y="116118"/>
              <a:ext cx="8382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F7F7F"/>
                </a:gs>
                <a:gs pos="50000">
                  <a:srgbClr val="FFFFFF"/>
                </a:gs>
                <a:gs pos="100000">
                  <a:srgbClr val="7F7F7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0" name="Isosceles Triangle 12"/>
            <p:cNvSpPr>
              <a:spLocks noChangeArrowheads="1"/>
            </p:cNvSpPr>
            <p:nvPr/>
          </p:nvSpPr>
          <p:spPr bwMode="auto">
            <a:xfrm rot="-5400000">
              <a:off x="128132" y="92180"/>
              <a:ext cx="81170" cy="337433"/>
            </a:xfrm>
            <a:custGeom>
              <a:avLst/>
              <a:gdLst/>
              <a:ahLst/>
              <a:cxnLst>
                <a:cxn ang="0">
                  <a:pos x="64009" y="82284"/>
                </a:cxn>
                <a:cxn ang="0">
                  <a:pos x="64009" y="120601"/>
                </a:cxn>
                <a:cxn ang="0">
                  <a:pos x="64008" y="120601"/>
                </a:cxn>
                <a:cxn ang="0">
                  <a:pos x="64008" y="266094"/>
                </a:cxn>
                <a:cxn ang="0">
                  <a:pos x="0" y="266094"/>
                </a:cxn>
                <a:cxn ang="0">
                  <a:pos x="0" y="113694"/>
                </a:cxn>
                <a:cxn ang="0">
                  <a:pos x="1" y="113694"/>
                </a:cxn>
                <a:cxn ang="0">
                  <a:pos x="1" y="82284"/>
                </a:cxn>
                <a:cxn ang="0">
                  <a:pos x="28685" y="0"/>
                </a:cxn>
                <a:cxn ang="0">
                  <a:pos x="35325" y="0"/>
                </a:cxn>
              </a:cxnLst>
              <a:rect l="0" t="0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35999">
                  <a:srgbClr val="7F7F7F"/>
                </a:gs>
                <a:gs pos="64999">
                  <a:srgbClr val="FFFFFF"/>
                </a:gs>
                <a:gs pos="79999">
                  <a:srgbClr val="FFFFFF"/>
                </a:gs>
                <a:gs pos="100000">
                  <a:srgbClr val="262626"/>
                </a:gs>
              </a:gsLst>
              <a:lin ang="0" scaled="1"/>
            </a:gradFill>
            <a:ln w="952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1" name="Rounded Rectangle 72"/>
            <p:cNvSpPr>
              <a:spLocks noChangeArrowheads="1"/>
            </p:cNvSpPr>
            <p:nvPr/>
          </p:nvSpPr>
          <p:spPr bwMode="auto">
            <a:xfrm>
              <a:off x="860238" y="0"/>
              <a:ext cx="2313291" cy="521797"/>
            </a:xfrm>
            <a:prstGeom prst="roundRect">
              <a:avLst>
                <a:gd name="adj" fmla="val 10718"/>
              </a:avLst>
            </a:prstGeom>
            <a:gradFill rotWithShape="1">
              <a:gsLst>
                <a:gs pos="0">
                  <a:srgbClr val="3F3F3F"/>
                </a:gs>
                <a:gs pos="50000">
                  <a:srgbClr val="7F7F7F"/>
                </a:gs>
                <a:gs pos="100000">
                  <a:srgbClr val="3F3F3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2" name="Isosceles Triangle 24"/>
            <p:cNvSpPr>
              <a:spLocks noChangeArrowheads="1"/>
            </p:cNvSpPr>
            <p:nvPr/>
          </p:nvSpPr>
          <p:spPr bwMode="auto">
            <a:xfrm rot="-5400000">
              <a:off x="259015" y="-79428"/>
              <a:ext cx="463820" cy="680652"/>
            </a:xfrm>
            <a:custGeom>
              <a:avLst/>
              <a:gdLst/>
              <a:ahLst/>
              <a:cxnLst>
                <a:cxn ang="0">
                  <a:pos x="365760" y="536750"/>
                </a:cxn>
                <a:cxn ang="0">
                  <a:pos x="0" y="536750"/>
                </a:cxn>
                <a:cxn ang="0">
                  <a:pos x="129028" y="0"/>
                </a:cxn>
                <a:cxn ang="0">
                  <a:pos x="236732" y="0"/>
                </a:cxn>
              </a:cxnLst>
              <a:rect l="0" t="0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F7F7F"/>
                </a:gs>
                <a:gs pos="50000">
                  <a:srgbClr val="D8D8D8"/>
                </a:gs>
                <a:gs pos="100000">
                  <a:srgbClr val="7F7F7F"/>
                </a:gs>
              </a:gsLst>
              <a:lin ang="10800000" scaled="1"/>
            </a:gradFill>
            <a:ln w="317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3" name="Freeform 74"/>
            <p:cNvSpPr>
              <a:spLocks noChangeAspect="1" noChangeArrowheads="1"/>
            </p:cNvSpPr>
            <p:nvPr/>
          </p:nvSpPr>
          <p:spPr bwMode="auto">
            <a:xfrm>
              <a:off x="3165774" y="0"/>
              <a:ext cx="3363053" cy="521797"/>
            </a:xfrm>
            <a:custGeom>
              <a:avLst/>
              <a:gdLst/>
              <a:ahLst/>
              <a:cxnLst>
                <a:cxn ang="0">
                  <a:pos x="3065" y="68"/>
                </a:cxn>
                <a:cxn ang="0">
                  <a:pos x="3064" y="414"/>
                </a:cxn>
                <a:cxn ang="0">
                  <a:pos x="2791" y="458"/>
                </a:cxn>
                <a:cxn ang="0">
                  <a:pos x="208" y="456"/>
                </a:cxn>
                <a:cxn ang="0">
                  <a:pos x="0" y="476"/>
                </a:cxn>
                <a:cxn ang="0">
                  <a:pos x="0" y="0"/>
                </a:cxn>
                <a:cxn ang="0">
                  <a:pos x="219" y="28"/>
                </a:cxn>
                <a:cxn ang="0">
                  <a:pos x="2786" y="43"/>
                </a:cxn>
                <a:cxn ang="0">
                  <a:pos x="3065" y="68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4" name="Rectangle 75"/>
            <p:cNvSpPr>
              <a:spLocks noChangeArrowheads="1"/>
            </p:cNvSpPr>
            <p:nvPr/>
          </p:nvSpPr>
          <p:spPr bwMode="auto">
            <a:xfrm>
              <a:off x="3109412" y="0"/>
              <a:ext cx="57977" cy="521797"/>
            </a:xfrm>
            <a:prstGeom prst="rect">
              <a:avLst/>
            </a:prstGeom>
            <a:solidFill>
              <a:srgbClr val="D8D8D8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5" name="Rounded Rectangle 76"/>
            <p:cNvSpPr>
              <a:spLocks noChangeArrowheads="1"/>
            </p:cNvSpPr>
            <p:nvPr/>
          </p:nvSpPr>
          <p:spPr bwMode="auto">
            <a:xfrm>
              <a:off x="827859" y="5797"/>
              <a:ext cx="57977" cy="510202"/>
            </a:xfrm>
            <a:prstGeom prst="roundRect">
              <a:avLst>
                <a:gd name="adj" fmla="val 36856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6" name="Rounded Rectangle 77"/>
            <p:cNvSpPr>
              <a:spLocks noChangeArrowheads="1"/>
            </p:cNvSpPr>
            <p:nvPr/>
          </p:nvSpPr>
          <p:spPr bwMode="auto">
            <a:xfrm>
              <a:off x="6160841" y="28575"/>
              <a:ext cx="164592" cy="502920"/>
            </a:xfrm>
            <a:prstGeom prst="roundRect">
              <a:avLst>
                <a:gd name="adj" fmla="val 19810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7" name="Rounded Rectangle 78"/>
            <p:cNvSpPr>
              <a:spLocks noChangeArrowheads="1"/>
            </p:cNvSpPr>
            <p:nvPr/>
          </p:nvSpPr>
          <p:spPr bwMode="auto">
            <a:xfrm>
              <a:off x="4614635" y="201462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grpSp>
          <p:nvGrpSpPr>
            <p:cNvPr id="3" name="Group 79"/>
            <p:cNvGrpSpPr/>
            <p:nvPr/>
          </p:nvGrpSpPr>
          <p:grpSpPr bwMode="auto">
            <a:xfrm>
              <a:off x="4767243" y="256179"/>
              <a:ext cx="1511430" cy="55158"/>
              <a:chOff x="0" y="0"/>
              <a:chExt cx="1706048" cy="55158"/>
            </a:xfrm>
          </p:grpSpPr>
          <p:sp>
            <p:nvSpPr>
              <p:cNvPr id="16399" name="Straight Connector 80"/>
              <p:cNvSpPr>
                <a:spLocks noChangeShapeType="1"/>
              </p:cNvSpPr>
              <p:nvPr/>
            </p:nvSpPr>
            <p:spPr bwMode="auto">
              <a:xfrm>
                <a:off x="0" y="55158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6400" name="Straight Connector 8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16414" name="Oval 1"/>
          <p:cNvSpPr>
            <a:spLocks noChangeArrowheads="1"/>
          </p:cNvSpPr>
          <p:nvPr/>
        </p:nvSpPr>
        <p:spPr bwMode="auto">
          <a:xfrm>
            <a:off x="1058704" y="2361247"/>
            <a:ext cx="1768237" cy="668338"/>
          </a:xfrm>
          <a:custGeom>
            <a:avLst/>
            <a:gdLst/>
            <a:ahLst/>
            <a:cxnLst>
              <a:cxn ang="0">
                <a:pos x="245299" y="254963"/>
              </a:cxn>
              <a:cxn ang="0">
                <a:pos x="2391408" y="22950"/>
              </a:cxn>
              <a:cxn ang="0">
                <a:pos x="1227937" y="1128420"/>
              </a:cxn>
              <a:cxn ang="0">
                <a:pos x="3053325" y="718986"/>
              </a:cxn>
              <a:cxn ang="0">
                <a:pos x="2573379" y="1564010"/>
              </a:cxn>
              <a:cxn ang="0">
                <a:pos x="4239998" y="1601996"/>
              </a:cxn>
            </a:cxnLst>
            <a:rect l="0" t="0" r="r" b="b"/>
            <a:pathLst>
              <a:path w="4239998" h="1601996">
                <a:moveTo>
                  <a:pt x="245299" y="254963"/>
                </a:moveTo>
                <a:cubicBezTo>
                  <a:pt x="-863677" y="1360431"/>
                  <a:pt x="2132100" y="-204513"/>
                  <a:pt x="2391408" y="22950"/>
                </a:cubicBezTo>
                <a:cubicBezTo>
                  <a:pt x="2650716" y="250413"/>
                  <a:pt x="1035732" y="916879"/>
                  <a:pt x="1227937" y="1128420"/>
                </a:cubicBezTo>
                <a:cubicBezTo>
                  <a:pt x="1420142" y="1339961"/>
                  <a:pt x="2747199" y="578149"/>
                  <a:pt x="3053325" y="718986"/>
                </a:cubicBezTo>
                <a:cubicBezTo>
                  <a:pt x="3359451" y="859823"/>
                  <a:pt x="2443839" y="1384997"/>
                  <a:pt x="2573379" y="1564010"/>
                </a:cubicBezTo>
                <a:cubicBezTo>
                  <a:pt x="2702919" y="1743023"/>
                  <a:pt x="3247996" y="1008811"/>
                  <a:pt x="4239998" y="1601996"/>
                </a:cubicBezTo>
              </a:path>
            </a:pathLst>
          </a:custGeom>
          <a:noFill/>
          <a:ln w="12700" cap="rnd">
            <a:solidFill>
              <a:schemeClr val="accent1"/>
            </a:solidFill>
            <a:bevel/>
          </a:ln>
        </p:spPr>
        <p:txBody>
          <a:bodyPr lIns="91424" tIns="45713" rIns="91424" bIns="45713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粗黑_GBK" charset="-122"/>
              <a:ea typeface="方正兰亭粗黑_GBK" charset="-122"/>
              <a:sym typeface="方正兰亭粗黑_GBK" charset="-122"/>
            </a:endParaRPr>
          </a:p>
        </p:txBody>
      </p:sp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2540" y="3218815"/>
            <a:ext cx="3639820" cy="115189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融入策略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11</a:t>
            </a:fld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185920" y="2242185"/>
            <a:ext cx="0" cy="38544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4445" y="1456055"/>
            <a:ext cx="2929255" cy="43891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>
                <a:sym typeface="+mn-ea"/>
              </a:rPr>
              <a:t>5R</a:t>
            </a:r>
            <a:r>
              <a:rPr lang="zh-CN" altLang="en-US" sz="4000">
                <a:sym typeface="+mn-ea"/>
              </a:rPr>
              <a:t>笔记</a:t>
            </a:r>
            <a:endParaRPr lang="zh-CN" altLang="en-US"/>
          </a:p>
          <a:p>
            <a:r>
              <a:rPr lang="zh-CN" altLang="en-US"/>
              <a:t>记录</a:t>
            </a:r>
          </a:p>
          <a:p>
            <a:r>
              <a:rPr lang="zh-CN" altLang="en-US">
                <a:sym typeface="+mn-ea"/>
              </a:rPr>
              <a:t>简化</a:t>
            </a:r>
          </a:p>
          <a:p>
            <a:r>
              <a:rPr lang="zh-CN" altLang="en-US"/>
              <a:t>复述</a:t>
            </a:r>
          </a:p>
          <a:p>
            <a:r>
              <a:rPr lang="zh-CN" altLang="en-US"/>
              <a:t>思考</a:t>
            </a:r>
          </a:p>
          <a:p>
            <a:r>
              <a:rPr lang="zh-CN" altLang="en-US"/>
              <a:t>复习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825" y="48260"/>
            <a:ext cx="6507480" cy="6842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8955" y="1358900"/>
            <a:ext cx="2826385" cy="379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Tm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4355" y="307340"/>
            <a:ext cx="1108329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美国短篇小说单元的“主动阅读”：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    阅读短篇小说必须用想象来重新组合故事中发生的事情，并理解其意义。你可以用以下方法来做到这一点。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   </a:t>
            </a:r>
            <a:r>
              <a:rPr lang="en-US" altLang="zh-CN" sz="2800">
                <a:sym typeface="+mn-ea"/>
              </a:rPr>
              <a:t>·</a:t>
            </a:r>
            <a:r>
              <a:rPr lang="zh-CN" altLang="en-US" sz="2800" b="1">
                <a:sym typeface="+mn-ea"/>
              </a:rPr>
              <a:t>提问</a:t>
            </a:r>
            <a:r>
              <a:rPr lang="zh-CN" altLang="en-US" sz="2800">
                <a:sym typeface="+mn-ea"/>
              </a:rPr>
              <a:t>——你在阅读时想到了哪些问题？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   </a:t>
            </a:r>
            <a:r>
              <a:rPr lang="en-US" altLang="zh-CN" sz="2800">
                <a:sym typeface="+mn-ea"/>
              </a:rPr>
              <a:t>·</a:t>
            </a:r>
            <a:r>
              <a:rPr lang="zh-CN" altLang="en-US" sz="2800" b="1">
                <a:sym typeface="+mn-ea"/>
              </a:rPr>
              <a:t>想象</a:t>
            </a:r>
            <a:r>
              <a:rPr lang="zh-CN" altLang="en-US" sz="2800">
                <a:sym typeface="+mn-ea"/>
              </a:rPr>
              <a:t>——在脑中想象小说情节所描写的画面，回忆事情发生的经过。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   </a:t>
            </a:r>
            <a:r>
              <a:rPr lang="en-US" altLang="zh-CN" sz="2800" b="1">
                <a:sym typeface="+mn-ea"/>
              </a:rPr>
              <a:t>·</a:t>
            </a:r>
            <a:r>
              <a:rPr lang="zh-CN" altLang="en-US" sz="2800" b="1">
                <a:sym typeface="+mn-ea"/>
              </a:rPr>
              <a:t>预测</a:t>
            </a:r>
            <a:r>
              <a:rPr lang="zh-CN" altLang="en-US" sz="2800">
                <a:sym typeface="+mn-ea"/>
              </a:rPr>
              <a:t>——你认为小说会怎样发展？注意寻找可能导致某个结果的线索。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   </a:t>
            </a:r>
            <a:r>
              <a:rPr lang="en-US" altLang="zh-CN" sz="2800">
                <a:sym typeface="+mn-ea"/>
              </a:rPr>
              <a:t>·</a:t>
            </a:r>
            <a:r>
              <a:rPr lang="zh-CN" altLang="en-US" sz="2800" b="1">
                <a:sym typeface="+mn-ea"/>
              </a:rPr>
              <a:t>联想</a:t>
            </a:r>
            <a:r>
              <a:rPr lang="zh-CN" altLang="en-US" sz="2800">
                <a:sym typeface="+mn-ea"/>
              </a:rPr>
              <a:t>——把你自己的经历和知识带入阅读中，将小说中的人物和场景和你的生活中相似的情景相联系。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   </a:t>
            </a:r>
            <a:r>
              <a:rPr lang="en-US" altLang="zh-CN" sz="2800">
                <a:sym typeface="+mn-ea"/>
              </a:rPr>
              <a:t>·</a:t>
            </a:r>
            <a:r>
              <a:rPr lang="zh-CN" altLang="en-US" sz="2800" b="1">
                <a:sym typeface="+mn-ea"/>
              </a:rPr>
              <a:t>思考</a:t>
            </a:r>
            <a:r>
              <a:rPr lang="zh-CN" altLang="en-US" sz="2800">
                <a:sym typeface="+mn-ea"/>
              </a:rPr>
              <a:t>——想一想小说的含义。小说说明了什么问题？ </a:t>
            </a:r>
            <a:endParaRPr lang="zh-CN" altLang="en-US" sz="2800"/>
          </a:p>
        </p:txBody>
      </p:sp>
      <p:sp>
        <p:nvSpPr>
          <p:cNvPr id="3" name="矩形 2"/>
          <p:cNvSpPr/>
          <p:nvPr/>
        </p:nvSpPr>
        <p:spPr>
          <a:xfrm>
            <a:off x="545465" y="513715"/>
            <a:ext cx="11335385" cy="629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Tm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765175" y="2872740"/>
            <a:ext cx="3126740" cy="115189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小说阅读的策略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14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73525" y="701675"/>
            <a:ext cx="728027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en-US" altLang="zh-CN" sz="28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读小说，读情节</a:t>
            </a:r>
            <a:endParaRPr lang="zh-CN" altLang="en-US" sz="2800" b="1" dirty="0">
              <a:sym typeface="+mn-ea"/>
            </a:endParaRPr>
          </a:p>
          <a:p>
            <a:pPr marL="0" indent="0" algn="just">
              <a:buNone/>
            </a:pPr>
            <a:endParaRPr lang="zh-CN" altLang="en-US" sz="2800" b="1" dirty="0"/>
          </a:p>
          <a:p>
            <a:pPr marL="0" indent="0" algn="just" fontAlgn="auto">
              <a:buNone/>
            </a:pPr>
            <a:r>
              <a:rPr lang="zh-CN" altLang="en-US" sz="2800" dirty="0">
                <a:sym typeface="+mn-ea"/>
              </a:rPr>
              <a:t>   《我的叔叔于勒》：小说围绕菲利普夫妇对于勒态度的变化，讲述了一个曲折的故事。试根据下面的提示，从不同角度梳理课文的故事情节。</a:t>
            </a:r>
            <a:endParaRPr lang="zh-CN" altLang="en-US" sz="2800" b="1" dirty="0"/>
          </a:p>
          <a:p>
            <a:pPr marL="0" indent="0" algn="just" fontAlgn="auto">
              <a:lnSpc>
                <a:spcPct val="150000"/>
              </a:lnSpc>
              <a:buNone/>
            </a:pPr>
            <a:endParaRPr lang="zh-CN" altLang="en-US" sz="2800" b="1">
              <a:solidFill>
                <a:schemeClr val="tx1"/>
              </a:solidFill>
              <a:sym typeface="+mn-ea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4426585" y="3830955"/>
          <a:ext cx="6694170" cy="18916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93110"/>
                <a:gridCol w="3401060"/>
              </a:tblGrid>
              <a:tr h="120205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231F20"/>
                          </a:solidFill>
                          <a:latin typeface="FZSSJW--GB1-0" charset="0"/>
                          <a:cs typeface="FZSSJW--GB1-0" charset="0"/>
                        </a:rPr>
                        <a:t>开端→发展→高潮→结局（情节） </a:t>
                      </a:r>
                      <a:endParaRPr lang="en-US" altLang="en-US" sz="2800" b="0">
                        <a:solidFill>
                          <a:srgbClr val="231F20"/>
                        </a:solidFill>
                        <a:latin typeface="FZSSJW--GB1-0" charset="0"/>
                        <a:ea typeface="FZSSJW--GB1-0" charset="0"/>
                        <a:cs typeface="FZSSJW--GB1-0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231F20"/>
                          </a:solidFill>
                          <a:latin typeface="FZSSJW--GB1-0" charset="0"/>
                          <a:cs typeface="FZSSJW--GB1-0" charset="0"/>
                        </a:rPr>
                        <a:t>原因→结果（逻辑）</a:t>
                      </a:r>
                      <a:endParaRPr lang="en-US" altLang="en-US" sz="2800" b="0">
                        <a:solidFill>
                          <a:srgbClr val="231F20"/>
                        </a:solidFill>
                        <a:latin typeface="FZSSJW--GB1-0" charset="0"/>
                        <a:ea typeface="FZSSJW--GB1-0" charset="0"/>
                        <a:cs typeface="FZSSJW--GB1-0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96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231F20"/>
                          </a:solidFill>
                          <a:latin typeface="FZSSJW--GB1-0" charset="0"/>
                          <a:cs typeface="FZSSJW--GB1-0" charset="0"/>
                        </a:rPr>
                        <a:t>期待→破灭（心理） </a:t>
                      </a:r>
                      <a:endParaRPr lang="en-US" altLang="en-US" sz="2800" b="0">
                        <a:solidFill>
                          <a:srgbClr val="231F20"/>
                        </a:solidFill>
                        <a:latin typeface="FZSSJW--GB1-0" charset="0"/>
                        <a:ea typeface="FZSSJW--GB1-0" charset="0"/>
                        <a:cs typeface="FZSSJW--GB1-0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231F20"/>
                          </a:solidFill>
                          <a:latin typeface="FZSSJW--GB1-0" charset="0"/>
                          <a:cs typeface="FZSSJW--GB1-0" charset="0"/>
                        </a:rPr>
                        <a:t>悬念→结局（技巧）</a:t>
                      </a:r>
                      <a:endParaRPr lang="en-US" altLang="en-US" sz="2800" b="0">
                        <a:solidFill>
                          <a:srgbClr val="231F20"/>
                        </a:solidFill>
                        <a:latin typeface="FZSSJW--GB1-0" charset="0"/>
                        <a:ea typeface="FZSSJW--GB1-0" charset="0"/>
                        <a:cs typeface="FZSSJW--GB1-0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cut/>
      </p:transition>
    </mc:Choice>
    <mc:Fallback xmlns="">
      <p:transition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673735" y="2417445"/>
            <a:ext cx="3126740" cy="115189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小说阅读的策略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15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51605" y="784860"/>
            <a:ext cx="7295515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读小说，读人物</a:t>
            </a:r>
            <a:endParaRPr lang="zh-CN" altLang="en-US" sz="2800" b="1" dirty="0">
              <a:sym typeface="+mn-ea"/>
            </a:endParaRPr>
          </a:p>
          <a:p>
            <a:pPr marL="0" indent="0" algn="just">
              <a:buNone/>
            </a:pPr>
            <a:endParaRPr lang="en-US" altLang="zh-CN" sz="2800" b="1" dirty="0"/>
          </a:p>
          <a:p>
            <a:pPr marL="0" indent="0" algn="just">
              <a:buNone/>
            </a:pPr>
            <a:r>
              <a:rPr lang="zh-CN" altLang="en-US" sz="2800">
                <a:sym typeface="+mn-ea"/>
              </a:rPr>
              <a:t>    </a:t>
            </a:r>
            <a:r>
              <a:rPr lang="zh-CN" altLang="en-US" sz="3200">
                <a:sym typeface="+mn-ea"/>
              </a:rPr>
              <a:t>李卫东老师执教《故乡》，从分析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人物话语方式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来把握人物形象：</a:t>
            </a:r>
            <a:endParaRPr lang="en-US" altLang="zh-CN" sz="3200" noProof="1"/>
          </a:p>
          <a:p>
            <a:pPr marL="0" indent="0" algn="just">
              <a:buNone/>
            </a:pPr>
            <a:r>
              <a:rPr lang="zh-CN" altLang="en-US" sz="3200">
                <a:sym typeface="+mn-ea"/>
              </a:rPr>
              <a:t>    </a:t>
            </a:r>
            <a:r>
              <a:rPr lang="zh-CN" altLang="en-US" sz="3200">
                <a:solidFill>
                  <a:srgbClr val="0070C0"/>
                </a:solidFill>
                <a:sym typeface="+mn-ea"/>
              </a:rPr>
              <a:t>闰土</a:t>
            </a:r>
            <a:r>
              <a:rPr lang="en-US" altLang="zh-CN" sz="3200">
                <a:sym typeface="+mn-ea"/>
              </a:rPr>
              <a:t>——</a:t>
            </a:r>
            <a:r>
              <a:rPr lang="zh-CN" altLang="en-US" sz="3200">
                <a:sym typeface="+mn-ea"/>
              </a:rPr>
              <a:t>失语：从少年闰土的话滔滔不绝，其省略号表示话说不完；中年闰土话省略号表示吞吞吐吐，话语中断。</a:t>
            </a:r>
            <a:endParaRPr lang="zh-CN" altLang="en-US" sz="3200" noProof="1"/>
          </a:p>
          <a:p>
            <a:pPr marL="0" indent="0" algn="just">
              <a:buNone/>
            </a:pPr>
            <a:r>
              <a:rPr lang="zh-CN" altLang="en-US" sz="3200">
                <a:sym typeface="+mn-ea"/>
              </a:rPr>
              <a:t>    </a:t>
            </a:r>
            <a:r>
              <a:rPr lang="zh-CN" altLang="en-US" sz="3200">
                <a:solidFill>
                  <a:srgbClr val="0070C0"/>
                </a:solidFill>
                <a:sym typeface="+mn-ea"/>
              </a:rPr>
              <a:t>杨二嫂</a:t>
            </a:r>
            <a:r>
              <a:rPr lang="en-US" altLang="zh-CN" sz="3200">
                <a:sym typeface="+mn-ea"/>
              </a:rPr>
              <a:t>——</a:t>
            </a:r>
            <a:r>
              <a:rPr lang="zh-CN" altLang="en-US" sz="3200">
                <a:sym typeface="+mn-ea"/>
              </a:rPr>
              <a:t>颠语：尖酸、刻薄、讥讽</a:t>
            </a:r>
            <a:endParaRPr lang="zh-CN" altLang="en-US" sz="3200" noProof="1"/>
          </a:p>
          <a:p>
            <a:pPr marL="0" indent="0" algn="just">
              <a:buNone/>
            </a:pPr>
            <a:r>
              <a:rPr lang="en-US" altLang="zh-CN" sz="3200">
                <a:sym typeface="+mn-ea"/>
              </a:rPr>
              <a:t>    </a:t>
            </a:r>
            <a:r>
              <a:rPr lang="en-US" altLang="zh-CN" sz="3200">
                <a:solidFill>
                  <a:srgbClr val="0070C0"/>
                </a:solidFill>
                <a:sym typeface="+mn-ea"/>
              </a:rPr>
              <a:t>“</a:t>
            </a:r>
            <a:r>
              <a:rPr lang="zh-CN" altLang="en-US" sz="3200">
                <a:solidFill>
                  <a:srgbClr val="0070C0"/>
                </a:solidFill>
                <a:sym typeface="+mn-ea"/>
              </a:rPr>
              <a:t>我</a:t>
            </a:r>
            <a:r>
              <a:rPr lang="en-US" altLang="zh-CN" sz="3200">
                <a:solidFill>
                  <a:srgbClr val="0070C0"/>
                </a:solidFill>
                <a:sym typeface="+mn-ea"/>
              </a:rPr>
              <a:t>”</a:t>
            </a:r>
            <a:r>
              <a:rPr lang="en-US" altLang="zh-CN" sz="3200">
                <a:sym typeface="+mn-ea"/>
              </a:rPr>
              <a:t>——</a:t>
            </a:r>
            <a:r>
              <a:rPr lang="zh-CN" altLang="en-US" sz="3200">
                <a:sym typeface="+mn-ea"/>
              </a:rPr>
              <a:t>无语：我几乎没说话，无话可说。</a:t>
            </a:r>
            <a:endParaRPr lang="zh-CN" altLang="en-US" sz="3200" noProof="1"/>
          </a:p>
          <a:p>
            <a:pPr marL="0" indent="0" algn="just">
              <a:buNone/>
            </a:pPr>
            <a:r>
              <a:rPr lang="zh-CN" altLang="en-US" sz="3200">
                <a:sym typeface="+mn-ea"/>
              </a:rPr>
              <a:t>      这种不自然的话语方式意味着什么？</a:t>
            </a:r>
            <a:endParaRPr lang="zh-CN" altLang="en-US" sz="32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503555" y="2524760"/>
            <a:ext cx="3126740" cy="115189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小说阅读的策略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16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51580" y="859155"/>
            <a:ext cx="7543800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读小说，读叙述视角</a:t>
            </a:r>
            <a:endParaRPr lang="zh-CN" altLang="en-US" sz="3600" b="1" dirty="0"/>
          </a:p>
          <a:p>
            <a:pPr marL="0" indent="0">
              <a:buNone/>
            </a:pPr>
            <a:r>
              <a:rPr lang="zh-CN" altLang="en-US" sz="3600" dirty="0">
                <a:sym typeface="+mn-ea"/>
              </a:rPr>
              <a:t>   </a:t>
            </a:r>
          </a:p>
          <a:p>
            <a:pPr marL="0" indent="0" algn="just">
              <a:buNone/>
            </a:pPr>
            <a:r>
              <a:rPr lang="zh-CN" altLang="en-US" sz="3600" dirty="0">
                <a:sym typeface="+mn-ea"/>
              </a:rPr>
              <a:t>   《我的叔叔于勒》：这篇小说是从约瑟夫这样一个少年的视角来叙述故事的。这样写有什么好处？不妨试着变换一下叙事视角，体会一下有什么不同。</a:t>
            </a:r>
            <a:endParaRPr lang="zh-CN" altLang="en-US" sz="3600" dirty="0"/>
          </a:p>
          <a:p>
            <a:pPr marL="0" indent="0" algn="just">
              <a:buNone/>
            </a:pPr>
            <a:r>
              <a:rPr lang="zh-CN" altLang="en-US" sz="3600" dirty="0">
                <a:sym typeface="+mn-ea"/>
              </a:rPr>
              <a:t>    </a:t>
            </a:r>
            <a:endParaRPr lang="zh-CN" altLang="en-US" sz="3600" dirty="0"/>
          </a:p>
          <a:p>
            <a:pPr marL="0" indent="0" algn="just">
              <a:buNone/>
            </a:pPr>
            <a:r>
              <a:rPr lang="zh-CN" altLang="en-US" sz="3600" dirty="0">
                <a:sym typeface="+mn-ea"/>
              </a:rPr>
              <a:t>    </a:t>
            </a:r>
            <a:endParaRPr lang="zh-CN" altLang="en-US" sz="36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5935" y="508635"/>
            <a:ext cx="10972800" cy="1143000"/>
          </a:xfrm>
        </p:spPr>
        <p:txBody>
          <a:bodyPr/>
          <a:lstStyle/>
          <a:p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重庆开州区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《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我的叔叔于勒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》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试教案例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en-US" b="1" dirty="0">
                <a:solidFill>
                  <a:schemeClr val="tx1"/>
                </a:solidFill>
                <a:sym typeface="+mn-ea"/>
              </a:rPr>
              <a:t>1.</a:t>
            </a:r>
            <a:r>
              <a:rPr lang="zh-CN" altLang="en-US" b="1" dirty="0">
                <a:sym typeface="+mn-ea"/>
              </a:rPr>
              <a:t>“我”听 ——于勒的“称呼”欣赏</a:t>
            </a:r>
            <a:endParaRPr lang="zh-CN" altLang="en-US" b="1" dirty="0">
              <a:solidFill>
                <a:schemeClr val="tx1"/>
              </a:solidFill>
            </a:endParaRPr>
          </a:p>
          <a:p>
            <a:pPr marL="0" indent="0" algn="just" eaLnBrk="1" hangingPunct="1">
              <a:buNone/>
            </a:pPr>
            <a:r>
              <a:rPr lang="zh-CN" altLang="en-US" b="1" dirty="0">
                <a:sym typeface="+mn-ea"/>
              </a:rPr>
              <a:t>        全家唯一的希望</a:t>
            </a:r>
            <a:r>
              <a:rPr lang="en-US" altLang="zh-CN" b="1" dirty="0">
                <a:sym typeface="+mn-ea"/>
              </a:rPr>
              <a:t>/</a:t>
            </a:r>
            <a:r>
              <a:rPr lang="zh-CN" altLang="en-US" b="1" dirty="0">
                <a:sym typeface="+mn-ea"/>
              </a:rPr>
              <a:t> 全家的恐怖、分文不值的于勒</a:t>
            </a:r>
            <a:r>
              <a:rPr lang="en-US" altLang="zh-CN" b="1" dirty="0">
                <a:sym typeface="+mn-ea"/>
              </a:rPr>
              <a:t>/</a:t>
            </a:r>
            <a:r>
              <a:rPr lang="zh-CN" altLang="en-US" b="1" dirty="0">
                <a:sym typeface="+mn-ea"/>
              </a:rPr>
              <a:t> 正直的人、有良心的人</a:t>
            </a:r>
            <a:r>
              <a:rPr lang="en-US" altLang="zh-CN" b="1" dirty="0">
                <a:sym typeface="+mn-ea"/>
              </a:rPr>
              <a:t>……/</a:t>
            </a:r>
            <a:r>
              <a:rPr lang="zh-CN" altLang="en-US" b="1" dirty="0">
                <a:sym typeface="+mn-ea"/>
              </a:rPr>
              <a:t>这个贼、这个流氓</a:t>
            </a:r>
            <a:r>
              <a:rPr lang="en-US" altLang="zh-CN" b="1" dirty="0">
                <a:sym typeface="+mn-ea"/>
              </a:rPr>
              <a:t>/</a:t>
            </a:r>
            <a:r>
              <a:rPr lang="zh-CN" altLang="en-US" b="1" dirty="0">
                <a:sym typeface="+mn-ea"/>
              </a:rPr>
              <a:t>我的叔叔，父亲的弟弟，我的亲叔叔  </a:t>
            </a:r>
            <a:endParaRPr lang="zh-CN" altLang="en-US" b="1" dirty="0">
              <a:solidFill>
                <a:schemeClr val="tx1"/>
              </a:solidFill>
            </a:endParaRPr>
          </a:p>
          <a:p>
            <a:pPr algn="just" eaLnBrk="1" hangingPunct="1">
              <a:defRPr/>
            </a:pPr>
            <a:r>
              <a:rPr lang="zh-CN" altLang="en-US" b="1" dirty="0">
                <a:sym typeface="+mn-ea"/>
              </a:rPr>
              <a:t>2.“我”看——菲利普夫妇、于勒的神态描写</a:t>
            </a:r>
            <a:endParaRPr lang="zh-CN" altLang="en-US" b="1" dirty="0">
              <a:solidFill>
                <a:schemeClr val="tx1"/>
              </a:solidFill>
              <a:sym typeface="+mn-ea"/>
            </a:endParaRPr>
          </a:p>
          <a:p>
            <a:pPr algn="just" eaLnBrk="1" hangingPunct="1">
              <a:defRPr/>
            </a:pPr>
            <a:r>
              <a:rPr lang="zh-CN" altLang="en-US" b="1" dirty="0">
                <a:sym typeface="+mn-ea"/>
              </a:rPr>
              <a:t>3.“我”想——心理描写和侧面描写</a:t>
            </a:r>
            <a:endParaRPr lang="zh-CN" altLang="en-US" b="1" dirty="0">
              <a:solidFill>
                <a:schemeClr val="tx1"/>
              </a:solidFill>
            </a:endParaRPr>
          </a:p>
          <a:p>
            <a:pPr marL="0" indent="0" algn="just" eaLnBrk="1" hangingPunct="1">
              <a:buNone/>
            </a:pPr>
            <a:r>
              <a:rPr lang="zh-CN" altLang="en-US" b="1" dirty="0">
                <a:sym typeface="+mn-ea"/>
              </a:rPr>
              <a:t>        我心里默念到：“这是我的叔叔，父亲的弟弟，我的亲叔叔”这一句中有三次同义反复，为什么？）</a:t>
            </a:r>
            <a:endParaRPr lang="zh-CN" altLang="en-US" b="1" dirty="0">
              <a:solidFill>
                <a:schemeClr val="tx1"/>
              </a:solidFill>
            </a:endParaRPr>
          </a:p>
          <a:p>
            <a:pPr algn="just" eaLnBrk="1" hangingPunct="1">
              <a:defRPr/>
            </a:pPr>
            <a:r>
              <a:rPr lang="zh-CN" altLang="en-US" b="1" dirty="0">
                <a:sym typeface="+mn-ea"/>
              </a:rPr>
              <a:t>4.体会儿童视角的妙处。   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0" indent="0" algn="just" eaLnBrk="1" hangingPunct="1">
              <a:buNone/>
            </a:pP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marL="0" indent="0" algn="just" eaLnBrk="1" hangingPunct="1">
              <a:buNone/>
            </a:pPr>
            <a:r>
              <a:rPr lang="zh-CN" altLang="en-US" b="1" dirty="0">
                <a:solidFill>
                  <a:schemeClr val="bg1"/>
                </a:solidFill>
                <a:sym typeface="+mn-ea"/>
              </a:rPr>
              <a:t>“这是我的叔叔，父亲的弟弟，我的亲叔叔”这一句中有三次同义反复，为什么？）</a:t>
            </a:r>
            <a:endParaRPr lang="zh-CN" altLang="en-US" b="1" dirty="0">
              <a:solidFill>
                <a:schemeClr val="bg1"/>
              </a:solidFill>
            </a:endParaRPr>
          </a:p>
          <a:p>
            <a:pPr algn="just" eaLnBrk="1" hangingPunct="1">
              <a:defRPr/>
            </a:pPr>
            <a:r>
              <a:rPr lang="zh-CN" altLang="en-US" b="1" dirty="0">
                <a:solidFill>
                  <a:schemeClr val="bg1"/>
                </a:solidFill>
                <a:sym typeface="+mn-ea"/>
              </a:rPr>
              <a:t> 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advTm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-38100" y="2618105"/>
            <a:ext cx="3126740" cy="115189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小说阅读的策略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18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19475" y="500380"/>
            <a:ext cx="843851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400" b="1" dirty="0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读小说，读主旨</a:t>
            </a:r>
            <a:endParaRPr lang="en-US" altLang="zh-CN" sz="20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000" dirty="0">
                <a:sym typeface="+mn-ea"/>
              </a:rPr>
              <a:t> </a:t>
            </a:r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2000" dirty="0">
                <a:sym typeface="+mn-ea"/>
              </a:rPr>
              <a:t>  </a:t>
            </a:r>
            <a:r>
              <a:rPr lang="zh-CN" altLang="en-US" sz="2400" dirty="0">
                <a:sym typeface="+mn-ea"/>
              </a:rPr>
              <a:t>江苏徐杰老师执教</a:t>
            </a:r>
            <a:r>
              <a:rPr lang="en-US" altLang="zh-CN" sz="2400" dirty="0">
                <a:sym typeface="+mn-ea"/>
              </a:rPr>
              <a:t>《</a:t>
            </a:r>
            <a:r>
              <a:rPr lang="zh-CN" altLang="en-US" sz="2400" dirty="0">
                <a:sym typeface="+mn-ea"/>
              </a:rPr>
              <a:t>我的叔叔于勒</a:t>
            </a:r>
            <a:r>
              <a:rPr lang="en-US" altLang="zh-CN" sz="2400" dirty="0">
                <a:sym typeface="+mn-ea"/>
              </a:rPr>
              <a:t>》:</a:t>
            </a:r>
            <a:endParaRPr lang="en-US" altLang="zh-CN" sz="24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400" dirty="0">
                <a:sym typeface="+mn-ea"/>
              </a:rPr>
              <a:t> 1.</a:t>
            </a:r>
            <a:r>
              <a:rPr lang="zh-CN" altLang="zh-CN" sz="2400" dirty="0">
                <a:sym typeface="+mn-ea"/>
              </a:rPr>
              <a:t>用一组数量短语来点明故事的相关要素，如一个家庭、一位叔叔……</a:t>
            </a:r>
            <a:endParaRPr lang="zh-CN" altLang="zh-CN" sz="24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400" dirty="0">
                <a:sym typeface="+mn-ea"/>
              </a:rPr>
              <a:t> 2.</a:t>
            </a:r>
            <a:r>
              <a:rPr lang="zh-CN" altLang="zh-CN" sz="2400" dirty="0">
                <a:sym typeface="+mn-ea"/>
              </a:rPr>
              <a:t>根据对故事的理解，在这三个数量短语的中心语前面，加上合适的修饰语，并说说加这个修饰语的理由。屏幕显示</a:t>
            </a:r>
            <a:r>
              <a:rPr lang="en-US" altLang="zh-CN" sz="2400" dirty="0">
                <a:sym typeface="+mn-ea"/>
              </a:rPr>
              <a:t>:</a:t>
            </a:r>
            <a:r>
              <a:rPr lang="zh-CN" altLang="zh-CN" sz="2400" dirty="0">
                <a:sym typeface="+mn-ea"/>
              </a:rPr>
              <a:t>一封</a:t>
            </a:r>
            <a:r>
              <a:rPr lang="en-US" altLang="zh-CN" sz="2400" dirty="0">
                <a:sym typeface="+mn-ea"/>
              </a:rPr>
              <a:t>(    )</a:t>
            </a:r>
            <a:r>
              <a:rPr lang="zh-CN" altLang="zh-CN" sz="2400" dirty="0">
                <a:sym typeface="+mn-ea"/>
              </a:rPr>
              <a:t>的来信；一次</a:t>
            </a:r>
            <a:r>
              <a:rPr lang="en-US" altLang="zh-CN" sz="2400" dirty="0">
                <a:sym typeface="+mn-ea"/>
              </a:rPr>
              <a:t>(    )</a:t>
            </a:r>
            <a:r>
              <a:rPr lang="zh-CN" altLang="zh-CN" sz="2400" dirty="0">
                <a:sym typeface="+mn-ea"/>
              </a:rPr>
              <a:t>的偶遇；一笔</a:t>
            </a:r>
            <a:r>
              <a:rPr lang="en-US" altLang="zh-CN" sz="2400" dirty="0">
                <a:sym typeface="+mn-ea"/>
              </a:rPr>
              <a:t>(   )</a:t>
            </a:r>
            <a:r>
              <a:rPr lang="zh-CN" altLang="zh-CN" sz="2400" dirty="0">
                <a:sym typeface="+mn-ea"/>
              </a:rPr>
              <a:t>的小费。</a:t>
            </a:r>
            <a:endParaRPr lang="en-US" altLang="zh-CN" sz="24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400" dirty="0">
                <a:sym typeface="+mn-ea"/>
              </a:rPr>
              <a:t>  ……</a:t>
            </a:r>
            <a:endParaRPr lang="zh-CN" altLang="zh-CN" sz="24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400" dirty="0">
                <a:sym typeface="+mn-ea"/>
              </a:rPr>
              <a:t> 5.</a:t>
            </a:r>
            <a:r>
              <a:rPr lang="zh-CN" altLang="zh-CN" sz="2400" dirty="0">
                <a:sym typeface="+mn-ea"/>
              </a:rPr>
              <a:t>面对穷困潦倒的于勒，菲利普夫妇避之唯恐不及，只有若瑟夫例外。用“虽然……但是……”这样的句式对若瑟夫的行为进行概括或评价。</a:t>
            </a:r>
            <a:endParaRPr lang="zh-CN" altLang="zh-CN" sz="24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400" dirty="0">
                <a:sym typeface="+mn-ea"/>
              </a:rPr>
              <a:t> 6.</a:t>
            </a:r>
            <a:r>
              <a:rPr lang="zh-CN" altLang="zh-CN" sz="2400" dirty="0">
                <a:sym typeface="+mn-ea"/>
              </a:rPr>
              <a:t>在若瑟夫看来，亲情比金钱更可贵。大家设想一下，再过</a:t>
            </a:r>
            <a:r>
              <a:rPr lang="en-US" altLang="zh-CN" sz="2400" dirty="0">
                <a:sym typeface="+mn-ea"/>
              </a:rPr>
              <a:t>20</a:t>
            </a:r>
            <a:r>
              <a:rPr lang="zh-CN" altLang="zh-CN" sz="2400" dirty="0">
                <a:sym typeface="+mn-ea"/>
              </a:rPr>
              <a:t>年，若瑟夫会不会长成菲利普夫妇那样的人</a:t>
            </a:r>
            <a:r>
              <a:rPr lang="en-US" altLang="zh-CN" sz="2400" dirty="0">
                <a:sym typeface="+mn-ea"/>
              </a:rPr>
              <a:t>?</a:t>
            </a:r>
            <a:endParaRPr lang="zh-CN" altLang="zh-CN" sz="2400" dirty="0"/>
          </a:p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2400" dirty="0">
                <a:sym typeface="+mn-ea"/>
              </a:rPr>
              <a:t>    </a:t>
            </a:r>
            <a:r>
              <a:rPr lang="zh-CN" altLang="zh-CN" sz="2400" dirty="0">
                <a:sym typeface="+mn-ea"/>
              </a:rPr>
              <a:t>如果</a:t>
            </a:r>
            <a:r>
              <a:rPr lang="en-US" altLang="zh-CN" sz="2400" dirty="0">
                <a:sym typeface="+mn-ea"/>
              </a:rPr>
              <a:t>……</a:t>
            </a:r>
            <a:r>
              <a:rPr lang="zh-CN" altLang="zh-CN" sz="2400" dirty="0">
                <a:sym typeface="+mn-ea"/>
              </a:rPr>
              <a:t>，那么，他会成为菲利普夫妇那样的人。如果……，那么，他不会成为菲利普夫妇那样的人。</a:t>
            </a:r>
            <a:endParaRPr lang="zh-CN" altLang="en-US" sz="24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9780" y="770255"/>
            <a:ext cx="986536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ym typeface="+mn-ea"/>
              </a:rPr>
              <a:t>教材：现代诗阅读策略</a:t>
            </a:r>
            <a:endParaRPr lang="zh-CN" altLang="en-US"/>
          </a:p>
          <a:p>
            <a:endParaRPr lang="zh-CN" altLang="en-US" sz="2800" dirty="0">
              <a:sym typeface="+mn-ea"/>
            </a:endParaRPr>
          </a:p>
          <a:p>
            <a:r>
              <a:rPr lang="en-US" altLang="zh-CN" sz="28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你觉得这首诗的感情基调是什么样的？</a:t>
            </a:r>
            <a:endParaRPr lang="zh-CN" altLang="en-US" sz="3200" dirty="0"/>
          </a:p>
          <a:p>
            <a:r>
              <a:rPr lang="en-US" altLang="zh-CN" sz="32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这种感情基调主要是通过哪类词语表现出来的？</a:t>
            </a:r>
            <a:endParaRPr lang="zh-CN" altLang="en-US" sz="3200" dirty="0"/>
          </a:p>
          <a:p>
            <a:r>
              <a:rPr lang="en-US" altLang="zh-CN" sz="32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这几首诗涉及哪些形象？它们分别具有怎样的特点？</a:t>
            </a:r>
            <a:endParaRPr lang="zh-CN" altLang="en-US" sz="3200" dirty="0"/>
          </a:p>
          <a:p>
            <a:r>
              <a:rPr lang="en-US" altLang="zh-CN" sz="32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诗人通过这些意象描绘了怎样的画面或营造了怎样的意境？</a:t>
            </a:r>
            <a:endParaRPr lang="zh-CN" altLang="en-US" sz="3200" dirty="0"/>
          </a:p>
          <a:p>
            <a:r>
              <a:rPr lang="en-US" altLang="zh-CN" sz="32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这几首诗分别抒发了诗人什么样的思想感情？</a:t>
            </a:r>
            <a:endParaRPr lang="zh-CN" altLang="en-US" sz="3200" dirty="0"/>
          </a:p>
          <a:p>
            <a:r>
              <a:rPr lang="en-US" altLang="zh-CN" sz="32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当你朗诵时，你将通过哪些手段（比如语气、语调、语速、 重音、停连）来传达诗作的情感？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PA_MH_Others_12"/>
          <p:cNvSpPr txBox="1"/>
          <p:nvPr>
            <p:custDataLst>
              <p:tags r:id="rId1"/>
            </p:custDataLst>
          </p:nvPr>
        </p:nvSpPr>
        <p:spPr>
          <a:xfrm>
            <a:off x="8667410" y="2872167"/>
            <a:ext cx="1051574" cy="3011509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Autofit/>
          </a:bodyPr>
          <a:lstStyle/>
          <a:p>
            <a:endParaRPr lang="zh-CN" altLang="en-US" sz="360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PA_MH_Others_13"/>
          <p:cNvSpPr txBox="1"/>
          <p:nvPr>
            <p:custDataLst>
              <p:tags r:id="rId2"/>
            </p:custDataLst>
          </p:nvPr>
        </p:nvSpPr>
        <p:spPr>
          <a:xfrm>
            <a:off x="9886315" y="1508125"/>
            <a:ext cx="1434465" cy="4281170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r>
              <a:rPr lang="zh-CN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试教基本情况</a:t>
            </a:r>
          </a:p>
        </p:txBody>
      </p:sp>
      <p:sp>
        <p:nvSpPr>
          <p:cNvPr id="44" name="PA_MH_Entry_2">
            <a:hlinkClick r:id="rId9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4465416" y="2261385"/>
            <a:ext cx="638625" cy="2088638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pPr algn="dist"/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PA_MH_Entry_4">
            <a:hlinkClick r:id="rId10" action="ppaction://hlinksldjump"/>
          </p:cNvPr>
          <p:cNvSpPr txBox="1"/>
          <p:nvPr>
            <p:custDataLst>
              <p:tags r:id="rId4"/>
            </p:custDataLst>
          </p:nvPr>
        </p:nvSpPr>
        <p:spPr>
          <a:xfrm>
            <a:off x="2152616" y="2227989"/>
            <a:ext cx="638625" cy="2088638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pPr algn="dist"/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PA_MH_Entry_3">
            <a:hlinkClick r:id="" action="ppaction://noaction"/>
          </p:cNvPr>
          <p:cNvSpPr txBox="1"/>
          <p:nvPr>
            <p:custDataLst>
              <p:tags r:id="rId5"/>
            </p:custDataLst>
          </p:nvPr>
        </p:nvSpPr>
        <p:spPr>
          <a:xfrm>
            <a:off x="3274953" y="2997237"/>
            <a:ext cx="638625" cy="2284448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pPr algn="dist"/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PA_MH_Entry_3">
            <a:hlinkClick r:id="" action="ppaction://noaction"/>
          </p:cNvPr>
          <p:cNvSpPr txBox="1"/>
          <p:nvPr>
            <p:custDataLst>
              <p:tags r:id="rId6"/>
            </p:custDataLst>
          </p:nvPr>
        </p:nvSpPr>
        <p:spPr>
          <a:xfrm>
            <a:off x="5583740" y="3004530"/>
            <a:ext cx="638625" cy="2284448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pPr algn="dist"/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090" y="949960"/>
            <a:ext cx="83743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  </a:t>
            </a: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3600" dirty="0">
                <a:solidFill>
                  <a:schemeClr val="tx1"/>
                </a:solidFill>
                <a:sym typeface="+mn-ea"/>
              </a:rPr>
              <a:t>重庆市教科院中语室于2016年11月21日正式接到九年级上册试教任务，正式试教从11月30日开始，于12月31日完成。</a:t>
            </a:r>
            <a:endParaRPr lang="zh-CN" altLang="en-US" sz="3600" dirty="0">
              <a:solidFill>
                <a:schemeClr val="tx1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zh-CN" altLang="en-US" sz="3600" dirty="0">
                <a:solidFill>
                  <a:schemeClr val="tx1"/>
                </a:solidFill>
                <a:sym typeface="+mn-ea"/>
              </a:rPr>
              <a:t>   此次试教共选了七所学校，每校负责试教一个单元，其中一个单元有两所学校试教。</a:t>
            </a:r>
            <a:endParaRPr lang="zh-CN" altLang="en-US" sz="3600" dirty="0">
              <a:solidFill>
                <a:schemeClr val="tx1"/>
              </a:solidFill>
            </a:endParaRPr>
          </a:p>
          <a:p>
            <a:pPr algn="just"/>
            <a:endParaRPr lang="zh-CN" altLang="en-US" sz="3600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/>
          <p:cNvGrpSpPr/>
          <p:nvPr/>
        </p:nvGrpSpPr>
        <p:grpSpPr bwMode="auto">
          <a:xfrm rot="-6159472" flipV="1">
            <a:off x="203200" y="1472565"/>
            <a:ext cx="1879600" cy="132080"/>
            <a:chOff x="0" y="0"/>
            <a:chExt cx="6705601" cy="531495"/>
          </a:xfrm>
        </p:grpSpPr>
        <p:sp>
          <p:nvSpPr>
            <p:cNvPr id="16389" name="Rounded Rectangle 70"/>
            <p:cNvSpPr>
              <a:spLocks noChangeArrowheads="1"/>
            </p:cNvSpPr>
            <p:nvPr/>
          </p:nvSpPr>
          <p:spPr bwMode="auto">
            <a:xfrm>
              <a:off x="5867401" y="116118"/>
              <a:ext cx="8382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F7F7F"/>
                </a:gs>
                <a:gs pos="50000">
                  <a:srgbClr val="FFFFFF"/>
                </a:gs>
                <a:gs pos="100000">
                  <a:srgbClr val="7F7F7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0" name="Isosceles Triangle 12"/>
            <p:cNvSpPr>
              <a:spLocks noChangeArrowheads="1"/>
            </p:cNvSpPr>
            <p:nvPr/>
          </p:nvSpPr>
          <p:spPr bwMode="auto">
            <a:xfrm rot="-5400000">
              <a:off x="128132" y="92180"/>
              <a:ext cx="81170" cy="337433"/>
            </a:xfrm>
            <a:custGeom>
              <a:avLst/>
              <a:gdLst/>
              <a:ahLst/>
              <a:cxnLst>
                <a:cxn ang="0">
                  <a:pos x="64009" y="82284"/>
                </a:cxn>
                <a:cxn ang="0">
                  <a:pos x="64009" y="120601"/>
                </a:cxn>
                <a:cxn ang="0">
                  <a:pos x="64008" y="120601"/>
                </a:cxn>
                <a:cxn ang="0">
                  <a:pos x="64008" y="266094"/>
                </a:cxn>
                <a:cxn ang="0">
                  <a:pos x="0" y="266094"/>
                </a:cxn>
                <a:cxn ang="0">
                  <a:pos x="0" y="113694"/>
                </a:cxn>
                <a:cxn ang="0">
                  <a:pos x="1" y="113694"/>
                </a:cxn>
                <a:cxn ang="0">
                  <a:pos x="1" y="82284"/>
                </a:cxn>
                <a:cxn ang="0">
                  <a:pos x="28685" y="0"/>
                </a:cxn>
                <a:cxn ang="0">
                  <a:pos x="35325" y="0"/>
                </a:cxn>
              </a:cxnLst>
              <a:rect l="0" t="0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35999">
                  <a:srgbClr val="7F7F7F"/>
                </a:gs>
                <a:gs pos="64999">
                  <a:srgbClr val="FFFFFF"/>
                </a:gs>
                <a:gs pos="79999">
                  <a:srgbClr val="FFFFFF"/>
                </a:gs>
                <a:gs pos="100000">
                  <a:srgbClr val="262626"/>
                </a:gs>
              </a:gsLst>
              <a:lin ang="0" scaled="1"/>
            </a:gradFill>
            <a:ln w="952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1" name="Rounded Rectangle 72"/>
            <p:cNvSpPr>
              <a:spLocks noChangeArrowheads="1"/>
            </p:cNvSpPr>
            <p:nvPr/>
          </p:nvSpPr>
          <p:spPr bwMode="auto">
            <a:xfrm>
              <a:off x="860238" y="0"/>
              <a:ext cx="2313291" cy="521797"/>
            </a:xfrm>
            <a:prstGeom prst="roundRect">
              <a:avLst>
                <a:gd name="adj" fmla="val 10718"/>
              </a:avLst>
            </a:prstGeom>
            <a:gradFill rotWithShape="1">
              <a:gsLst>
                <a:gs pos="0">
                  <a:srgbClr val="3F3F3F"/>
                </a:gs>
                <a:gs pos="50000">
                  <a:srgbClr val="7F7F7F"/>
                </a:gs>
                <a:gs pos="100000">
                  <a:srgbClr val="3F3F3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2" name="Isosceles Triangle 24"/>
            <p:cNvSpPr>
              <a:spLocks noChangeArrowheads="1"/>
            </p:cNvSpPr>
            <p:nvPr/>
          </p:nvSpPr>
          <p:spPr bwMode="auto">
            <a:xfrm rot="-5400000">
              <a:off x="259015" y="-79428"/>
              <a:ext cx="463820" cy="680652"/>
            </a:xfrm>
            <a:custGeom>
              <a:avLst/>
              <a:gdLst/>
              <a:ahLst/>
              <a:cxnLst>
                <a:cxn ang="0">
                  <a:pos x="365760" y="536750"/>
                </a:cxn>
                <a:cxn ang="0">
                  <a:pos x="0" y="536750"/>
                </a:cxn>
                <a:cxn ang="0">
                  <a:pos x="129028" y="0"/>
                </a:cxn>
                <a:cxn ang="0">
                  <a:pos x="236732" y="0"/>
                </a:cxn>
              </a:cxnLst>
              <a:rect l="0" t="0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F7F7F"/>
                </a:gs>
                <a:gs pos="50000">
                  <a:srgbClr val="D8D8D8"/>
                </a:gs>
                <a:gs pos="100000">
                  <a:srgbClr val="7F7F7F"/>
                </a:gs>
              </a:gsLst>
              <a:lin ang="10800000" scaled="1"/>
            </a:gradFill>
            <a:ln w="317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3" name="Freeform 74"/>
            <p:cNvSpPr>
              <a:spLocks noChangeAspect="1" noChangeArrowheads="1"/>
            </p:cNvSpPr>
            <p:nvPr/>
          </p:nvSpPr>
          <p:spPr bwMode="auto">
            <a:xfrm>
              <a:off x="3165774" y="0"/>
              <a:ext cx="3363053" cy="521797"/>
            </a:xfrm>
            <a:custGeom>
              <a:avLst/>
              <a:gdLst/>
              <a:ahLst/>
              <a:cxnLst>
                <a:cxn ang="0">
                  <a:pos x="3065" y="68"/>
                </a:cxn>
                <a:cxn ang="0">
                  <a:pos x="3064" y="414"/>
                </a:cxn>
                <a:cxn ang="0">
                  <a:pos x="2791" y="458"/>
                </a:cxn>
                <a:cxn ang="0">
                  <a:pos x="208" y="456"/>
                </a:cxn>
                <a:cxn ang="0">
                  <a:pos x="0" y="476"/>
                </a:cxn>
                <a:cxn ang="0">
                  <a:pos x="0" y="0"/>
                </a:cxn>
                <a:cxn ang="0">
                  <a:pos x="219" y="28"/>
                </a:cxn>
                <a:cxn ang="0">
                  <a:pos x="2786" y="43"/>
                </a:cxn>
                <a:cxn ang="0">
                  <a:pos x="3065" y="68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4" name="Rectangle 75"/>
            <p:cNvSpPr>
              <a:spLocks noChangeArrowheads="1"/>
            </p:cNvSpPr>
            <p:nvPr/>
          </p:nvSpPr>
          <p:spPr bwMode="auto">
            <a:xfrm>
              <a:off x="3109412" y="0"/>
              <a:ext cx="57977" cy="521797"/>
            </a:xfrm>
            <a:prstGeom prst="rect">
              <a:avLst/>
            </a:prstGeom>
            <a:solidFill>
              <a:srgbClr val="D8D8D8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5" name="Rounded Rectangle 76"/>
            <p:cNvSpPr>
              <a:spLocks noChangeArrowheads="1"/>
            </p:cNvSpPr>
            <p:nvPr/>
          </p:nvSpPr>
          <p:spPr bwMode="auto">
            <a:xfrm>
              <a:off x="827859" y="5797"/>
              <a:ext cx="57977" cy="510202"/>
            </a:xfrm>
            <a:prstGeom prst="roundRect">
              <a:avLst>
                <a:gd name="adj" fmla="val 36856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6" name="Rounded Rectangle 77"/>
            <p:cNvSpPr>
              <a:spLocks noChangeArrowheads="1"/>
            </p:cNvSpPr>
            <p:nvPr/>
          </p:nvSpPr>
          <p:spPr bwMode="auto">
            <a:xfrm>
              <a:off x="6160841" y="28575"/>
              <a:ext cx="164592" cy="502920"/>
            </a:xfrm>
            <a:prstGeom prst="roundRect">
              <a:avLst>
                <a:gd name="adj" fmla="val 19810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7" name="Rounded Rectangle 78"/>
            <p:cNvSpPr>
              <a:spLocks noChangeArrowheads="1"/>
            </p:cNvSpPr>
            <p:nvPr/>
          </p:nvSpPr>
          <p:spPr bwMode="auto">
            <a:xfrm>
              <a:off x="4614635" y="201462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grpSp>
          <p:nvGrpSpPr>
            <p:cNvPr id="3" name="Group 79"/>
            <p:cNvGrpSpPr/>
            <p:nvPr/>
          </p:nvGrpSpPr>
          <p:grpSpPr bwMode="auto">
            <a:xfrm>
              <a:off x="4767243" y="256179"/>
              <a:ext cx="1511430" cy="55158"/>
              <a:chOff x="0" y="0"/>
              <a:chExt cx="1706048" cy="55158"/>
            </a:xfrm>
          </p:grpSpPr>
          <p:sp>
            <p:nvSpPr>
              <p:cNvPr id="16399" name="Straight Connector 80"/>
              <p:cNvSpPr>
                <a:spLocks noChangeShapeType="1"/>
              </p:cNvSpPr>
              <p:nvPr/>
            </p:nvSpPr>
            <p:spPr bwMode="auto">
              <a:xfrm>
                <a:off x="0" y="55158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6400" name="Straight Connector 8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16414" name="Oval 1"/>
          <p:cNvSpPr>
            <a:spLocks noChangeArrowheads="1"/>
          </p:cNvSpPr>
          <p:nvPr/>
        </p:nvSpPr>
        <p:spPr bwMode="auto">
          <a:xfrm>
            <a:off x="1760379" y="2302827"/>
            <a:ext cx="1768237" cy="668338"/>
          </a:xfrm>
          <a:custGeom>
            <a:avLst/>
            <a:gdLst/>
            <a:ahLst/>
            <a:cxnLst>
              <a:cxn ang="0">
                <a:pos x="245299" y="254963"/>
              </a:cxn>
              <a:cxn ang="0">
                <a:pos x="2391408" y="22950"/>
              </a:cxn>
              <a:cxn ang="0">
                <a:pos x="1227937" y="1128420"/>
              </a:cxn>
              <a:cxn ang="0">
                <a:pos x="3053325" y="718986"/>
              </a:cxn>
              <a:cxn ang="0">
                <a:pos x="2573379" y="1564010"/>
              </a:cxn>
              <a:cxn ang="0">
                <a:pos x="4239998" y="1601996"/>
              </a:cxn>
            </a:cxnLst>
            <a:rect l="0" t="0" r="r" b="b"/>
            <a:pathLst>
              <a:path w="4239998" h="1601996">
                <a:moveTo>
                  <a:pt x="245299" y="254963"/>
                </a:moveTo>
                <a:cubicBezTo>
                  <a:pt x="-863677" y="1360431"/>
                  <a:pt x="2132100" y="-204513"/>
                  <a:pt x="2391408" y="22950"/>
                </a:cubicBezTo>
                <a:cubicBezTo>
                  <a:pt x="2650716" y="250413"/>
                  <a:pt x="1035732" y="916879"/>
                  <a:pt x="1227937" y="1128420"/>
                </a:cubicBezTo>
                <a:cubicBezTo>
                  <a:pt x="1420142" y="1339961"/>
                  <a:pt x="2747199" y="578149"/>
                  <a:pt x="3053325" y="718986"/>
                </a:cubicBezTo>
                <a:cubicBezTo>
                  <a:pt x="3359451" y="859823"/>
                  <a:pt x="2443839" y="1384997"/>
                  <a:pt x="2573379" y="1564010"/>
                </a:cubicBezTo>
                <a:cubicBezTo>
                  <a:pt x="2702919" y="1743023"/>
                  <a:pt x="3247996" y="1008811"/>
                  <a:pt x="4239998" y="1601996"/>
                </a:cubicBezTo>
              </a:path>
            </a:pathLst>
          </a:custGeom>
          <a:noFill/>
          <a:ln w="12700" cap="rnd">
            <a:solidFill>
              <a:schemeClr val="accent1"/>
            </a:solidFill>
            <a:bevel/>
          </a:ln>
        </p:spPr>
        <p:txBody>
          <a:bodyPr lIns="91424" tIns="45713" rIns="91424" bIns="45713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粗黑_GBK" charset="-122"/>
              <a:ea typeface="方正兰亭粗黑_GBK" charset="-122"/>
              <a:sym typeface="方正兰亭粗黑_GBK" charset="-122"/>
            </a:endParaRPr>
          </a:p>
        </p:txBody>
      </p:sp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611505" y="2971165"/>
            <a:ext cx="3704590" cy="115189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、整合资源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20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8980" y="1715135"/>
            <a:ext cx="526415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600" b="1">
                <a:sym typeface="+mn-ea"/>
              </a:rPr>
              <a:t>·</a:t>
            </a:r>
            <a:r>
              <a:rPr lang="zh-CN" altLang="en-US" sz="3600" b="1">
                <a:sym typeface="+mn-ea"/>
              </a:rPr>
              <a:t>还原情境，增进理解</a:t>
            </a:r>
            <a:endParaRPr lang="zh-CN" altLang="en-US" sz="36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600" b="1">
                <a:sym typeface="+mn-ea"/>
              </a:rPr>
              <a:t>·</a:t>
            </a:r>
            <a:r>
              <a:rPr lang="zh-CN" altLang="en-US" sz="3600" b="1">
                <a:sym typeface="+mn-ea"/>
              </a:rPr>
              <a:t>多文对照，比较深化</a:t>
            </a:r>
            <a:endParaRPr lang="zh-CN" altLang="en-US" sz="36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600" b="1">
                <a:sym typeface="+mn-ea"/>
              </a:rPr>
              <a:t>·</a:t>
            </a:r>
            <a:r>
              <a:rPr lang="zh-CN" altLang="en-US" sz="3600" b="1">
                <a:sym typeface="+mn-ea"/>
              </a:rPr>
              <a:t>拓展资源，提升思想</a:t>
            </a:r>
            <a:r>
              <a:rPr lang="en-US" altLang="zh-CN" sz="3600">
                <a:sym typeface="+mn-ea"/>
              </a:rPr>
              <a:t>                    </a:t>
            </a:r>
            <a:endParaRPr lang="zh-CN" altLang="en-US" sz="3600"/>
          </a:p>
          <a:p>
            <a:pPr marL="0" indent="0">
              <a:buNone/>
            </a:pPr>
            <a:endParaRPr lang="zh-CN" altLang="en-US" sz="3600"/>
          </a:p>
          <a:p>
            <a:pPr marL="0" indent="0">
              <a:buNone/>
            </a:pPr>
            <a:endParaRPr lang="zh-CN" altLang="en-US" sz="36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2810" y="847090"/>
            <a:ext cx="10406380" cy="5046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sym typeface="+mn-ea"/>
              </a:rPr>
              <a:t>还原情境，增进理解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600" b="1">
                <a:sym typeface="+mn-ea"/>
              </a:rPr>
              <a:t>《酬乐天杨州初逢席上见赠》写作情境</a:t>
            </a:r>
            <a:endParaRPr lang="zh-CN" altLang="en-US" sz="4400" b="1">
              <a:sym typeface="+mn-ea"/>
            </a:endParaRPr>
          </a:p>
          <a:p>
            <a:pPr marL="0" indent="0" algn="ctr">
              <a:buNone/>
            </a:pPr>
            <a:r>
              <a:rPr lang="en-US" altLang="zh-CN">
                <a:sym typeface="+mn-ea"/>
              </a:rPr>
              <a:t> </a:t>
            </a:r>
          </a:p>
          <a:p>
            <a:pPr marL="0" indent="0" algn="ctr">
              <a:buNone/>
            </a:pPr>
            <a:r>
              <a:rPr lang="zh-CN" altLang="en-US" sz="3200">
                <a:sym typeface="+mn-ea"/>
              </a:rPr>
              <a:t>醉赠刘二十八使君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>
                <a:sym typeface="+mn-ea"/>
              </a:rPr>
              <a:t>                            白居易 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>
                <a:sym typeface="+mn-ea"/>
              </a:rPr>
              <a:t>为我引杯添酒饮，与君把箸击盘歌。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>
                <a:sym typeface="+mn-ea"/>
              </a:rPr>
              <a:t>诗称国手徒为尔，命压人头不奈何。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>
                <a:sym typeface="+mn-ea"/>
              </a:rPr>
              <a:t>举眼风光长寂寞，满朝官职独蹉跎。</a:t>
            </a:r>
            <a:endParaRPr lang="zh-CN" altLang="en-US" sz="3200"/>
          </a:p>
          <a:p>
            <a:pPr marL="0" indent="0" algn="ctr">
              <a:buNone/>
            </a:pPr>
            <a:r>
              <a:rPr lang="zh-CN" altLang="en-US" sz="3200">
                <a:sym typeface="+mn-ea"/>
              </a:rPr>
              <a:t>亦知合被才名折，二十三年折太多。</a:t>
            </a:r>
            <a:endParaRPr lang="zh-CN" altLang="en-US" sz="3200"/>
          </a:p>
          <a:p>
            <a:pPr marL="0" indent="0" algn="ctr">
              <a:buNone/>
            </a:pP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0110" y="650875"/>
            <a:ext cx="1011174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b="1">
                <a:solidFill>
                  <a:srgbClr val="FF0000"/>
                </a:solidFill>
                <a:sym typeface="+mn-ea"/>
              </a:rPr>
              <a:t>多文对照，比较深化</a:t>
            </a:r>
            <a:endParaRPr lang="zh-CN" altLang="zh-CN" sz="4400" b="1">
              <a:sym typeface="+mn-ea"/>
            </a:endParaRPr>
          </a:p>
          <a:p>
            <a:pPr marL="0" indent="0">
              <a:buNone/>
            </a:pPr>
            <a:endParaRPr lang="zh-CN" altLang="en-US" sz="3200" dirty="0">
              <a:sym typeface="+mn-ea"/>
            </a:endParaRPr>
          </a:p>
          <a:p>
            <a:pPr marL="0" indent="0">
              <a:buNone/>
            </a:pPr>
            <a:r>
              <a:rPr lang="zh-CN" altLang="en-US" sz="3200" dirty="0">
                <a:sym typeface="+mn-ea"/>
              </a:rPr>
              <a:t>“三顾茅庐”的场景：</a:t>
            </a:r>
          </a:p>
          <a:p>
            <a:pPr marL="0" indent="0">
              <a:buNone/>
            </a:pPr>
            <a:endParaRPr lang="zh-CN" altLang="en-US" sz="3200" dirty="0"/>
          </a:p>
          <a:p>
            <a:r>
              <a:rPr lang="en-US" altLang="zh-CN" sz="32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《三国志》：“由是先主遂诣亮，凡三往，乃见。”</a:t>
            </a:r>
          </a:p>
          <a:p>
            <a:endParaRPr lang="zh-CN" altLang="en-US" sz="3200" dirty="0"/>
          </a:p>
          <a:p>
            <a:r>
              <a:rPr lang="en-US" altLang="zh-CN" sz="32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小说《三顾茅庐》中通过虚构，描绘出了</a:t>
            </a:r>
            <a:r>
              <a:rPr lang="en-US" altLang="zh-CN" sz="3200" dirty="0">
                <a:sym typeface="+mn-ea"/>
              </a:rPr>
              <a:t>“</a:t>
            </a:r>
            <a:r>
              <a:rPr lang="zh-CN" altLang="en-US" sz="3200" dirty="0">
                <a:sym typeface="+mn-ea"/>
              </a:rPr>
              <a:t>三往</a:t>
            </a:r>
            <a:r>
              <a:rPr lang="en-US" altLang="zh-CN" sz="3200" dirty="0">
                <a:sym typeface="+mn-ea"/>
              </a:rPr>
              <a:t>”</a:t>
            </a:r>
            <a:r>
              <a:rPr lang="zh-CN" altLang="en-US" sz="3200" dirty="0">
                <a:sym typeface="+mn-ea"/>
              </a:rPr>
              <a:t>的  </a:t>
            </a:r>
          </a:p>
          <a:p>
            <a:r>
              <a:rPr lang="zh-CN" altLang="en-US" sz="3200" dirty="0">
                <a:sym typeface="+mn-ea"/>
              </a:rPr>
              <a:t>  详细场景，栩栩如生地展现出人物的神态个性。</a:t>
            </a:r>
            <a:endParaRPr lang="zh-CN" altLang="en-US" sz="3200" dirty="0"/>
          </a:p>
          <a:p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1530" y="634365"/>
            <a:ext cx="10568940" cy="588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/>
            <a:r>
              <a:rPr lang="zh-CN" altLang="en-US" sz="4400" b="1">
                <a:solidFill>
                  <a:srgbClr val="FF0000"/>
                </a:solidFill>
                <a:sym typeface="+mn-ea"/>
              </a:rPr>
              <a:t>拓展资源，提升思想</a:t>
            </a:r>
            <a:endParaRPr lang="en-US" altLang="zh-CN">
              <a:sym typeface="+mn-ea"/>
            </a:endParaRPr>
          </a:p>
          <a:p>
            <a:pPr marL="0" indent="0" algn="just" eaLnBrk="1" latinLnBrk="0" hangingPunct="1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3200">
                <a:sym typeface="+mn-ea"/>
              </a:rPr>
              <a:t>重庆老师试教《孤独之旅》，为了加深学生对孤独的认识：</a:t>
            </a:r>
          </a:p>
          <a:p>
            <a:pPr algn="just" eaLnBrk="1" latinLnBrk="0" hangingPunct="1">
              <a:lnSpc>
                <a:spcPct val="130000"/>
              </a:lnSpc>
              <a:spcBef>
                <a:spcPts val="0"/>
              </a:spcBef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  <a:sym typeface="+mn-ea"/>
              </a:rPr>
              <a:t>·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曹文轩 ：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“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孤独是一种正常并且健康的心态──如果程度得当的话。它标志着一种人格的成熟。它使人少了许多盲目。它使人在嘈杂的生活中有了一份保护身心健康的清静。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”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  <a:p>
            <a:pPr algn="just" eaLnBrk="1" latinLnBrk="0" hangingPunct="1">
              <a:lnSpc>
                <a:spcPct val="130000"/>
              </a:lnSpc>
              <a:spcBef>
                <a:spcPts val="0"/>
              </a:spcBef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  <a:sym typeface="+mn-ea"/>
              </a:rPr>
              <a:t>·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余杰：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“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孤独就象篱笆，有了篱笆，才有自己的园地。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”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 algn="just" eaLnBrk="1" latinLnBrk="0" hangingPunct="1">
              <a:lnSpc>
                <a:spcPct val="130000"/>
              </a:lnSpc>
              <a:spcBef>
                <a:spcPts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·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叔本华：</a:t>
            </a: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“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孤独是所有杰出人物的命运。</a:t>
            </a:r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  <a:sym typeface="+mn-ea"/>
              </a:rPr>
              <a:t>”</a:t>
            </a:r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  <a:p>
            <a:pPr eaLnBrk="1" latinLnBrk="0" hangingPunct="1">
              <a:lnSpc>
                <a:spcPct val="130000"/>
              </a:lnSpc>
              <a:spcBef>
                <a:spcPts val="0"/>
              </a:spcBef>
              <a:buNone/>
            </a:pPr>
            <a:endParaRPr lang="zh-CN" altLang="zh-CN" dirty="0"/>
          </a:p>
          <a:p>
            <a:pPr eaLnBrk="1" hangingPunct="1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/>
          <p:cNvGrpSpPr/>
          <p:nvPr/>
        </p:nvGrpSpPr>
        <p:grpSpPr bwMode="auto">
          <a:xfrm rot="-6159472" flipV="1">
            <a:off x="203200" y="1472565"/>
            <a:ext cx="1879600" cy="132080"/>
            <a:chOff x="0" y="0"/>
            <a:chExt cx="6705601" cy="531495"/>
          </a:xfrm>
        </p:grpSpPr>
        <p:sp>
          <p:nvSpPr>
            <p:cNvPr id="16389" name="Rounded Rectangle 70"/>
            <p:cNvSpPr>
              <a:spLocks noChangeArrowheads="1"/>
            </p:cNvSpPr>
            <p:nvPr/>
          </p:nvSpPr>
          <p:spPr bwMode="auto">
            <a:xfrm>
              <a:off x="5867401" y="116118"/>
              <a:ext cx="8382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F7F7F"/>
                </a:gs>
                <a:gs pos="50000">
                  <a:srgbClr val="FFFFFF"/>
                </a:gs>
                <a:gs pos="100000">
                  <a:srgbClr val="7F7F7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0" name="Isosceles Triangle 12"/>
            <p:cNvSpPr>
              <a:spLocks noChangeArrowheads="1"/>
            </p:cNvSpPr>
            <p:nvPr/>
          </p:nvSpPr>
          <p:spPr bwMode="auto">
            <a:xfrm rot="-5400000">
              <a:off x="128132" y="92180"/>
              <a:ext cx="81170" cy="337433"/>
            </a:xfrm>
            <a:custGeom>
              <a:avLst/>
              <a:gdLst/>
              <a:ahLst/>
              <a:cxnLst>
                <a:cxn ang="0">
                  <a:pos x="64009" y="82284"/>
                </a:cxn>
                <a:cxn ang="0">
                  <a:pos x="64009" y="120601"/>
                </a:cxn>
                <a:cxn ang="0">
                  <a:pos x="64008" y="120601"/>
                </a:cxn>
                <a:cxn ang="0">
                  <a:pos x="64008" y="266094"/>
                </a:cxn>
                <a:cxn ang="0">
                  <a:pos x="0" y="266094"/>
                </a:cxn>
                <a:cxn ang="0">
                  <a:pos x="0" y="113694"/>
                </a:cxn>
                <a:cxn ang="0">
                  <a:pos x="1" y="113694"/>
                </a:cxn>
                <a:cxn ang="0">
                  <a:pos x="1" y="82284"/>
                </a:cxn>
                <a:cxn ang="0">
                  <a:pos x="28685" y="0"/>
                </a:cxn>
                <a:cxn ang="0">
                  <a:pos x="35325" y="0"/>
                </a:cxn>
              </a:cxnLst>
              <a:rect l="0" t="0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35999">
                  <a:srgbClr val="7F7F7F"/>
                </a:gs>
                <a:gs pos="64999">
                  <a:srgbClr val="FFFFFF"/>
                </a:gs>
                <a:gs pos="79999">
                  <a:srgbClr val="FFFFFF"/>
                </a:gs>
                <a:gs pos="100000">
                  <a:srgbClr val="262626"/>
                </a:gs>
              </a:gsLst>
              <a:lin ang="0" scaled="1"/>
            </a:gradFill>
            <a:ln w="952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1" name="Rounded Rectangle 72"/>
            <p:cNvSpPr>
              <a:spLocks noChangeArrowheads="1"/>
            </p:cNvSpPr>
            <p:nvPr/>
          </p:nvSpPr>
          <p:spPr bwMode="auto">
            <a:xfrm>
              <a:off x="860238" y="0"/>
              <a:ext cx="2313291" cy="521797"/>
            </a:xfrm>
            <a:prstGeom prst="roundRect">
              <a:avLst>
                <a:gd name="adj" fmla="val 10718"/>
              </a:avLst>
            </a:prstGeom>
            <a:gradFill rotWithShape="1">
              <a:gsLst>
                <a:gs pos="0">
                  <a:srgbClr val="3F3F3F"/>
                </a:gs>
                <a:gs pos="50000">
                  <a:srgbClr val="7F7F7F"/>
                </a:gs>
                <a:gs pos="100000">
                  <a:srgbClr val="3F3F3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2" name="Isosceles Triangle 24"/>
            <p:cNvSpPr>
              <a:spLocks noChangeArrowheads="1"/>
            </p:cNvSpPr>
            <p:nvPr/>
          </p:nvSpPr>
          <p:spPr bwMode="auto">
            <a:xfrm rot="-5400000">
              <a:off x="259015" y="-79428"/>
              <a:ext cx="463820" cy="680652"/>
            </a:xfrm>
            <a:custGeom>
              <a:avLst/>
              <a:gdLst/>
              <a:ahLst/>
              <a:cxnLst>
                <a:cxn ang="0">
                  <a:pos x="365760" y="536750"/>
                </a:cxn>
                <a:cxn ang="0">
                  <a:pos x="0" y="536750"/>
                </a:cxn>
                <a:cxn ang="0">
                  <a:pos x="129028" y="0"/>
                </a:cxn>
                <a:cxn ang="0">
                  <a:pos x="236732" y="0"/>
                </a:cxn>
              </a:cxnLst>
              <a:rect l="0" t="0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F7F7F"/>
                </a:gs>
                <a:gs pos="50000">
                  <a:srgbClr val="D8D8D8"/>
                </a:gs>
                <a:gs pos="100000">
                  <a:srgbClr val="7F7F7F"/>
                </a:gs>
              </a:gsLst>
              <a:lin ang="10800000" scaled="1"/>
            </a:gradFill>
            <a:ln w="317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3" name="Freeform 74"/>
            <p:cNvSpPr>
              <a:spLocks noChangeAspect="1" noChangeArrowheads="1"/>
            </p:cNvSpPr>
            <p:nvPr/>
          </p:nvSpPr>
          <p:spPr bwMode="auto">
            <a:xfrm>
              <a:off x="3165774" y="0"/>
              <a:ext cx="3363053" cy="521797"/>
            </a:xfrm>
            <a:custGeom>
              <a:avLst/>
              <a:gdLst/>
              <a:ahLst/>
              <a:cxnLst>
                <a:cxn ang="0">
                  <a:pos x="3065" y="68"/>
                </a:cxn>
                <a:cxn ang="0">
                  <a:pos x="3064" y="414"/>
                </a:cxn>
                <a:cxn ang="0">
                  <a:pos x="2791" y="458"/>
                </a:cxn>
                <a:cxn ang="0">
                  <a:pos x="208" y="456"/>
                </a:cxn>
                <a:cxn ang="0">
                  <a:pos x="0" y="476"/>
                </a:cxn>
                <a:cxn ang="0">
                  <a:pos x="0" y="0"/>
                </a:cxn>
                <a:cxn ang="0">
                  <a:pos x="219" y="28"/>
                </a:cxn>
                <a:cxn ang="0">
                  <a:pos x="2786" y="43"/>
                </a:cxn>
                <a:cxn ang="0">
                  <a:pos x="3065" y="68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4" name="Rectangle 75"/>
            <p:cNvSpPr>
              <a:spLocks noChangeArrowheads="1"/>
            </p:cNvSpPr>
            <p:nvPr/>
          </p:nvSpPr>
          <p:spPr bwMode="auto">
            <a:xfrm>
              <a:off x="3109412" y="0"/>
              <a:ext cx="57977" cy="521797"/>
            </a:xfrm>
            <a:prstGeom prst="rect">
              <a:avLst/>
            </a:prstGeom>
            <a:solidFill>
              <a:srgbClr val="D8D8D8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5" name="Rounded Rectangle 76"/>
            <p:cNvSpPr>
              <a:spLocks noChangeArrowheads="1"/>
            </p:cNvSpPr>
            <p:nvPr/>
          </p:nvSpPr>
          <p:spPr bwMode="auto">
            <a:xfrm>
              <a:off x="827859" y="5797"/>
              <a:ext cx="57977" cy="510202"/>
            </a:xfrm>
            <a:prstGeom prst="roundRect">
              <a:avLst>
                <a:gd name="adj" fmla="val 36856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6" name="Rounded Rectangle 77"/>
            <p:cNvSpPr>
              <a:spLocks noChangeArrowheads="1"/>
            </p:cNvSpPr>
            <p:nvPr/>
          </p:nvSpPr>
          <p:spPr bwMode="auto">
            <a:xfrm>
              <a:off x="6160841" y="28575"/>
              <a:ext cx="164592" cy="502920"/>
            </a:xfrm>
            <a:prstGeom prst="roundRect">
              <a:avLst>
                <a:gd name="adj" fmla="val 19810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7" name="Rounded Rectangle 78"/>
            <p:cNvSpPr>
              <a:spLocks noChangeArrowheads="1"/>
            </p:cNvSpPr>
            <p:nvPr/>
          </p:nvSpPr>
          <p:spPr bwMode="auto">
            <a:xfrm>
              <a:off x="4614635" y="201462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grpSp>
          <p:nvGrpSpPr>
            <p:cNvPr id="3" name="Group 79"/>
            <p:cNvGrpSpPr/>
            <p:nvPr/>
          </p:nvGrpSpPr>
          <p:grpSpPr bwMode="auto">
            <a:xfrm>
              <a:off x="4767243" y="256179"/>
              <a:ext cx="1511430" cy="55158"/>
              <a:chOff x="0" y="0"/>
              <a:chExt cx="1706048" cy="55158"/>
            </a:xfrm>
          </p:grpSpPr>
          <p:sp>
            <p:nvSpPr>
              <p:cNvPr id="16399" name="Straight Connector 80"/>
              <p:cNvSpPr>
                <a:spLocks noChangeShapeType="1"/>
              </p:cNvSpPr>
              <p:nvPr/>
            </p:nvSpPr>
            <p:spPr bwMode="auto">
              <a:xfrm>
                <a:off x="0" y="55158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6400" name="Straight Connector 8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16414" name="Oval 1"/>
          <p:cNvSpPr>
            <a:spLocks noChangeArrowheads="1"/>
          </p:cNvSpPr>
          <p:nvPr/>
        </p:nvSpPr>
        <p:spPr bwMode="auto">
          <a:xfrm>
            <a:off x="1760379" y="2302827"/>
            <a:ext cx="1768237" cy="668338"/>
          </a:xfrm>
          <a:custGeom>
            <a:avLst/>
            <a:gdLst/>
            <a:ahLst/>
            <a:cxnLst>
              <a:cxn ang="0">
                <a:pos x="245299" y="254963"/>
              </a:cxn>
              <a:cxn ang="0">
                <a:pos x="2391408" y="22950"/>
              </a:cxn>
              <a:cxn ang="0">
                <a:pos x="1227937" y="1128420"/>
              </a:cxn>
              <a:cxn ang="0">
                <a:pos x="3053325" y="718986"/>
              </a:cxn>
              <a:cxn ang="0">
                <a:pos x="2573379" y="1564010"/>
              </a:cxn>
              <a:cxn ang="0">
                <a:pos x="4239998" y="1601996"/>
              </a:cxn>
            </a:cxnLst>
            <a:rect l="0" t="0" r="r" b="b"/>
            <a:pathLst>
              <a:path w="4239998" h="1601996">
                <a:moveTo>
                  <a:pt x="245299" y="254963"/>
                </a:moveTo>
                <a:cubicBezTo>
                  <a:pt x="-863677" y="1360431"/>
                  <a:pt x="2132100" y="-204513"/>
                  <a:pt x="2391408" y="22950"/>
                </a:cubicBezTo>
                <a:cubicBezTo>
                  <a:pt x="2650716" y="250413"/>
                  <a:pt x="1035732" y="916879"/>
                  <a:pt x="1227937" y="1128420"/>
                </a:cubicBezTo>
                <a:cubicBezTo>
                  <a:pt x="1420142" y="1339961"/>
                  <a:pt x="2747199" y="578149"/>
                  <a:pt x="3053325" y="718986"/>
                </a:cubicBezTo>
                <a:cubicBezTo>
                  <a:pt x="3359451" y="859823"/>
                  <a:pt x="2443839" y="1384997"/>
                  <a:pt x="2573379" y="1564010"/>
                </a:cubicBezTo>
                <a:cubicBezTo>
                  <a:pt x="2702919" y="1743023"/>
                  <a:pt x="3247996" y="1008811"/>
                  <a:pt x="4239998" y="1601996"/>
                </a:cubicBezTo>
              </a:path>
            </a:pathLst>
          </a:custGeom>
          <a:noFill/>
          <a:ln w="12700" cap="rnd">
            <a:solidFill>
              <a:schemeClr val="accent1"/>
            </a:solidFill>
            <a:bevel/>
          </a:ln>
        </p:spPr>
        <p:txBody>
          <a:bodyPr lIns="91424" tIns="45713" rIns="91424" bIns="45713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粗黑_GBK" charset="-122"/>
              <a:ea typeface="方正兰亭粗黑_GBK" charset="-122"/>
              <a:sym typeface="方正兰亭粗黑_GBK" charset="-122"/>
            </a:endParaRPr>
          </a:p>
        </p:txBody>
      </p:sp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476885" y="3180080"/>
            <a:ext cx="3519170" cy="115189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凸显活动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24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11625" y="974725"/>
            <a:ext cx="724217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800" b="1">
                <a:sym typeface="+mn-ea"/>
              </a:rPr>
              <a:t>·</a:t>
            </a:r>
            <a:r>
              <a:rPr lang="zh-CN" altLang="en-US" sz="2800" b="1">
                <a:sym typeface="+mn-ea"/>
              </a:rPr>
              <a:t>《普通高中语文课程标准(2017年版)》：“语文学习应该引导学生在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真实的语言运用情境中，通过自主的语言实践活动</a:t>
            </a:r>
            <a:r>
              <a:rPr lang="zh-CN" altLang="en-US" sz="2800" b="1">
                <a:sym typeface="+mn-ea"/>
              </a:rPr>
              <a:t>，积累言语经验，把握运用祖国语言文字的能力。”</a:t>
            </a:r>
            <a:endParaRPr lang="zh-CN" altLang="en-US" sz="2800" b="1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800" b="1">
                <a:sym typeface="+mn-ea"/>
              </a:rPr>
              <a:t>·</a:t>
            </a:r>
            <a:r>
              <a:rPr lang="zh-CN" altLang="en-US" sz="2800" b="1">
                <a:sym typeface="+mn-ea"/>
              </a:rPr>
              <a:t>“语文学科核心素养是学生在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积极的语言实践活动</a:t>
            </a:r>
            <a:r>
              <a:rPr lang="zh-CN" altLang="en-US" sz="2800" b="1">
                <a:sym typeface="+mn-ea"/>
              </a:rPr>
              <a:t>积累与建构起来，并在真实的语言运用情境中表现出来的语言能力及其品质。”</a:t>
            </a:r>
            <a:endParaRPr lang="zh-CN" altLang="en-US" sz="28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3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5341829" y="1355516"/>
            <a:ext cx="3839427" cy="1151828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ym typeface="+mn-ea"/>
              </a:rPr>
              <a:t>活动形式的多样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291539" y="2591587"/>
            <a:ext cx="3839427" cy="1151828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ym typeface="+mn-ea"/>
              </a:rPr>
              <a:t>活动的目标指向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667125" y="3835400"/>
            <a:ext cx="3916680" cy="1151890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ym typeface="+mn-ea"/>
              </a:rPr>
              <a:t>活动的过程实施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等腰三角形 55"/>
          <p:cNvSpPr/>
          <p:nvPr/>
        </p:nvSpPr>
        <p:spPr>
          <a:xfrm rot="1800000">
            <a:off x="4964931" y="1642940"/>
            <a:ext cx="445373" cy="383943"/>
          </a:xfrm>
          <a:prstGeom prst="triangl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等腰三角形 56"/>
          <p:cNvSpPr/>
          <p:nvPr/>
        </p:nvSpPr>
        <p:spPr>
          <a:xfrm rot="1800000">
            <a:off x="3276466" y="4059837"/>
            <a:ext cx="445373" cy="383943"/>
          </a:xfrm>
          <a:prstGeom prst="triangl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 rot="19800000" flipH="1">
            <a:off x="8137891" y="2975532"/>
            <a:ext cx="445373" cy="383943"/>
          </a:xfrm>
          <a:prstGeom prst="triangl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7"/>
          <p:cNvSpPr txBox="1">
            <a:spLocks noChangeArrowheads="1"/>
          </p:cNvSpPr>
          <p:nvPr/>
        </p:nvSpPr>
        <p:spPr bwMode="auto">
          <a:xfrm>
            <a:off x="1547495" y="1355725"/>
            <a:ext cx="3180715" cy="145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/>
            <a:r>
              <a:rPr lang="zh-CN" altLang="en-US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读、写、听、说、</a:t>
            </a:r>
          </a:p>
          <a:p>
            <a:pPr algn="just" eaLnBrk="1" hangingPunct="1"/>
            <a:r>
              <a:rPr lang="zh-CN" altLang="en-US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思、评、演、画</a:t>
            </a:r>
            <a:r>
              <a:rPr lang="en-US" altLang="zh-CN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</a:t>
            </a:r>
            <a:endParaRPr lang="en-US" altLang="zh-CN" sz="2400" b="1"/>
          </a:p>
          <a:p>
            <a:pPr algn="just" eaLnBrk="1" hangingPunct="1"/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1" name="文本框 7"/>
          <p:cNvSpPr txBox="1">
            <a:spLocks noChangeArrowheads="1"/>
          </p:cNvSpPr>
          <p:nvPr/>
        </p:nvSpPr>
        <p:spPr bwMode="auto">
          <a:xfrm>
            <a:off x="230505" y="3743325"/>
            <a:ext cx="3731260" cy="145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>
              <a:buNone/>
            </a:pPr>
            <a:r>
              <a:rPr lang="zh-CN" altLang="en-US" b="1">
                <a:sym typeface="+mn-ea"/>
              </a:rPr>
              <a:t>形式内容的一致</a:t>
            </a:r>
          </a:p>
          <a:p>
            <a:pPr marL="0" indent="0">
              <a:buNone/>
            </a:pPr>
            <a:r>
              <a:rPr lang="zh-CN" altLang="en-US" b="1">
                <a:sym typeface="+mn-ea"/>
              </a:rPr>
              <a:t>时间长短</a:t>
            </a:r>
          </a:p>
          <a:p>
            <a:pPr marL="0" indent="0">
              <a:buNone/>
            </a:pPr>
            <a:r>
              <a:rPr lang="zh-CN" altLang="en-US" b="1">
                <a:sym typeface="+mn-ea"/>
              </a:rPr>
              <a:t>活动评价</a:t>
            </a:r>
            <a:endParaRPr lang="zh-CN" altLang="en-US" sz="1860"/>
          </a:p>
          <a:p>
            <a:pPr algn="r" eaLnBrk="1" hangingPunct="1"/>
            <a:endParaRPr lang="zh-CN" altLang="en-US" sz="14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2" name="文本框 7"/>
          <p:cNvSpPr txBox="1">
            <a:spLocks noChangeArrowheads="1"/>
          </p:cNvSpPr>
          <p:nvPr/>
        </p:nvSpPr>
        <p:spPr bwMode="auto">
          <a:xfrm>
            <a:off x="8775065" y="2701925"/>
            <a:ext cx="27813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>
              <a:buNone/>
            </a:pPr>
            <a:r>
              <a:rPr lang="zh-CN" altLang="en-US" b="1">
                <a:latin typeface="微软雅黑" panose="020B0503020204020204" pitchFamily="34" charset="-122"/>
                <a:sym typeface="+mn-ea"/>
              </a:rPr>
              <a:t>文本理解、</a:t>
            </a:r>
          </a:p>
          <a:p>
            <a:pPr marL="0" indent="0">
              <a:buNone/>
            </a:pPr>
            <a:r>
              <a:rPr lang="zh-CN" altLang="en-US" b="1">
                <a:latin typeface="微软雅黑" panose="020B0503020204020204" pitchFamily="34" charset="-122"/>
                <a:sym typeface="+mn-ea"/>
              </a:rPr>
              <a:t>知识内化、</a:t>
            </a:r>
          </a:p>
          <a:p>
            <a:pPr marL="0" indent="0">
              <a:buNone/>
            </a:pPr>
            <a:r>
              <a:rPr lang="zh-CN" altLang="en-US" b="1">
                <a:latin typeface="微软雅黑" panose="020B0503020204020204" pitchFamily="34" charset="-122"/>
                <a:sym typeface="+mn-ea"/>
              </a:rPr>
              <a:t>素养提升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3" name="文本框 7"/>
          <p:cNvSpPr txBox="1">
            <a:spLocks noChangeArrowheads="1"/>
          </p:cNvSpPr>
          <p:nvPr/>
        </p:nvSpPr>
        <p:spPr bwMode="auto">
          <a:xfrm>
            <a:off x="8591632" y="5272157"/>
            <a:ext cx="3203665" cy="14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4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0" bldLvl="0" animBg="1"/>
      <p:bldP spid="54" grpId="0" bldLvl="0" animBg="1"/>
      <p:bldP spid="56" grpId="0" bldLvl="0" animBg="1"/>
      <p:bldP spid="57" grpId="0" bldLvl="0" animBg="1"/>
      <p:bldP spid="58" grpId="0" bldLvl="0" animBg="1"/>
      <p:bldP spid="60" grpId="0"/>
      <p:bldP spid="61" grpId="0"/>
      <p:bldP spid="62" grpId="0"/>
      <p:bldP spid="6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2310" y="629920"/>
            <a:ext cx="10788015" cy="5354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 dirty="0">
                <a:sym typeface="+mn-ea"/>
              </a:rPr>
              <a:t>统编教材课后活动</a:t>
            </a:r>
          </a:p>
          <a:p>
            <a:pPr algn="l"/>
            <a:endParaRPr lang="zh-CN" altLang="en-US" dirty="0">
              <a:sym typeface="+mn-ea"/>
            </a:endParaRPr>
          </a:p>
          <a:p>
            <a:pPr algn="just"/>
            <a:r>
              <a:rPr lang="en-US" altLang="zh-CN" sz="2800" dirty="0">
                <a:sym typeface="+mn-ea"/>
              </a:rPr>
              <a:t>·</a:t>
            </a:r>
            <a:r>
              <a:rPr lang="zh-CN" altLang="en-US" sz="2800" dirty="0">
                <a:sym typeface="+mn-ea"/>
              </a:rPr>
              <a:t>《故乡》：发挥想象，续写宏儿和水生长大后见面的情景。 300字左右。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（写）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algn="just"/>
            <a:r>
              <a:rPr lang="en-US" altLang="zh-CN" sz="2800" dirty="0">
                <a:sym typeface="+mn-ea"/>
              </a:rPr>
              <a:t>·</a:t>
            </a:r>
            <a:r>
              <a:rPr lang="zh-CN" altLang="en-US" sz="2800" dirty="0">
                <a:sym typeface="+mn-ea"/>
              </a:rPr>
              <a:t>《范进中举》： 将课文改编成课本剧。发挥想象，添加细节，篇幅可长可短。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（演）</a:t>
            </a:r>
            <a:endParaRPr lang="en-US" altLang="zh-CN" sz="2800" dirty="0"/>
          </a:p>
          <a:p>
            <a:pPr algn="just"/>
            <a:r>
              <a:rPr lang="en-US" altLang="zh-CN" sz="2800" dirty="0">
                <a:sym typeface="+mn-ea"/>
              </a:rPr>
              <a:t>·</a:t>
            </a:r>
            <a:r>
              <a:rPr lang="zh-CN" altLang="en-US" sz="2800" dirty="0">
                <a:sym typeface="+mn-ea"/>
              </a:rPr>
              <a:t>摘抄、熟记课文所引用的名言，并在课外搜集有关治学方法 的名言警句。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（记）</a:t>
            </a:r>
            <a:endParaRPr lang="en-US" altLang="zh-CN" sz="2800" dirty="0"/>
          </a:p>
          <a:p>
            <a:pPr algn="just"/>
            <a:r>
              <a:rPr lang="en-US" altLang="zh-CN" sz="2800" dirty="0">
                <a:sym typeface="+mn-ea"/>
              </a:rPr>
              <a:t>·《</a:t>
            </a:r>
            <a:r>
              <a:rPr lang="zh-CN" altLang="en-US" sz="2800" dirty="0">
                <a:sym typeface="+mn-ea"/>
              </a:rPr>
              <a:t>中国人失掉自信力了吗</a:t>
            </a:r>
            <a:r>
              <a:rPr lang="en-US" altLang="zh-CN" sz="2800" dirty="0">
                <a:sym typeface="+mn-ea"/>
              </a:rPr>
              <a:t>》</a:t>
            </a:r>
            <a:r>
              <a:rPr lang="zh-CN" altLang="en-US" sz="2800" dirty="0">
                <a:sym typeface="+mn-ea"/>
              </a:rPr>
              <a:t>：请以</a:t>
            </a:r>
            <a:r>
              <a:rPr lang="en-US" altLang="zh-CN" sz="2800" dirty="0">
                <a:sym typeface="+mn-ea"/>
              </a:rPr>
              <a:t>“</a:t>
            </a:r>
            <a:r>
              <a:rPr lang="zh-CN" altLang="en-US" sz="2800" dirty="0">
                <a:sym typeface="+mn-ea"/>
              </a:rPr>
              <a:t>玩电子游戏是否会影响学习”为论题，组织一次小型辩论会。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（辩）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algn="l"/>
            <a:endParaRPr lang="en-US" altLang="zh-CN" sz="2800" dirty="0"/>
          </a:p>
          <a:p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9950" y="685800"/>
            <a:ext cx="9905365" cy="6077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论</a:t>
            </a:r>
          </a:p>
          <a:p>
            <a:pPr algn="l"/>
            <a:endParaRPr lang="zh-CN" altLang="en-US" dirty="0">
              <a:solidFill>
                <a:srgbClr val="FF0000"/>
              </a:solidFill>
              <a:sym typeface="+mn-ea"/>
            </a:endParaRPr>
          </a:p>
          <a:p>
            <a:pPr marL="0" indent="0" algn="l" fontAlgn="auto">
              <a:lnSpc>
                <a:spcPct val="130000"/>
              </a:lnSpc>
              <a:buNone/>
            </a:pPr>
            <a:r>
              <a:rPr lang="zh-CN" altLang="en-US" sz="2800" b="1" dirty="0">
                <a:sym typeface="+mn-ea"/>
              </a:rPr>
              <a:t>余映潮老师执教</a:t>
            </a:r>
            <a:r>
              <a:rPr lang="en-US" altLang="zh-CN" sz="2800" b="1" dirty="0">
                <a:sym typeface="+mn-ea"/>
              </a:rPr>
              <a:t>《</a:t>
            </a:r>
            <a:r>
              <a:rPr lang="zh-CN" altLang="en-US" sz="2800" b="1" dirty="0">
                <a:sym typeface="+mn-ea"/>
              </a:rPr>
              <a:t>中国失失掉自信力了吗？</a:t>
            </a:r>
            <a:r>
              <a:rPr lang="en-US" altLang="zh-CN" sz="2800" b="1" dirty="0">
                <a:sym typeface="+mn-ea"/>
              </a:rPr>
              <a:t>》</a:t>
            </a:r>
          </a:p>
          <a:p>
            <a:pPr marL="0" indent="0" algn="l" fontAlgn="auto">
              <a:lnSpc>
                <a:spcPct val="130000"/>
              </a:lnSpc>
              <a:buNone/>
            </a:pPr>
            <a:r>
              <a:rPr lang="zh-CN" altLang="en-US" sz="2800">
                <a:sym typeface="+mn-ea"/>
              </a:rPr>
              <a:t>围绕以下问题，自选一个开展讨论：</a:t>
            </a:r>
            <a:endParaRPr lang="en-US" altLang="zh-CN" sz="2800"/>
          </a:p>
          <a:p>
            <a:pPr marL="0" indent="0" algn="l" fontAlgn="auto">
              <a:lnSpc>
                <a:spcPct val="130000"/>
              </a:lnSpc>
              <a:buNone/>
            </a:pPr>
            <a:r>
              <a:rPr lang="en-US" altLang="zh-CN" sz="2800" dirty="0">
                <a:sym typeface="+mn-ea"/>
              </a:rPr>
              <a:t>·1.</a:t>
            </a:r>
            <a:r>
              <a:rPr lang="zh-CN" altLang="en-US" sz="2800" dirty="0">
                <a:sym typeface="+mn-ea"/>
              </a:rPr>
              <a:t>课文的标题妙在哪里</a:t>
            </a:r>
            <a:r>
              <a:rPr lang="en-US" altLang="zh-CN" sz="2800" dirty="0">
                <a:sym typeface="+mn-ea"/>
              </a:rPr>
              <a:t>?</a:t>
            </a:r>
            <a:endParaRPr lang="en-US" altLang="zh-CN" sz="2800" dirty="0"/>
          </a:p>
          <a:p>
            <a:pPr marL="0" indent="0" algn="l" fontAlgn="auto">
              <a:lnSpc>
                <a:spcPct val="130000"/>
              </a:lnSpc>
              <a:buNone/>
            </a:pPr>
            <a:r>
              <a:rPr lang="en-US" altLang="zh-CN" sz="2800" dirty="0">
                <a:sym typeface="+mn-ea"/>
              </a:rPr>
              <a:t>·2.</a:t>
            </a:r>
            <a:r>
              <a:rPr lang="zh-CN" altLang="en-US" sz="2800" dirty="0">
                <a:sym typeface="+mn-ea"/>
              </a:rPr>
              <a:t>全文的结构妙在哪里</a:t>
            </a:r>
            <a:r>
              <a:rPr lang="en-US" altLang="zh-CN" sz="2800" dirty="0">
                <a:sym typeface="+mn-ea"/>
              </a:rPr>
              <a:t>?</a:t>
            </a:r>
            <a:endParaRPr lang="en-US" altLang="zh-CN" sz="2800" dirty="0"/>
          </a:p>
          <a:p>
            <a:pPr marL="0" indent="0" algn="l" fontAlgn="auto">
              <a:lnSpc>
                <a:spcPct val="130000"/>
              </a:lnSpc>
              <a:buNone/>
            </a:pPr>
            <a:r>
              <a:rPr lang="en-US" altLang="zh-CN" sz="2800" dirty="0">
                <a:sym typeface="+mn-ea"/>
              </a:rPr>
              <a:t>·3.</a:t>
            </a:r>
            <a:r>
              <a:rPr lang="zh-CN" altLang="en-US" sz="2800" dirty="0">
                <a:sym typeface="+mn-ea"/>
              </a:rPr>
              <a:t>驳论的方法妙在哪里</a:t>
            </a:r>
            <a:r>
              <a:rPr lang="en-US" altLang="zh-CN" sz="2800" dirty="0">
                <a:sym typeface="+mn-ea"/>
              </a:rPr>
              <a:t>?</a:t>
            </a:r>
            <a:endParaRPr lang="en-US" altLang="zh-CN" sz="2800" dirty="0"/>
          </a:p>
          <a:p>
            <a:pPr marL="0" indent="0" algn="l" fontAlgn="auto">
              <a:lnSpc>
                <a:spcPct val="130000"/>
              </a:lnSpc>
              <a:buNone/>
            </a:pPr>
            <a:r>
              <a:rPr lang="en-US" altLang="zh-CN" sz="2800" dirty="0">
                <a:sym typeface="+mn-ea"/>
              </a:rPr>
              <a:t>·4.</a:t>
            </a:r>
            <a:r>
              <a:rPr lang="zh-CN" altLang="en-US" sz="2800" dirty="0">
                <a:sym typeface="+mn-ea"/>
              </a:rPr>
              <a:t>课文立论部分好在哪里</a:t>
            </a:r>
            <a:r>
              <a:rPr lang="en-US" altLang="zh-CN" sz="2800" dirty="0">
                <a:sym typeface="+mn-ea"/>
              </a:rPr>
              <a:t>?</a:t>
            </a:r>
            <a:endParaRPr lang="en-US" altLang="zh-CN" sz="2800" dirty="0"/>
          </a:p>
          <a:p>
            <a:pPr marL="0" indent="0" algn="l" fontAlgn="auto">
              <a:lnSpc>
                <a:spcPct val="130000"/>
              </a:lnSpc>
              <a:buNone/>
            </a:pPr>
            <a:r>
              <a:rPr lang="en-US" altLang="zh-CN" sz="2800" dirty="0">
                <a:sym typeface="+mn-ea"/>
              </a:rPr>
              <a:t>·5.</a:t>
            </a:r>
            <a:r>
              <a:rPr lang="zh-CN" altLang="en-US" sz="2800" dirty="0">
                <a:sym typeface="+mn-ea"/>
              </a:rPr>
              <a:t>全文语言表达好在哪里</a:t>
            </a:r>
            <a:r>
              <a:rPr lang="en-US" altLang="zh-CN" sz="2800" dirty="0">
                <a:sym typeface="+mn-ea"/>
              </a:rPr>
              <a:t>?</a:t>
            </a:r>
            <a:endParaRPr lang="en-US" altLang="zh-CN" sz="2800" dirty="0"/>
          </a:p>
          <a:p>
            <a:pPr marL="0" indent="0" algn="l" fontAlgn="auto">
              <a:lnSpc>
                <a:spcPct val="130000"/>
              </a:lnSpc>
              <a:buNone/>
            </a:pPr>
            <a:r>
              <a:rPr lang="en-US" altLang="zh-CN" sz="2800" dirty="0">
                <a:sym typeface="+mn-ea"/>
              </a:rPr>
              <a:t>·6.</a:t>
            </a:r>
            <a:r>
              <a:rPr lang="zh-CN" altLang="en-US" sz="2800" dirty="0">
                <a:sym typeface="+mn-ea"/>
              </a:rPr>
              <a:t>立论部分朗读起来</a:t>
            </a:r>
            <a:r>
              <a:rPr lang="en-US" altLang="zh-CN" sz="2800" dirty="0">
                <a:sym typeface="+mn-ea"/>
              </a:rPr>
              <a:t>,</a:t>
            </a:r>
            <a:r>
              <a:rPr lang="zh-CN" altLang="en-US" sz="2800" dirty="0">
                <a:sym typeface="+mn-ea"/>
              </a:rPr>
              <a:t>我们会觉得好在哪里？</a:t>
            </a:r>
            <a:endParaRPr lang="en-US" altLang="zh-CN" sz="2800" dirty="0"/>
          </a:p>
          <a:p>
            <a:pPr algn="l"/>
            <a:endParaRPr lang="zh-CN" altLang="en-US" dirty="0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3425" y="617220"/>
            <a:ext cx="9972040" cy="4492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诵</a:t>
            </a:r>
          </a:p>
          <a:p>
            <a:pPr marL="0" indent="0">
              <a:buNone/>
            </a:pPr>
            <a:endParaRPr lang="zh-CN" altLang="en-US" dirty="0">
              <a:sym typeface="+mn-ea"/>
            </a:endParaRPr>
          </a:p>
          <a:p>
            <a:pPr marL="0" indent="0" algn="ctr">
              <a:buNone/>
            </a:pPr>
            <a:r>
              <a:rPr lang="zh-CN" altLang="en-US" sz="2800" b="1" dirty="0">
                <a:sym typeface="+mn-ea"/>
              </a:rPr>
              <a:t>酬乐天扬州初逢席上见赠 </a:t>
            </a:r>
            <a:endParaRPr lang="zh-CN" altLang="en-US" sz="2800" b="1" dirty="0"/>
          </a:p>
          <a:p>
            <a:pPr marL="0" indent="0" algn="ctr">
              <a:buNone/>
            </a:pPr>
            <a:r>
              <a:rPr lang="zh-CN" altLang="en-US" sz="2800" b="1" dirty="0">
                <a:sym typeface="+mn-ea"/>
              </a:rPr>
              <a:t>                           刘禹锡</a:t>
            </a:r>
            <a:endParaRPr lang="zh-CN" altLang="en-US" sz="2800" b="1" dirty="0"/>
          </a:p>
          <a:p>
            <a:pPr marL="0" indent="0" algn="ctr">
              <a:buNone/>
            </a:pPr>
            <a:r>
              <a:rPr lang="zh-CN" altLang="en-US" sz="2800" b="1" dirty="0">
                <a:sym typeface="+mn-ea"/>
              </a:rPr>
              <a:t>     巴山楚水凄凉地，二十三年弃置身。</a:t>
            </a:r>
            <a:endParaRPr lang="zh-CN" altLang="en-US" sz="2800" b="1" dirty="0"/>
          </a:p>
          <a:p>
            <a:pPr marL="0" indent="0" algn="ctr">
              <a:buNone/>
            </a:pPr>
            <a:r>
              <a:rPr lang="zh-CN" altLang="en-US" sz="2800" b="1" dirty="0">
                <a:sym typeface="+mn-ea"/>
              </a:rPr>
              <a:t>     怀旧空吟闻笛赋，到乡翻似烂柯人。</a:t>
            </a:r>
            <a:endParaRPr lang="zh-CN" altLang="en-US" sz="2800" b="1" dirty="0"/>
          </a:p>
          <a:p>
            <a:pPr marL="0" indent="0" algn="ctr">
              <a:buNone/>
            </a:pPr>
            <a:r>
              <a:rPr lang="zh-CN" altLang="en-US" sz="2800" b="1" dirty="0">
                <a:sym typeface="+mn-ea"/>
              </a:rPr>
              <a:t>     沉舟侧畔千帆过，病树前头万木春。</a:t>
            </a:r>
            <a:endParaRPr lang="zh-CN" altLang="en-US" sz="2800" b="1" dirty="0"/>
          </a:p>
          <a:p>
            <a:pPr marL="0" indent="0" algn="ctr">
              <a:buNone/>
            </a:pPr>
            <a:r>
              <a:rPr lang="zh-CN" altLang="en-US" sz="2800" b="1" dirty="0">
                <a:sym typeface="+mn-ea"/>
              </a:rPr>
              <a:t>     今日听君歌一曲，暂凭杯酒长精神。</a:t>
            </a:r>
            <a:endParaRPr lang="zh-CN" altLang="en-US" sz="2800" b="1" dirty="0"/>
          </a:p>
          <a:p>
            <a:pPr marL="0" indent="0">
              <a:buNone/>
            </a:pPr>
            <a:endParaRPr lang="zh-CN" altLang="en-US" sz="2800" dirty="0"/>
          </a:p>
          <a:p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  ·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读出凄凉的味道、读出豁达昂扬的味道、读出哲理的味道。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cxnSp>
        <p:nvCxnSpPr>
          <p:cNvPr id="14" name="PA_直接连接符 13"/>
          <p:cNvCxnSpPr/>
          <p:nvPr>
            <p:custDataLst>
              <p:tags r:id="rId1"/>
            </p:custDataLst>
          </p:nvPr>
        </p:nvCxnSpPr>
        <p:spPr>
          <a:xfrm>
            <a:off x="5348564" y="2647950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11476" y="2426493"/>
            <a:ext cx="3887788" cy="6451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PART TWO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PA_文本框 1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87290" y="1520825"/>
            <a:ext cx="6124575" cy="80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4000" b="1" dirty="0">
                <a:solidFill>
                  <a:schemeClr val="tx1"/>
                </a:solidFill>
                <a:ea typeface="微软雅黑" panose="020B0503020204020204" pitchFamily="34" charset="-122"/>
              </a:rPr>
              <a:t>二、“活动·探究”单元</a:t>
            </a:r>
          </a:p>
        </p:txBody>
      </p:sp>
      <p:sp>
        <p:nvSpPr>
          <p:cNvPr id="17" name="PA_文本框 1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00420" y="3071495"/>
            <a:ext cx="3254375" cy="2538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4000" b="1" dirty="0">
                <a:solidFill>
                  <a:schemeClr val="bg1"/>
                </a:solidFill>
                <a:sym typeface="+mn-ea"/>
              </a:rPr>
              <a:t>任务驱动</a:t>
            </a:r>
          </a:p>
          <a:p>
            <a:pPr algn="ctr" eaLnBrk="1" hangingPunct="1">
              <a:defRPr/>
            </a:pPr>
            <a:r>
              <a:rPr lang="zh-CN" altLang="en-US" sz="4000" b="1" dirty="0">
                <a:solidFill>
                  <a:schemeClr val="bg1"/>
                </a:solidFill>
                <a:sym typeface="+mn-ea"/>
              </a:rPr>
              <a:t>群读推动</a:t>
            </a:r>
          </a:p>
          <a:p>
            <a:pPr algn="ctr" eaLnBrk="1" hangingPunct="1">
              <a:defRPr/>
            </a:pPr>
            <a:r>
              <a:rPr lang="zh-CN" altLang="en-US" sz="4000" b="1" dirty="0">
                <a:solidFill>
                  <a:schemeClr val="bg1"/>
                </a:solidFill>
                <a:sym typeface="+mn-ea"/>
              </a:rPr>
              <a:t>学用转化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84094" y="466165"/>
            <a:ext cx="11205881" cy="5719482"/>
          </a:xfrm>
          <a:prstGeom prst="rect">
            <a:avLst/>
          </a:prstGeom>
          <a:noFill/>
          <a:ln w="66675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PA_直接连接符 13"/>
          <p:cNvCxnSpPr/>
          <p:nvPr>
            <p:custDataLst>
              <p:tags r:id="rId1"/>
            </p:custDataLst>
          </p:nvPr>
        </p:nvCxnSpPr>
        <p:spPr>
          <a:xfrm flipV="1">
            <a:off x="5330825" y="2771775"/>
            <a:ext cx="5693410" cy="6858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15975" y="3002915"/>
            <a:ext cx="411607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PART ONE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PA_文本框 1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00675" y="1762760"/>
            <a:ext cx="3775710" cy="83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4000" b="1" dirty="0">
                <a:solidFill>
                  <a:schemeClr val="tx1"/>
                </a:solidFill>
                <a:ea typeface="微软雅黑" panose="020B0503020204020204" pitchFamily="34" charset="-122"/>
              </a:rPr>
              <a:t>一、阅读教学</a:t>
            </a:r>
          </a:p>
        </p:txBody>
      </p:sp>
      <p:sp>
        <p:nvSpPr>
          <p:cNvPr id="17" name="PA_文本框 1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32045" y="3013710"/>
            <a:ext cx="4050030" cy="2538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4400" b="1" dirty="0">
                <a:solidFill>
                  <a:schemeClr val="bg1"/>
                </a:solidFill>
                <a:sym typeface="+mn-ea"/>
              </a:rPr>
              <a:t>基于体式</a:t>
            </a:r>
            <a:endParaRPr lang="zh-CN" altLang="en-US" sz="4400" b="1" dirty="0">
              <a:solidFill>
                <a:schemeClr val="bg1"/>
              </a:solidFill>
            </a:endParaRPr>
          </a:p>
          <a:p>
            <a:pPr algn="ctr" eaLnBrk="1" hangingPunct="1">
              <a:defRPr/>
            </a:pPr>
            <a:r>
              <a:rPr lang="zh-CN" altLang="en-US" sz="4400" b="1" dirty="0">
                <a:solidFill>
                  <a:schemeClr val="bg1"/>
                </a:solidFill>
                <a:sym typeface="+mn-ea"/>
              </a:rPr>
              <a:t>融入策略</a:t>
            </a:r>
            <a:endParaRPr lang="zh-CN" altLang="en-US" sz="4400" b="1" dirty="0">
              <a:solidFill>
                <a:schemeClr val="bg1"/>
              </a:solidFill>
            </a:endParaRPr>
          </a:p>
          <a:p>
            <a:pPr algn="ctr" eaLnBrk="1" hangingPunct="1">
              <a:defRPr/>
            </a:pPr>
            <a:r>
              <a:rPr lang="zh-CN" altLang="en-US" sz="4400" b="1" dirty="0">
                <a:solidFill>
                  <a:schemeClr val="bg1"/>
                </a:solidFill>
                <a:sym typeface="+mn-ea"/>
              </a:rPr>
              <a:t>整合资源</a:t>
            </a:r>
            <a:endParaRPr lang="zh-CN" altLang="en-US" sz="4400" b="1" dirty="0">
              <a:solidFill>
                <a:schemeClr val="bg1"/>
              </a:solidFill>
            </a:endParaRPr>
          </a:p>
          <a:p>
            <a:pPr algn="ctr" eaLnBrk="1" hangingPunct="1">
              <a:defRPr/>
            </a:pPr>
            <a:r>
              <a:rPr lang="zh-CN" altLang="en-US" sz="4400" b="1" dirty="0">
                <a:solidFill>
                  <a:schemeClr val="bg1"/>
                </a:solidFill>
                <a:sym typeface="+mn-ea"/>
              </a:rPr>
              <a:t>凸显活动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/>
          <p:cNvGrpSpPr/>
          <p:nvPr/>
        </p:nvGrpSpPr>
        <p:grpSpPr bwMode="auto">
          <a:xfrm rot="-6159472" flipV="1">
            <a:off x="203200" y="1472565"/>
            <a:ext cx="1879600" cy="132080"/>
            <a:chOff x="0" y="0"/>
            <a:chExt cx="6705601" cy="531495"/>
          </a:xfrm>
        </p:grpSpPr>
        <p:sp>
          <p:nvSpPr>
            <p:cNvPr id="16389" name="Rounded Rectangle 70"/>
            <p:cNvSpPr>
              <a:spLocks noChangeArrowheads="1"/>
            </p:cNvSpPr>
            <p:nvPr/>
          </p:nvSpPr>
          <p:spPr bwMode="auto">
            <a:xfrm>
              <a:off x="5867401" y="116118"/>
              <a:ext cx="8382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F7F7F"/>
                </a:gs>
                <a:gs pos="50000">
                  <a:srgbClr val="FFFFFF"/>
                </a:gs>
                <a:gs pos="100000">
                  <a:srgbClr val="7F7F7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0" name="Isosceles Triangle 12"/>
            <p:cNvSpPr>
              <a:spLocks noChangeArrowheads="1"/>
            </p:cNvSpPr>
            <p:nvPr/>
          </p:nvSpPr>
          <p:spPr bwMode="auto">
            <a:xfrm rot="-5400000">
              <a:off x="128132" y="92180"/>
              <a:ext cx="81170" cy="337433"/>
            </a:xfrm>
            <a:custGeom>
              <a:avLst/>
              <a:gdLst/>
              <a:ahLst/>
              <a:cxnLst>
                <a:cxn ang="0">
                  <a:pos x="64009" y="82284"/>
                </a:cxn>
                <a:cxn ang="0">
                  <a:pos x="64009" y="120601"/>
                </a:cxn>
                <a:cxn ang="0">
                  <a:pos x="64008" y="120601"/>
                </a:cxn>
                <a:cxn ang="0">
                  <a:pos x="64008" y="266094"/>
                </a:cxn>
                <a:cxn ang="0">
                  <a:pos x="0" y="266094"/>
                </a:cxn>
                <a:cxn ang="0">
                  <a:pos x="0" y="113694"/>
                </a:cxn>
                <a:cxn ang="0">
                  <a:pos x="1" y="113694"/>
                </a:cxn>
                <a:cxn ang="0">
                  <a:pos x="1" y="82284"/>
                </a:cxn>
                <a:cxn ang="0">
                  <a:pos x="28685" y="0"/>
                </a:cxn>
                <a:cxn ang="0">
                  <a:pos x="35325" y="0"/>
                </a:cxn>
              </a:cxnLst>
              <a:rect l="0" t="0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35999">
                  <a:srgbClr val="7F7F7F"/>
                </a:gs>
                <a:gs pos="64999">
                  <a:srgbClr val="FFFFFF"/>
                </a:gs>
                <a:gs pos="79999">
                  <a:srgbClr val="FFFFFF"/>
                </a:gs>
                <a:gs pos="100000">
                  <a:srgbClr val="262626"/>
                </a:gs>
              </a:gsLst>
              <a:lin ang="0" scaled="1"/>
            </a:gradFill>
            <a:ln w="952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1" name="Rounded Rectangle 72"/>
            <p:cNvSpPr>
              <a:spLocks noChangeArrowheads="1"/>
            </p:cNvSpPr>
            <p:nvPr/>
          </p:nvSpPr>
          <p:spPr bwMode="auto">
            <a:xfrm>
              <a:off x="860238" y="0"/>
              <a:ext cx="2313291" cy="521797"/>
            </a:xfrm>
            <a:prstGeom prst="roundRect">
              <a:avLst>
                <a:gd name="adj" fmla="val 10718"/>
              </a:avLst>
            </a:prstGeom>
            <a:gradFill rotWithShape="1">
              <a:gsLst>
                <a:gs pos="0">
                  <a:srgbClr val="3F3F3F"/>
                </a:gs>
                <a:gs pos="50000">
                  <a:srgbClr val="7F7F7F"/>
                </a:gs>
                <a:gs pos="100000">
                  <a:srgbClr val="3F3F3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2" name="Isosceles Triangle 24"/>
            <p:cNvSpPr>
              <a:spLocks noChangeArrowheads="1"/>
            </p:cNvSpPr>
            <p:nvPr/>
          </p:nvSpPr>
          <p:spPr bwMode="auto">
            <a:xfrm rot="-5400000">
              <a:off x="259015" y="-79428"/>
              <a:ext cx="463820" cy="680652"/>
            </a:xfrm>
            <a:custGeom>
              <a:avLst/>
              <a:gdLst/>
              <a:ahLst/>
              <a:cxnLst>
                <a:cxn ang="0">
                  <a:pos x="365760" y="536750"/>
                </a:cxn>
                <a:cxn ang="0">
                  <a:pos x="0" y="536750"/>
                </a:cxn>
                <a:cxn ang="0">
                  <a:pos x="129028" y="0"/>
                </a:cxn>
                <a:cxn ang="0">
                  <a:pos x="236732" y="0"/>
                </a:cxn>
              </a:cxnLst>
              <a:rect l="0" t="0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F7F7F"/>
                </a:gs>
                <a:gs pos="50000">
                  <a:srgbClr val="D8D8D8"/>
                </a:gs>
                <a:gs pos="100000">
                  <a:srgbClr val="7F7F7F"/>
                </a:gs>
              </a:gsLst>
              <a:lin ang="10800000" scaled="1"/>
            </a:gradFill>
            <a:ln w="317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3" name="Freeform 74"/>
            <p:cNvSpPr>
              <a:spLocks noChangeAspect="1" noChangeArrowheads="1"/>
            </p:cNvSpPr>
            <p:nvPr/>
          </p:nvSpPr>
          <p:spPr bwMode="auto">
            <a:xfrm>
              <a:off x="3165774" y="0"/>
              <a:ext cx="3363053" cy="521797"/>
            </a:xfrm>
            <a:custGeom>
              <a:avLst/>
              <a:gdLst/>
              <a:ahLst/>
              <a:cxnLst>
                <a:cxn ang="0">
                  <a:pos x="3065" y="68"/>
                </a:cxn>
                <a:cxn ang="0">
                  <a:pos x="3064" y="414"/>
                </a:cxn>
                <a:cxn ang="0">
                  <a:pos x="2791" y="458"/>
                </a:cxn>
                <a:cxn ang="0">
                  <a:pos x="208" y="456"/>
                </a:cxn>
                <a:cxn ang="0">
                  <a:pos x="0" y="476"/>
                </a:cxn>
                <a:cxn ang="0">
                  <a:pos x="0" y="0"/>
                </a:cxn>
                <a:cxn ang="0">
                  <a:pos x="219" y="28"/>
                </a:cxn>
                <a:cxn ang="0">
                  <a:pos x="2786" y="43"/>
                </a:cxn>
                <a:cxn ang="0">
                  <a:pos x="3065" y="68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4" name="Rectangle 75"/>
            <p:cNvSpPr>
              <a:spLocks noChangeArrowheads="1"/>
            </p:cNvSpPr>
            <p:nvPr/>
          </p:nvSpPr>
          <p:spPr bwMode="auto">
            <a:xfrm>
              <a:off x="3109412" y="0"/>
              <a:ext cx="57977" cy="521797"/>
            </a:xfrm>
            <a:prstGeom prst="rect">
              <a:avLst/>
            </a:prstGeom>
            <a:solidFill>
              <a:srgbClr val="D8D8D8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5" name="Rounded Rectangle 76"/>
            <p:cNvSpPr>
              <a:spLocks noChangeArrowheads="1"/>
            </p:cNvSpPr>
            <p:nvPr/>
          </p:nvSpPr>
          <p:spPr bwMode="auto">
            <a:xfrm>
              <a:off x="827859" y="5797"/>
              <a:ext cx="57977" cy="510202"/>
            </a:xfrm>
            <a:prstGeom prst="roundRect">
              <a:avLst>
                <a:gd name="adj" fmla="val 36856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6" name="Rounded Rectangle 77"/>
            <p:cNvSpPr>
              <a:spLocks noChangeArrowheads="1"/>
            </p:cNvSpPr>
            <p:nvPr/>
          </p:nvSpPr>
          <p:spPr bwMode="auto">
            <a:xfrm>
              <a:off x="6160841" y="28575"/>
              <a:ext cx="164592" cy="502920"/>
            </a:xfrm>
            <a:prstGeom prst="roundRect">
              <a:avLst>
                <a:gd name="adj" fmla="val 19810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7" name="Rounded Rectangle 78"/>
            <p:cNvSpPr>
              <a:spLocks noChangeArrowheads="1"/>
            </p:cNvSpPr>
            <p:nvPr/>
          </p:nvSpPr>
          <p:spPr bwMode="auto">
            <a:xfrm>
              <a:off x="4614635" y="201462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grpSp>
          <p:nvGrpSpPr>
            <p:cNvPr id="3" name="Group 79"/>
            <p:cNvGrpSpPr/>
            <p:nvPr/>
          </p:nvGrpSpPr>
          <p:grpSpPr bwMode="auto">
            <a:xfrm>
              <a:off x="4767243" y="256179"/>
              <a:ext cx="1511430" cy="55158"/>
              <a:chOff x="0" y="0"/>
              <a:chExt cx="1706048" cy="55158"/>
            </a:xfrm>
          </p:grpSpPr>
          <p:sp>
            <p:nvSpPr>
              <p:cNvPr id="16399" name="Straight Connector 80"/>
              <p:cNvSpPr>
                <a:spLocks noChangeShapeType="1"/>
              </p:cNvSpPr>
              <p:nvPr/>
            </p:nvSpPr>
            <p:spPr bwMode="auto">
              <a:xfrm>
                <a:off x="0" y="55158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6400" name="Straight Connector 8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16414" name="Oval 1"/>
          <p:cNvSpPr>
            <a:spLocks noChangeArrowheads="1"/>
          </p:cNvSpPr>
          <p:nvPr/>
        </p:nvSpPr>
        <p:spPr bwMode="auto">
          <a:xfrm>
            <a:off x="1760379" y="2302827"/>
            <a:ext cx="1768237" cy="668338"/>
          </a:xfrm>
          <a:custGeom>
            <a:avLst/>
            <a:gdLst/>
            <a:ahLst/>
            <a:cxnLst>
              <a:cxn ang="0">
                <a:pos x="245299" y="254963"/>
              </a:cxn>
              <a:cxn ang="0">
                <a:pos x="2391408" y="22950"/>
              </a:cxn>
              <a:cxn ang="0">
                <a:pos x="1227937" y="1128420"/>
              </a:cxn>
              <a:cxn ang="0">
                <a:pos x="3053325" y="718986"/>
              </a:cxn>
              <a:cxn ang="0">
                <a:pos x="2573379" y="1564010"/>
              </a:cxn>
              <a:cxn ang="0">
                <a:pos x="4239998" y="1601996"/>
              </a:cxn>
            </a:cxnLst>
            <a:rect l="0" t="0" r="r" b="b"/>
            <a:pathLst>
              <a:path w="4239998" h="1601996">
                <a:moveTo>
                  <a:pt x="245299" y="254963"/>
                </a:moveTo>
                <a:cubicBezTo>
                  <a:pt x="-863677" y="1360431"/>
                  <a:pt x="2132100" y="-204513"/>
                  <a:pt x="2391408" y="22950"/>
                </a:cubicBezTo>
                <a:cubicBezTo>
                  <a:pt x="2650716" y="250413"/>
                  <a:pt x="1035732" y="916879"/>
                  <a:pt x="1227937" y="1128420"/>
                </a:cubicBezTo>
                <a:cubicBezTo>
                  <a:pt x="1420142" y="1339961"/>
                  <a:pt x="2747199" y="578149"/>
                  <a:pt x="3053325" y="718986"/>
                </a:cubicBezTo>
                <a:cubicBezTo>
                  <a:pt x="3359451" y="859823"/>
                  <a:pt x="2443839" y="1384997"/>
                  <a:pt x="2573379" y="1564010"/>
                </a:cubicBezTo>
                <a:cubicBezTo>
                  <a:pt x="2702919" y="1743023"/>
                  <a:pt x="3247996" y="1008811"/>
                  <a:pt x="4239998" y="1601996"/>
                </a:cubicBezTo>
              </a:path>
            </a:pathLst>
          </a:custGeom>
          <a:noFill/>
          <a:ln w="12700" cap="rnd">
            <a:solidFill>
              <a:schemeClr val="accent1"/>
            </a:solidFill>
            <a:bevel/>
          </a:ln>
        </p:spPr>
        <p:txBody>
          <a:bodyPr lIns="91424" tIns="45713" rIns="91424" bIns="45713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粗黑_GBK" charset="-122"/>
              <a:ea typeface="方正兰亭粗黑_GBK" charset="-122"/>
              <a:sym typeface="方正兰亭粗黑_GBK" charset="-122"/>
            </a:endParaRPr>
          </a:p>
        </p:txBody>
      </p:sp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611505" y="3180080"/>
            <a:ext cx="3384550" cy="115189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任务驱动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30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42205" y="1572895"/>
            <a:ext cx="4924425" cy="298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4400" b="1">
                <a:sym typeface="+mn-ea"/>
              </a:rPr>
              <a:t>三大任务：</a:t>
            </a:r>
            <a:endParaRPr lang="zh-CN" altLang="en-US" sz="280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3200">
                <a:sym typeface="+mn-ea"/>
              </a:rPr>
              <a:t>·</a:t>
            </a:r>
            <a:r>
              <a:rPr lang="zh-CN" altLang="en-US" sz="3200">
                <a:sym typeface="+mn-ea"/>
              </a:rPr>
              <a:t>自主欣赏诗歌</a:t>
            </a:r>
            <a:endParaRPr lang="zh-CN" altLang="en-US" sz="320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3200">
                <a:sym typeface="+mn-ea"/>
              </a:rPr>
              <a:t>·</a:t>
            </a:r>
            <a:r>
              <a:rPr lang="zh-CN" altLang="en-US" sz="3200">
                <a:sym typeface="+mn-ea"/>
              </a:rPr>
              <a:t>自由朗诵诗歌</a:t>
            </a:r>
            <a:endParaRPr lang="zh-CN" altLang="en-US" sz="320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3200">
                <a:sym typeface="+mn-ea"/>
              </a:rPr>
              <a:t>·</a:t>
            </a:r>
            <a:r>
              <a:rPr lang="zh-CN" altLang="en-US" sz="3200">
                <a:sym typeface="+mn-ea"/>
              </a:rPr>
              <a:t>尝试创作诗歌</a:t>
            </a:r>
            <a:endParaRPr lang="zh-CN" altLang="en-US" sz="32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4" grpId="0" bldLvl="0" animBg="1"/>
      <p:bldP spid="1643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/>
          <p:cNvGrpSpPr/>
          <p:nvPr/>
        </p:nvGrpSpPr>
        <p:grpSpPr bwMode="auto">
          <a:xfrm rot="-6159472" flipV="1">
            <a:off x="203200" y="1472565"/>
            <a:ext cx="1879600" cy="132080"/>
            <a:chOff x="0" y="0"/>
            <a:chExt cx="6705601" cy="531495"/>
          </a:xfrm>
        </p:grpSpPr>
        <p:sp>
          <p:nvSpPr>
            <p:cNvPr id="16389" name="Rounded Rectangle 70"/>
            <p:cNvSpPr>
              <a:spLocks noChangeArrowheads="1"/>
            </p:cNvSpPr>
            <p:nvPr/>
          </p:nvSpPr>
          <p:spPr bwMode="auto">
            <a:xfrm>
              <a:off x="5867401" y="116118"/>
              <a:ext cx="8382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F7F7F"/>
                </a:gs>
                <a:gs pos="50000">
                  <a:srgbClr val="FFFFFF"/>
                </a:gs>
                <a:gs pos="100000">
                  <a:srgbClr val="7F7F7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0" name="Isosceles Triangle 12"/>
            <p:cNvSpPr>
              <a:spLocks noChangeArrowheads="1"/>
            </p:cNvSpPr>
            <p:nvPr/>
          </p:nvSpPr>
          <p:spPr bwMode="auto">
            <a:xfrm rot="-5400000">
              <a:off x="128132" y="92180"/>
              <a:ext cx="81170" cy="337433"/>
            </a:xfrm>
            <a:custGeom>
              <a:avLst/>
              <a:gdLst/>
              <a:ahLst/>
              <a:cxnLst>
                <a:cxn ang="0">
                  <a:pos x="64009" y="82284"/>
                </a:cxn>
                <a:cxn ang="0">
                  <a:pos x="64009" y="120601"/>
                </a:cxn>
                <a:cxn ang="0">
                  <a:pos x="64008" y="120601"/>
                </a:cxn>
                <a:cxn ang="0">
                  <a:pos x="64008" y="266094"/>
                </a:cxn>
                <a:cxn ang="0">
                  <a:pos x="0" y="266094"/>
                </a:cxn>
                <a:cxn ang="0">
                  <a:pos x="0" y="113694"/>
                </a:cxn>
                <a:cxn ang="0">
                  <a:pos x="1" y="113694"/>
                </a:cxn>
                <a:cxn ang="0">
                  <a:pos x="1" y="82284"/>
                </a:cxn>
                <a:cxn ang="0">
                  <a:pos x="28685" y="0"/>
                </a:cxn>
                <a:cxn ang="0">
                  <a:pos x="35325" y="0"/>
                </a:cxn>
              </a:cxnLst>
              <a:rect l="0" t="0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35999">
                  <a:srgbClr val="7F7F7F"/>
                </a:gs>
                <a:gs pos="64999">
                  <a:srgbClr val="FFFFFF"/>
                </a:gs>
                <a:gs pos="79999">
                  <a:srgbClr val="FFFFFF"/>
                </a:gs>
                <a:gs pos="100000">
                  <a:srgbClr val="262626"/>
                </a:gs>
              </a:gsLst>
              <a:lin ang="0" scaled="1"/>
            </a:gradFill>
            <a:ln w="952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1" name="Rounded Rectangle 72"/>
            <p:cNvSpPr>
              <a:spLocks noChangeArrowheads="1"/>
            </p:cNvSpPr>
            <p:nvPr/>
          </p:nvSpPr>
          <p:spPr bwMode="auto">
            <a:xfrm>
              <a:off x="860238" y="0"/>
              <a:ext cx="2313291" cy="521797"/>
            </a:xfrm>
            <a:prstGeom prst="roundRect">
              <a:avLst>
                <a:gd name="adj" fmla="val 10718"/>
              </a:avLst>
            </a:prstGeom>
            <a:gradFill rotWithShape="1">
              <a:gsLst>
                <a:gs pos="0">
                  <a:srgbClr val="3F3F3F"/>
                </a:gs>
                <a:gs pos="50000">
                  <a:srgbClr val="7F7F7F"/>
                </a:gs>
                <a:gs pos="100000">
                  <a:srgbClr val="3F3F3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2" name="Isosceles Triangle 24"/>
            <p:cNvSpPr>
              <a:spLocks noChangeArrowheads="1"/>
            </p:cNvSpPr>
            <p:nvPr/>
          </p:nvSpPr>
          <p:spPr bwMode="auto">
            <a:xfrm rot="-5400000">
              <a:off x="259015" y="-79428"/>
              <a:ext cx="463820" cy="680652"/>
            </a:xfrm>
            <a:custGeom>
              <a:avLst/>
              <a:gdLst/>
              <a:ahLst/>
              <a:cxnLst>
                <a:cxn ang="0">
                  <a:pos x="365760" y="536750"/>
                </a:cxn>
                <a:cxn ang="0">
                  <a:pos x="0" y="536750"/>
                </a:cxn>
                <a:cxn ang="0">
                  <a:pos x="129028" y="0"/>
                </a:cxn>
                <a:cxn ang="0">
                  <a:pos x="236732" y="0"/>
                </a:cxn>
              </a:cxnLst>
              <a:rect l="0" t="0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F7F7F"/>
                </a:gs>
                <a:gs pos="50000">
                  <a:srgbClr val="D8D8D8"/>
                </a:gs>
                <a:gs pos="100000">
                  <a:srgbClr val="7F7F7F"/>
                </a:gs>
              </a:gsLst>
              <a:lin ang="10800000" scaled="1"/>
            </a:gradFill>
            <a:ln w="317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3" name="Freeform 74"/>
            <p:cNvSpPr>
              <a:spLocks noChangeAspect="1" noChangeArrowheads="1"/>
            </p:cNvSpPr>
            <p:nvPr/>
          </p:nvSpPr>
          <p:spPr bwMode="auto">
            <a:xfrm>
              <a:off x="3165774" y="0"/>
              <a:ext cx="3363053" cy="521797"/>
            </a:xfrm>
            <a:custGeom>
              <a:avLst/>
              <a:gdLst/>
              <a:ahLst/>
              <a:cxnLst>
                <a:cxn ang="0">
                  <a:pos x="3065" y="68"/>
                </a:cxn>
                <a:cxn ang="0">
                  <a:pos x="3064" y="414"/>
                </a:cxn>
                <a:cxn ang="0">
                  <a:pos x="2791" y="458"/>
                </a:cxn>
                <a:cxn ang="0">
                  <a:pos x="208" y="456"/>
                </a:cxn>
                <a:cxn ang="0">
                  <a:pos x="0" y="476"/>
                </a:cxn>
                <a:cxn ang="0">
                  <a:pos x="0" y="0"/>
                </a:cxn>
                <a:cxn ang="0">
                  <a:pos x="219" y="28"/>
                </a:cxn>
                <a:cxn ang="0">
                  <a:pos x="2786" y="43"/>
                </a:cxn>
                <a:cxn ang="0">
                  <a:pos x="3065" y="68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4" name="Rectangle 75"/>
            <p:cNvSpPr>
              <a:spLocks noChangeArrowheads="1"/>
            </p:cNvSpPr>
            <p:nvPr/>
          </p:nvSpPr>
          <p:spPr bwMode="auto">
            <a:xfrm>
              <a:off x="3109412" y="0"/>
              <a:ext cx="57977" cy="521797"/>
            </a:xfrm>
            <a:prstGeom prst="rect">
              <a:avLst/>
            </a:prstGeom>
            <a:solidFill>
              <a:srgbClr val="D8D8D8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5" name="Rounded Rectangle 76"/>
            <p:cNvSpPr>
              <a:spLocks noChangeArrowheads="1"/>
            </p:cNvSpPr>
            <p:nvPr/>
          </p:nvSpPr>
          <p:spPr bwMode="auto">
            <a:xfrm>
              <a:off x="827859" y="5797"/>
              <a:ext cx="57977" cy="510202"/>
            </a:xfrm>
            <a:prstGeom prst="roundRect">
              <a:avLst>
                <a:gd name="adj" fmla="val 36856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6" name="Rounded Rectangle 77"/>
            <p:cNvSpPr>
              <a:spLocks noChangeArrowheads="1"/>
            </p:cNvSpPr>
            <p:nvPr/>
          </p:nvSpPr>
          <p:spPr bwMode="auto">
            <a:xfrm>
              <a:off x="6160841" y="28575"/>
              <a:ext cx="164592" cy="502920"/>
            </a:xfrm>
            <a:prstGeom prst="roundRect">
              <a:avLst>
                <a:gd name="adj" fmla="val 19810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7" name="Rounded Rectangle 78"/>
            <p:cNvSpPr>
              <a:spLocks noChangeArrowheads="1"/>
            </p:cNvSpPr>
            <p:nvPr/>
          </p:nvSpPr>
          <p:spPr bwMode="auto">
            <a:xfrm>
              <a:off x="4614635" y="201462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grpSp>
          <p:nvGrpSpPr>
            <p:cNvPr id="3" name="Group 79"/>
            <p:cNvGrpSpPr/>
            <p:nvPr/>
          </p:nvGrpSpPr>
          <p:grpSpPr bwMode="auto">
            <a:xfrm>
              <a:off x="4767243" y="256179"/>
              <a:ext cx="1511430" cy="55158"/>
              <a:chOff x="0" y="0"/>
              <a:chExt cx="1706048" cy="55158"/>
            </a:xfrm>
          </p:grpSpPr>
          <p:sp>
            <p:nvSpPr>
              <p:cNvPr id="16399" name="Straight Connector 80"/>
              <p:cNvSpPr>
                <a:spLocks noChangeShapeType="1"/>
              </p:cNvSpPr>
              <p:nvPr/>
            </p:nvSpPr>
            <p:spPr bwMode="auto">
              <a:xfrm>
                <a:off x="0" y="55158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6400" name="Straight Connector 8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16414" name="Oval 1"/>
          <p:cNvSpPr>
            <a:spLocks noChangeArrowheads="1"/>
          </p:cNvSpPr>
          <p:nvPr/>
        </p:nvSpPr>
        <p:spPr bwMode="auto">
          <a:xfrm>
            <a:off x="1760379" y="2302827"/>
            <a:ext cx="1768237" cy="668338"/>
          </a:xfrm>
          <a:custGeom>
            <a:avLst/>
            <a:gdLst/>
            <a:ahLst/>
            <a:cxnLst>
              <a:cxn ang="0">
                <a:pos x="245299" y="254963"/>
              </a:cxn>
              <a:cxn ang="0">
                <a:pos x="2391408" y="22950"/>
              </a:cxn>
              <a:cxn ang="0">
                <a:pos x="1227937" y="1128420"/>
              </a:cxn>
              <a:cxn ang="0">
                <a:pos x="3053325" y="718986"/>
              </a:cxn>
              <a:cxn ang="0">
                <a:pos x="2573379" y="1564010"/>
              </a:cxn>
              <a:cxn ang="0">
                <a:pos x="4239998" y="1601996"/>
              </a:cxn>
            </a:cxnLst>
            <a:rect l="0" t="0" r="r" b="b"/>
            <a:pathLst>
              <a:path w="4239998" h="1601996">
                <a:moveTo>
                  <a:pt x="245299" y="254963"/>
                </a:moveTo>
                <a:cubicBezTo>
                  <a:pt x="-863677" y="1360431"/>
                  <a:pt x="2132100" y="-204513"/>
                  <a:pt x="2391408" y="22950"/>
                </a:cubicBezTo>
                <a:cubicBezTo>
                  <a:pt x="2650716" y="250413"/>
                  <a:pt x="1035732" y="916879"/>
                  <a:pt x="1227937" y="1128420"/>
                </a:cubicBezTo>
                <a:cubicBezTo>
                  <a:pt x="1420142" y="1339961"/>
                  <a:pt x="2747199" y="578149"/>
                  <a:pt x="3053325" y="718986"/>
                </a:cubicBezTo>
                <a:cubicBezTo>
                  <a:pt x="3359451" y="859823"/>
                  <a:pt x="2443839" y="1384997"/>
                  <a:pt x="2573379" y="1564010"/>
                </a:cubicBezTo>
                <a:cubicBezTo>
                  <a:pt x="2702919" y="1743023"/>
                  <a:pt x="3247996" y="1008811"/>
                  <a:pt x="4239998" y="1601996"/>
                </a:cubicBezTo>
              </a:path>
            </a:pathLst>
          </a:custGeom>
          <a:noFill/>
          <a:ln w="12700" cap="rnd">
            <a:solidFill>
              <a:schemeClr val="accent1"/>
            </a:solidFill>
            <a:bevel/>
          </a:ln>
        </p:spPr>
        <p:txBody>
          <a:bodyPr lIns="91424" tIns="45713" rIns="91424" bIns="45713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粗黑_GBK" charset="-122"/>
              <a:ea typeface="方正兰亭粗黑_GBK" charset="-122"/>
              <a:sym typeface="方正兰亭粗黑_GBK" charset="-122"/>
            </a:endParaRPr>
          </a:p>
        </p:txBody>
      </p:sp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622300" y="3180080"/>
            <a:ext cx="3373755" cy="115189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群读推动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31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85970" y="1940560"/>
            <a:ext cx="6623050" cy="381508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4400">
                <a:sym typeface="+mn-ea"/>
              </a:rPr>
              <a:t>1 </a:t>
            </a:r>
            <a:r>
              <a:rPr lang="en-US" altLang="zh-CN" sz="3200">
                <a:sym typeface="+mn-ea"/>
              </a:rPr>
              <a:t>+ N:   </a:t>
            </a:r>
            <a:r>
              <a:rPr lang="zh-CN" altLang="en-US" sz="3200">
                <a:sym typeface="+mn-ea"/>
              </a:rPr>
              <a:t>精读一篇，带读多篇。</a:t>
            </a:r>
            <a:endParaRPr lang="en-US" altLang="zh-CN" sz="3200"/>
          </a:p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3200">
                <a:sym typeface="+mn-ea"/>
              </a:rPr>
              <a:t>X—N</a:t>
            </a:r>
            <a:r>
              <a:rPr lang="zh-CN" altLang="en-US" sz="3200">
                <a:sym typeface="+mn-ea"/>
              </a:rPr>
              <a:t>：</a:t>
            </a:r>
            <a:r>
              <a:rPr lang="en-US" altLang="zh-CN" sz="3200">
                <a:sym typeface="+mn-ea"/>
              </a:rPr>
              <a:t>X</a:t>
            </a:r>
            <a:r>
              <a:rPr lang="zh-CN" altLang="en-US" sz="3200">
                <a:sym typeface="+mn-ea"/>
              </a:rPr>
              <a:t>个教学点，每个点以数篇为例文，实现多文本的整合。</a:t>
            </a:r>
          </a:p>
          <a:p>
            <a:pPr marL="457200" indent="-45720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3200">
                <a:sym typeface="+mn-ea"/>
              </a:rPr>
              <a:t>N</a:t>
            </a:r>
            <a:r>
              <a:rPr lang="zh-CN" altLang="en-US" sz="3200">
                <a:sym typeface="+mn-ea"/>
              </a:rPr>
              <a:t>：自由探究。</a:t>
            </a:r>
            <a:endParaRPr lang="zh-CN" altLang="en-US" sz="4400"/>
          </a:p>
          <a:p>
            <a:pPr marL="0" indent="0">
              <a:buNone/>
            </a:pPr>
            <a:endParaRPr lang="zh-CN" altLang="en-US" sz="32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4" grpId="0" bldLvl="0" animBg="1"/>
      <p:bldP spid="1643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8815" y="648970"/>
            <a:ext cx="1066101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5400" b="1">
                <a:sym typeface="+mn-ea"/>
              </a:rPr>
              <a:t>1</a:t>
            </a:r>
            <a:r>
              <a:rPr lang="en-US" altLang="zh-CN" sz="4400" b="1">
                <a:sym typeface="+mn-ea"/>
              </a:rPr>
              <a:t>+N</a:t>
            </a:r>
            <a:r>
              <a:rPr lang="zh-CN" altLang="en-US" sz="4400" b="1">
                <a:sym typeface="+mn-ea"/>
              </a:rPr>
              <a:t>：上好</a:t>
            </a:r>
            <a:r>
              <a:rPr lang="en-US" altLang="zh-CN" sz="5400" b="1">
                <a:sym typeface="+mn-ea"/>
              </a:rPr>
              <a:t>1</a:t>
            </a:r>
            <a:r>
              <a:rPr lang="zh-CN" altLang="en-US" sz="4400" b="1">
                <a:sym typeface="+mn-ea"/>
              </a:rPr>
              <a:t>，带动</a:t>
            </a:r>
            <a:r>
              <a:rPr lang="en-US" altLang="zh-CN" sz="4400" b="1">
                <a:sym typeface="+mn-ea"/>
              </a:rPr>
              <a:t>N</a:t>
            </a:r>
          </a:p>
          <a:p>
            <a:pPr marL="0" indent="0" algn="just">
              <a:buNone/>
            </a:pPr>
            <a:endParaRPr lang="zh-CN" altLang="en-US" sz="2800">
              <a:sym typeface="+mn-ea"/>
            </a:endParaRPr>
          </a:p>
          <a:p>
            <a:pPr marL="0" indent="0" algn="just">
              <a:buNone/>
            </a:pPr>
            <a:r>
              <a:rPr lang="zh-CN" altLang="en-US" sz="2800">
                <a:sym typeface="+mn-ea"/>
              </a:rPr>
              <a:t>南开中学孙相阳执教《我爱这土地》</a:t>
            </a:r>
          </a:p>
          <a:p>
            <a:pPr marL="0" indent="0" algn="just">
              <a:buNone/>
            </a:pPr>
            <a:r>
              <a:rPr lang="en-US" altLang="zh-CN" sz="2800">
                <a:sym typeface="+mn-ea"/>
              </a:rPr>
              <a:t>·</a:t>
            </a:r>
            <a:r>
              <a:rPr lang="zh-CN" altLang="en-US" sz="2800">
                <a:sym typeface="+mn-ea"/>
              </a:rPr>
              <a:t>关注意象：意象理解、意象的修饰语、意象之间的联系</a:t>
            </a:r>
            <a:r>
              <a:rPr lang="en-US" altLang="zh-CN" sz="2800">
                <a:sym typeface="+mn-ea"/>
              </a:rPr>
              <a:t>——</a:t>
            </a:r>
            <a:r>
              <a:rPr lang="zh-CN" altLang="en-US" sz="2800">
                <a:sym typeface="+mn-ea"/>
              </a:rPr>
              <a:t>鸟、土地、河流、风、黎明</a:t>
            </a:r>
            <a:endParaRPr lang="zh-CN" altLang="en-US" sz="2800"/>
          </a:p>
          <a:p>
            <a:pPr marL="0" indent="0" algn="just">
              <a:buNone/>
            </a:pPr>
            <a:r>
              <a:rPr lang="en-US" altLang="zh-CN" sz="2800">
                <a:sym typeface="+mn-ea"/>
              </a:rPr>
              <a:t>·</a:t>
            </a:r>
            <a:r>
              <a:rPr lang="zh-CN" altLang="en-US" sz="2800">
                <a:sym typeface="+mn-ea"/>
              </a:rPr>
              <a:t>关注领词：歌唱，鸟儿歌唱的内容，注意“：”</a:t>
            </a:r>
            <a:endParaRPr lang="zh-CN" altLang="en-US" sz="2800"/>
          </a:p>
          <a:p>
            <a:pPr marL="0" indent="0" algn="just">
              <a:buNone/>
            </a:pPr>
            <a:r>
              <a:rPr lang="en-US" altLang="zh-CN" sz="2800">
                <a:sym typeface="+mn-ea"/>
              </a:rPr>
              <a:t>·</a:t>
            </a:r>
            <a:r>
              <a:rPr lang="zh-CN" altLang="en-US" sz="2800">
                <a:sym typeface="+mn-ea"/>
              </a:rPr>
              <a:t>关注背景：1938年10月，武汉失守，文艺人士撤出武汉，汇于桂林。本诗写于11月17日。</a:t>
            </a:r>
            <a:endParaRPr lang="zh-CN" altLang="en-US" sz="2800"/>
          </a:p>
          <a:p>
            <a:pPr marL="0" indent="0" algn="just">
              <a:buNone/>
            </a:pPr>
            <a:r>
              <a:rPr lang="en-US" altLang="zh-CN" sz="2800">
                <a:sym typeface="+mn-ea"/>
              </a:rPr>
              <a:t>·</a:t>
            </a:r>
            <a:r>
              <a:rPr lang="zh-CN" altLang="en-US" sz="2800">
                <a:sym typeface="+mn-ea"/>
              </a:rPr>
              <a:t>关注语气：深沉、压抑、悲愤、纠结的语调和节奏来读</a:t>
            </a:r>
            <a:endParaRPr lang="zh-CN" altLang="en-US" sz="2800"/>
          </a:p>
          <a:p>
            <a:pPr marL="0" indent="0" algn="just">
              <a:buNone/>
            </a:pPr>
            <a:r>
              <a:rPr lang="en-US" altLang="zh-CN" sz="2800">
                <a:sym typeface="+mn-ea"/>
              </a:rPr>
              <a:t>·</a:t>
            </a:r>
            <a:r>
              <a:rPr lang="zh-CN" altLang="en-US" sz="2800">
                <a:sym typeface="+mn-ea"/>
              </a:rPr>
              <a:t>关注诗节变化：两节诗前后对比，对土地眷恋，自我牺牲，爱国。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7705" y="745490"/>
            <a:ext cx="10610215" cy="4492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>
                <a:sym typeface="+mn-ea"/>
              </a:rPr>
              <a:t>《我爱这土地》</a:t>
            </a:r>
          </a:p>
          <a:p>
            <a:pPr algn="l"/>
            <a:endParaRPr lang="zh-CN" altLang="en-US">
              <a:sym typeface="+mn-ea"/>
            </a:endParaRPr>
          </a:p>
          <a:p>
            <a:pPr algn="l"/>
            <a:r>
              <a:rPr lang="en-US" altLang="zh-CN" sz="2800">
                <a:sym typeface="+mn-ea"/>
              </a:rPr>
              <a:t>·</a:t>
            </a:r>
            <a:r>
              <a:rPr lang="zh-CN" altLang="en-US" sz="2800">
                <a:sym typeface="+mn-ea"/>
              </a:rPr>
              <a:t>意象的选择</a:t>
            </a:r>
            <a:r>
              <a:rPr lang="en-US" altLang="zh-CN" sz="2800">
                <a:sym typeface="+mn-ea"/>
              </a:rPr>
              <a:t>——</a:t>
            </a:r>
            <a:r>
              <a:rPr lang="zh-CN" altLang="en-US" sz="2800">
                <a:sym typeface="+mn-ea"/>
              </a:rPr>
              <a:t>鸟 、土地</a:t>
            </a:r>
            <a:r>
              <a:rPr lang="en-US" altLang="zh-CN" sz="2800">
                <a:sym typeface="+mn-ea"/>
              </a:rPr>
              <a:t>……</a:t>
            </a:r>
            <a:endParaRPr lang="zh-CN" altLang="en-US" sz="2800"/>
          </a:p>
          <a:p>
            <a:pPr algn="l"/>
            <a:r>
              <a:rPr lang="en-US" altLang="zh-CN" sz="2800">
                <a:sym typeface="+mn-ea"/>
              </a:rPr>
              <a:t>·</a:t>
            </a:r>
            <a:r>
              <a:rPr lang="zh-CN" altLang="en-US" sz="2800">
                <a:sym typeface="+mn-ea"/>
              </a:rPr>
              <a:t>词语活用</a:t>
            </a:r>
            <a:r>
              <a:rPr lang="en-US" altLang="zh-CN" sz="2800">
                <a:sym typeface="+mn-ea"/>
              </a:rPr>
              <a:t>——</a:t>
            </a:r>
            <a:r>
              <a:rPr lang="zh-CN" altLang="en-US" sz="2800">
                <a:sym typeface="+mn-ea"/>
              </a:rPr>
              <a:t>这永远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汹涌</a:t>
            </a:r>
            <a:r>
              <a:rPr lang="zh-CN" altLang="en-US" sz="2800">
                <a:sym typeface="+mn-ea"/>
              </a:rPr>
              <a:t>着我们悲愤的河流</a:t>
            </a:r>
            <a:endParaRPr lang="zh-CN" altLang="en-US" sz="2800"/>
          </a:p>
          <a:p>
            <a:pPr algn="l"/>
            <a:r>
              <a:rPr lang="en-US" altLang="zh-CN" sz="2800">
                <a:sym typeface="+mn-ea"/>
              </a:rPr>
              <a:t>·</a:t>
            </a:r>
            <a:r>
              <a:rPr lang="zh-CN" altLang="en-US" sz="2800">
                <a:sym typeface="+mn-ea"/>
              </a:rPr>
              <a:t>长句的应用</a:t>
            </a:r>
            <a:r>
              <a:rPr lang="en-US" altLang="zh-CN" sz="2800">
                <a:sym typeface="+mn-ea"/>
              </a:rPr>
              <a:t>——</a:t>
            </a:r>
            <a:r>
              <a:rPr lang="zh-CN" altLang="en-US" sz="2800">
                <a:sym typeface="+mn-ea"/>
              </a:rPr>
              <a:t>这永远汹涌着我们悲愤的河流，这无止息地吹刮  </a:t>
            </a:r>
          </a:p>
          <a:p>
            <a:pPr algn="l"/>
            <a:r>
              <a:rPr lang="zh-CN" altLang="en-US" sz="2800">
                <a:sym typeface="+mn-ea"/>
              </a:rPr>
              <a:t>  着的激怒的风</a:t>
            </a:r>
            <a:endParaRPr lang="zh-CN" altLang="en-US" sz="2800"/>
          </a:p>
          <a:p>
            <a:pPr algn="l"/>
            <a:r>
              <a:rPr lang="en-US" altLang="zh-CN" sz="2800">
                <a:sym typeface="+mn-ea"/>
              </a:rPr>
              <a:t>·</a:t>
            </a:r>
            <a:r>
              <a:rPr lang="zh-CN" altLang="en-US" sz="2800">
                <a:sym typeface="+mn-ea"/>
              </a:rPr>
              <a:t>矛盾点：连羽毛也腐烂在土地里</a:t>
            </a:r>
            <a:endParaRPr lang="zh-CN" altLang="en-US" sz="2800"/>
          </a:p>
          <a:p>
            <a:pPr algn="l"/>
            <a:r>
              <a:rPr lang="en-US" altLang="zh-CN" sz="2800">
                <a:sym typeface="+mn-ea"/>
              </a:rPr>
              <a:t>·</a:t>
            </a:r>
            <a:r>
              <a:rPr lang="zh-CN" altLang="en-US" sz="2800">
                <a:sym typeface="+mn-ea"/>
              </a:rPr>
              <a:t>标点：</a:t>
            </a:r>
            <a:r>
              <a:rPr lang="en-US" altLang="zh-CN" sz="2800">
                <a:sym typeface="+mn-ea"/>
              </a:rPr>
              <a:t>——</a:t>
            </a:r>
            <a:r>
              <a:rPr lang="zh-CN" altLang="en-US" sz="2800">
                <a:sym typeface="+mn-ea"/>
              </a:rPr>
              <a:t>然后我死了</a:t>
            </a:r>
            <a:endParaRPr lang="zh-CN" altLang="en-US" sz="2800"/>
          </a:p>
          <a:p>
            <a:pPr algn="l"/>
            <a:r>
              <a:rPr lang="en-US" altLang="zh-CN" sz="2800">
                <a:sym typeface="+mn-ea"/>
              </a:rPr>
              <a:t>·</a:t>
            </a:r>
            <a:r>
              <a:rPr lang="zh-CN" altLang="en-US" sz="2800">
                <a:sym typeface="+mn-ea"/>
              </a:rPr>
              <a:t>排列：</a:t>
            </a: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为什么我的眼里常含泪水</a:t>
            </a:r>
            <a:r>
              <a:rPr lang="en-US" altLang="zh-CN" sz="2800"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之前的空行</a:t>
            </a:r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6120" y="638175"/>
            <a:ext cx="9881870" cy="5477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>
                <a:sym typeface="+mn-ea"/>
              </a:rPr>
              <a:t>洪镇涛老师执教《乡愁》</a:t>
            </a:r>
            <a:r>
              <a:rPr lang="en-US" altLang="zh-CN" sz="4400" b="1">
                <a:sym typeface="+mn-ea"/>
              </a:rPr>
              <a:t>:</a:t>
            </a:r>
            <a:endParaRPr lang="zh-CN" altLang="en-US" sz="4400" b="1">
              <a:sym typeface="+mn-ea"/>
            </a:endParaRPr>
          </a:p>
          <a:p>
            <a:pPr algn="l"/>
            <a:endParaRPr lang="zh-CN" altLang="en-US" b="1">
              <a:sym typeface="+mn-ea"/>
            </a:endParaRPr>
          </a:p>
          <a:p>
            <a:pPr algn="l"/>
            <a:r>
              <a:rPr lang="zh-CN" altLang="en-US" sz="2800" b="1">
                <a:sym typeface="+mn-ea"/>
              </a:rPr>
              <a:t>四个问题：</a:t>
            </a:r>
            <a:endParaRPr lang="en-US" altLang="zh-CN" sz="2800">
              <a:sym typeface="+mn-ea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这首诗四个小节之间的顺序能改变吗? </a:t>
            </a:r>
            <a:endParaRPr lang="zh-CN" altLang="en-US" sz="280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“浅浅的海峡”，可以改为“深深的”吗?</a:t>
            </a:r>
            <a:endParaRPr lang="zh-CN" altLang="en-US" sz="280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改写一下，大家评一评怎样：</a:t>
            </a:r>
            <a:endParaRPr lang="zh-CN" altLang="en-US" sz="2800"/>
          </a:p>
          <a:p>
            <a:pPr marL="0" indent="0" algn="l">
              <a:buNone/>
            </a:pPr>
            <a:r>
              <a:rPr lang="zh-CN" altLang="en-US" sz="2800">
                <a:sym typeface="+mn-ea"/>
              </a:rPr>
              <a:t>  小时候，乡愁是对母亲的思念，我在这头，母亲在那头</a:t>
            </a:r>
            <a:endParaRPr lang="zh-CN" altLang="en-US" sz="2800"/>
          </a:p>
          <a:p>
            <a:pPr marL="0" indent="0" algn="l">
              <a:buNone/>
            </a:pPr>
            <a:r>
              <a:rPr lang="zh-CN" altLang="en-US" sz="2800">
                <a:sym typeface="+mn-ea"/>
              </a:rPr>
              <a:t>  长大后，乡愁是对爱人的恋挂。我在这头，新娘在那头</a:t>
            </a:r>
            <a:endParaRPr lang="zh-CN" altLang="en-US" sz="2800"/>
          </a:p>
          <a:p>
            <a:pPr marL="0" indent="0" algn="l">
              <a:buNone/>
            </a:pPr>
            <a:r>
              <a:rPr lang="en-US" altLang="zh-CN" sz="2800">
                <a:sym typeface="+mn-ea"/>
              </a:rPr>
              <a:t>  ……</a:t>
            </a:r>
            <a:endParaRPr lang="en-US" altLang="zh-CN" sz="280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把所有的“是”全改为“像”，“乡愁像一枚小小的邮票” “乡愁像一张窄窄的船票”</a:t>
            </a:r>
            <a:r>
              <a:rPr lang="en-US" altLang="zh-CN" sz="2800">
                <a:sym typeface="+mn-ea"/>
              </a:rPr>
              <a:t>…… </a:t>
            </a:r>
            <a:r>
              <a:rPr lang="zh-CN" altLang="en-US" sz="2800">
                <a:sym typeface="+mn-ea"/>
              </a:rPr>
              <a:t>行不行?为什么?</a:t>
            </a:r>
            <a:endParaRPr lang="zh-CN" altLang="en-US"/>
          </a:p>
          <a:p>
            <a:pPr marL="0" indent="0" algn="l">
              <a:buNone/>
            </a:pP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0555" y="667385"/>
            <a:ext cx="10241280" cy="50774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/>
            <a:r>
              <a:rPr lang="en-US" altLang="zh-CN" sz="4400" b="1">
                <a:sym typeface="+mn-ea"/>
              </a:rPr>
              <a:t>X—N</a:t>
            </a:r>
            <a:r>
              <a:rPr lang="zh-CN" altLang="en-US" sz="4400" b="1">
                <a:sym typeface="+mn-ea"/>
              </a:rPr>
              <a:t>：分好点，整合文</a:t>
            </a:r>
          </a:p>
          <a:p>
            <a:pPr algn="just"/>
            <a:endParaRPr lang="zh-CN" altLang="en-US" sz="2800">
              <a:sym typeface="+mn-ea"/>
            </a:endParaRPr>
          </a:p>
          <a:p>
            <a:pPr marL="457200" indent="-45720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情感的抒发：《我爱这土地》《乡愁》《你是人间的四月天》</a:t>
            </a:r>
            <a:endParaRPr lang="zh-CN" altLang="en-US" sz="2800"/>
          </a:p>
          <a:p>
            <a:pPr marL="457200" indent="-45720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意象的选择与组合：《我爱这土地》《乡愁》</a:t>
            </a:r>
            <a:endParaRPr lang="zh-CN" altLang="en-US" sz="2800"/>
          </a:p>
          <a:p>
            <a:pPr marL="457200" indent="-45720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语言的简洁、凝练、陌生化：《乡愁》《你是人间的四月天》</a:t>
            </a:r>
            <a:endParaRPr lang="zh-CN" altLang="en-US" sz="2800"/>
          </a:p>
          <a:p>
            <a:pPr marL="457200" indent="-45720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sym typeface="+mn-ea"/>
              </a:rPr>
              <a:t>诗歌的形式、韵律和节奏：《你是人间的四月天》</a:t>
            </a:r>
            <a:endParaRPr lang="zh-CN" altLang="en-US" sz="280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zh-CN" altLang="en-US" sz="2800"/>
          </a:p>
          <a:p>
            <a:pPr marL="457200" indent="-457200" algn="l">
              <a:buNone/>
            </a:pPr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3425" y="537210"/>
            <a:ext cx="7063740" cy="5939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>
                <a:sym typeface="+mn-ea"/>
              </a:rPr>
              <a:t>《你是人间的四月天》片断</a:t>
            </a:r>
            <a:endParaRPr lang="zh-CN" altLang="en-US">
              <a:sym typeface="+mn-ea"/>
            </a:endParaRPr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  雪化后那片鹅黄，你像；新鲜</a:t>
            </a:r>
            <a:endParaRPr lang="zh-CN" altLang="en-US" sz="280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  初放芽的绿，你是；柔嫩喜悦，</a:t>
            </a:r>
            <a:endParaRPr lang="zh-CN" altLang="en-US" sz="280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  水光浮动着你期待中的白莲。</a:t>
            </a:r>
            <a:endParaRPr lang="zh-CN" altLang="en-US" sz="2800"/>
          </a:p>
          <a:p>
            <a:pPr marL="0" indent="0" algn="just" fontAlgn="auto">
              <a:lnSpc>
                <a:spcPct val="150000"/>
              </a:lnSpc>
              <a:buNone/>
            </a:pPr>
            <a:endParaRPr lang="zh-CN" altLang="en-US" sz="2800">
              <a:sym typeface="+mn-ea"/>
            </a:endParaRPr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  你是一树一树的花开，是燕</a:t>
            </a:r>
            <a:endParaRPr lang="zh-CN" altLang="en-US" sz="280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  在梁间呢喃，</a:t>
            </a:r>
            <a:r>
              <a:rPr lang="en-US" altLang="zh-CN" sz="2800">
                <a:sym typeface="+mn-ea"/>
              </a:rPr>
              <a:t>——</a:t>
            </a:r>
            <a:r>
              <a:rPr lang="zh-CN" altLang="en-US" sz="2800">
                <a:sym typeface="+mn-ea"/>
              </a:rPr>
              <a:t>你是爱，是暖，</a:t>
            </a:r>
            <a:endParaRPr lang="zh-CN" altLang="en-US" sz="280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  是希望，你是人间的四月天！</a:t>
            </a:r>
            <a:endParaRPr lang="zh-CN" altLang="en-US" sz="2800"/>
          </a:p>
          <a:p>
            <a:pPr marL="0" indent="0" algn="just" fontAlgn="auto">
              <a:lnSpc>
                <a:spcPct val="150000"/>
              </a:lnSpc>
              <a:buNone/>
            </a:pP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/>
          <p:cNvGrpSpPr/>
          <p:nvPr/>
        </p:nvGrpSpPr>
        <p:grpSpPr bwMode="auto">
          <a:xfrm rot="-6159472" flipV="1">
            <a:off x="203200" y="1472565"/>
            <a:ext cx="1879600" cy="132080"/>
            <a:chOff x="0" y="0"/>
            <a:chExt cx="6705601" cy="531495"/>
          </a:xfrm>
        </p:grpSpPr>
        <p:sp>
          <p:nvSpPr>
            <p:cNvPr id="16389" name="Rounded Rectangle 70"/>
            <p:cNvSpPr>
              <a:spLocks noChangeArrowheads="1"/>
            </p:cNvSpPr>
            <p:nvPr/>
          </p:nvSpPr>
          <p:spPr bwMode="auto">
            <a:xfrm>
              <a:off x="5867401" y="116118"/>
              <a:ext cx="8382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F7F7F"/>
                </a:gs>
                <a:gs pos="50000">
                  <a:srgbClr val="FFFFFF"/>
                </a:gs>
                <a:gs pos="100000">
                  <a:srgbClr val="7F7F7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0" name="Isosceles Triangle 12"/>
            <p:cNvSpPr>
              <a:spLocks noChangeArrowheads="1"/>
            </p:cNvSpPr>
            <p:nvPr/>
          </p:nvSpPr>
          <p:spPr bwMode="auto">
            <a:xfrm rot="-5400000">
              <a:off x="128132" y="92180"/>
              <a:ext cx="81170" cy="337433"/>
            </a:xfrm>
            <a:custGeom>
              <a:avLst/>
              <a:gdLst/>
              <a:ahLst/>
              <a:cxnLst>
                <a:cxn ang="0">
                  <a:pos x="64009" y="82284"/>
                </a:cxn>
                <a:cxn ang="0">
                  <a:pos x="64009" y="120601"/>
                </a:cxn>
                <a:cxn ang="0">
                  <a:pos x="64008" y="120601"/>
                </a:cxn>
                <a:cxn ang="0">
                  <a:pos x="64008" y="266094"/>
                </a:cxn>
                <a:cxn ang="0">
                  <a:pos x="0" y="266094"/>
                </a:cxn>
                <a:cxn ang="0">
                  <a:pos x="0" y="113694"/>
                </a:cxn>
                <a:cxn ang="0">
                  <a:pos x="1" y="113694"/>
                </a:cxn>
                <a:cxn ang="0">
                  <a:pos x="1" y="82284"/>
                </a:cxn>
                <a:cxn ang="0">
                  <a:pos x="28685" y="0"/>
                </a:cxn>
                <a:cxn ang="0">
                  <a:pos x="35325" y="0"/>
                </a:cxn>
              </a:cxnLst>
              <a:rect l="0" t="0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35999">
                  <a:srgbClr val="7F7F7F"/>
                </a:gs>
                <a:gs pos="64999">
                  <a:srgbClr val="FFFFFF"/>
                </a:gs>
                <a:gs pos="79999">
                  <a:srgbClr val="FFFFFF"/>
                </a:gs>
                <a:gs pos="100000">
                  <a:srgbClr val="262626"/>
                </a:gs>
              </a:gsLst>
              <a:lin ang="0" scaled="1"/>
            </a:gradFill>
            <a:ln w="952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1" name="Rounded Rectangle 72"/>
            <p:cNvSpPr>
              <a:spLocks noChangeArrowheads="1"/>
            </p:cNvSpPr>
            <p:nvPr/>
          </p:nvSpPr>
          <p:spPr bwMode="auto">
            <a:xfrm>
              <a:off x="860238" y="0"/>
              <a:ext cx="2313291" cy="521797"/>
            </a:xfrm>
            <a:prstGeom prst="roundRect">
              <a:avLst>
                <a:gd name="adj" fmla="val 10718"/>
              </a:avLst>
            </a:prstGeom>
            <a:gradFill rotWithShape="1">
              <a:gsLst>
                <a:gs pos="0">
                  <a:srgbClr val="3F3F3F"/>
                </a:gs>
                <a:gs pos="50000">
                  <a:srgbClr val="7F7F7F"/>
                </a:gs>
                <a:gs pos="100000">
                  <a:srgbClr val="3F3F3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2" name="Isosceles Triangle 24"/>
            <p:cNvSpPr>
              <a:spLocks noChangeArrowheads="1"/>
            </p:cNvSpPr>
            <p:nvPr/>
          </p:nvSpPr>
          <p:spPr bwMode="auto">
            <a:xfrm rot="-5400000">
              <a:off x="259015" y="-79428"/>
              <a:ext cx="463820" cy="680652"/>
            </a:xfrm>
            <a:custGeom>
              <a:avLst/>
              <a:gdLst/>
              <a:ahLst/>
              <a:cxnLst>
                <a:cxn ang="0">
                  <a:pos x="365760" y="536750"/>
                </a:cxn>
                <a:cxn ang="0">
                  <a:pos x="0" y="536750"/>
                </a:cxn>
                <a:cxn ang="0">
                  <a:pos x="129028" y="0"/>
                </a:cxn>
                <a:cxn ang="0">
                  <a:pos x="236732" y="0"/>
                </a:cxn>
              </a:cxnLst>
              <a:rect l="0" t="0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F7F7F"/>
                </a:gs>
                <a:gs pos="50000">
                  <a:srgbClr val="D8D8D8"/>
                </a:gs>
                <a:gs pos="100000">
                  <a:srgbClr val="7F7F7F"/>
                </a:gs>
              </a:gsLst>
              <a:lin ang="10800000" scaled="1"/>
            </a:gradFill>
            <a:ln w="317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3" name="Freeform 74"/>
            <p:cNvSpPr>
              <a:spLocks noChangeAspect="1" noChangeArrowheads="1"/>
            </p:cNvSpPr>
            <p:nvPr/>
          </p:nvSpPr>
          <p:spPr bwMode="auto">
            <a:xfrm>
              <a:off x="3165774" y="0"/>
              <a:ext cx="3363053" cy="521797"/>
            </a:xfrm>
            <a:custGeom>
              <a:avLst/>
              <a:gdLst/>
              <a:ahLst/>
              <a:cxnLst>
                <a:cxn ang="0">
                  <a:pos x="3065" y="68"/>
                </a:cxn>
                <a:cxn ang="0">
                  <a:pos x="3064" y="414"/>
                </a:cxn>
                <a:cxn ang="0">
                  <a:pos x="2791" y="458"/>
                </a:cxn>
                <a:cxn ang="0">
                  <a:pos x="208" y="456"/>
                </a:cxn>
                <a:cxn ang="0">
                  <a:pos x="0" y="476"/>
                </a:cxn>
                <a:cxn ang="0">
                  <a:pos x="0" y="0"/>
                </a:cxn>
                <a:cxn ang="0">
                  <a:pos x="219" y="28"/>
                </a:cxn>
                <a:cxn ang="0">
                  <a:pos x="2786" y="43"/>
                </a:cxn>
                <a:cxn ang="0">
                  <a:pos x="3065" y="68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4" name="Rectangle 75"/>
            <p:cNvSpPr>
              <a:spLocks noChangeArrowheads="1"/>
            </p:cNvSpPr>
            <p:nvPr/>
          </p:nvSpPr>
          <p:spPr bwMode="auto">
            <a:xfrm>
              <a:off x="3109412" y="0"/>
              <a:ext cx="57977" cy="521797"/>
            </a:xfrm>
            <a:prstGeom prst="rect">
              <a:avLst/>
            </a:prstGeom>
            <a:solidFill>
              <a:srgbClr val="D8D8D8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5" name="Rounded Rectangle 76"/>
            <p:cNvSpPr>
              <a:spLocks noChangeArrowheads="1"/>
            </p:cNvSpPr>
            <p:nvPr/>
          </p:nvSpPr>
          <p:spPr bwMode="auto">
            <a:xfrm>
              <a:off x="827859" y="5797"/>
              <a:ext cx="57977" cy="510202"/>
            </a:xfrm>
            <a:prstGeom prst="roundRect">
              <a:avLst>
                <a:gd name="adj" fmla="val 36856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6" name="Rounded Rectangle 77"/>
            <p:cNvSpPr>
              <a:spLocks noChangeArrowheads="1"/>
            </p:cNvSpPr>
            <p:nvPr/>
          </p:nvSpPr>
          <p:spPr bwMode="auto">
            <a:xfrm>
              <a:off x="6160841" y="28575"/>
              <a:ext cx="164592" cy="502920"/>
            </a:xfrm>
            <a:prstGeom prst="roundRect">
              <a:avLst>
                <a:gd name="adj" fmla="val 19810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7" name="Rounded Rectangle 78"/>
            <p:cNvSpPr>
              <a:spLocks noChangeArrowheads="1"/>
            </p:cNvSpPr>
            <p:nvPr/>
          </p:nvSpPr>
          <p:spPr bwMode="auto">
            <a:xfrm>
              <a:off x="4614635" y="201462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grpSp>
          <p:nvGrpSpPr>
            <p:cNvPr id="3" name="Group 79"/>
            <p:cNvGrpSpPr/>
            <p:nvPr/>
          </p:nvGrpSpPr>
          <p:grpSpPr bwMode="auto">
            <a:xfrm>
              <a:off x="4767243" y="256179"/>
              <a:ext cx="1511430" cy="55158"/>
              <a:chOff x="0" y="0"/>
              <a:chExt cx="1706048" cy="55158"/>
            </a:xfrm>
          </p:grpSpPr>
          <p:sp>
            <p:nvSpPr>
              <p:cNvPr id="16399" name="Straight Connector 80"/>
              <p:cNvSpPr>
                <a:spLocks noChangeShapeType="1"/>
              </p:cNvSpPr>
              <p:nvPr/>
            </p:nvSpPr>
            <p:spPr bwMode="auto">
              <a:xfrm>
                <a:off x="0" y="55158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6400" name="Straight Connector 8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16414" name="Oval 1"/>
          <p:cNvSpPr>
            <a:spLocks noChangeArrowheads="1"/>
          </p:cNvSpPr>
          <p:nvPr/>
        </p:nvSpPr>
        <p:spPr bwMode="auto">
          <a:xfrm>
            <a:off x="1760379" y="2302827"/>
            <a:ext cx="1768237" cy="668338"/>
          </a:xfrm>
          <a:custGeom>
            <a:avLst/>
            <a:gdLst/>
            <a:ahLst/>
            <a:cxnLst>
              <a:cxn ang="0">
                <a:pos x="245299" y="254963"/>
              </a:cxn>
              <a:cxn ang="0">
                <a:pos x="2391408" y="22950"/>
              </a:cxn>
              <a:cxn ang="0">
                <a:pos x="1227937" y="1128420"/>
              </a:cxn>
              <a:cxn ang="0">
                <a:pos x="3053325" y="718986"/>
              </a:cxn>
              <a:cxn ang="0">
                <a:pos x="2573379" y="1564010"/>
              </a:cxn>
              <a:cxn ang="0">
                <a:pos x="4239998" y="1601996"/>
              </a:cxn>
            </a:cxnLst>
            <a:rect l="0" t="0" r="r" b="b"/>
            <a:pathLst>
              <a:path w="4239998" h="1601996">
                <a:moveTo>
                  <a:pt x="245299" y="254963"/>
                </a:moveTo>
                <a:cubicBezTo>
                  <a:pt x="-863677" y="1360431"/>
                  <a:pt x="2132100" y="-204513"/>
                  <a:pt x="2391408" y="22950"/>
                </a:cubicBezTo>
                <a:cubicBezTo>
                  <a:pt x="2650716" y="250413"/>
                  <a:pt x="1035732" y="916879"/>
                  <a:pt x="1227937" y="1128420"/>
                </a:cubicBezTo>
                <a:cubicBezTo>
                  <a:pt x="1420142" y="1339961"/>
                  <a:pt x="2747199" y="578149"/>
                  <a:pt x="3053325" y="718986"/>
                </a:cubicBezTo>
                <a:cubicBezTo>
                  <a:pt x="3359451" y="859823"/>
                  <a:pt x="2443839" y="1384997"/>
                  <a:pt x="2573379" y="1564010"/>
                </a:cubicBezTo>
                <a:cubicBezTo>
                  <a:pt x="2702919" y="1743023"/>
                  <a:pt x="3247996" y="1008811"/>
                  <a:pt x="4239998" y="1601996"/>
                </a:cubicBezTo>
              </a:path>
            </a:pathLst>
          </a:custGeom>
          <a:noFill/>
          <a:ln w="12700" cap="rnd">
            <a:solidFill>
              <a:schemeClr val="accent1"/>
            </a:solidFill>
            <a:bevel/>
          </a:ln>
        </p:spPr>
        <p:txBody>
          <a:bodyPr lIns="91424" tIns="45713" rIns="91424" bIns="45713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粗黑_GBK" charset="-122"/>
              <a:ea typeface="方正兰亭粗黑_GBK" charset="-122"/>
              <a:sym typeface="方正兰亭粗黑_GBK" charset="-122"/>
            </a:endParaRPr>
          </a:p>
        </p:txBody>
      </p:sp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885190" y="3180080"/>
            <a:ext cx="3110865" cy="115189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学用转化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37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71315" y="1827530"/>
            <a:ext cx="724852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3200">
                <a:sym typeface="+mn-ea"/>
              </a:rPr>
              <a:t>·</a:t>
            </a:r>
            <a:r>
              <a:rPr lang="zh-CN" altLang="en-US" sz="3200">
                <a:sym typeface="+mn-ea"/>
              </a:rPr>
              <a:t>诗歌朗诵：重音、停连、节奏、情感</a:t>
            </a:r>
            <a:endParaRPr lang="zh-CN" altLang="en-US" sz="320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3200">
                <a:sym typeface="+mn-ea"/>
              </a:rPr>
              <a:t>·</a:t>
            </a:r>
            <a:r>
              <a:rPr lang="zh-CN" altLang="en-US" sz="3200">
                <a:sym typeface="+mn-ea"/>
              </a:rPr>
              <a:t>诗歌创作：取象尽意、象的恰切与精  </a:t>
            </a:r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3200">
                <a:sym typeface="+mn-ea"/>
              </a:rPr>
              <a:t>  细、语言的音韵与节奏</a:t>
            </a:r>
            <a:r>
              <a:rPr lang="en-US" altLang="zh-CN" sz="3200">
                <a:sym typeface="+mn-ea"/>
              </a:rPr>
              <a:t>……</a:t>
            </a:r>
          </a:p>
          <a:p>
            <a:pPr marL="0" indent="0">
              <a:buNone/>
            </a:pPr>
            <a:endParaRPr lang="zh-CN" altLang="en-US" sz="32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4" grpId="0" bldLvl="0" animBg="1"/>
      <p:bldP spid="1643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592570" y="1494155"/>
            <a:ext cx="428752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ym typeface="+mn-ea"/>
              </a:rPr>
              <a:t>我什么都不要，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我只想让您变成我的朋友！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>
                <a:sym typeface="+mn-ea"/>
              </a:rPr>
              <a:t>和我一起下棋，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和我一起郊游，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…………</a:t>
            </a:r>
            <a:endParaRPr lang="zh-CN" altLang="en-US" sz="2800"/>
          </a:p>
          <a:p>
            <a:endParaRPr lang="zh-CN" altLang="en-US" sz="2400"/>
          </a:p>
          <a:p>
            <a:pPr marL="0" indent="0">
              <a:buNone/>
            </a:pPr>
            <a:endParaRPr lang="en-US" altLang="zh-CN" sz="2400">
              <a:sym typeface="+mn-ea"/>
            </a:endParaRPr>
          </a:p>
          <a:p>
            <a:pPr marL="0" indent="0">
              <a:buNone/>
            </a:pPr>
            <a:r>
              <a:rPr lang="en-US" altLang="zh-CN" sz="2400">
                <a:sym typeface="+mn-ea"/>
              </a:rPr>
              <a:t>——</a:t>
            </a:r>
            <a:r>
              <a:rPr lang="zh-CN" altLang="en-US" sz="2400">
                <a:sym typeface="+mn-ea"/>
              </a:rPr>
              <a:t>摘自第一单元《尝试创作》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1226185" y="1494155"/>
            <a:ext cx="386588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ysClr val="windowText" lastClr="000000"/>
                </a:solidFill>
                <a:latin typeface="Constantia" panose="02030602050306030303" charset="0"/>
                <a:ea typeface="+mn-ea"/>
                <a:cs typeface="+mn-ea"/>
                <a:sym typeface="+mn-ea"/>
              </a:rPr>
              <a:t>十四岁生日那天，</a:t>
            </a:r>
            <a:endParaRPr lang="zh-CN" altLang="en-US" sz="2800"/>
          </a:p>
          <a:p>
            <a:r>
              <a:rPr lang="zh-CN" altLang="en-US" sz="2800">
                <a:solidFill>
                  <a:sysClr val="windowText" lastClr="000000"/>
                </a:solidFill>
                <a:latin typeface="Constantia" panose="02030602050306030303" charset="0"/>
                <a:ea typeface="+mn-ea"/>
                <a:cs typeface="+mn-ea"/>
                <a:sym typeface="+mn-ea"/>
              </a:rPr>
              <a:t>您问我想得到什么礼物，</a:t>
            </a:r>
            <a:endParaRPr lang="zh-CN" altLang="en-US" sz="2800"/>
          </a:p>
          <a:p>
            <a:r>
              <a:rPr lang="zh-CN" altLang="en-US" sz="2800">
                <a:solidFill>
                  <a:sysClr val="windowText" lastClr="000000"/>
                </a:solidFill>
                <a:latin typeface="Constantia" panose="02030602050306030303" charset="0"/>
                <a:ea typeface="+mn-ea"/>
                <a:cs typeface="+mn-ea"/>
                <a:sym typeface="+mn-ea"/>
              </a:rPr>
              <a:t>是一架望远镜，</a:t>
            </a:r>
            <a:endParaRPr lang="zh-CN" altLang="en-US" sz="2800"/>
          </a:p>
          <a:p>
            <a:r>
              <a:rPr lang="zh-CN" altLang="en-US" sz="2800">
                <a:solidFill>
                  <a:sysClr val="windowText" lastClr="000000"/>
                </a:solidFill>
                <a:latin typeface="Constantia" panose="02030602050306030303" charset="0"/>
                <a:ea typeface="+mn-ea"/>
                <a:cs typeface="+mn-ea"/>
                <a:sym typeface="+mn-ea"/>
              </a:rPr>
              <a:t>还是一个簇新的足球？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>
                <a:solidFill>
                  <a:sysClr val="windowText" lastClr="000000"/>
                </a:solidFill>
                <a:latin typeface="Constantia" panose="02030602050306030303" charset="0"/>
                <a:ea typeface="+mn-ea"/>
                <a:cs typeface="+mn-ea"/>
                <a:sym typeface="宋体" panose="02010600030101010101" pitchFamily="2" charset="-122"/>
              </a:rPr>
              <a:t>我摇了摇头，</a:t>
            </a:r>
            <a:endParaRPr lang="zh-CN" altLang="en-US" sz="2800"/>
          </a:p>
          <a:p>
            <a:r>
              <a:rPr lang="zh-CN" altLang="en-US" sz="2800">
                <a:solidFill>
                  <a:sysClr val="windowText" lastClr="000000"/>
                </a:solidFill>
                <a:latin typeface="Constantia" panose="02030602050306030303" charset="0"/>
                <a:ea typeface="+mn-ea"/>
                <a:cs typeface="+mn-ea"/>
                <a:sym typeface="宋体" panose="02010600030101010101" pitchFamily="2" charset="-122"/>
              </a:rPr>
              <a:t>爸爸，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56175" y="725805"/>
            <a:ext cx="141986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>
                <a:sym typeface="+mn-ea"/>
              </a:rPr>
              <a:t> </a:t>
            </a:r>
            <a:r>
              <a:rPr lang="zh-CN" altLang="en-US" sz="4400" b="1">
                <a:sym typeface="+mn-ea"/>
              </a:rPr>
              <a:t>礼物</a:t>
            </a:r>
            <a:endParaRPr lang="zh-CN" altLang="en-US" sz="44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2940" y="628015"/>
            <a:ext cx="10550525" cy="4646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 dirty="0">
                <a:sym typeface="+mn-ea"/>
              </a:rPr>
              <a:t>重庆南开中学试教课例：</a:t>
            </a:r>
            <a:endParaRPr lang="zh-CN" altLang="en-US" dirty="0">
              <a:sym typeface="+mn-ea"/>
            </a:endParaRPr>
          </a:p>
          <a:p>
            <a:pPr algn="just"/>
            <a:endParaRPr lang="en-US" altLang="zh-CN" sz="2800">
              <a:sym typeface="+mn-ea"/>
            </a:endParaRPr>
          </a:p>
          <a:p>
            <a:pPr algn="just"/>
            <a:r>
              <a:rPr lang="en-US" altLang="zh-CN" sz="2800">
                <a:sym typeface="+mn-ea"/>
              </a:rPr>
              <a:t>·A</a:t>
            </a:r>
            <a:r>
              <a:rPr lang="zh-CN" altLang="en-US" sz="2800">
                <a:sym typeface="+mn-ea"/>
              </a:rPr>
              <a:t>类表达：和我一起游戏，和我一起奔跑；和我一起聊天，和我</a:t>
            </a:r>
          </a:p>
          <a:p>
            <a:pPr algn="just"/>
            <a:r>
              <a:rPr lang="zh-CN" altLang="en-US" sz="2800">
                <a:sym typeface="+mn-ea"/>
              </a:rPr>
              <a:t>            一起看电视。</a:t>
            </a:r>
            <a:endParaRPr lang="zh-CN" altLang="en-US" sz="2800"/>
          </a:p>
          <a:p>
            <a:pPr algn="just"/>
            <a:r>
              <a:rPr lang="en-US" altLang="zh-CN" sz="2800">
                <a:sym typeface="+mn-ea"/>
              </a:rPr>
              <a:t>·B</a:t>
            </a:r>
            <a:r>
              <a:rPr lang="zh-CN" altLang="en-US" sz="2800">
                <a:sym typeface="+mn-ea"/>
              </a:rPr>
              <a:t>类表达：和我一起在春天里细数蜜蜂的翅膀，和我一起在夏 </a:t>
            </a:r>
          </a:p>
          <a:p>
            <a:pPr algn="just"/>
            <a:r>
              <a:rPr lang="zh-CN" altLang="en-US" sz="2800">
                <a:sym typeface="+mn-ea"/>
              </a:rPr>
              <a:t>              天感受草地的轻柔；和我一起感受深邃的星空，和 </a:t>
            </a:r>
          </a:p>
          <a:p>
            <a:pPr algn="just"/>
            <a:r>
              <a:rPr lang="zh-CN" altLang="en-US" sz="2800">
                <a:sym typeface="+mn-ea"/>
              </a:rPr>
              <a:t>              我一起探讨熊大熊二的憨厚。</a:t>
            </a:r>
            <a:endParaRPr lang="zh-CN" altLang="en-US" sz="2800"/>
          </a:p>
          <a:p>
            <a:pPr algn="just"/>
            <a:r>
              <a:rPr lang="en-US" altLang="zh-CN" sz="2800">
                <a:sym typeface="+mn-ea"/>
              </a:rPr>
              <a:t>·</a:t>
            </a:r>
            <a:r>
              <a:rPr lang="zh-CN" altLang="en-US" sz="2800">
                <a:sym typeface="+mn-ea"/>
              </a:rPr>
              <a:t>尝试修改：和我一起吃饭</a:t>
            </a:r>
            <a:r>
              <a:rPr lang="en-US" altLang="zh-CN" sz="2800">
                <a:sym typeface="+mn-ea"/>
              </a:rPr>
              <a:t>——</a:t>
            </a:r>
            <a:r>
              <a:rPr lang="zh-CN" altLang="en-US" sz="2800">
                <a:sym typeface="+mn-ea"/>
              </a:rPr>
              <a:t>和我一起品尝红烧肉的香甜     </a:t>
            </a:r>
            <a:endParaRPr lang="zh-CN" altLang="en-US" sz="2800"/>
          </a:p>
          <a:p>
            <a:pPr marL="0" indent="0" algn="just">
              <a:buNone/>
            </a:pPr>
            <a:r>
              <a:rPr lang="zh-CN" altLang="en-US" sz="2800">
                <a:sym typeface="+mn-ea"/>
              </a:rPr>
              <a:t>                     和我一起休息</a:t>
            </a:r>
            <a:r>
              <a:rPr lang="en-US" altLang="zh-CN" sz="2800">
                <a:sym typeface="+mn-ea"/>
              </a:rPr>
              <a:t>——</a:t>
            </a:r>
            <a:r>
              <a:rPr lang="zh-CN" altLang="en-US" sz="2800">
                <a:sym typeface="+mn-ea"/>
              </a:rPr>
              <a:t>和我一起枕着星星入梦</a:t>
            </a:r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/>
          <p:cNvGrpSpPr/>
          <p:nvPr/>
        </p:nvGrpSpPr>
        <p:grpSpPr bwMode="auto">
          <a:xfrm rot="-6159472" flipV="1">
            <a:off x="203200" y="1472565"/>
            <a:ext cx="1879600" cy="132080"/>
            <a:chOff x="0" y="0"/>
            <a:chExt cx="6705601" cy="531495"/>
          </a:xfrm>
        </p:grpSpPr>
        <p:sp>
          <p:nvSpPr>
            <p:cNvPr id="16389" name="Rounded Rectangle 70"/>
            <p:cNvSpPr>
              <a:spLocks noChangeArrowheads="1"/>
            </p:cNvSpPr>
            <p:nvPr/>
          </p:nvSpPr>
          <p:spPr bwMode="auto">
            <a:xfrm>
              <a:off x="5867401" y="116118"/>
              <a:ext cx="8382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F7F7F"/>
                </a:gs>
                <a:gs pos="50000">
                  <a:srgbClr val="FFFFFF"/>
                </a:gs>
                <a:gs pos="100000">
                  <a:srgbClr val="7F7F7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0" name="Isosceles Triangle 12"/>
            <p:cNvSpPr>
              <a:spLocks noChangeArrowheads="1"/>
            </p:cNvSpPr>
            <p:nvPr/>
          </p:nvSpPr>
          <p:spPr bwMode="auto">
            <a:xfrm rot="-5400000">
              <a:off x="128132" y="92180"/>
              <a:ext cx="81170" cy="337433"/>
            </a:xfrm>
            <a:custGeom>
              <a:avLst/>
              <a:gdLst/>
              <a:ahLst/>
              <a:cxnLst>
                <a:cxn ang="0">
                  <a:pos x="64009" y="82284"/>
                </a:cxn>
                <a:cxn ang="0">
                  <a:pos x="64009" y="120601"/>
                </a:cxn>
                <a:cxn ang="0">
                  <a:pos x="64008" y="120601"/>
                </a:cxn>
                <a:cxn ang="0">
                  <a:pos x="64008" y="266094"/>
                </a:cxn>
                <a:cxn ang="0">
                  <a:pos x="0" y="266094"/>
                </a:cxn>
                <a:cxn ang="0">
                  <a:pos x="0" y="113694"/>
                </a:cxn>
                <a:cxn ang="0">
                  <a:pos x="1" y="113694"/>
                </a:cxn>
                <a:cxn ang="0">
                  <a:pos x="1" y="82284"/>
                </a:cxn>
                <a:cxn ang="0">
                  <a:pos x="28685" y="0"/>
                </a:cxn>
                <a:cxn ang="0">
                  <a:pos x="35325" y="0"/>
                </a:cxn>
              </a:cxnLst>
              <a:rect l="0" t="0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35999">
                  <a:srgbClr val="7F7F7F"/>
                </a:gs>
                <a:gs pos="64999">
                  <a:srgbClr val="FFFFFF"/>
                </a:gs>
                <a:gs pos="79999">
                  <a:srgbClr val="FFFFFF"/>
                </a:gs>
                <a:gs pos="100000">
                  <a:srgbClr val="262626"/>
                </a:gs>
              </a:gsLst>
              <a:lin ang="0" scaled="1"/>
            </a:gradFill>
            <a:ln w="952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1" name="Rounded Rectangle 72"/>
            <p:cNvSpPr>
              <a:spLocks noChangeArrowheads="1"/>
            </p:cNvSpPr>
            <p:nvPr/>
          </p:nvSpPr>
          <p:spPr bwMode="auto">
            <a:xfrm>
              <a:off x="860238" y="0"/>
              <a:ext cx="2313291" cy="521797"/>
            </a:xfrm>
            <a:prstGeom prst="roundRect">
              <a:avLst>
                <a:gd name="adj" fmla="val 10718"/>
              </a:avLst>
            </a:prstGeom>
            <a:gradFill rotWithShape="1">
              <a:gsLst>
                <a:gs pos="0">
                  <a:srgbClr val="3F3F3F"/>
                </a:gs>
                <a:gs pos="50000">
                  <a:srgbClr val="7F7F7F"/>
                </a:gs>
                <a:gs pos="100000">
                  <a:srgbClr val="3F3F3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2" name="Isosceles Triangle 24"/>
            <p:cNvSpPr>
              <a:spLocks noChangeArrowheads="1"/>
            </p:cNvSpPr>
            <p:nvPr/>
          </p:nvSpPr>
          <p:spPr bwMode="auto">
            <a:xfrm rot="-5400000">
              <a:off x="259015" y="-79428"/>
              <a:ext cx="463820" cy="680652"/>
            </a:xfrm>
            <a:custGeom>
              <a:avLst/>
              <a:gdLst/>
              <a:ahLst/>
              <a:cxnLst>
                <a:cxn ang="0">
                  <a:pos x="365760" y="536750"/>
                </a:cxn>
                <a:cxn ang="0">
                  <a:pos x="0" y="536750"/>
                </a:cxn>
                <a:cxn ang="0">
                  <a:pos x="129028" y="0"/>
                </a:cxn>
                <a:cxn ang="0">
                  <a:pos x="236732" y="0"/>
                </a:cxn>
              </a:cxnLst>
              <a:rect l="0" t="0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F7F7F"/>
                </a:gs>
                <a:gs pos="50000">
                  <a:srgbClr val="D8D8D8"/>
                </a:gs>
                <a:gs pos="100000">
                  <a:srgbClr val="7F7F7F"/>
                </a:gs>
              </a:gsLst>
              <a:lin ang="10800000" scaled="1"/>
            </a:gradFill>
            <a:ln w="317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3" name="Freeform 74"/>
            <p:cNvSpPr>
              <a:spLocks noChangeAspect="1" noChangeArrowheads="1"/>
            </p:cNvSpPr>
            <p:nvPr/>
          </p:nvSpPr>
          <p:spPr bwMode="auto">
            <a:xfrm>
              <a:off x="3165774" y="0"/>
              <a:ext cx="3363053" cy="521797"/>
            </a:xfrm>
            <a:custGeom>
              <a:avLst/>
              <a:gdLst/>
              <a:ahLst/>
              <a:cxnLst>
                <a:cxn ang="0">
                  <a:pos x="3065" y="68"/>
                </a:cxn>
                <a:cxn ang="0">
                  <a:pos x="3064" y="414"/>
                </a:cxn>
                <a:cxn ang="0">
                  <a:pos x="2791" y="458"/>
                </a:cxn>
                <a:cxn ang="0">
                  <a:pos x="208" y="456"/>
                </a:cxn>
                <a:cxn ang="0">
                  <a:pos x="0" y="476"/>
                </a:cxn>
                <a:cxn ang="0">
                  <a:pos x="0" y="0"/>
                </a:cxn>
                <a:cxn ang="0">
                  <a:pos x="219" y="28"/>
                </a:cxn>
                <a:cxn ang="0">
                  <a:pos x="2786" y="43"/>
                </a:cxn>
                <a:cxn ang="0">
                  <a:pos x="3065" y="68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4" name="Rectangle 75"/>
            <p:cNvSpPr>
              <a:spLocks noChangeArrowheads="1"/>
            </p:cNvSpPr>
            <p:nvPr/>
          </p:nvSpPr>
          <p:spPr bwMode="auto">
            <a:xfrm>
              <a:off x="3109412" y="0"/>
              <a:ext cx="57977" cy="521797"/>
            </a:xfrm>
            <a:prstGeom prst="rect">
              <a:avLst/>
            </a:prstGeom>
            <a:solidFill>
              <a:srgbClr val="D8D8D8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5" name="Rounded Rectangle 76"/>
            <p:cNvSpPr>
              <a:spLocks noChangeArrowheads="1"/>
            </p:cNvSpPr>
            <p:nvPr/>
          </p:nvSpPr>
          <p:spPr bwMode="auto">
            <a:xfrm>
              <a:off x="827859" y="5797"/>
              <a:ext cx="57977" cy="510202"/>
            </a:xfrm>
            <a:prstGeom prst="roundRect">
              <a:avLst>
                <a:gd name="adj" fmla="val 36856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6" name="Rounded Rectangle 77"/>
            <p:cNvSpPr>
              <a:spLocks noChangeArrowheads="1"/>
            </p:cNvSpPr>
            <p:nvPr/>
          </p:nvSpPr>
          <p:spPr bwMode="auto">
            <a:xfrm>
              <a:off x="6160841" y="28575"/>
              <a:ext cx="164592" cy="502920"/>
            </a:xfrm>
            <a:prstGeom prst="roundRect">
              <a:avLst>
                <a:gd name="adj" fmla="val 19810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7" name="Rounded Rectangle 78"/>
            <p:cNvSpPr>
              <a:spLocks noChangeArrowheads="1"/>
            </p:cNvSpPr>
            <p:nvPr/>
          </p:nvSpPr>
          <p:spPr bwMode="auto">
            <a:xfrm>
              <a:off x="4614635" y="201462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grpSp>
          <p:nvGrpSpPr>
            <p:cNvPr id="3" name="Group 79"/>
            <p:cNvGrpSpPr/>
            <p:nvPr/>
          </p:nvGrpSpPr>
          <p:grpSpPr bwMode="auto">
            <a:xfrm>
              <a:off x="4767243" y="256179"/>
              <a:ext cx="1511430" cy="55158"/>
              <a:chOff x="0" y="0"/>
              <a:chExt cx="1706048" cy="55158"/>
            </a:xfrm>
          </p:grpSpPr>
          <p:sp>
            <p:nvSpPr>
              <p:cNvPr id="16399" name="Straight Connector 80"/>
              <p:cNvSpPr>
                <a:spLocks noChangeShapeType="1"/>
              </p:cNvSpPr>
              <p:nvPr/>
            </p:nvSpPr>
            <p:spPr bwMode="auto">
              <a:xfrm>
                <a:off x="0" y="55158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6400" name="Straight Connector 8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16414" name="Oval 1"/>
          <p:cNvSpPr>
            <a:spLocks noChangeArrowheads="1"/>
          </p:cNvSpPr>
          <p:nvPr/>
        </p:nvSpPr>
        <p:spPr bwMode="auto">
          <a:xfrm>
            <a:off x="1760379" y="2302827"/>
            <a:ext cx="1768237" cy="668338"/>
          </a:xfrm>
          <a:custGeom>
            <a:avLst/>
            <a:gdLst/>
            <a:ahLst/>
            <a:cxnLst>
              <a:cxn ang="0">
                <a:pos x="245299" y="254963"/>
              </a:cxn>
              <a:cxn ang="0">
                <a:pos x="2391408" y="22950"/>
              </a:cxn>
              <a:cxn ang="0">
                <a:pos x="1227937" y="1128420"/>
              </a:cxn>
              <a:cxn ang="0">
                <a:pos x="3053325" y="718986"/>
              </a:cxn>
              <a:cxn ang="0">
                <a:pos x="2573379" y="1564010"/>
              </a:cxn>
              <a:cxn ang="0">
                <a:pos x="4239998" y="1601996"/>
              </a:cxn>
            </a:cxnLst>
            <a:rect l="0" t="0" r="r" b="b"/>
            <a:pathLst>
              <a:path w="4239998" h="1601996">
                <a:moveTo>
                  <a:pt x="245299" y="254963"/>
                </a:moveTo>
                <a:cubicBezTo>
                  <a:pt x="-863677" y="1360431"/>
                  <a:pt x="2132100" y="-204513"/>
                  <a:pt x="2391408" y="22950"/>
                </a:cubicBezTo>
                <a:cubicBezTo>
                  <a:pt x="2650716" y="250413"/>
                  <a:pt x="1035732" y="916879"/>
                  <a:pt x="1227937" y="1128420"/>
                </a:cubicBezTo>
                <a:cubicBezTo>
                  <a:pt x="1420142" y="1339961"/>
                  <a:pt x="2747199" y="578149"/>
                  <a:pt x="3053325" y="718986"/>
                </a:cubicBezTo>
                <a:cubicBezTo>
                  <a:pt x="3359451" y="859823"/>
                  <a:pt x="2443839" y="1384997"/>
                  <a:pt x="2573379" y="1564010"/>
                </a:cubicBezTo>
                <a:cubicBezTo>
                  <a:pt x="2702919" y="1743023"/>
                  <a:pt x="3247996" y="1008811"/>
                  <a:pt x="4239998" y="1601996"/>
                </a:cubicBezTo>
              </a:path>
            </a:pathLst>
          </a:custGeom>
          <a:noFill/>
          <a:ln w="12700" cap="rnd">
            <a:solidFill>
              <a:schemeClr val="accent1"/>
            </a:solidFill>
            <a:bevel/>
          </a:ln>
        </p:spPr>
        <p:txBody>
          <a:bodyPr lIns="91424" tIns="45713" rIns="91424" bIns="45713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粗黑_GBK" charset="-122"/>
              <a:ea typeface="方正兰亭粗黑_GBK" charset="-122"/>
              <a:sym typeface="方正兰亭粗黑_GBK" charset="-122"/>
            </a:endParaRPr>
          </a:p>
        </p:txBody>
      </p:sp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302260" y="3206115"/>
            <a:ext cx="3934460" cy="115189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基于体式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4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00930" y="1572895"/>
            <a:ext cx="74047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sym typeface="+mn-ea"/>
              </a:rPr>
              <a:t>文学：</a:t>
            </a:r>
            <a:endParaRPr lang="zh-CN" altLang="en-US" sz="3600" b="1">
              <a:solidFill>
                <a:schemeClr val="tx1"/>
              </a:solidFill>
            </a:endParaRPr>
          </a:p>
          <a:p>
            <a:r>
              <a:rPr lang="en-US" altLang="zh-CN" sz="3600" b="1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3600">
                <a:solidFill>
                  <a:schemeClr val="tx1"/>
                </a:solidFill>
                <a:sym typeface="+mn-ea"/>
              </a:rPr>
              <a:t>诗歌（活动</a:t>
            </a:r>
            <a:r>
              <a:rPr lang="en-US" altLang="zh-CN" sz="3600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3600">
                <a:solidFill>
                  <a:schemeClr val="tx1"/>
                </a:solidFill>
                <a:sym typeface="+mn-ea"/>
              </a:rPr>
              <a:t>探究）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en-US" altLang="zh-CN" sz="3600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3600">
                <a:solidFill>
                  <a:schemeClr val="tx1"/>
                </a:solidFill>
                <a:sym typeface="+mn-ea"/>
              </a:rPr>
              <a:t>小说（现当代小说、古典白话）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en-US" altLang="zh-CN" sz="3600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3600">
                <a:solidFill>
                  <a:schemeClr val="tx1"/>
                </a:solidFill>
                <a:sym typeface="+mn-ea"/>
              </a:rPr>
              <a:t>写景散文（文言）</a:t>
            </a:r>
            <a:endParaRPr lang="zh-CN" altLang="en-US" sz="360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3600" b="1">
              <a:solidFill>
                <a:schemeClr val="tx1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sym typeface="+mn-ea"/>
              </a:rPr>
              <a:t>文章：</a:t>
            </a:r>
            <a:endParaRPr lang="zh-CN" altLang="en-US" sz="3600" b="1">
              <a:solidFill>
                <a:schemeClr val="tx1"/>
              </a:solidFill>
            </a:endParaRPr>
          </a:p>
          <a:p>
            <a:r>
              <a:rPr lang="en-US" altLang="zh-CN" sz="3600" b="1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3600">
                <a:solidFill>
                  <a:schemeClr val="tx1"/>
                </a:solidFill>
                <a:sym typeface="+mn-ea"/>
              </a:rPr>
              <a:t>论说文（两个单元）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2984" y="889075"/>
            <a:ext cx="11205881" cy="5719482"/>
          </a:xfrm>
          <a:prstGeom prst="rect">
            <a:avLst/>
          </a:prstGeom>
          <a:noFill/>
          <a:ln w="66675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PA_直接连接符 13"/>
          <p:cNvCxnSpPr/>
          <p:nvPr>
            <p:custDataLst>
              <p:tags r:id="rId1"/>
            </p:custDataLst>
          </p:nvPr>
        </p:nvCxnSpPr>
        <p:spPr>
          <a:xfrm>
            <a:off x="5292520" y="232473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11312" y="2512218"/>
            <a:ext cx="3887788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PART THREE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PA_文本框 1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93321" y="1503364"/>
            <a:ext cx="2862469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975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3600" b="1" dirty="0">
                <a:solidFill>
                  <a:schemeClr val="tx1"/>
                </a:solidFill>
                <a:ea typeface="微软雅黑" panose="020B0503020204020204" pitchFamily="34" charset="-122"/>
              </a:rPr>
              <a:t>三、写作教学</a:t>
            </a:r>
          </a:p>
        </p:txBody>
      </p:sp>
      <p:sp>
        <p:nvSpPr>
          <p:cNvPr id="17" name="PA_文本框 1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35090" y="2512060"/>
            <a:ext cx="379984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+mn-ea"/>
                <a:ea typeface="+mn-ea"/>
              </a:rPr>
              <a:t>·</a:t>
            </a:r>
            <a:r>
              <a:rPr lang="zh-CN" altLang="en-US" sz="4000" b="1" dirty="0">
                <a:solidFill>
                  <a:schemeClr val="bg1"/>
                </a:solidFill>
                <a:latin typeface="+mn-ea"/>
                <a:ea typeface="+mn-ea"/>
              </a:rPr>
              <a:t>知识生成</a:t>
            </a:r>
          </a:p>
          <a:p>
            <a:pPr marL="571500" indent="-571500" algn="just" eaLnBrk="1" hangingPunct="1">
              <a:buFont typeface="Arial" panose="020B0604020202020204" pitchFamily="34" charset="0"/>
              <a:buChar char="•"/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+mn-ea"/>
                <a:ea typeface="+mn-ea"/>
              </a:rPr>
              <a:t>情境创设</a:t>
            </a:r>
          </a:p>
          <a:p>
            <a:pPr marL="571500" indent="-571500" algn="just" eaLnBrk="1" hangingPunct="1">
              <a:buFont typeface="Arial" panose="020B0604020202020204" pitchFamily="34" charset="0"/>
              <a:buChar char="•"/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+mn-ea"/>
                <a:ea typeface="+mn-ea"/>
              </a:rPr>
              <a:t>实践提升</a:t>
            </a:r>
          </a:p>
          <a:p>
            <a:pPr marL="571500" indent="-571500" algn="just" eaLnBrk="1" hangingPunct="1">
              <a:defRPr/>
            </a:pPr>
            <a:endParaRPr lang="zh-CN" altLang="en-US" sz="4000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just" eaLnBrk="1" hangingPunct="1">
              <a:defRPr/>
            </a:pPr>
            <a:endParaRPr lang="zh-CN" altLang="en-US" sz="4000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just" eaLnBrk="1" hangingPunct="1">
              <a:defRPr/>
            </a:pPr>
            <a:endParaRPr lang="zh-CN" altLang="en-US" sz="4000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just" eaLnBrk="1" hangingPunct="1">
              <a:defRPr/>
            </a:pPr>
            <a:endParaRPr lang="zh-CN" altLang="en-US" sz="40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教材写作序列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七年级重点培养学生的写作兴趣和良好的写作习惯，在此基础上初步培养写人记事的能力。</a:t>
            </a:r>
          </a:p>
          <a:p>
            <a:r>
              <a:rPr lang="zh-CN" altLang="en-US"/>
              <a:t>八、九年级写作主要有三方面内容：</a:t>
            </a:r>
          </a:p>
          <a:p>
            <a:pPr marL="0" indent="0">
              <a:buNone/>
            </a:pPr>
            <a:r>
              <a:rPr lang="zh-CN" altLang="en-US"/>
              <a:t>   一是文体写作，如怎样写消息、撰写演讲稿；</a:t>
            </a:r>
          </a:p>
          <a:p>
            <a:pPr marL="0" indent="0">
              <a:buNone/>
            </a:pPr>
            <a:r>
              <a:rPr lang="zh-CN" altLang="en-US"/>
              <a:t>   二是改编式写作，如仿写、改写、扩写、缩写；</a:t>
            </a:r>
          </a:p>
          <a:p>
            <a:pPr marL="0" indent="0">
              <a:buNone/>
            </a:pPr>
            <a:r>
              <a:rPr lang="zh-CN" altLang="en-US"/>
              <a:t>   三是作文程式学习，如审题立意、布局谋篇等。</a:t>
            </a:r>
          </a:p>
        </p:txBody>
      </p:sp>
    </p:spTree>
  </p:cSld>
  <p:clrMapOvr>
    <a:masterClrMapping/>
  </p:clrMapOvr>
  <p:transition advTm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929532" y="3620278"/>
            <a:ext cx="2401051" cy="2195698"/>
          </a:xfrm>
          <a:prstGeom prst="rect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4826763" y="1424154"/>
            <a:ext cx="2401051" cy="2195698"/>
          </a:xfrm>
          <a:prstGeom prst="rect">
            <a:avLst/>
          </a:prstGeom>
          <a:blipFill>
            <a:blip r:embed="rId3"/>
            <a:stretch>
              <a:fillRect r="-37330"/>
            </a:stretch>
          </a:blip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66965" y="3973140"/>
            <a:ext cx="226386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文学写作：</a:t>
            </a:r>
          </a:p>
          <a:p>
            <a:pPr algn="just" fontAlgn="auto">
              <a:lnSpc>
                <a:spcPct val="100000"/>
              </a:lnSpc>
            </a:pPr>
            <a:endParaRPr lang="zh-CN" altLang="en-US" sz="2400" b="1">
              <a:solidFill>
                <a:schemeClr val="bg1"/>
              </a:solidFill>
              <a:sym typeface="+mn-ea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学写诗歌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4826363" y="3620115"/>
            <a:ext cx="2401051" cy="2195698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7669013" y="1424348"/>
            <a:ext cx="2401051" cy="2195698"/>
          </a:xfrm>
          <a:prstGeom prst="rect">
            <a:avLst/>
          </a:prstGeom>
          <a:blipFill>
            <a:blip r:embed="rId4"/>
            <a:stretch>
              <a:fillRect r="-37330"/>
            </a:stretch>
          </a:blip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26635" y="3642995"/>
            <a:ext cx="24009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实用类写作：</a:t>
            </a:r>
          </a:p>
          <a:p>
            <a:pPr algn="just" fontAlgn="auto">
              <a:lnSpc>
                <a:spcPct val="100000"/>
              </a:lnSpc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议论文写作（表达观点要明确、议论要言之有据、论证要合理）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7669013" y="3590905"/>
            <a:ext cx="2401051" cy="2195698"/>
          </a:xfrm>
          <a:prstGeom prst="rect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1929777" y="1394944"/>
            <a:ext cx="2401051" cy="2195698"/>
          </a:xfrm>
          <a:prstGeom prst="rect">
            <a:avLst/>
          </a:prstGeom>
          <a:blipFill>
            <a:blip r:embed="rId5"/>
            <a:stretch>
              <a:fillRect r="-37330"/>
            </a:stretch>
          </a:blip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37607" y="3643273"/>
            <a:ext cx="226386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改编式写作：</a:t>
            </a:r>
          </a:p>
          <a:p>
            <a:pPr algn="just" fontAlgn="auto">
              <a:lnSpc>
                <a:spcPct val="10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缩写</a:t>
            </a:r>
          </a:p>
          <a:p>
            <a:pPr algn="just" fontAlgn="auto">
              <a:lnSpc>
                <a:spcPct val="10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改写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57905" y="540385"/>
            <a:ext cx="467360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+mn-ea"/>
              </a:rPr>
              <a:t>九年级上写作内容</a:t>
            </a:r>
            <a:endParaRPr lang="zh-CN" altLang="en-US" sz="4400" b="1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  <p:bldP spid="24" grpId="0"/>
      <p:bldP spid="25" grpId="0" bldLvl="0" animBg="1"/>
      <p:bldP spid="27" grpId="0" bldLvl="0" animBg="1"/>
      <p:bldP spid="28" grpId="0"/>
      <p:bldP spid="35" grpId="0" animBg="1"/>
      <p:bldP spid="30" grpId="0" bldLvl="0" animBg="1"/>
      <p:bldP spid="3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6164789" y="1297731"/>
            <a:ext cx="3839427" cy="1151828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ym typeface="+mn-ea"/>
              </a:rPr>
              <a:t>知识生成</a:t>
            </a:r>
          </a:p>
        </p:txBody>
      </p:sp>
      <p:sp>
        <p:nvSpPr>
          <p:cNvPr id="53" name="矩形 52"/>
          <p:cNvSpPr/>
          <p:nvPr/>
        </p:nvSpPr>
        <p:spPr>
          <a:xfrm>
            <a:off x="4306779" y="2621432"/>
            <a:ext cx="3839427" cy="1151828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ym typeface="+mn-ea"/>
              </a:rPr>
              <a:t>情境创设</a:t>
            </a:r>
          </a:p>
        </p:txBody>
      </p:sp>
      <p:sp>
        <p:nvSpPr>
          <p:cNvPr id="54" name="矩形 53"/>
          <p:cNvSpPr/>
          <p:nvPr/>
        </p:nvSpPr>
        <p:spPr>
          <a:xfrm>
            <a:off x="3893185" y="4048125"/>
            <a:ext cx="3916680" cy="1151890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ym typeface="+mn-ea"/>
              </a:rPr>
              <a:t>实践提升</a:t>
            </a:r>
          </a:p>
        </p:txBody>
      </p:sp>
      <p:sp>
        <p:nvSpPr>
          <p:cNvPr id="56" name="等腰三角形 55"/>
          <p:cNvSpPr/>
          <p:nvPr/>
        </p:nvSpPr>
        <p:spPr>
          <a:xfrm rot="1800000">
            <a:off x="5719946" y="1638495"/>
            <a:ext cx="445373" cy="383943"/>
          </a:xfrm>
          <a:prstGeom prst="triangl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等腰三角形 56"/>
          <p:cNvSpPr/>
          <p:nvPr/>
        </p:nvSpPr>
        <p:spPr>
          <a:xfrm rot="1800000">
            <a:off x="3487286" y="4291612"/>
            <a:ext cx="445373" cy="383943"/>
          </a:xfrm>
          <a:prstGeom prst="triangl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 rot="19800000" flipH="1">
            <a:off x="8212186" y="2877742"/>
            <a:ext cx="445373" cy="383943"/>
          </a:xfrm>
          <a:prstGeom prst="triangl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7"/>
          <p:cNvSpPr txBox="1">
            <a:spLocks noChangeArrowheads="1"/>
          </p:cNvSpPr>
          <p:nvPr/>
        </p:nvSpPr>
        <p:spPr bwMode="auto">
          <a:xfrm>
            <a:off x="2790190" y="1668780"/>
            <a:ext cx="3180715" cy="145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/>
            <a:r>
              <a:rPr lang="zh-CN" altLang="en-US" sz="2400" b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精准、精细、精要</a:t>
            </a:r>
          </a:p>
          <a:p>
            <a:pPr algn="just" eaLnBrk="1" hangingPunct="1"/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1" name="文本框 7"/>
          <p:cNvSpPr txBox="1">
            <a:spLocks noChangeArrowheads="1"/>
          </p:cNvSpPr>
          <p:nvPr/>
        </p:nvSpPr>
        <p:spPr bwMode="auto">
          <a:xfrm>
            <a:off x="527899" y="4310730"/>
            <a:ext cx="3203665" cy="14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>
              <a:buNone/>
            </a:pPr>
            <a:r>
              <a:rPr lang="zh-CN" altLang="en-US" sz="2400" b="1">
                <a:sym typeface="+mn-ea"/>
              </a:rPr>
              <a:t>讲练结合、系统观照</a:t>
            </a:r>
          </a:p>
          <a:p>
            <a:pPr algn="r" eaLnBrk="1" hangingPunct="1"/>
            <a:endParaRPr lang="zh-CN" altLang="en-US" sz="14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2" name="文本框 7"/>
          <p:cNvSpPr txBox="1">
            <a:spLocks noChangeArrowheads="1"/>
          </p:cNvSpPr>
          <p:nvPr/>
        </p:nvSpPr>
        <p:spPr bwMode="auto">
          <a:xfrm>
            <a:off x="8721090" y="2857500"/>
            <a:ext cx="2943860" cy="145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>
              <a:buNone/>
            </a:pPr>
            <a:r>
              <a:rPr lang="zh-CN" altLang="en-US" sz="2400" b="1">
                <a:latin typeface="微软雅黑" panose="020B0503020204020204" pitchFamily="34" charset="-122"/>
                <a:sym typeface="+mn-ea"/>
              </a:rPr>
              <a:t>情境设计、案例伴随</a:t>
            </a:r>
          </a:p>
        </p:txBody>
      </p:sp>
      <p:sp>
        <p:nvSpPr>
          <p:cNvPr id="63" name="文本框 7"/>
          <p:cNvSpPr txBox="1">
            <a:spLocks noChangeArrowheads="1"/>
          </p:cNvSpPr>
          <p:nvPr/>
        </p:nvSpPr>
        <p:spPr bwMode="auto">
          <a:xfrm>
            <a:off x="8591632" y="5272157"/>
            <a:ext cx="3203665" cy="14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46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2135" y="529590"/>
            <a:ext cx="3952875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三、写 作 教 学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0" bldLvl="0" animBg="1"/>
      <p:bldP spid="54" grpId="0" bldLvl="0" animBg="1"/>
      <p:bldP spid="56" grpId="0" bldLvl="0" animBg="1"/>
      <p:bldP spid="57" grpId="0" bldLvl="0" animBg="1"/>
      <p:bldP spid="58" grpId="0" bldLvl="0" animBg="1"/>
      <p:bldP spid="60" grpId="0"/>
      <p:bldP spid="61" grpId="0"/>
      <p:bldP spid="62" grpId="0"/>
      <p:bldP spid="6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/>
          <p:cNvGrpSpPr/>
          <p:nvPr/>
        </p:nvGrpSpPr>
        <p:grpSpPr bwMode="auto">
          <a:xfrm rot="-6159472" flipV="1">
            <a:off x="203200" y="1472565"/>
            <a:ext cx="1879600" cy="132080"/>
            <a:chOff x="0" y="0"/>
            <a:chExt cx="6705601" cy="531495"/>
          </a:xfrm>
        </p:grpSpPr>
        <p:sp>
          <p:nvSpPr>
            <p:cNvPr id="16389" name="Rounded Rectangle 70"/>
            <p:cNvSpPr>
              <a:spLocks noChangeArrowheads="1"/>
            </p:cNvSpPr>
            <p:nvPr/>
          </p:nvSpPr>
          <p:spPr bwMode="auto">
            <a:xfrm>
              <a:off x="5867401" y="116118"/>
              <a:ext cx="8382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F7F7F"/>
                </a:gs>
                <a:gs pos="50000">
                  <a:srgbClr val="FFFFFF"/>
                </a:gs>
                <a:gs pos="100000">
                  <a:srgbClr val="7F7F7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0" name="Isosceles Triangle 12"/>
            <p:cNvSpPr>
              <a:spLocks noChangeArrowheads="1"/>
            </p:cNvSpPr>
            <p:nvPr/>
          </p:nvSpPr>
          <p:spPr bwMode="auto">
            <a:xfrm rot="-5400000">
              <a:off x="128132" y="92180"/>
              <a:ext cx="81170" cy="337433"/>
            </a:xfrm>
            <a:custGeom>
              <a:avLst/>
              <a:gdLst/>
              <a:ahLst/>
              <a:cxnLst>
                <a:cxn ang="0">
                  <a:pos x="64009" y="82284"/>
                </a:cxn>
                <a:cxn ang="0">
                  <a:pos x="64009" y="120601"/>
                </a:cxn>
                <a:cxn ang="0">
                  <a:pos x="64008" y="120601"/>
                </a:cxn>
                <a:cxn ang="0">
                  <a:pos x="64008" y="266094"/>
                </a:cxn>
                <a:cxn ang="0">
                  <a:pos x="0" y="266094"/>
                </a:cxn>
                <a:cxn ang="0">
                  <a:pos x="0" y="113694"/>
                </a:cxn>
                <a:cxn ang="0">
                  <a:pos x="1" y="113694"/>
                </a:cxn>
                <a:cxn ang="0">
                  <a:pos x="1" y="82284"/>
                </a:cxn>
                <a:cxn ang="0">
                  <a:pos x="28685" y="0"/>
                </a:cxn>
                <a:cxn ang="0">
                  <a:pos x="35325" y="0"/>
                </a:cxn>
              </a:cxnLst>
              <a:rect l="0" t="0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35999">
                  <a:srgbClr val="7F7F7F"/>
                </a:gs>
                <a:gs pos="64999">
                  <a:srgbClr val="FFFFFF"/>
                </a:gs>
                <a:gs pos="79999">
                  <a:srgbClr val="FFFFFF"/>
                </a:gs>
                <a:gs pos="100000">
                  <a:srgbClr val="262626"/>
                </a:gs>
              </a:gsLst>
              <a:lin ang="0" scaled="1"/>
            </a:gradFill>
            <a:ln w="952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1" name="Rounded Rectangle 72"/>
            <p:cNvSpPr>
              <a:spLocks noChangeArrowheads="1"/>
            </p:cNvSpPr>
            <p:nvPr/>
          </p:nvSpPr>
          <p:spPr bwMode="auto">
            <a:xfrm>
              <a:off x="860238" y="0"/>
              <a:ext cx="2313291" cy="521797"/>
            </a:xfrm>
            <a:prstGeom prst="roundRect">
              <a:avLst>
                <a:gd name="adj" fmla="val 10718"/>
              </a:avLst>
            </a:prstGeom>
            <a:gradFill rotWithShape="1">
              <a:gsLst>
                <a:gs pos="0">
                  <a:srgbClr val="3F3F3F"/>
                </a:gs>
                <a:gs pos="50000">
                  <a:srgbClr val="7F7F7F"/>
                </a:gs>
                <a:gs pos="100000">
                  <a:srgbClr val="3F3F3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2" name="Isosceles Triangle 24"/>
            <p:cNvSpPr>
              <a:spLocks noChangeArrowheads="1"/>
            </p:cNvSpPr>
            <p:nvPr/>
          </p:nvSpPr>
          <p:spPr bwMode="auto">
            <a:xfrm rot="-5400000">
              <a:off x="259015" y="-79428"/>
              <a:ext cx="463820" cy="680652"/>
            </a:xfrm>
            <a:custGeom>
              <a:avLst/>
              <a:gdLst/>
              <a:ahLst/>
              <a:cxnLst>
                <a:cxn ang="0">
                  <a:pos x="365760" y="536750"/>
                </a:cxn>
                <a:cxn ang="0">
                  <a:pos x="0" y="536750"/>
                </a:cxn>
                <a:cxn ang="0">
                  <a:pos x="129028" y="0"/>
                </a:cxn>
                <a:cxn ang="0">
                  <a:pos x="236732" y="0"/>
                </a:cxn>
              </a:cxnLst>
              <a:rect l="0" t="0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F7F7F"/>
                </a:gs>
                <a:gs pos="50000">
                  <a:srgbClr val="D8D8D8"/>
                </a:gs>
                <a:gs pos="100000">
                  <a:srgbClr val="7F7F7F"/>
                </a:gs>
              </a:gsLst>
              <a:lin ang="10800000" scaled="1"/>
            </a:gradFill>
            <a:ln w="317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3" name="Freeform 74"/>
            <p:cNvSpPr>
              <a:spLocks noChangeAspect="1" noChangeArrowheads="1"/>
            </p:cNvSpPr>
            <p:nvPr/>
          </p:nvSpPr>
          <p:spPr bwMode="auto">
            <a:xfrm>
              <a:off x="3165774" y="0"/>
              <a:ext cx="3363053" cy="521797"/>
            </a:xfrm>
            <a:custGeom>
              <a:avLst/>
              <a:gdLst/>
              <a:ahLst/>
              <a:cxnLst>
                <a:cxn ang="0">
                  <a:pos x="3065" y="68"/>
                </a:cxn>
                <a:cxn ang="0">
                  <a:pos x="3064" y="414"/>
                </a:cxn>
                <a:cxn ang="0">
                  <a:pos x="2791" y="458"/>
                </a:cxn>
                <a:cxn ang="0">
                  <a:pos x="208" y="456"/>
                </a:cxn>
                <a:cxn ang="0">
                  <a:pos x="0" y="476"/>
                </a:cxn>
                <a:cxn ang="0">
                  <a:pos x="0" y="0"/>
                </a:cxn>
                <a:cxn ang="0">
                  <a:pos x="219" y="28"/>
                </a:cxn>
                <a:cxn ang="0">
                  <a:pos x="2786" y="43"/>
                </a:cxn>
                <a:cxn ang="0">
                  <a:pos x="3065" y="68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4" name="Rectangle 75"/>
            <p:cNvSpPr>
              <a:spLocks noChangeArrowheads="1"/>
            </p:cNvSpPr>
            <p:nvPr/>
          </p:nvSpPr>
          <p:spPr bwMode="auto">
            <a:xfrm>
              <a:off x="3109412" y="0"/>
              <a:ext cx="57977" cy="521797"/>
            </a:xfrm>
            <a:prstGeom prst="rect">
              <a:avLst/>
            </a:prstGeom>
            <a:solidFill>
              <a:srgbClr val="D8D8D8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5" name="Rounded Rectangle 76"/>
            <p:cNvSpPr>
              <a:spLocks noChangeArrowheads="1"/>
            </p:cNvSpPr>
            <p:nvPr/>
          </p:nvSpPr>
          <p:spPr bwMode="auto">
            <a:xfrm>
              <a:off x="827859" y="5797"/>
              <a:ext cx="57977" cy="510202"/>
            </a:xfrm>
            <a:prstGeom prst="roundRect">
              <a:avLst>
                <a:gd name="adj" fmla="val 36856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6" name="Rounded Rectangle 77"/>
            <p:cNvSpPr>
              <a:spLocks noChangeArrowheads="1"/>
            </p:cNvSpPr>
            <p:nvPr/>
          </p:nvSpPr>
          <p:spPr bwMode="auto">
            <a:xfrm>
              <a:off x="6160841" y="28575"/>
              <a:ext cx="164592" cy="502920"/>
            </a:xfrm>
            <a:prstGeom prst="roundRect">
              <a:avLst>
                <a:gd name="adj" fmla="val 19810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7" name="Rounded Rectangle 78"/>
            <p:cNvSpPr>
              <a:spLocks noChangeArrowheads="1"/>
            </p:cNvSpPr>
            <p:nvPr/>
          </p:nvSpPr>
          <p:spPr bwMode="auto">
            <a:xfrm>
              <a:off x="4614635" y="201462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grpSp>
          <p:nvGrpSpPr>
            <p:cNvPr id="3" name="Group 79"/>
            <p:cNvGrpSpPr/>
            <p:nvPr/>
          </p:nvGrpSpPr>
          <p:grpSpPr bwMode="auto">
            <a:xfrm>
              <a:off x="4767243" y="256179"/>
              <a:ext cx="1511430" cy="55158"/>
              <a:chOff x="0" y="0"/>
              <a:chExt cx="1706048" cy="55158"/>
            </a:xfrm>
          </p:grpSpPr>
          <p:sp>
            <p:nvSpPr>
              <p:cNvPr id="16399" name="Straight Connector 80"/>
              <p:cNvSpPr>
                <a:spLocks noChangeShapeType="1"/>
              </p:cNvSpPr>
              <p:nvPr/>
            </p:nvSpPr>
            <p:spPr bwMode="auto">
              <a:xfrm>
                <a:off x="0" y="55158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6400" name="Straight Connector 8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16414" name="Oval 1"/>
          <p:cNvSpPr>
            <a:spLocks noChangeArrowheads="1"/>
          </p:cNvSpPr>
          <p:nvPr/>
        </p:nvSpPr>
        <p:spPr bwMode="auto">
          <a:xfrm>
            <a:off x="1760379" y="2302827"/>
            <a:ext cx="1768237" cy="668338"/>
          </a:xfrm>
          <a:custGeom>
            <a:avLst/>
            <a:gdLst/>
            <a:ahLst/>
            <a:cxnLst>
              <a:cxn ang="0">
                <a:pos x="245299" y="254963"/>
              </a:cxn>
              <a:cxn ang="0">
                <a:pos x="2391408" y="22950"/>
              </a:cxn>
              <a:cxn ang="0">
                <a:pos x="1227937" y="1128420"/>
              </a:cxn>
              <a:cxn ang="0">
                <a:pos x="3053325" y="718986"/>
              </a:cxn>
              <a:cxn ang="0">
                <a:pos x="2573379" y="1564010"/>
              </a:cxn>
              <a:cxn ang="0">
                <a:pos x="4239998" y="1601996"/>
              </a:cxn>
            </a:cxnLst>
            <a:rect l="0" t="0" r="r" b="b"/>
            <a:pathLst>
              <a:path w="4239998" h="1601996">
                <a:moveTo>
                  <a:pt x="245299" y="254963"/>
                </a:moveTo>
                <a:cubicBezTo>
                  <a:pt x="-863677" y="1360431"/>
                  <a:pt x="2132100" y="-204513"/>
                  <a:pt x="2391408" y="22950"/>
                </a:cubicBezTo>
                <a:cubicBezTo>
                  <a:pt x="2650716" y="250413"/>
                  <a:pt x="1035732" y="916879"/>
                  <a:pt x="1227937" y="1128420"/>
                </a:cubicBezTo>
                <a:cubicBezTo>
                  <a:pt x="1420142" y="1339961"/>
                  <a:pt x="2747199" y="578149"/>
                  <a:pt x="3053325" y="718986"/>
                </a:cubicBezTo>
                <a:cubicBezTo>
                  <a:pt x="3359451" y="859823"/>
                  <a:pt x="2443839" y="1384997"/>
                  <a:pt x="2573379" y="1564010"/>
                </a:cubicBezTo>
                <a:cubicBezTo>
                  <a:pt x="2702919" y="1743023"/>
                  <a:pt x="3247996" y="1008811"/>
                  <a:pt x="4239998" y="1601996"/>
                </a:cubicBezTo>
              </a:path>
            </a:pathLst>
          </a:custGeom>
          <a:noFill/>
          <a:ln w="12700" cap="rnd">
            <a:solidFill>
              <a:schemeClr val="accent1"/>
            </a:solidFill>
            <a:bevel/>
          </a:ln>
        </p:spPr>
        <p:txBody>
          <a:bodyPr lIns="91424" tIns="45713" rIns="91424" bIns="45713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粗黑_GBK" charset="-122"/>
              <a:ea typeface="方正兰亭粗黑_GBK" charset="-122"/>
              <a:sym typeface="方正兰亭粗黑_GBK" charset="-122"/>
            </a:endParaRPr>
          </a:p>
        </p:txBody>
      </p:sp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771525" y="3362960"/>
            <a:ext cx="3322320" cy="136017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just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知识生成：</a:t>
            </a:r>
          </a:p>
          <a:p>
            <a:pPr algn="just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精准、精细、精要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44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297045" y="613410"/>
            <a:ext cx="7162800" cy="710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400" dirty="0">
                <a:sym typeface="+mn-ea"/>
              </a:rPr>
              <a:t>·</a:t>
            </a:r>
            <a:r>
              <a:rPr lang="zh-CN" altLang="en-US" sz="2400" dirty="0">
                <a:sym typeface="+mn-ea"/>
              </a:rPr>
              <a:t>陈家尧</a:t>
            </a:r>
            <a:r>
              <a:rPr lang="en-US" altLang="zh-CN" sz="2400" dirty="0">
                <a:sym typeface="+mn-ea"/>
              </a:rPr>
              <a:t>.</a:t>
            </a:r>
            <a:r>
              <a:rPr lang="zh-CN" altLang="en-US" sz="2400" dirty="0">
                <a:sym typeface="+mn-ea"/>
              </a:rPr>
              <a:t>守正出新：必须坚守的立场</a:t>
            </a:r>
            <a:r>
              <a:rPr lang="en-US" altLang="zh-CN" sz="2400" dirty="0">
                <a:sym typeface="+mn-ea"/>
              </a:rPr>
              <a:t>--</a:t>
            </a:r>
            <a:r>
              <a:rPr lang="zh-CN" altLang="en-US" sz="2400" dirty="0">
                <a:sym typeface="+mn-ea"/>
              </a:rPr>
              <a:t>统编教材写作教学谈</a:t>
            </a:r>
            <a:r>
              <a:rPr lang="en-US" altLang="zh-CN" sz="2400" dirty="0">
                <a:sym typeface="+mn-ea"/>
              </a:rPr>
              <a:t>[J].</a:t>
            </a:r>
            <a:r>
              <a:rPr lang="zh-CN" altLang="en-US" sz="2400" dirty="0">
                <a:sym typeface="+mn-ea"/>
              </a:rPr>
              <a:t>中学语文教学，</a:t>
            </a:r>
            <a:r>
              <a:rPr lang="en-US" altLang="zh-CN" sz="2400" dirty="0">
                <a:sym typeface="+mn-ea"/>
              </a:rPr>
              <a:t>2018</a:t>
            </a:r>
            <a:r>
              <a:rPr lang="zh-CN" altLang="en-US" sz="2400" dirty="0">
                <a:sym typeface="+mn-ea"/>
              </a:rPr>
              <a:t>（</a:t>
            </a:r>
            <a:r>
              <a:rPr lang="en-US" altLang="zh-CN" sz="2400" dirty="0">
                <a:sym typeface="+mn-ea"/>
              </a:rPr>
              <a:t>2</a:t>
            </a:r>
            <a:r>
              <a:rPr lang="zh-CN" altLang="en-US" sz="2400" dirty="0">
                <a:sym typeface="+mn-ea"/>
              </a:rPr>
              <a:t>）</a:t>
            </a:r>
            <a:r>
              <a:rPr lang="en-US" altLang="zh-CN" sz="2400" dirty="0">
                <a:sym typeface="+mn-ea"/>
              </a:rPr>
              <a:t>.</a:t>
            </a:r>
          </a:p>
          <a:p>
            <a:pPr marL="0" indent="0" algn="just" fontAlgn="auto">
              <a:lnSpc>
                <a:spcPct val="150000"/>
              </a:lnSpc>
              <a:buNone/>
            </a:pPr>
            <a:endParaRPr lang="zh-CN" altLang="en-US" sz="2400" b="1" dirty="0">
              <a:sym typeface="+mn-ea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 sz="2400" b="1" dirty="0">
                <a:sym typeface="+mn-ea"/>
              </a:rPr>
              <a:t>教材</a:t>
            </a:r>
            <a:r>
              <a:rPr lang="en-US" altLang="zh-CN" sz="2400" b="1" dirty="0">
                <a:sym typeface="+mn-ea"/>
              </a:rPr>
              <a:t>《</a:t>
            </a:r>
            <a:r>
              <a:rPr lang="zh-CN" altLang="en-US" sz="2400" b="1" dirty="0">
                <a:sym typeface="+mn-ea"/>
              </a:rPr>
              <a:t>观点要明确</a:t>
            </a:r>
            <a:r>
              <a:rPr lang="en-US" altLang="zh-CN" sz="2400" b="1" dirty="0">
                <a:sym typeface="+mn-ea"/>
              </a:rPr>
              <a:t>》</a:t>
            </a:r>
            <a:r>
              <a:rPr lang="zh-CN" altLang="en-US" sz="2400" b="1" dirty="0">
                <a:sym typeface="+mn-ea"/>
              </a:rPr>
              <a:t>：</a:t>
            </a:r>
            <a:endParaRPr lang="en-US" altLang="zh-CN" sz="2400" dirty="0">
              <a:solidFill>
                <a:srgbClr val="FF0000"/>
              </a:solidFill>
              <a:sym typeface="+mn-ea"/>
            </a:endParaRPr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400" dirty="0">
                <a:sym typeface="+mn-ea"/>
              </a:rPr>
              <a:t>·</a:t>
            </a:r>
            <a:r>
              <a:rPr lang="zh-CN" altLang="en-US" sz="2400" dirty="0">
                <a:sym typeface="+mn-ea"/>
              </a:rPr>
              <a:t>形成一个旗帜鲜明的观点，并用一个明确的判断句将观点表述出来。句式：</a:t>
            </a:r>
            <a:r>
              <a:rPr lang="en-US" altLang="zh-CN" sz="2400" dirty="0">
                <a:sym typeface="+mn-ea"/>
              </a:rPr>
              <a:t>……</a:t>
            </a:r>
            <a:r>
              <a:rPr lang="zh-CN" altLang="en-US" sz="2400" dirty="0">
                <a:sym typeface="+mn-ea"/>
              </a:rPr>
              <a:t>是</a:t>
            </a:r>
            <a:r>
              <a:rPr lang="en-US" altLang="zh-CN" sz="2400" dirty="0">
                <a:sym typeface="+mn-ea"/>
              </a:rPr>
              <a:t>……</a:t>
            </a:r>
            <a:r>
              <a:rPr lang="zh-CN" altLang="en-US" sz="2400" dirty="0">
                <a:sym typeface="+mn-ea"/>
              </a:rPr>
              <a:t>；</a:t>
            </a:r>
            <a:r>
              <a:rPr lang="en-US" altLang="zh-CN" sz="2400" dirty="0">
                <a:sym typeface="+mn-ea"/>
              </a:rPr>
              <a:t>……</a:t>
            </a:r>
            <a:r>
              <a:rPr lang="zh-CN" altLang="en-US" sz="2400" dirty="0">
                <a:sym typeface="+mn-ea"/>
              </a:rPr>
              <a:t>要</a:t>
            </a:r>
            <a:r>
              <a:rPr lang="en-US" altLang="zh-CN" sz="2400" dirty="0">
                <a:sym typeface="+mn-ea"/>
              </a:rPr>
              <a:t>/</a:t>
            </a:r>
            <a:r>
              <a:rPr lang="zh-CN" altLang="en-US" sz="2400" dirty="0">
                <a:sym typeface="+mn-ea"/>
              </a:rPr>
              <a:t>应当 </a:t>
            </a:r>
            <a:r>
              <a:rPr lang="en-US" altLang="zh-CN" sz="2400" dirty="0">
                <a:sym typeface="+mn-ea"/>
              </a:rPr>
              <a:t>/</a:t>
            </a:r>
            <a:r>
              <a:rPr lang="zh-CN" altLang="en-US" sz="2400" dirty="0">
                <a:sym typeface="+mn-ea"/>
              </a:rPr>
              <a:t>必须</a:t>
            </a:r>
            <a:r>
              <a:rPr lang="en-US" altLang="zh-CN" sz="2400" dirty="0">
                <a:sym typeface="+mn-ea"/>
              </a:rPr>
              <a:t>……</a:t>
            </a:r>
            <a:r>
              <a:rPr lang="zh-CN" altLang="en-US" sz="2400" dirty="0">
                <a:sym typeface="+mn-ea"/>
              </a:rPr>
              <a:t>；</a:t>
            </a:r>
            <a:r>
              <a:rPr lang="en-US" altLang="zh-CN" sz="2400" dirty="0">
                <a:sym typeface="+mn-ea"/>
              </a:rPr>
              <a:t>……</a:t>
            </a:r>
            <a:r>
              <a:rPr lang="zh-CN" altLang="en-US" sz="2400" dirty="0">
                <a:sym typeface="+mn-ea"/>
              </a:rPr>
              <a:t>能够</a:t>
            </a:r>
            <a:r>
              <a:rPr lang="en-US" altLang="zh-CN" sz="2400" dirty="0">
                <a:sym typeface="+mn-ea"/>
              </a:rPr>
              <a:t>/</a:t>
            </a:r>
            <a:r>
              <a:rPr lang="zh-CN" altLang="en-US" sz="2400" dirty="0">
                <a:sym typeface="+mn-ea"/>
              </a:rPr>
              <a:t>将会</a:t>
            </a:r>
            <a:r>
              <a:rPr lang="en-US" altLang="zh-CN" sz="2400" dirty="0">
                <a:sym typeface="+mn-ea"/>
              </a:rPr>
              <a:t>……</a:t>
            </a:r>
            <a:r>
              <a:rPr lang="zh-CN" altLang="en-US" sz="2400" dirty="0">
                <a:sym typeface="+mn-ea"/>
              </a:rPr>
              <a:t> </a:t>
            </a:r>
            <a:endParaRPr lang="en-US" altLang="zh-CN" sz="2400" dirty="0"/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en-US" altLang="zh-CN" sz="2400" dirty="0">
                <a:sym typeface="+mn-ea"/>
              </a:rPr>
              <a:t>·</a:t>
            </a:r>
            <a:r>
              <a:rPr lang="zh-CN" altLang="en-US" sz="2400" dirty="0">
                <a:sym typeface="+mn-ea"/>
              </a:rPr>
              <a:t>有了明确的观点，还要在文章中把它凸显出来。 </a:t>
            </a:r>
            <a:endParaRPr lang="en-US" altLang="zh-CN" sz="2400" dirty="0"/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en-US" altLang="zh-CN" sz="2400" dirty="0">
                <a:sym typeface="+mn-ea"/>
              </a:rPr>
              <a:t>·观点不明确的几种情况：态度不明确；论说范围过宽；语言不简洁。 </a:t>
            </a:r>
            <a:br>
              <a:rPr lang="en-US" altLang="zh-CN" sz="2400" dirty="0">
                <a:sym typeface="+mn-ea"/>
              </a:rPr>
            </a:br>
            <a:r>
              <a:rPr lang="zh-CN" altLang="en-US" sz="3200" dirty="0">
                <a:sym typeface="+mn-ea"/>
              </a:rPr>
              <a:t/>
            </a:r>
            <a:br>
              <a:rPr lang="zh-CN" altLang="en-US" sz="3200" dirty="0">
                <a:sym typeface="+mn-ea"/>
              </a:rPr>
            </a:br>
            <a:endParaRPr lang="zh-CN" altLang="en-US" sz="32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4" grpId="0" bldLvl="0" animBg="1"/>
      <p:bldP spid="16433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5470" y="833755"/>
            <a:ext cx="10853420" cy="40925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400" b="1" dirty="0">
                <a:sym typeface="+mn-ea"/>
              </a:rPr>
              <a:t>学生难点</a:t>
            </a:r>
          </a:p>
          <a:p>
            <a:pPr algn="l"/>
            <a:endParaRPr lang="zh-CN" altLang="en-US" dirty="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明确观点：区分观点与叙述、观点与态度的差异</a:t>
            </a:r>
            <a:endParaRPr lang="en-US" altLang="zh-CN" sz="3200" dirty="0"/>
          </a:p>
          <a:p>
            <a:pPr algn="l" fontAlgn="auto">
              <a:lnSpc>
                <a:spcPct val="150000"/>
              </a:lnSpc>
            </a:pPr>
            <a:r>
              <a:rPr lang="en-US" altLang="zh-CN" sz="32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表达观点：把观点准确地表述出来</a:t>
            </a:r>
            <a:endParaRPr lang="en-US" altLang="zh-CN" sz="3200" dirty="0"/>
          </a:p>
          <a:p>
            <a:pPr algn="l" fontAlgn="auto">
              <a:lnSpc>
                <a:spcPct val="150000"/>
              </a:lnSpc>
            </a:pPr>
            <a:r>
              <a:rPr lang="en-US" altLang="zh-CN" sz="32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观点统帅材料：让观点统帅材料，使为成为一篇有序的文章</a:t>
            </a:r>
            <a:endParaRPr lang="en-US" altLang="zh-CN" sz="3200" dirty="0"/>
          </a:p>
          <a:p>
            <a:pPr marL="0" indent="0" algn="l" fontAlgn="auto">
              <a:lnSpc>
                <a:spcPct val="150000"/>
              </a:lnSpc>
              <a:buNone/>
            </a:pPr>
            <a:endParaRPr lang="en-US" altLang="zh-CN" dirty="0"/>
          </a:p>
          <a:p>
            <a:pPr algn="l" fontAlgn="auto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59485" y="1923415"/>
            <a:ext cx="438150" cy="4451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矩形 16"/>
          <p:cNvSpPr/>
          <p:nvPr/>
        </p:nvSpPr>
        <p:spPr>
          <a:xfrm>
            <a:off x="2280168" y="2126146"/>
            <a:ext cx="3815833" cy="1438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1854275" y="1807852"/>
            <a:ext cx="3431910" cy="1199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【玉米】诗情体" pitchFamily="66" charset="-122"/>
                <a:ea typeface="【玉米】诗情体" pitchFamily="66" charset="-122"/>
                <a:sym typeface="+mn-ea"/>
              </a:rPr>
              <a:t>你的观点是什么？</a:t>
            </a:r>
            <a:endParaRPr lang="zh-CN" altLang="en-US" sz="1200" b="1" dirty="0">
              <a:latin typeface="【玉米】诗情体" pitchFamily="66" charset="-122"/>
              <a:ea typeface="【玉米】诗情体" pitchFamily="66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80168" y="3762412"/>
            <a:ext cx="3815833" cy="1438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2472130" y="3895601"/>
            <a:ext cx="343191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80480" y="2001520"/>
            <a:ext cx="5023485" cy="325056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Freeform 14"/>
          <p:cNvSpPr>
            <a:spLocks noEditPoints="1"/>
          </p:cNvSpPr>
          <p:nvPr/>
        </p:nvSpPr>
        <p:spPr bwMode="auto">
          <a:xfrm>
            <a:off x="1040130" y="2001520"/>
            <a:ext cx="276225" cy="289560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817245" y="645160"/>
            <a:ext cx="70694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ym typeface="+mn-ea"/>
              </a:rPr>
              <a:t>重庆试教案例：家长接送孩子上学</a:t>
            </a:r>
            <a:endParaRPr lang="zh-CN" altLang="en-US" sz="3600" b="1"/>
          </a:p>
        </p:txBody>
      </p:sp>
      <p:pic>
        <p:nvPicPr>
          <p:cNvPr id="6" name="图片 5" descr="家长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7635" y="2700020"/>
            <a:ext cx="3956685" cy="3218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 nodePh="1">
                                  <p:stCondLst>
                                    <p:cond delay="110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 nodePh="1">
                                  <p:stCondLst>
                                    <p:cond delay="110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/>
      <p:bldP spid="18" grpId="0"/>
      <p:bldP spid="20" grpId="0"/>
      <p:bldP spid="21" grpId="0"/>
      <p:bldP spid="22" grpId="0" bldLvl="0" animBg="1"/>
      <p:bldP spid="2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5355" y="1132840"/>
            <a:ext cx="928751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3200" b="1" dirty="0">
                <a:sym typeface="+mn-ea"/>
              </a:rPr>
              <a:t>·</a:t>
            </a:r>
            <a:r>
              <a:rPr lang="zh-CN" altLang="en-US" sz="3200" b="1" dirty="0">
                <a:sym typeface="+mn-ea"/>
              </a:rPr>
              <a:t>何谓观点？</a:t>
            </a:r>
            <a:endParaRPr lang="en-US" altLang="zh-CN" sz="3200" b="1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3200" b="1" dirty="0">
                <a:sym typeface="+mn-ea"/>
              </a:rPr>
              <a:t>  </a:t>
            </a:r>
            <a:r>
              <a:rPr lang="zh-CN" altLang="en-US" sz="3200" b="1" dirty="0">
                <a:sym typeface="+mn-ea"/>
              </a:rPr>
              <a:t>好多家长接送孩子。</a:t>
            </a:r>
            <a:r>
              <a:rPr lang="en-US" altLang="zh-CN" sz="3200" b="1" dirty="0">
                <a:sym typeface="+mn-ea"/>
              </a:rPr>
              <a:t>     </a:t>
            </a:r>
            <a:endParaRPr lang="en-US" altLang="zh-CN" sz="3200" b="1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3200" b="1" dirty="0">
                <a:sym typeface="+mn-ea"/>
              </a:rPr>
              <a:t>  </a:t>
            </a:r>
            <a:r>
              <a:rPr lang="zh-CN" altLang="en-US" sz="3200" b="1" dirty="0">
                <a:sym typeface="+mn-ea"/>
              </a:rPr>
              <a:t>我觉得家长接送孩子不太好。</a:t>
            </a:r>
            <a:endParaRPr lang="en-US" altLang="zh-CN" sz="3200" b="1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3200" b="1" dirty="0">
                <a:sym typeface="+mn-ea"/>
              </a:rPr>
              <a:t>  </a:t>
            </a:r>
            <a:r>
              <a:rPr lang="zh-CN" altLang="en-US" sz="3200" b="1" dirty="0">
                <a:sym typeface="+mn-ea"/>
              </a:rPr>
              <a:t>家长接送孩子上学不利于孩子独立性的培养。</a:t>
            </a:r>
            <a:endParaRPr lang="en-US" altLang="zh-CN" sz="3200" b="1" dirty="0"/>
          </a:p>
          <a:p>
            <a:pPr marL="0" indent="0" algn="just">
              <a:buNone/>
            </a:pPr>
            <a:r>
              <a:rPr lang="en-US" altLang="zh-CN" sz="3200" b="1" dirty="0">
                <a:sym typeface="+mn-ea"/>
              </a:rPr>
              <a:t>    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2630" y="574040"/>
            <a:ext cx="10283190" cy="5569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>
              <a:buNone/>
            </a:pPr>
            <a:r>
              <a:rPr lang="zh-CN" altLang="en-US" sz="4400" b="1" dirty="0">
                <a:sym typeface="+mn-ea"/>
              </a:rPr>
              <a:t>如何表述观点？</a:t>
            </a:r>
            <a:r>
              <a:rPr lang="en-US" altLang="zh-CN" sz="4400" b="1" dirty="0">
                <a:sym typeface="+mn-ea"/>
              </a:rPr>
              <a:t/>
            </a:r>
            <a:br>
              <a:rPr lang="en-US" altLang="zh-CN" sz="4400" b="1" dirty="0">
                <a:sym typeface="+mn-ea"/>
              </a:rPr>
            </a:br>
            <a:r>
              <a:rPr lang="en-US" altLang="zh-CN" sz="4400" b="1" dirty="0">
                <a:sym typeface="+mn-ea"/>
              </a:rPr>
              <a:t>    </a:t>
            </a:r>
            <a:r>
              <a:rPr lang="zh-CN" altLang="en-US" sz="4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明确不模糊、判断句、语言简洁</a:t>
            </a:r>
            <a:r>
              <a:rPr lang="en-US" altLang="zh-CN" sz="4400" b="1" dirty="0">
                <a:sym typeface="+mn-ea"/>
              </a:rPr>
              <a:t/>
            </a:r>
            <a:br>
              <a:rPr lang="en-US" altLang="zh-CN" sz="4400" b="1" dirty="0">
                <a:sym typeface="+mn-ea"/>
              </a:rPr>
            </a:br>
            <a:endParaRPr lang="en-US" altLang="zh-CN" sz="4400" b="1" dirty="0">
              <a:sym typeface="+mn-ea"/>
            </a:endParaRPr>
          </a:p>
          <a:p>
            <a:pPr marL="0" indent="0" algn="just">
              <a:buNone/>
            </a:pPr>
            <a:r>
              <a:rPr lang="zh-CN" altLang="en-US" sz="2800" b="1" dirty="0">
                <a:latin typeface="【玉米】诗情体" pitchFamily="66" charset="-122"/>
                <a:ea typeface="【玉米】诗情体" pitchFamily="66" charset="-122"/>
                <a:sym typeface="+mn-ea"/>
              </a:rPr>
              <a:t>下面各句表达观点是否清楚？</a:t>
            </a:r>
            <a:endParaRPr lang="zh-CN" altLang="en-US" sz="2800" b="1" dirty="0">
              <a:latin typeface="【玉米】诗情体" pitchFamily="66" charset="-122"/>
              <a:ea typeface="【玉米】诗情体" pitchFamily="66" charset="-122"/>
            </a:endParaRPr>
          </a:p>
          <a:p>
            <a:pPr marL="0" indent="0" algn="just">
              <a:buNone/>
            </a:pP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·1.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好奇，往往是发现真理的第一步。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just">
              <a:buNone/>
            </a:pP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·2.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好奇，有时被毁灭在所谓规范统一、无个性差异的教育之中。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just">
              <a:buNone/>
            </a:pP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·3.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好奇，有健康与不健康、有价值与无价值之分，还有年龄的</a:t>
            </a:r>
          </a:p>
          <a:p>
            <a:pPr marL="0" indent="0" algn="just">
              <a:buNone/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差异、性别的差异，当然这些区分和差异不太明显。</a:t>
            </a:r>
            <a:endParaRPr lang="en-US" altLang="zh-CN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algn="just">
              <a:buNone/>
            </a:pP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·4.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好奇，是一种良好的心理状态，引人探究复杂的未知领域，</a:t>
            </a:r>
          </a:p>
          <a:p>
            <a:pPr marL="0" indent="0" algn="just">
              <a:buNone/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但也会在探究过程中因太执着而迷失自我。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/>
          <p:cNvGrpSpPr/>
          <p:nvPr/>
        </p:nvGrpSpPr>
        <p:grpSpPr bwMode="auto">
          <a:xfrm rot="-6159472" flipV="1">
            <a:off x="203200" y="1472565"/>
            <a:ext cx="1879600" cy="132080"/>
            <a:chOff x="0" y="0"/>
            <a:chExt cx="6705601" cy="531495"/>
          </a:xfrm>
        </p:grpSpPr>
        <p:sp>
          <p:nvSpPr>
            <p:cNvPr id="16389" name="Rounded Rectangle 70"/>
            <p:cNvSpPr>
              <a:spLocks noChangeArrowheads="1"/>
            </p:cNvSpPr>
            <p:nvPr/>
          </p:nvSpPr>
          <p:spPr bwMode="auto">
            <a:xfrm>
              <a:off x="5867401" y="116118"/>
              <a:ext cx="8382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F7F7F"/>
                </a:gs>
                <a:gs pos="50000">
                  <a:srgbClr val="FFFFFF"/>
                </a:gs>
                <a:gs pos="100000">
                  <a:srgbClr val="7F7F7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0" name="Isosceles Triangle 12"/>
            <p:cNvSpPr>
              <a:spLocks noChangeArrowheads="1"/>
            </p:cNvSpPr>
            <p:nvPr/>
          </p:nvSpPr>
          <p:spPr bwMode="auto">
            <a:xfrm rot="-5400000">
              <a:off x="128132" y="92180"/>
              <a:ext cx="81170" cy="337433"/>
            </a:xfrm>
            <a:custGeom>
              <a:avLst/>
              <a:gdLst/>
              <a:ahLst/>
              <a:cxnLst>
                <a:cxn ang="0">
                  <a:pos x="64009" y="82284"/>
                </a:cxn>
                <a:cxn ang="0">
                  <a:pos x="64009" y="120601"/>
                </a:cxn>
                <a:cxn ang="0">
                  <a:pos x="64008" y="120601"/>
                </a:cxn>
                <a:cxn ang="0">
                  <a:pos x="64008" y="266094"/>
                </a:cxn>
                <a:cxn ang="0">
                  <a:pos x="0" y="266094"/>
                </a:cxn>
                <a:cxn ang="0">
                  <a:pos x="0" y="113694"/>
                </a:cxn>
                <a:cxn ang="0">
                  <a:pos x="1" y="113694"/>
                </a:cxn>
                <a:cxn ang="0">
                  <a:pos x="1" y="82284"/>
                </a:cxn>
                <a:cxn ang="0">
                  <a:pos x="28685" y="0"/>
                </a:cxn>
                <a:cxn ang="0">
                  <a:pos x="35325" y="0"/>
                </a:cxn>
              </a:cxnLst>
              <a:rect l="0" t="0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35999">
                  <a:srgbClr val="7F7F7F"/>
                </a:gs>
                <a:gs pos="64999">
                  <a:srgbClr val="FFFFFF"/>
                </a:gs>
                <a:gs pos="79999">
                  <a:srgbClr val="FFFFFF"/>
                </a:gs>
                <a:gs pos="100000">
                  <a:srgbClr val="262626"/>
                </a:gs>
              </a:gsLst>
              <a:lin ang="0" scaled="1"/>
            </a:gradFill>
            <a:ln w="952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1" name="Rounded Rectangle 72"/>
            <p:cNvSpPr>
              <a:spLocks noChangeArrowheads="1"/>
            </p:cNvSpPr>
            <p:nvPr/>
          </p:nvSpPr>
          <p:spPr bwMode="auto">
            <a:xfrm>
              <a:off x="860238" y="0"/>
              <a:ext cx="2313291" cy="521797"/>
            </a:xfrm>
            <a:prstGeom prst="roundRect">
              <a:avLst>
                <a:gd name="adj" fmla="val 10718"/>
              </a:avLst>
            </a:prstGeom>
            <a:gradFill rotWithShape="1">
              <a:gsLst>
                <a:gs pos="0">
                  <a:srgbClr val="3F3F3F"/>
                </a:gs>
                <a:gs pos="50000">
                  <a:srgbClr val="7F7F7F"/>
                </a:gs>
                <a:gs pos="100000">
                  <a:srgbClr val="3F3F3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2" name="Isosceles Triangle 24"/>
            <p:cNvSpPr>
              <a:spLocks noChangeArrowheads="1"/>
            </p:cNvSpPr>
            <p:nvPr/>
          </p:nvSpPr>
          <p:spPr bwMode="auto">
            <a:xfrm rot="-5400000">
              <a:off x="259015" y="-79428"/>
              <a:ext cx="463820" cy="680652"/>
            </a:xfrm>
            <a:custGeom>
              <a:avLst/>
              <a:gdLst/>
              <a:ahLst/>
              <a:cxnLst>
                <a:cxn ang="0">
                  <a:pos x="365760" y="536750"/>
                </a:cxn>
                <a:cxn ang="0">
                  <a:pos x="0" y="536750"/>
                </a:cxn>
                <a:cxn ang="0">
                  <a:pos x="129028" y="0"/>
                </a:cxn>
                <a:cxn ang="0">
                  <a:pos x="236732" y="0"/>
                </a:cxn>
              </a:cxnLst>
              <a:rect l="0" t="0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F7F7F"/>
                </a:gs>
                <a:gs pos="50000">
                  <a:srgbClr val="D8D8D8"/>
                </a:gs>
                <a:gs pos="100000">
                  <a:srgbClr val="7F7F7F"/>
                </a:gs>
              </a:gsLst>
              <a:lin ang="10800000" scaled="1"/>
            </a:gradFill>
            <a:ln w="317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3" name="Freeform 74"/>
            <p:cNvSpPr>
              <a:spLocks noChangeAspect="1" noChangeArrowheads="1"/>
            </p:cNvSpPr>
            <p:nvPr/>
          </p:nvSpPr>
          <p:spPr bwMode="auto">
            <a:xfrm>
              <a:off x="3165774" y="0"/>
              <a:ext cx="3363053" cy="521797"/>
            </a:xfrm>
            <a:custGeom>
              <a:avLst/>
              <a:gdLst/>
              <a:ahLst/>
              <a:cxnLst>
                <a:cxn ang="0">
                  <a:pos x="3065" y="68"/>
                </a:cxn>
                <a:cxn ang="0">
                  <a:pos x="3064" y="414"/>
                </a:cxn>
                <a:cxn ang="0">
                  <a:pos x="2791" y="458"/>
                </a:cxn>
                <a:cxn ang="0">
                  <a:pos x="208" y="456"/>
                </a:cxn>
                <a:cxn ang="0">
                  <a:pos x="0" y="476"/>
                </a:cxn>
                <a:cxn ang="0">
                  <a:pos x="0" y="0"/>
                </a:cxn>
                <a:cxn ang="0">
                  <a:pos x="219" y="28"/>
                </a:cxn>
                <a:cxn ang="0">
                  <a:pos x="2786" y="43"/>
                </a:cxn>
                <a:cxn ang="0">
                  <a:pos x="3065" y="68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4" name="Rectangle 75"/>
            <p:cNvSpPr>
              <a:spLocks noChangeArrowheads="1"/>
            </p:cNvSpPr>
            <p:nvPr/>
          </p:nvSpPr>
          <p:spPr bwMode="auto">
            <a:xfrm>
              <a:off x="3109412" y="0"/>
              <a:ext cx="57977" cy="521797"/>
            </a:xfrm>
            <a:prstGeom prst="rect">
              <a:avLst/>
            </a:prstGeom>
            <a:solidFill>
              <a:srgbClr val="D8D8D8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5" name="Rounded Rectangle 76"/>
            <p:cNvSpPr>
              <a:spLocks noChangeArrowheads="1"/>
            </p:cNvSpPr>
            <p:nvPr/>
          </p:nvSpPr>
          <p:spPr bwMode="auto">
            <a:xfrm>
              <a:off x="827859" y="5797"/>
              <a:ext cx="57977" cy="510202"/>
            </a:xfrm>
            <a:prstGeom prst="roundRect">
              <a:avLst>
                <a:gd name="adj" fmla="val 36856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6" name="Rounded Rectangle 77"/>
            <p:cNvSpPr>
              <a:spLocks noChangeArrowheads="1"/>
            </p:cNvSpPr>
            <p:nvPr/>
          </p:nvSpPr>
          <p:spPr bwMode="auto">
            <a:xfrm>
              <a:off x="6160841" y="28575"/>
              <a:ext cx="164592" cy="502920"/>
            </a:xfrm>
            <a:prstGeom prst="roundRect">
              <a:avLst>
                <a:gd name="adj" fmla="val 19810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7" name="Rounded Rectangle 78"/>
            <p:cNvSpPr>
              <a:spLocks noChangeArrowheads="1"/>
            </p:cNvSpPr>
            <p:nvPr/>
          </p:nvSpPr>
          <p:spPr bwMode="auto">
            <a:xfrm>
              <a:off x="4614635" y="201462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grpSp>
          <p:nvGrpSpPr>
            <p:cNvPr id="3" name="Group 79"/>
            <p:cNvGrpSpPr/>
            <p:nvPr/>
          </p:nvGrpSpPr>
          <p:grpSpPr bwMode="auto">
            <a:xfrm>
              <a:off x="4767243" y="256179"/>
              <a:ext cx="1511430" cy="55158"/>
              <a:chOff x="0" y="0"/>
              <a:chExt cx="1706048" cy="55158"/>
            </a:xfrm>
          </p:grpSpPr>
          <p:sp>
            <p:nvSpPr>
              <p:cNvPr id="16399" name="Straight Connector 80"/>
              <p:cNvSpPr>
                <a:spLocks noChangeShapeType="1"/>
              </p:cNvSpPr>
              <p:nvPr/>
            </p:nvSpPr>
            <p:spPr bwMode="auto">
              <a:xfrm>
                <a:off x="0" y="55158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6400" name="Straight Connector 8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16414" name="Oval 1"/>
          <p:cNvSpPr>
            <a:spLocks noChangeArrowheads="1"/>
          </p:cNvSpPr>
          <p:nvPr/>
        </p:nvSpPr>
        <p:spPr bwMode="auto">
          <a:xfrm>
            <a:off x="1760379" y="2302827"/>
            <a:ext cx="1768237" cy="668338"/>
          </a:xfrm>
          <a:custGeom>
            <a:avLst/>
            <a:gdLst/>
            <a:ahLst/>
            <a:cxnLst>
              <a:cxn ang="0">
                <a:pos x="245299" y="254963"/>
              </a:cxn>
              <a:cxn ang="0">
                <a:pos x="2391408" y="22950"/>
              </a:cxn>
              <a:cxn ang="0">
                <a:pos x="1227937" y="1128420"/>
              </a:cxn>
              <a:cxn ang="0">
                <a:pos x="3053325" y="718986"/>
              </a:cxn>
              <a:cxn ang="0">
                <a:pos x="2573379" y="1564010"/>
              </a:cxn>
              <a:cxn ang="0">
                <a:pos x="4239998" y="1601996"/>
              </a:cxn>
            </a:cxnLst>
            <a:rect l="0" t="0" r="r" b="b"/>
            <a:pathLst>
              <a:path w="4239998" h="1601996">
                <a:moveTo>
                  <a:pt x="245299" y="254963"/>
                </a:moveTo>
                <a:cubicBezTo>
                  <a:pt x="-863677" y="1360431"/>
                  <a:pt x="2132100" y="-204513"/>
                  <a:pt x="2391408" y="22950"/>
                </a:cubicBezTo>
                <a:cubicBezTo>
                  <a:pt x="2650716" y="250413"/>
                  <a:pt x="1035732" y="916879"/>
                  <a:pt x="1227937" y="1128420"/>
                </a:cubicBezTo>
                <a:cubicBezTo>
                  <a:pt x="1420142" y="1339961"/>
                  <a:pt x="2747199" y="578149"/>
                  <a:pt x="3053325" y="718986"/>
                </a:cubicBezTo>
                <a:cubicBezTo>
                  <a:pt x="3359451" y="859823"/>
                  <a:pt x="2443839" y="1384997"/>
                  <a:pt x="2573379" y="1564010"/>
                </a:cubicBezTo>
                <a:cubicBezTo>
                  <a:pt x="2702919" y="1743023"/>
                  <a:pt x="3247996" y="1008811"/>
                  <a:pt x="4239998" y="1601996"/>
                </a:cubicBezTo>
              </a:path>
            </a:pathLst>
          </a:custGeom>
          <a:noFill/>
          <a:ln w="12700" cap="rnd">
            <a:solidFill>
              <a:schemeClr val="accent1"/>
            </a:solidFill>
            <a:bevel/>
          </a:ln>
        </p:spPr>
        <p:txBody>
          <a:bodyPr lIns="91424" tIns="45713" rIns="91424" bIns="45713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粗黑_GBK" charset="-122"/>
              <a:ea typeface="方正兰亭粗黑_GBK" charset="-122"/>
              <a:sym typeface="方正兰亭粗黑_GBK" charset="-122"/>
            </a:endParaRPr>
          </a:p>
        </p:txBody>
      </p:sp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656590" y="3353435"/>
            <a:ext cx="3534410" cy="136017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just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情境创设：</a:t>
            </a:r>
          </a:p>
          <a:p>
            <a:pPr algn="just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情境设计、案例伴随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49</a:t>
            </a:fld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19600" y="1344295"/>
            <a:ext cx="7162800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en-US" altLang="zh-CN" sz="2400" b="1" dirty="0">
                <a:solidFill>
                  <a:srgbClr val="FF0000"/>
                </a:solidFill>
                <a:sym typeface="+mn-ea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观点要明确</a:t>
            </a:r>
            <a:r>
              <a:rPr lang="en-US" altLang="zh-CN" sz="2400" b="1" dirty="0">
                <a:solidFill>
                  <a:srgbClr val="FF0000"/>
                </a:solidFill>
                <a:sym typeface="+mn-ea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：</a:t>
            </a:r>
            <a:endParaRPr lang="en-US" altLang="zh-CN" sz="2400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400" b="1" dirty="0">
                <a:sym typeface="+mn-ea"/>
              </a:rPr>
              <a:t>·</a:t>
            </a:r>
            <a:r>
              <a:rPr lang="zh-CN" altLang="en-US" sz="2400" b="1" dirty="0">
                <a:sym typeface="+mn-ea"/>
              </a:rPr>
              <a:t>教材：</a:t>
            </a:r>
            <a:r>
              <a:rPr lang="zh-CN" altLang="en-US" sz="2400" dirty="0">
                <a:sym typeface="+mn-ea"/>
              </a:rPr>
              <a:t>电子游戏在青少年中颇为流行，可是大多数家长、老师持批评、反对态度。此，你有什么看法？自拟题目，写一篇议论性文章。不少于 </a:t>
            </a:r>
            <a:r>
              <a:rPr lang="en-US" altLang="zh-CN" sz="2400" dirty="0">
                <a:sym typeface="+mn-ea"/>
              </a:rPr>
              <a:t>600</a:t>
            </a:r>
            <a:r>
              <a:rPr lang="zh-CN" altLang="en-US" sz="2400" dirty="0">
                <a:sym typeface="+mn-ea"/>
              </a:rPr>
              <a:t>字。</a:t>
            </a:r>
            <a:endParaRPr lang="en-US" altLang="zh-CN" sz="2400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400" b="1" dirty="0">
                <a:sym typeface="+mn-ea"/>
              </a:rPr>
              <a:t>·</a:t>
            </a:r>
            <a:r>
              <a:rPr lang="zh-CN" altLang="zh-CN" sz="2400" b="1" dirty="0">
                <a:sym typeface="+mn-ea"/>
              </a:rPr>
              <a:t>生活材料：</a:t>
            </a:r>
            <a:r>
              <a:rPr lang="zh-CN" altLang="zh-CN" sz="2400" dirty="0">
                <a:sym typeface="+mn-ea"/>
              </a:rPr>
              <a:t>有媒体报道，江西南昌</a:t>
            </a:r>
            <a:r>
              <a:rPr lang="en-US" altLang="zh-CN" sz="2400" dirty="0">
                <a:sym typeface="+mn-ea"/>
              </a:rPr>
              <a:t>12</a:t>
            </a:r>
            <a:r>
              <a:rPr lang="zh-CN" altLang="zh-CN" sz="2400" dirty="0">
                <a:sym typeface="+mn-ea"/>
              </a:rPr>
              <a:t>岁男孩小新，因为擅长打某款游戏获得游戏直播平台青睐，月收入高达</a:t>
            </a:r>
            <a:r>
              <a:rPr lang="en-US" altLang="zh-CN" sz="2400" dirty="0">
                <a:sym typeface="+mn-ea"/>
              </a:rPr>
              <a:t>3</a:t>
            </a:r>
            <a:r>
              <a:rPr lang="zh-CN" altLang="zh-CN" sz="2400" dirty="0">
                <a:sym typeface="+mn-ea"/>
              </a:rPr>
              <a:t>万元人民币。对于一些人的质疑，小新的母亲王女士说，时代已经不同了，对孩子横加批评是不公平的。</a:t>
            </a:r>
            <a:endParaRPr lang="zh-CN" altLang="zh-CN" sz="2400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2400" dirty="0">
                <a:sym typeface="+mn-ea"/>
              </a:rPr>
              <a:t/>
            </a:r>
            <a:br>
              <a:rPr lang="zh-CN" altLang="en-US" sz="2400" dirty="0">
                <a:sym typeface="+mn-ea"/>
              </a:rPr>
            </a:br>
            <a:endParaRPr lang="zh-CN" altLang="en-US" sz="2400" dirty="0"/>
          </a:p>
          <a:p>
            <a:pPr marL="0" indent="0" algn="just" fontAlgn="auto">
              <a:lnSpc>
                <a:spcPct val="150000"/>
              </a:lnSpc>
              <a:buNone/>
            </a:pPr>
            <a:endParaRPr lang="zh-CN" altLang="en-US" sz="32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4" grpId="0" bldLvl="0" animBg="1"/>
      <p:bldP spid="1643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文本占位符 63490"/>
          <p:cNvPicPr>
            <a:picLocks noGrp="1" noChangeAspect="1"/>
          </p:cNvPicPr>
          <p:nvPr/>
        </p:nvPicPr>
        <p:blipFill>
          <a:blip r:embed="rId2"/>
          <a:srcRect l="49960" t="22195" r="10954" b="18405"/>
          <a:stretch>
            <a:fillRect/>
          </a:stretch>
        </p:blipFill>
        <p:spPr>
          <a:xfrm>
            <a:off x="453390" y="424180"/>
            <a:ext cx="11189335" cy="5725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860675" y="6266180"/>
            <a:ext cx="88849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Garamond" panose="02020404030301010803" pitchFamily="18" charset="0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400" b="1" dirty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sym typeface="+mn-ea"/>
              </a:rPr>
              <a:t>郑桂华</a:t>
            </a:r>
            <a:r>
              <a:rPr lang="en-US" altLang="zh-CN" sz="2400" b="1" dirty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2400" b="1" dirty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sym typeface="+mn-ea"/>
              </a:rPr>
              <a:t>散文教学内容开发的路径与原则</a:t>
            </a:r>
            <a:r>
              <a:rPr lang="en-US" altLang="zh-CN" sz="2400" b="1" dirty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sym typeface="+mn-ea"/>
              </a:rPr>
              <a:t>[J]. </a:t>
            </a:r>
            <a:r>
              <a:rPr lang="zh-CN" altLang="en-US" sz="2400" b="1" dirty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sym typeface="+mn-ea"/>
              </a:rPr>
              <a:t>语文学习</a:t>
            </a:r>
            <a:r>
              <a:rPr lang="en-US" altLang="zh-CN" sz="2400" b="1" dirty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sym typeface="+mn-ea"/>
              </a:rPr>
              <a:t>,2008(5). </a:t>
            </a:r>
            <a:r>
              <a:rPr lang="zh-CN" altLang="en-US" sz="2400" b="1" dirty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sym typeface="+mn-ea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1045" y="570865"/>
            <a:ext cx="73291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dirty="0">
                <a:sym typeface="+mn-ea"/>
              </a:rPr>
              <a:t>巴蜀中学 刘伟试教</a:t>
            </a:r>
            <a:r>
              <a:rPr lang="en-US" altLang="zh-CN" sz="3200" b="1" dirty="0">
                <a:sym typeface="+mn-ea"/>
              </a:rPr>
              <a:t>《</a:t>
            </a:r>
            <a:r>
              <a:rPr lang="zh-CN" altLang="en-US" sz="3200" b="1" dirty="0">
                <a:sym typeface="+mn-ea"/>
              </a:rPr>
              <a:t>议论要言之有据</a:t>
            </a:r>
            <a:r>
              <a:rPr lang="en-US" altLang="zh-CN" sz="3200" b="1" dirty="0">
                <a:sym typeface="+mn-ea"/>
              </a:rPr>
              <a:t>》</a:t>
            </a:r>
            <a:endParaRPr lang="zh-CN" altLang="en-US" sz="32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70" y="1216025"/>
            <a:ext cx="11257280" cy="5062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8360" y="1017270"/>
            <a:ext cx="10377805" cy="3815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ym typeface="+mn-ea"/>
              </a:rPr>
              <a:t>【</a:t>
            </a:r>
            <a:r>
              <a:rPr lang="zh-CN" altLang="en-US" sz="2800" b="1" dirty="0">
                <a:sym typeface="+mn-ea"/>
              </a:rPr>
              <a:t>病例解析</a:t>
            </a:r>
            <a:r>
              <a:rPr lang="en-US" altLang="zh-CN" sz="2800" b="1" dirty="0">
                <a:sym typeface="+mn-ea"/>
              </a:rPr>
              <a:t>】</a:t>
            </a:r>
            <a:endParaRPr lang="en-US" altLang="zh-CN" sz="2800" b="1" dirty="0"/>
          </a:p>
          <a:p>
            <a:r>
              <a:rPr lang="zh-CN" altLang="en-US" sz="2800" b="1" dirty="0">
                <a:sym typeface="+mn-ea"/>
              </a:rPr>
              <a:t>    文章为了证明：人只有在内心平静的前提下才能取得成功的观点，使用了两个事实论据，请同学们看看，这些论据的使用存在什么问题？</a:t>
            </a:r>
            <a:endParaRPr lang="zh-CN" altLang="en-US" sz="2800" b="1" dirty="0"/>
          </a:p>
          <a:p>
            <a:endParaRPr lang="zh-CN" altLang="en-US" sz="2800" b="1"/>
          </a:p>
          <a:p>
            <a:r>
              <a:rPr lang="zh-CN" altLang="en-US" sz="2800" b="1"/>
              <a:t>明确：</a:t>
            </a:r>
          </a:p>
          <a:p>
            <a:r>
              <a:rPr lang="zh-CN" altLang="en-US" sz="2800" b="1"/>
              <a:t>    </a:t>
            </a:r>
            <a:r>
              <a:rPr lang="en-US" altLang="zh-CN" sz="2800" b="1"/>
              <a:t>·</a:t>
            </a:r>
            <a:r>
              <a:rPr lang="zh-CN" altLang="en-US" sz="2800" b="1"/>
              <a:t>陶渊明、欧拉两则论据与文中的观点联系不紧密。</a:t>
            </a:r>
          </a:p>
          <a:p>
            <a:r>
              <a:rPr lang="zh-CN" altLang="en-US" sz="2800" b="1"/>
              <a:t>    </a:t>
            </a:r>
            <a:r>
              <a:rPr lang="en-US" altLang="zh-CN" sz="2800" b="1"/>
              <a:t>·</a:t>
            </a:r>
            <a:r>
              <a:rPr lang="zh-CN" altLang="en-US" sz="2800" b="1"/>
              <a:t>欧拉的叙述不简洁。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" y="27940"/>
            <a:ext cx="12184380" cy="67710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/>
          <p:cNvGrpSpPr/>
          <p:nvPr/>
        </p:nvGrpSpPr>
        <p:grpSpPr bwMode="auto">
          <a:xfrm rot="-6159472" flipV="1">
            <a:off x="203200" y="1472565"/>
            <a:ext cx="1879600" cy="132080"/>
            <a:chOff x="0" y="0"/>
            <a:chExt cx="6705601" cy="531495"/>
          </a:xfrm>
        </p:grpSpPr>
        <p:sp>
          <p:nvSpPr>
            <p:cNvPr id="16389" name="Rounded Rectangle 70"/>
            <p:cNvSpPr>
              <a:spLocks noChangeArrowheads="1"/>
            </p:cNvSpPr>
            <p:nvPr/>
          </p:nvSpPr>
          <p:spPr bwMode="auto">
            <a:xfrm>
              <a:off x="5867401" y="116118"/>
              <a:ext cx="8382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F7F7F"/>
                </a:gs>
                <a:gs pos="50000">
                  <a:srgbClr val="FFFFFF"/>
                </a:gs>
                <a:gs pos="100000">
                  <a:srgbClr val="7F7F7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0" name="Isosceles Triangle 12"/>
            <p:cNvSpPr>
              <a:spLocks noChangeArrowheads="1"/>
            </p:cNvSpPr>
            <p:nvPr/>
          </p:nvSpPr>
          <p:spPr bwMode="auto">
            <a:xfrm rot="-5400000">
              <a:off x="128132" y="92180"/>
              <a:ext cx="81170" cy="337433"/>
            </a:xfrm>
            <a:custGeom>
              <a:avLst/>
              <a:gdLst/>
              <a:ahLst/>
              <a:cxnLst>
                <a:cxn ang="0">
                  <a:pos x="64009" y="82284"/>
                </a:cxn>
                <a:cxn ang="0">
                  <a:pos x="64009" y="120601"/>
                </a:cxn>
                <a:cxn ang="0">
                  <a:pos x="64008" y="120601"/>
                </a:cxn>
                <a:cxn ang="0">
                  <a:pos x="64008" y="266094"/>
                </a:cxn>
                <a:cxn ang="0">
                  <a:pos x="0" y="266094"/>
                </a:cxn>
                <a:cxn ang="0">
                  <a:pos x="0" y="113694"/>
                </a:cxn>
                <a:cxn ang="0">
                  <a:pos x="1" y="113694"/>
                </a:cxn>
                <a:cxn ang="0">
                  <a:pos x="1" y="82284"/>
                </a:cxn>
                <a:cxn ang="0">
                  <a:pos x="28685" y="0"/>
                </a:cxn>
                <a:cxn ang="0">
                  <a:pos x="35325" y="0"/>
                </a:cxn>
              </a:cxnLst>
              <a:rect l="0" t="0" r="r" b="b"/>
              <a:pathLst>
                <a:path w="64009" h="266094">
                  <a:moveTo>
                    <a:pt x="64009" y="82284"/>
                  </a:moveTo>
                  <a:lnTo>
                    <a:pt x="64009" y="120601"/>
                  </a:lnTo>
                  <a:lnTo>
                    <a:pt x="64008" y="120601"/>
                  </a:lnTo>
                  <a:lnTo>
                    <a:pt x="64008" y="266094"/>
                  </a:lnTo>
                  <a:lnTo>
                    <a:pt x="0" y="266094"/>
                  </a:lnTo>
                  <a:lnTo>
                    <a:pt x="0" y="113694"/>
                  </a:lnTo>
                  <a:lnTo>
                    <a:pt x="1" y="113694"/>
                  </a:lnTo>
                  <a:lnTo>
                    <a:pt x="1" y="82284"/>
                  </a:lnTo>
                  <a:lnTo>
                    <a:pt x="28685" y="0"/>
                  </a:lnTo>
                  <a:lnTo>
                    <a:pt x="35325" y="0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35999">
                  <a:srgbClr val="7F7F7F"/>
                </a:gs>
                <a:gs pos="64999">
                  <a:srgbClr val="FFFFFF"/>
                </a:gs>
                <a:gs pos="79999">
                  <a:srgbClr val="FFFFFF"/>
                </a:gs>
                <a:gs pos="100000">
                  <a:srgbClr val="262626"/>
                </a:gs>
              </a:gsLst>
              <a:lin ang="0" scaled="1"/>
            </a:gradFill>
            <a:ln w="952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1" name="Rounded Rectangle 72"/>
            <p:cNvSpPr>
              <a:spLocks noChangeArrowheads="1"/>
            </p:cNvSpPr>
            <p:nvPr/>
          </p:nvSpPr>
          <p:spPr bwMode="auto">
            <a:xfrm>
              <a:off x="860238" y="0"/>
              <a:ext cx="2313291" cy="521797"/>
            </a:xfrm>
            <a:prstGeom prst="roundRect">
              <a:avLst>
                <a:gd name="adj" fmla="val 10718"/>
              </a:avLst>
            </a:prstGeom>
            <a:gradFill rotWithShape="1">
              <a:gsLst>
                <a:gs pos="0">
                  <a:srgbClr val="3F3F3F"/>
                </a:gs>
                <a:gs pos="50000">
                  <a:srgbClr val="7F7F7F"/>
                </a:gs>
                <a:gs pos="100000">
                  <a:srgbClr val="3F3F3F"/>
                </a:gs>
              </a:gsLst>
              <a:lin ang="16200000" scaled="1"/>
            </a:gra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2" name="Isosceles Triangle 24"/>
            <p:cNvSpPr>
              <a:spLocks noChangeArrowheads="1"/>
            </p:cNvSpPr>
            <p:nvPr/>
          </p:nvSpPr>
          <p:spPr bwMode="auto">
            <a:xfrm rot="-5400000">
              <a:off x="259015" y="-79428"/>
              <a:ext cx="463820" cy="680652"/>
            </a:xfrm>
            <a:custGeom>
              <a:avLst/>
              <a:gdLst/>
              <a:ahLst/>
              <a:cxnLst>
                <a:cxn ang="0">
                  <a:pos x="365760" y="536750"/>
                </a:cxn>
                <a:cxn ang="0">
                  <a:pos x="0" y="536750"/>
                </a:cxn>
                <a:cxn ang="0">
                  <a:pos x="129028" y="0"/>
                </a:cxn>
                <a:cxn ang="0">
                  <a:pos x="236732" y="0"/>
                </a:cxn>
              </a:cxnLst>
              <a:rect l="0" t="0" r="r" b="b"/>
              <a:pathLst>
                <a:path w="365760" h="536750">
                  <a:moveTo>
                    <a:pt x="365760" y="536750"/>
                  </a:moveTo>
                  <a:lnTo>
                    <a:pt x="0" y="536750"/>
                  </a:lnTo>
                  <a:lnTo>
                    <a:pt x="129028" y="0"/>
                  </a:lnTo>
                  <a:lnTo>
                    <a:pt x="236732" y="0"/>
                  </a:lnTo>
                  <a:close/>
                </a:path>
              </a:pathLst>
            </a:custGeom>
            <a:gradFill rotWithShape="1">
              <a:gsLst>
                <a:gs pos="0">
                  <a:srgbClr val="7F7F7F"/>
                </a:gs>
                <a:gs pos="50000">
                  <a:srgbClr val="D8D8D8"/>
                </a:gs>
                <a:gs pos="100000">
                  <a:srgbClr val="7F7F7F"/>
                </a:gs>
              </a:gsLst>
              <a:lin ang="10800000" scaled="1"/>
            </a:gradFill>
            <a:ln w="3175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3" name="Freeform 74"/>
            <p:cNvSpPr>
              <a:spLocks noChangeAspect="1" noChangeArrowheads="1"/>
            </p:cNvSpPr>
            <p:nvPr/>
          </p:nvSpPr>
          <p:spPr bwMode="auto">
            <a:xfrm>
              <a:off x="3165774" y="0"/>
              <a:ext cx="3363053" cy="521797"/>
            </a:xfrm>
            <a:custGeom>
              <a:avLst/>
              <a:gdLst/>
              <a:ahLst/>
              <a:cxnLst>
                <a:cxn ang="0">
                  <a:pos x="3065" y="68"/>
                </a:cxn>
                <a:cxn ang="0">
                  <a:pos x="3064" y="414"/>
                </a:cxn>
                <a:cxn ang="0">
                  <a:pos x="2791" y="458"/>
                </a:cxn>
                <a:cxn ang="0">
                  <a:pos x="208" y="456"/>
                </a:cxn>
                <a:cxn ang="0">
                  <a:pos x="0" y="476"/>
                </a:cxn>
                <a:cxn ang="0">
                  <a:pos x="0" y="0"/>
                </a:cxn>
                <a:cxn ang="0">
                  <a:pos x="219" y="28"/>
                </a:cxn>
                <a:cxn ang="0">
                  <a:pos x="2786" y="43"/>
                </a:cxn>
                <a:cxn ang="0">
                  <a:pos x="3065" y="68"/>
                </a:cxn>
              </a:cxnLst>
              <a:rect l="0" t="0" r="r" b="b"/>
              <a:pathLst>
                <a:path w="3084" h="476">
                  <a:moveTo>
                    <a:pt x="3065" y="68"/>
                  </a:moveTo>
                  <a:cubicBezTo>
                    <a:pt x="3084" y="85"/>
                    <a:pt x="3079" y="397"/>
                    <a:pt x="3064" y="414"/>
                  </a:cubicBezTo>
                  <a:cubicBezTo>
                    <a:pt x="3049" y="431"/>
                    <a:pt x="2891" y="455"/>
                    <a:pt x="2791" y="458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105" y="449"/>
                    <a:pt x="44" y="462"/>
                    <a:pt x="0" y="4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1"/>
                    <a:pt x="126" y="25"/>
                    <a:pt x="219" y="28"/>
                  </a:cubicBezTo>
                  <a:cubicBezTo>
                    <a:pt x="2786" y="43"/>
                    <a:pt x="2786" y="43"/>
                    <a:pt x="2786" y="43"/>
                  </a:cubicBezTo>
                  <a:cubicBezTo>
                    <a:pt x="2890" y="40"/>
                    <a:pt x="3045" y="51"/>
                    <a:pt x="3065" y="6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4" name="Rectangle 75"/>
            <p:cNvSpPr>
              <a:spLocks noChangeArrowheads="1"/>
            </p:cNvSpPr>
            <p:nvPr/>
          </p:nvSpPr>
          <p:spPr bwMode="auto">
            <a:xfrm>
              <a:off x="3109412" y="0"/>
              <a:ext cx="57977" cy="521797"/>
            </a:xfrm>
            <a:prstGeom prst="rect">
              <a:avLst/>
            </a:prstGeom>
            <a:solidFill>
              <a:srgbClr val="D8D8D8"/>
            </a:solidFill>
            <a:ln w="1270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5" name="Rounded Rectangle 76"/>
            <p:cNvSpPr>
              <a:spLocks noChangeArrowheads="1"/>
            </p:cNvSpPr>
            <p:nvPr/>
          </p:nvSpPr>
          <p:spPr bwMode="auto">
            <a:xfrm>
              <a:off x="827859" y="5797"/>
              <a:ext cx="57977" cy="510202"/>
            </a:xfrm>
            <a:prstGeom prst="roundRect">
              <a:avLst>
                <a:gd name="adj" fmla="val 36856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6" name="Rounded Rectangle 77"/>
            <p:cNvSpPr>
              <a:spLocks noChangeArrowheads="1"/>
            </p:cNvSpPr>
            <p:nvPr/>
          </p:nvSpPr>
          <p:spPr bwMode="auto">
            <a:xfrm>
              <a:off x="6160841" y="28575"/>
              <a:ext cx="164592" cy="502920"/>
            </a:xfrm>
            <a:prstGeom prst="roundRect">
              <a:avLst>
                <a:gd name="adj" fmla="val 19810"/>
              </a:avLst>
            </a:prstGeom>
            <a:solidFill>
              <a:srgbClr val="D8D8D8"/>
            </a:solidFill>
            <a:ln w="6350">
              <a:solidFill>
                <a:srgbClr val="7F7F7F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sp>
          <p:nvSpPr>
            <p:cNvPr id="16397" name="Rounded Rectangle 78"/>
            <p:cNvSpPr>
              <a:spLocks noChangeArrowheads="1"/>
            </p:cNvSpPr>
            <p:nvPr/>
          </p:nvSpPr>
          <p:spPr bwMode="auto">
            <a:xfrm>
              <a:off x="4614635" y="201462"/>
              <a:ext cx="1816646" cy="164592"/>
            </a:xfrm>
            <a:prstGeom prst="roundRect">
              <a:avLst>
                <a:gd name="adj" fmla="val 50000"/>
              </a:avLst>
            </a:prstGeom>
            <a:solidFill>
              <a:srgbClr val="D8D8D8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sz="2400">
                <a:solidFill>
                  <a:srgbClr val="FFFFFF"/>
                </a:solidFill>
                <a:latin typeface="方正兰亭粗黑_GBK" charset="-122"/>
                <a:ea typeface="方正兰亭粗黑_GBK" charset="-122"/>
                <a:sym typeface="方正兰亭粗黑_GBK" charset="-122"/>
              </a:endParaRPr>
            </a:p>
          </p:txBody>
        </p:sp>
        <p:grpSp>
          <p:nvGrpSpPr>
            <p:cNvPr id="3" name="Group 79"/>
            <p:cNvGrpSpPr/>
            <p:nvPr/>
          </p:nvGrpSpPr>
          <p:grpSpPr bwMode="auto">
            <a:xfrm>
              <a:off x="4767243" y="256179"/>
              <a:ext cx="1511430" cy="55158"/>
              <a:chOff x="0" y="0"/>
              <a:chExt cx="1706048" cy="55158"/>
            </a:xfrm>
          </p:grpSpPr>
          <p:sp>
            <p:nvSpPr>
              <p:cNvPr id="16399" name="Straight Connector 80"/>
              <p:cNvSpPr>
                <a:spLocks noChangeShapeType="1"/>
              </p:cNvSpPr>
              <p:nvPr/>
            </p:nvSpPr>
            <p:spPr bwMode="auto">
              <a:xfrm>
                <a:off x="0" y="55158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6400" name="Straight Connector 8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06048" cy="1"/>
              </a:xfrm>
              <a:prstGeom prst="line">
                <a:avLst/>
              </a:prstGeom>
              <a:noFill/>
              <a:ln w="19050" cap="rnd">
                <a:solidFill>
                  <a:srgbClr val="7F7F7F"/>
                </a:solidFill>
                <a:bevel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16414" name="Oval 1"/>
          <p:cNvSpPr>
            <a:spLocks noChangeArrowheads="1"/>
          </p:cNvSpPr>
          <p:nvPr/>
        </p:nvSpPr>
        <p:spPr bwMode="auto">
          <a:xfrm>
            <a:off x="1760379" y="2302827"/>
            <a:ext cx="1768237" cy="668338"/>
          </a:xfrm>
          <a:custGeom>
            <a:avLst/>
            <a:gdLst/>
            <a:ahLst/>
            <a:cxnLst>
              <a:cxn ang="0">
                <a:pos x="245299" y="254963"/>
              </a:cxn>
              <a:cxn ang="0">
                <a:pos x="2391408" y="22950"/>
              </a:cxn>
              <a:cxn ang="0">
                <a:pos x="1227937" y="1128420"/>
              </a:cxn>
              <a:cxn ang="0">
                <a:pos x="3053325" y="718986"/>
              </a:cxn>
              <a:cxn ang="0">
                <a:pos x="2573379" y="1564010"/>
              </a:cxn>
              <a:cxn ang="0">
                <a:pos x="4239998" y="1601996"/>
              </a:cxn>
            </a:cxnLst>
            <a:rect l="0" t="0" r="r" b="b"/>
            <a:pathLst>
              <a:path w="4239998" h="1601996">
                <a:moveTo>
                  <a:pt x="245299" y="254963"/>
                </a:moveTo>
                <a:cubicBezTo>
                  <a:pt x="-863677" y="1360431"/>
                  <a:pt x="2132100" y="-204513"/>
                  <a:pt x="2391408" y="22950"/>
                </a:cubicBezTo>
                <a:cubicBezTo>
                  <a:pt x="2650716" y="250413"/>
                  <a:pt x="1035732" y="916879"/>
                  <a:pt x="1227937" y="1128420"/>
                </a:cubicBezTo>
                <a:cubicBezTo>
                  <a:pt x="1420142" y="1339961"/>
                  <a:pt x="2747199" y="578149"/>
                  <a:pt x="3053325" y="718986"/>
                </a:cubicBezTo>
                <a:cubicBezTo>
                  <a:pt x="3359451" y="859823"/>
                  <a:pt x="2443839" y="1384997"/>
                  <a:pt x="2573379" y="1564010"/>
                </a:cubicBezTo>
                <a:cubicBezTo>
                  <a:pt x="2702919" y="1743023"/>
                  <a:pt x="3247996" y="1008811"/>
                  <a:pt x="4239998" y="1601996"/>
                </a:cubicBezTo>
              </a:path>
            </a:pathLst>
          </a:custGeom>
          <a:noFill/>
          <a:ln w="12700" cap="rnd">
            <a:solidFill>
              <a:schemeClr val="accent1"/>
            </a:solidFill>
            <a:bevel/>
          </a:ln>
        </p:spPr>
        <p:txBody>
          <a:bodyPr lIns="91424" tIns="45713" rIns="91424" bIns="45713"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方正兰亭粗黑_GBK" charset="-122"/>
              <a:ea typeface="方正兰亭粗黑_GBK" charset="-122"/>
              <a:sym typeface="方正兰亭粗黑_GBK" charset="-122"/>
            </a:endParaRPr>
          </a:p>
        </p:txBody>
      </p:sp>
      <p:sp>
        <p:nvSpPr>
          <p:cNvPr id="16433" name="Rectangle 52"/>
          <p:cNvSpPr>
            <a:spLocks noChangeArrowheads="1"/>
          </p:cNvSpPr>
          <p:nvPr/>
        </p:nvSpPr>
        <p:spPr bwMode="auto">
          <a:xfrm>
            <a:off x="656590" y="3382645"/>
            <a:ext cx="3534410" cy="136017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</a:ln>
        </p:spPr>
        <p:txBody>
          <a:bodyPr anchor="ctr"/>
          <a:lstStyle/>
          <a:p>
            <a:pPr algn="just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实践提升：</a:t>
            </a:r>
          </a:p>
          <a:p>
            <a:pPr algn="just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讲练结合、系统观照</a:t>
            </a:r>
          </a:p>
        </p:txBody>
      </p:sp>
      <p:sp>
        <p:nvSpPr>
          <p:cNvPr id="16438" name="灯片编号占位符 1"/>
          <p:cNvSpPr>
            <a:spLocks noGrp="1" noChangeArrowheads="1"/>
          </p:cNvSpPr>
          <p:nvPr>
            <p:ph type="sldNum" sz="quarter" idx="12"/>
          </p:nvPr>
        </p:nvSpPr>
        <p:spPr bwMode="auto"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CCFA7BA2-A401-4A2D-9FD8-614E1EE07131}" type="slidenum">
              <a:rPr lang="zh-CN" altLang="en-US"/>
              <a:t>53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86680" y="2706370"/>
            <a:ext cx="669163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sym typeface="+mn-ea"/>
              </a:rPr>
              <a:t>讲练结合：</a:t>
            </a:r>
            <a:r>
              <a:rPr lang="zh-CN" altLang="en-US" sz="3600">
                <a:sym typeface="+mn-ea"/>
              </a:rPr>
              <a:t>讲方法，分点讲</a:t>
            </a:r>
            <a:endParaRPr lang="zh-CN" altLang="en-US" sz="3600"/>
          </a:p>
          <a:p>
            <a:r>
              <a:rPr lang="zh-CN" altLang="en-US" sz="4400">
                <a:sym typeface="+mn-ea"/>
              </a:rPr>
              <a:t>                    </a:t>
            </a:r>
            <a:r>
              <a:rPr lang="zh-CN" altLang="en-US" sz="3600">
                <a:sym typeface="+mn-ea"/>
              </a:rPr>
              <a:t>即时练，多次练</a:t>
            </a:r>
          </a:p>
          <a:p>
            <a:r>
              <a:rPr lang="zh-CN" altLang="en-US" sz="4400"/>
              <a:t>系统观照</a:t>
            </a:r>
            <a:r>
              <a:rPr lang="en-US" altLang="zh-CN" sz="4400"/>
              <a:t>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4" grpId="0" bldLvl="0" animBg="1"/>
      <p:bldP spid="16433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8995" y="723265"/>
            <a:ext cx="984631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讲方法，分点讲</a:t>
            </a:r>
            <a:endParaRPr lang="zh-CN" altLang="en-US" sz="3200" b="1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zh-CN" altLang="en-US" sz="3200" b="1" dirty="0">
                <a:sym typeface="+mn-ea"/>
              </a:rPr>
              <a:t>巴蜀中学 刘伟试教</a:t>
            </a:r>
            <a:r>
              <a:rPr lang="en-US" altLang="zh-CN" sz="3200" b="1" dirty="0">
                <a:sym typeface="+mn-ea"/>
              </a:rPr>
              <a:t>《</a:t>
            </a:r>
            <a:r>
              <a:rPr lang="zh-CN" altLang="en-US" sz="3200" b="1" dirty="0">
                <a:sym typeface="+mn-ea"/>
              </a:rPr>
              <a:t>议论要言之有据</a:t>
            </a:r>
            <a:r>
              <a:rPr lang="en-US" altLang="zh-CN" sz="3200" b="1" dirty="0">
                <a:sym typeface="+mn-ea"/>
              </a:rPr>
              <a:t>》</a:t>
            </a:r>
            <a:r>
              <a:rPr lang="zh-CN" altLang="en-US" sz="3200" b="1" dirty="0">
                <a:sym typeface="+mn-ea"/>
              </a:rPr>
              <a:t>：</a:t>
            </a:r>
            <a:endParaRPr lang="en-US" altLang="zh-CN" sz="3200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32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使用事实论据要概述，不需要详细记叙事件本身，只要抓住人物和基本事件即可，同时要对论据进行分析，建立起材料与观点之间的联系。</a:t>
            </a:r>
            <a:endParaRPr lang="en-US" altLang="zh-CN" sz="3200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3200" dirty="0">
                <a:sym typeface="+mn-ea"/>
              </a:rPr>
              <a:t>·</a:t>
            </a:r>
            <a:r>
              <a:rPr lang="zh-CN" altLang="en-US" sz="3200" dirty="0">
                <a:sym typeface="+mn-ea"/>
              </a:rPr>
              <a:t>避免“议论文＝材料＋观点”的弊病。</a:t>
            </a:r>
            <a:endParaRPr lang="zh-CN" altLang="en-US" sz="3200" dirty="0"/>
          </a:p>
          <a:p>
            <a:pPr marL="0" indent="0" algn="ctr" fontAlgn="auto">
              <a:lnSpc>
                <a:spcPct val="150000"/>
              </a:lnSpc>
              <a:buNone/>
            </a:pP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0735" y="626745"/>
            <a:ext cx="10165080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olidFill>
                  <a:sysClr val="windowText" lastClr="000000"/>
                </a:solidFill>
                <a:latin typeface="Constantia" panose="02030602050306030303" charset="0"/>
                <a:ea typeface="+mn-ea"/>
                <a:cs typeface="+mn-ea"/>
                <a:sym typeface="+mn-ea"/>
              </a:rPr>
              <a:t>范例解析：</a:t>
            </a:r>
            <a:endParaRPr lang="zh-CN" altLang="en-US" sz="3200" dirty="0"/>
          </a:p>
          <a:p>
            <a:pPr algn="just"/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“怎样才能把一种劳作做到圆满呢？惟一的秘诀就是忠实，忠实从心理上发出来的便是敬。</a:t>
            </a:r>
            <a:r>
              <a:rPr lang="en-US" altLang="zh-CN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《</a:t>
            </a: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庄子</a:t>
            </a:r>
            <a:r>
              <a:rPr lang="en-US" altLang="zh-CN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》</a:t>
            </a:r>
            <a:r>
              <a:rPr lang="zh-CN" altLang="en-US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记佝偻丈人承蜩的故事，说道：‘虽天地之大，万物之多，而惟吾蜩翼之知。’凡做一件事，便把这件事看作我的生命，无论别的什么好处，到底不肯牺牲我现做的事来和他交换。”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algn="r"/>
            <a:r>
              <a:rPr lang="en-US" altLang="zh-CN" sz="28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——</a:t>
            </a:r>
            <a:r>
              <a:rPr lang="zh-CN" altLang="en-US" sz="2800" dirty="0">
                <a:solidFill>
                  <a:sysClr val="windowText" lastClr="000000"/>
                </a:solidFill>
                <a:latin typeface="Constantia" panose="02030602050306030303" charset="0"/>
                <a:ea typeface="+mn-ea"/>
                <a:cs typeface="+mn-ea"/>
                <a:sym typeface="+mn-ea"/>
              </a:rPr>
              <a:t>节选自</a:t>
            </a:r>
            <a:r>
              <a:rPr lang="en-US" altLang="zh-CN" sz="2800" dirty="0">
                <a:solidFill>
                  <a:sysClr val="windowText" lastClr="000000"/>
                </a:solidFill>
                <a:latin typeface="Constantia" panose="02030602050306030303" charset="0"/>
                <a:ea typeface="+mn-ea"/>
                <a:cs typeface="+mn-ea"/>
                <a:sym typeface="+mn-ea"/>
              </a:rPr>
              <a:t>《</a:t>
            </a:r>
            <a:r>
              <a:rPr lang="zh-CN" altLang="en-US" sz="2800" dirty="0">
                <a:solidFill>
                  <a:sysClr val="windowText" lastClr="000000"/>
                </a:solidFill>
                <a:latin typeface="Constantia" panose="02030602050306030303" charset="0"/>
                <a:ea typeface="+mn-ea"/>
                <a:cs typeface="+mn-ea"/>
                <a:sym typeface="+mn-ea"/>
              </a:rPr>
              <a:t>敬业与乐业</a:t>
            </a:r>
            <a:r>
              <a:rPr lang="en-US" altLang="zh-CN" sz="2800" dirty="0">
                <a:solidFill>
                  <a:sysClr val="windowText" lastClr="000000"/>
                </a:solidFill>
                <a:latin typeface="Constantia" panose="02030602050306030303" charset="0"/>
                <a:ea typeface="+mn-ea"/>
                <a:cs typeface="+mn-ea"/>
                <a:sym typeface="+mn-ea"/>
              </a:rPr>
              <a:t>》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endParaRPr lang="en-US" altLang="zh-CN" dirty="0"/>
          </a:p>
          <a:p>
            <a:pPr algn="just"/>
            <a:r>
              <a:rPr lang="en-US" dirty="0">
                <a:solidFill>
                  <a:sysClr val="windowText" lastClr="000000"/>
                </a:solidFill>
                <a:latin typeface="Constantia" panose="02030602050306030303" charset="0"/>
                <a:ea typeface="+mn-ea"/>
                <a:cs typeface="+mn-ea"/>
                <a:sym typeface="+mn-ea"/>
              </a:rPr>
              <a:t> </a:t>
            </a:r>
            <a:endParaRPr lang="zh-CN" altLang="en-US" dirty="0"/>
          </a:p>
          <a:p>
            <a:pPr algn="just"/>
            <a:endParaRPr lang="zh-CN" altLang="en-US" dirty="0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63825" y="4473575"/>
            <a:ext cx="701865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论据分析法</a:t>
            </a:r>
            <a:r>
              <a:rPr lang="en-US" altLang="zh-CN" sz="40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1——</a:t>
            </a:r>
            <a:r>
              <a:rPr lang="zh-CN" altLang="en-US" sz="4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意义分析法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5480" y="568325"/>
            <a:ext cx="1085977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例一、有时候磨难，恰恰能够历练人生，绽放光彩。贝多芬双耳失聪，却能在这样的磨难下创造出不朽的交响曲，撼人心灵，那是因为他不屈服命运的压打，顽强抗拒厄运，才谱出了人类的心灵之歌；司马迁遭受腐刑，却能在这样的耻辱中写成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史记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汗青溢光，那是因为他有坚定如山的信念，刚毅如铁的意志，于诽谤讥嘲中坚持自己的志向，才突围成为“史圣”；一代体操王子李宁泪洒汉城黯然退出体坛后，却又另辟天地开创了自己的事业，让李宁牌系列运动用品风靡中国的体育用品市场，那是因为他懂得承受失败，不为失败所吓倒，才能在失败中开拓出一条新路。磨难，是祸，又是福。它对于意志坚强者，只不过是人生路上的一帘风雨，只要勇敢地走过去，前方是另一片蓝天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例二、“予尝求古仁人之心，或异二者之为。何哉？不以物喜，不以己悲；居庙堂之高则忧其民；处江湖之远则忧其君。是进亦忧，退亦忧。然则何时而乐耶？其必曰：‘先天下之忧而忧，后天下之乐而乐’”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730500" y="5091430"/>
            <a:ext cx="65455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论据分析法</a:t>
            </a:r>
            <a:r>
              <a:rPr lang="en-US" altLang="zh-CN" sz="40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2——</a:t>
            </a:r>
            <a:r>
              <a:rPr lang="zh-CN" altLang="en-US" sz="40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因果分析法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8200" y="894715"/>
            <a:ext cx="952944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solidFill>
                  <a:schemeClr val="bg2">
                    <a:lumMod val="50000"/>
                  </a:schemeClr>
                </a:solidFill>
                <a:sym typeface="+mn-ea"/>
              </a:rPr>
              <a:t>即时练，多次练</a:t>
            </a:r>
            <a:endParaRPr lang="zh-CN" altLang="en-US" sz="4400" b="1" dirty="0">
              <a:sym typeface="+mn-ea"/>
            </a:endParaRPr>
          </a:p>
          <a:p>
            <a:endParaRPr lang="zh-CN" altLang="en-US" sz="4400" b="1" dirty="0">
              <a:sym typeface="+mn-ea"/>
            </a:endParaRPr>
          </a:p>
          <a:p>
            <a:r>
              <a:rPr lang="zh-CN" altLang="en-US" sz="4400" dirty="0">
                <a:sym typeface="+mn-ea"/>
              </a:rPr>
              <a:t>写作实践 ：</a:t>
            </a:r>
            <a:endParaRPr lang="zh-CN" altLang="en-US" dirty="0">
              <a:solidFill>
                <a:schemeClr val="tx1"/>
              </a:solidFill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dirty="0">
                <a:sym typeface="+mn-ea"/>
              </a:rPr>
              <a:t>      </a:t>
            </a:r>
            <a:r>
              <a:rPr lang="zh-CN" altLang="en-US" sz="2800" dirty="0">
                <a:sym typeface="+mn-ea"/>
              </a:rPr>
              <a:t>请同学们用因果分析法对第一则故事进行分析论述，用意义分析法对第二则论据进行分析论述，建立起事实论据与文章论述观点“心静，成功自然来”的紧密联系。 </a:t>
            </a:r>
            <a:endParaRPr lang="zh-CN" altLang="en-US" sz="2800" dirty="0"/>
          </a:p>
          <a:p>
            <a:pPr fontAlgn="auto">
              <a:lnSpc>
                <a:spcPct val="150000"/>
              </a:lnSpc>
            </a:pP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74140"/>
            <a:ext cx="11241405" cy="49504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sym typeface="+mn-ea"/>
              </a:rPr>
              <a:t>教材《议论要言之有物》：</a:t>
            </a:r>
            <a:endParaRPr lang="zh-CN" altLang="en-US" sz="3200"/>
          </a:p>
          <a:p>
            <a:r>
              <a:rPr lang="zh-CN" altLang="en-US" sz="3200"/>
              <a:t>回顾学过的课文，试着分别摘出一处事实论据和道理论据，填入下表中。 </a:t>
            </a:r>
          </a:p>
          <a:p>
            <a:endParaRPr lang="zh-CN" altLang="en-US" sz="32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330" y="3018790"/>
            <a:ext cx="8811260" cy="3056255"/>
          </a:xfrm>
          <a:prstGeom prst="rect">
            <a:avLst/>
          </a:prstGeom>
        </p:spPr>
      </p:pic>
    </p:spTree>
  </p:cSld>
  <p:clrMapOvr>
    <a:masterClrMapping/>
  </p:clrMapOvr>
  <p:transition advTm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0250" y="937260"/>
            <a:ext cx="10444480" cy="5877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en-US" altLang="zh-CN" sz="4000" dirty="0">
                <a:sym typeface="+mn-ea"/>
              </a:rPr>
              <a:t>《</a:t>
            </a:r>
            <a:r>
              <a:rPr lang="zh-CN" altLang="en-US" sz="4000" dirty="0">
                <a:sym typeface="+mn-ea"/>
              </a:rPr>
              <a:t>论证要合理</a:t>
            </a:r>
            <a:r>
              <a:rPr lang="en-US" altLang="zh-CN" sz="4000" dirty="0">
                <a:sym typeface="+mn-ea"/>
              </a:rPr>
              <a:t>》</a:t>
            </a:r>
            <a:r>
              <a:rPr lang="zh-CN" altLang="en-US" sz="4000" dirty="0">
                <a:sym typeface="+mn-ea"/>
              </a:rPr>
              <a:t>：</a:t>
            </a:r>
            <a:endParaRPr lang="en-US" altLang="zh-CN" sz="4000" dirty="0"/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一 、</a:t>
            </a:r>
            <a:r>
              <a:rPr lang="en-US" altLang="zh-CN" sz="2800" dirty="0">
                <a:sym typeface="+mn-ea"/>
              </a:rPr>
              <a:t>《</a:t>
            </a:r>
            <a:r>
              <a:rPr lang="zh-CN" altLang="en-US" sz="2800" dirty="0">
                <a:sym typeface="+mn-ea"/>
              </a:rPr>
              <a:t>怀疑与学问</a:t>
            </a:r>
            <a:r>
              <a:rPr lang="en-US" altLang="zh-CN" sz="2800" dirty="0">
                <a:sym typeface="+mn-ea"/>
              </a:rPr>
              <a:t>》</a:t>
            </a:r>
            <a:r>
              <a:rPr lang="zh-CN" altLang="en-US" sz="2800" dirty="0">
                <a:sym typeface="+mn-ea"/>
              </a:rPr>
              <a:t>一文中指出，做学问不要盲从或迷信，要有怀疑的精神。请你也写一段文字论证这个观点。 </a:t>
            </a:r>
            <a:r>
              <a:rPr lang="en-US" altLang="zh-CN" sz="2800" dirty="0">
                <a:sym typeface="+mn-ea"/>
              </a:rPr>
              <a:t>200</a:t>
            </a:r>
            <a:r>
              <a:rPr lang="zh-CN" altLang="en-US" sz="2800" dirty="0">
                <a:sym typeface="+mn-ea"/>
              </a:rPr>
              <a:t>字左右 。</a:t>
            </a:r>
            <a:endParaRPr lang="en-US" altLang="zh-CN" sz="2800" dirty="0"/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二 、俗话说：“知足常乐。”有的人却说：“知足未必常乐。”试围绕“知足与快乐”这一话题，自定立意，自拟标题，写一篇议论文。不少于 </a:t>
            </a:r>
            <a:r>
              <a:rPr lang="en-US" altLang="zh-CN" sz="2800" dirty="0">
                <a:sym typeface="+mn-ea"/>
              </a:rPr>
              <a:t>600</a:t>
            </a:r>
            <a:r>
              <a:rPr lang="zh-CN" altLang="en-US" sz="2800" dirty="0">
                <a:sym typeface="+mn-ea"/>
              </a:rPr>
              <a:t>字。</a:t>
            </a:r>
            <a:br>
              <a:rPr lang="zh-CN" altLang="en-US" sz="2800" dirty="0">
                <a:sym typeface="+mn-ea"/>
              </a:rPr>
            </a:br>
            <a:r>
              <a:rPr lang="zh-CN" altLang="en-US" sz="2800" dirty="0">
                <a:sym typeface="+mn-ea"/>
              </a:rPr>
              <a:t> </a:t>
            </a:r>
            <a:br>
              <a:rPr lang="zh-CN" altLang="en-US" sz="2800" dirty="0">
                <a:sym typeface="+mn-ea"/>
              </a:rPr>
            </a:br>
            <a:r>
              <a:rPr lang="zh-CN" altLang="en-US" sz="2800" dirty="0">
                <a:sym typeface="+mn-ea"/>
              </a:rPr>
              <a:t/>
            </a:r>
            <a:br>
              <a:rPr lang="zh-CN" altLang="en-US" sz="2800" dirty="0">
                <a:sym typeface="+mn-ea"/>
              </a:rPr>
            </a:b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_文本框 1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2605" y="3069590"/>
            <a:ext cx="896620" cy="718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3600" b="1" dirty="0">
                <a:solidFill>
                  <a:schemeClr val="bg1"/>
                </a:solidFill>
                <a:ea typeface="微软雅黑" panose="020B0503020204020204" pitchFamily="34" charset="-122"/>
              </a:rPr>
              <a:t>小说的特质</a:t>
            </a:r>
          </a:p>
        </p:txBody>
      </p:sp>
      <p:sp>
        <p:nvSpPr>
          <p:cNvPr id="17" name="PA_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00420" y="2811145"/>
            <a:ext cx="4056380" cy="2538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8920" y="649605"/>
            <a:ext cx="1055052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故事性</a:t>
            </a:r>
            <a:endParaRPr lang="zh-CN" altLang="en-US" sz="3200" b="1">
              <a:solidFill>
                <a:schemeClr val="tx1"/>
              </a:solidFill>
            </a:endParaRPr>
          </a:p>
          <a:p>
            <a:pPr algn="just"/>
            <a:r>
              <a:rPr lang="zh-CN" altLang="en-US" sz="3200" b="1">
                <a:solidFill>
                  <a:schemeClr val="tx1"/>
                </a:solidFill>
              </a:rPr>
              <a:t>  </a:t>
            </a:r>
            <a:r>
              <a:rPr lang="zh-CN" altLang="en-US" sz="3200">
                <a:solidFill>
                  <a:schemeClr val="tx1"/>
                </a:solidFill>
              </a:rPr>
              <a:t>爱·摩·福斯特《小说面面观》：小说是用散文写成的具有某种长度的虚构的故事。</a:t>
            </a:r>
          </a:p>
          <a:p>
            <a:pPr algn="just"/>
            <a:r>
              <a:rPr lang="en-US" altLang="zh-CN" sz="3200" b="1">
                <a:solidFill>
                  <a:schemeClr val="tx1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虚构性</a:t>
            </a:r>
            <a:endParaRPr lang="zh-CN" altLang="en-US" sz="3200" b="1">
              <a:solidFill>
                <a:schemeClr val="tx1"/>
              </a:solidFill>
            </a:endParaRPr>
          </a:p>
          <a:p>
            <a:pPr algn="just"/>
            <a:r>
              <a:rPr lang="zh-CN" altLang="en-US" sz="3200">
                <a:solidFill>
                  <a:schemeClr val="tx1"/>
                </a:solidFill>
              </a:rPr>
              <a:t>米兰·昆德拉：我所说的一切都是假设的，我是小说家。</a:t>
            </a:r>
          </a:p>
          <a:p>
            <a:pPr algn="just"/>
            <a:r>
              <a:rPr lang="zh-CN" altLang="en-US" sz="3200">
                <a:solidFill>
                  <a:schemeClr val="tx1"/>
                </a:solidFill>
              </a:rPr>
              <a:t>波拉·福克斯（安徒生奖得主）：我相信，讲故事的艺术终归是真的艺术。</a:t>
            </a:r>
          </a:p>
          <a:p>
            <a:pPr algn="just"/>
            <a:r>
              <a:rPr lang="en-US" altLang="zh-CN" sz="3200" b="1">
                <a:solidFill>
                  <a:schemeClr val="tx1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隐喻性</a:t>
            </a:r>
            <a:endParaRPr lang="zh-CN" altLang="en-US" sz="3200" b="1">
              <a:solidFill>
                <a:schemeClr val="tx1"/>
              </a:solidFill>
            </a:endParaRPr>
          </a:p>
          <a:p>
            <a:pPr algn="just"/>
            <a:r>
              <a:rPr lang="zh-CN" altLang="en-US" sz="3200" b="1">
                <a:solidFill>
                  <a:schemeClr val="tx1"/>
                </a:solidFill>
              </a:rPr>
              <a:t>  </a:t>
            </a:r>
            <a:r>
              <a:rPr lang="zh-CN" altLang="en-US" sz="3200">
                <a:solidFill>
                  <a:schemeClr val="tx1"/>
                </a:solidFill>
              </a:rPr>
              <a:t>英国小说理论家劳治：作品中一切的物象均为小说家选择、过滤、变形的结果，承载着作者强烈的主观色彩和隐喻意义。</a:t>
            </a:r>
          </a:p>
          <a:p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5" name="PA_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2605" y="1492885"/>
            <a:ext cx="895985" cy="42767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40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小说的特质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</a:t>
            </a:r>
          </a:p>
        </p:txBody>
      </p:sp>
      <p:cxnSp>
        <p:nvCxnSpPr>
          <p:cNvPr id="7" name="PA_直接连接符 13"/>
          <p:cNvCxnSpPr/>
          <p:nvPr>
            <p:custDataLst>
              <p:tags r:id="rId4"/>
            </p:custDataLst>
          </p:nvPr>
        </p:nvCxnSpPr>
        <p:spPr>
          <a:xfrm>
            <a:off x="1292225" y="1492885"/>
            <a:ext cx="29210" cy="4218305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9460" y="763905"/>
            <a:ext cx="9747885" cy="3338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dirty="0">
                <a:sym typeface="+mn-ea"/>
              </a:rPr>
              <a:t>系统观照 </a:t>
            </a:r>
          </a:p>
          <a:p>
            <a:pPr algn="l"/>
            <a:endParaRPr lang="zh-CN" altLang="en-US" dirty="0"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en-US" sz="2800" dirty="0">
                <a:sym typeface="+mn-ea"/>
              </a:rPr>
              <a:t>写作是一个系统，需要系统规划。</a:t>
            </a:r>
            <a:endParaRPr lang="en-US" altLang="zh-CN" sz="2800" dirty="0"/>
          </a:p>
          <a:p>
            <a:pPr algn="l" fontAlgn="auto">
              <a:lnSpc>
                <a:spcPct val="150000"/>
              </a:lnSpc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en-US" sz="2800" dirty="0">
                <a:sym typeface="+mn-ea"/>
              </a:rPr>
              <a:t>如</a:t>
            </a:r>
            <a:r>
              <a:rPr lang="en-US" altLang="zh-CN" sz="2800" dirty="0">
                <a:sym typeface="+mn-ea"/>
              </a:rPr>
              <a:t>《</a:t>
            </a:r>
            <a:r>
              <a:rPr lang="zh-CN" altLang="en-US" sz="2800" dirty="0">
                <a:sym typeface="+mn-ea"/>
              </a:rPr>
              <a:t>议论要言之有据</a:t>
            </a:r>
            <a:r>
              <a:rPr lang="en-US" altLang="zh-CN" sz="2800" dirty="0">
                <a:sym typeface="+mn-ea"/>
              </a:rPr>
              <a:t>》《</a:t>
            </a:r>
            <a:r>
              <a:rPr lang="zh-CN" altLang="en-US" sz="2800" dirty="0">
                <a:sym typeface="+mn-ea"/>
              </a:rPr>
              <a:t>论据要合理</a:t>
            </a:r>
            <a:r>
              <a:rPr lang="en-US" altLang="zh-CN" sz="2800" dirty="0">
                <a:sym typeface="+mn-ea"/>
              </a:rPr>
              <a:t>》</a:t>
            </a:r>
            <a:r>
              <a:rPr lang="zh-CN" altLang="en-US" sz="2800" dirty="0">
                <a:sym typeface="+mn-ea"/>
              </a:rPr>
              <a:t>都涉及到对论据的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  分析，这就需要有所避让。</a:t>
            </a:r>
            <a:endParaRPr lang="en-US" altLang="zh-CN" dirty="0"/>
          </a:p>
          <a:p>
            <a:pPr algn="l" fontAlgn="auto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4094" y="466165"/>
            <a:ext cx="11205881" cy="5719482"/>
          </a:xfrm>
          <a:prstGeom prst="rect">
            <a:avLst/>
          </a:prstGeom>
          <a:noFill/>
          <a:ln w="66675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PA_直接连接符 13"/>
          <p:cNvCxnSpPr/>
          <p:nvPr>
            <p:custDataLst>
              <p:tags r:id="rId1"/>
            </p:custDataLst>
          </p:nvPr>
        </p:nvCxnSpPr>
        <p:spPr>
          <a:xfrm>
            <a:off x="5292520" y="232473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11312" y="2427763"/>
            <a:ext cx="3887788" cy="6451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PART </a:t>
            </a:r>
            <a:r>
              <a:rPr 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FOUR</a:t>
            </a:r>
          </a:p>
        </p:txBody>
      </p:sp>
      <p:sp>
        <p:nvSpPr>
          <p:cNvPr id="16" name="PA_文本框 1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51716" y="1513524"/>
            <a:ext cx="2862469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875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3600" b="1" dirty="0">
                <a:solidFill>
                  <a:schemeClr val="tx1"/>
                </a:solidFill>
                <a:ea typeface="微软雅黑" panose="020B0503020204020204" pitchFamily="34" charset="-122"/>
              </a:rPr>
              <a:t>四、综合性学习</a:t>
            </a:r>
          </a:p>
        </p:txBody>
      </p:sp>
      <p:sp>
        <p:nvSpPr>
          <p:cNvPr id="17" name="PA_文本框 1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83505" y="2608580"/>
            <a:ext cx="650621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4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defRPr/>
            </a:pPr>
            <a:r>
              <a:rPr lang="en-US" sz="8000" dirty="0">
                <a:solidFill>
                  <a:schemeClr val="bg1"/>
                </a:solidFill>
                <a:latin typeface="+mn-ea"/>
                <a:ea typeface="+mn-ea"/>
              </a:rPr>
              <a:t>·</a:t>
            </a:r>
            <a:r>
              <a:rPr sz="8000" dirty="0">
                <a:solidFill>
                  <a:schemeClr val="bg1"/>
                </a:solidFill>
                <a:latin typeface="+mn-ea"/>
                <a:ea typeface="+mn-ea"/>
              </a:rPr>
              <a:t>彰显价值：扩展阅读、语文实践</a:t>
            </a:r>
          </a:p>
          <a:p>
            <a:pPr algn="just" eaLnBrk="1" hangingPunct="1">
              <a:defRPr/>
            </a:pPr>
            <a:r>
              <a:rPr lang="en-US" sz="8000" dirty="0">
                <a:solidFill>
                  <a:schemeClr val="bg1"/>
                </a:solidFill>
                <a:latin typeface="+mn-ea"/>
                <a:ea typeface="+mn-ea"/>
              </a:rPr>
              <a:t>·</a:t>
            </a:r>
            <a:r>
              <a:rPr sz="8000" dirty="0">
                <a:solidFill>
                  <a:schemeClr val="bg1"/>
                </a:solidFill>
                <a:latin typeface="+mn-ea"/>
                <a:ea typeface="+mn-ea"/>
              </a:rPr>
              <a:t>加强指导：课内与课外结合、指导与自主结合</a:t>
            </a:r>
          </a:p>
          <a:p>
            <a:pPr algn="just" eaLnBrk="1" hangingPunct="1">
              <a:defRPr/>
            </a:pPr>
            <a:r>
              <a:rPr lang="en-US" sz="8000" dirty="0">
                <a:solidFill>
                  <a:schemeClr val="bg1"/>
                </a:solidFill>
                <a:latin typeface="+mn-ea"/>
                <a:ea typeface="+mn-ea"/>
              </a:rPr>
              <a:t>·</a:t>
            </a:r>
            <a:r>
              <a:rPr sz="8000" dirty="0">
                <a:solidFill>
                  <a:schemeClr val="bg1"/>
                </a:solidFill>
                <a:latin typeface="+mn-ea"/>
                <a:ea typeface="+mn-ea"/>
              </a:rPr>
              <a:t>评价助推：交流展示、以评促做</a:t>
            </a:r>
            <a:endParaRPr sz="8000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just" eaLnBrk="1" hangingPunct="1">
              <a:defRPr/>
            </a:pPr>
            <a:endParaRPr sz="8000" b="1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just" eaLnBrk="1" hangingPunct="1">
              <a:defRPr/>
            </a:pPr>
            <a:endParaRPr lang="da-DK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九上综合性学习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传统文化：《君子自强不息》</a:t>
            </a:r>
          </a:p>
          <a:p>
            <a:r>
              <a:rPr lang="zh-CN" altLang="en-US"/>
              <a:t>语文生活：《走进小说天地》</a:t>
            </a:r>
          </a:p>
        </p:txBody>
      </p:sp>
    </p:spTree>
  </p:cSld>
  <p:clrMapOvr>
    <a:masterClrMapping/>
  </p:clrMapOvr>
  <p:transition advTm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9"/>
          <p:cNvGrpSpPr/>
          <p:nvPr/>
        </p:nvGrpSpPr>
        <p:grpSpPr>
          <a:xfrm>
            <a:off x="937994" y="1387348"/>
            <a:ext cx="2080931" cy="3000377"/>
            <a:chOff x="3163888" y="-193675"/>
            <a:chExt cx="2081212" cy="3000376"/>
          </a:xfrm>
          <a:solidFill>
            <a:schemeClr val="accent2"/>
          </a:solidFill>
        </p:grpSpPr>
        <p:sp>
          <p:nvSpPr>
            <p:cNvPr id="33" name="Oval 43"/>
            <p:cNvSpPr>
              <a:spLocks noChangeArrowheads="1"/>
            </p:cNvSpPr>
            <p:nvPr/>
          </p:nvSpPr>
          <p:spPr bwMode="auto">
            <a:xfrm>
              <a:off x="3265488" y="-193675"/>
              <a:ext cx="635000" cy="6334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34" name="Freeform 45"/>
            <p:cNvSpPr/>
            <p:nvPr/>
          </p:nvSpPr>
          <p:spPr bwMode="auto">
            <a:xfrm>
              <a:off x="3400425" y="1385888"/>
              <a:ext cx="1146175" cy="1420813"/>
            </a:xfrm>
            <a:custGeom>
              <a:avLst/>
              <a:gdLst>
                <a:gd name="T0" fmla="*/ 62 w 459"/>
                <a:gd name="T1" fmla="*/ 569 h 569"/>
                <a:gd name="T2" fmla="*/ 41 w 459"/>
                <a:gd name="T3" fmla="*/ 566 h 569"/>
                <a:gd name="T4" fmla="*/ 1 w 459"/>
                <a:gd name="T5" fmla="*/ 520 h 569"/>
                <a:gd name="T6" fmla="*/ 26 w 459"/>
                <a:gd name="T7" fmla="*/ 493 h 569"/>
                <a:gd name="T8" fmla="*/ 53 w 459"/>
                <a:gd name="T9" fmla="*/ 515 h 569"/>
                <a:gd name="T10" fmla="*/ 68 w 459"/>
                <a:gd name="T11" fmla="*/ 515 h 569"/>
                <a:gd name="T12" fmla="*/ 105 w 459"/>
                <a:gd name="T13" fmla="*/ 490 h 569"/>
                <a:gd name="T14" fmla="*/ 407 w 459"/>
                <a:gd name="T15" fmla="*/ 16 h 569"/>
                <a:gd name="T16" fmla="*/ 443 w 459"/>
                <a:gd name="T17" fmla="*/ 8 h 569"/>
                <a:gd name="T18" fmla="*/ 451 w 459"/>
                <a:gd name="T19" fmla="*/ 45 h 569"/>
                <a:gd name="T20" fmla="*/ 149 w 459"/>
                <a:gd name="T21" fmla="*/ 519 h 569"/>
                <a:gd name="T22" fmla="*/ 62 w 459"/>
                <a:gd name="T23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9" h="569">
                  <a:moveTo>
                    <a:pt x="62" y="569"/>
                  </a:moveTo>
                  <a:cubicBezTo>
                    <a:pt x="55" y="569"/>
                    <a:pt x="47" y="568"/>
                    <a:pt x="41" y="566"/>
                  </a:cubicBezTo>
                  <a:cubicBezTo>
                    <a:pt x="17" y="560"/>
                    <a:pt x="1" y="542"/>
                    <a:pt x="1" y="520"/>
                  </a:cubicBezTo>
                  <a:cubicBezTo>
                    <a:pt x="0" y="505"/>
                    <a:pt x="12" y="493"/>
                    <a:pt x="26" y="493"/>
                  </a:cubicBezTo>
                  <a:cubicBezTo>
                    <a:pt x="39" y="492"/>
                    <a:pt x="51" y="502"/>
                    <a:pt x="53" y="515"/>
                  </a:cubicBezTo>
                  <a:cubicBezTo>
                    <a:pt x="56" y="516"/>
                    <a:pt x="61" y="517"/>
                    <a:pt x="68" y="515"/>
                  </a:cubicBezTo>
                  <a:cubicBezTo>
                    <a:pt x="77" y="514"/>
                    <a:pt x="92" y="509"/>
                    <a:pt x="105" y="490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414" y="4"/>
                    <a:pt x="431" y="0"/>
                    <a:pt x="443" y="8"/>
                  </a:cubicBezTo>
                  <a:cubicBezTo>
                    <a:pt x="455" y="16"/>
                    <a:pt x="459" y="33"/>
                    <a:pt x="451" y="45"/>
                  </a:cubicBezTo>
                  <a:cubicBezTo>
                    <a:pt x="149" y="519"/>
                    <a:pt x="149" y="519"/>
                    <a:pt x="149" y="519"/>
                  </a:cubicBezTo>
                  <a:cubicBezTo>
                    <a:pt x="126" y="555"/>
                    <a:pt x="91" y="569"/>
                    <a:pt x="62" y="5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35" name="Freeform 46"/>
            <p:cNvSpPr/>
            <p:nvPr/>
          </p:nvSpPr>
          <p:spPr bwMode="auto">
            <a:xfrm>
              <a:off x="4184650" y="1803400"/>
              <a:ext cx="406400" cy="469900"/>
            </a:xfrm>
            <a:custGeom>
              <a:avLst/>
              <a:gdLst>
                <a:gd name="T0" fmla="*/ 129 w 163"/>
                <a:gd name="T1" fmla="*/ 16 h 188"/>
                <a:gd name="T2" fmla="*/ 147 w 163"/>
                <a:gd name="T3" fmla="*/ 91 h 188"/>
                <a:gd name="T4" fmla="*/ 109 w 163"/>
                <a:gd name="T5" fmla="*/ 154 h 188"/>
                <a:gd name="T6" fmla="*/ 34 w 163"/>
                <a:gd name="T7" fmla="*/ 172 h 188"/>
                <a:gd name="T8" fmla="*/ 34 w 163"/>
                <a:gd name="T9" fmla="*/ 172 h 188"/>
                <a:gd name="T10" fmla="*/ 16 w 163"/>
                <a:gd name="T11" fmla="*/ 97 h 188"/>
                <a:gd name="T12" fmla="*/ 54 w 163"/>
                <a:gd name="T13" fmla="*/ 34 h 188"/>
                <a:gd name="T14" fmla="*/ 129 w 163"/>
                <a:gd name="T15" fmla="*/ 1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88">
                  <a:moveTo>
                    <a:pt x="129" y="16"/>
                  </a:moveTo>
                  <a:cubicBezTo>
                    <a:pt x="155" y="32"/>
                    <a:pt x="163" y="65"/>
                    <a:pt x="147" y="91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94" y="179"/>
                    <a:pt x="60" y="188"/>
                    <a:pt x="34" y="172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9" y="156"/>
                    <a:pt x="0" y="123"/>
                    <a:pt x="16" y="9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70" y="8"/>
                    <a:pt x="103" y="0"/>
                    <a:pt x="12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36" name="Freeform 47"/>
            <p:cNvSpPr/>
            <p:nvPr/>
          </p:nvSpPr>
          <p:spPr bwMode="auto">
            <a:xfrm>
              <a:off x="3752850" y="1793875"/>
              <a:ext cx="404813" cy="466725"/>
            </a:xfrm>
            <a:custGeom>
              <a:avLst/>
              <a:gdLst>
                <a:gd name="T0" fmla="*/ 128 w 162"/>
                <a:gd name="T1" fmla="*/ 16 h 187"/>
                <a:gd name="T2" fmla="*/ 147 w 162"/>
                <a:gd name="T3" fmla="*/ 91 h 187"/>
                <a:gd name="T4" fmla="*/ 109 w 162"/>
                <a:gd name="T5" fmla="*/ 153 h 187"/>
                <a:gd name="T6" fmla="*/ 34 w 162"/>
                <a:gd name="T7" fmla="*/ 172 h 187"/>
                <a:gd name="T8" fmla="*/ 34 w 162"/>
                <a:gd name="T9" fmla="*/ 172 h 187"/>
                <a:gd name="T10" fmla="*/ 15 w 162"/>
                <a:gd name="T11" fmla="*/ 97 h 187"/>
                <a:gd name="T12" fmla="*/ 53 w 162"/>
                <a:gd name="T13" fmla="*/ 34 h 187"/>
                <a:gd name="T14" fmla="*/ 128 w 162"/>
                <a:gd name="T15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87">
                  <a:moveTo>
                    <a:pt x="128" y="16"/>
                  </a:moveTo>
                  <a:cubicBezTo>
                    <a:pt x="154" y="31"/>
                    <a:pt x="162" y="65"/>
                    <a:pt x="147" y="91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93" y="179"/>
                    <a:pt x="60" y="187"/>
                    <a:pt x="34" y="172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8" y="156"/>
                    <a:pt x="0" y="123"/>
                    <a:pt x="15" y="97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69" y="8"/>
                    <a:pt x="103" y="0"/>
                    <a:pt x="12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37" name="Freeform 48"/>
            <p:cNvSpPr/>
            <p:nvPr/>
          </p:nvSpPr>
          <p:spPr bwMode="auto">
            <a:xfrm>
              <a:off x="3517900" y="500063"/>
              <a:ext cx="493713" cy="909638"/>
            </a:xfrm>
            <a:custGeom>
              <a:avLst/>
              <a:gdLst>
                <a:gd name="T0" fmla="*/ 115 w 198"/>
                <a:gd name="T1" fmla="*/ 364 h 364"/>
                <a:gd name="T2" fmla="*/ 38 w 198"/>
                <a:gd name="T3" fmla="*/ 299 h 364"/>
                <a:gd name="T4" fmla="*/ 6 w 198"/>
                <a:gd name="T5" fmla="*/ 96 h 364"/>
                <a:gd name="T6" fmla="*/ 71 w 198"/>
                <a:gd name="T7" fmla="*/ 7 h 364"/>
                <a:gd name="T8" fmla="*/ 160 w 198"/>
                <a:gd name="T9" fmla="*/ 71 h 364"/>
                <a:gd name="T10" fmla="*/ 192 w 198"/>
                <a:gd name="T11" fmla="*/ 275 h 364"/>
                <a:gd name="T12" fmla="*/ 127 w 198"/>
                <a:gd name="T13" fmla="*/ 363 h 364"/>
                <a:gd name="T14" fmla="*/ 115 w 198"/>
                <a:gd name="T15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364">
                  <a:moveTo>
                    <a:pt x="115" y="364"/>
                  </a:moveTo>
                  <a:cubicBezTo>
                    <a:pt x="77" y="364"/>
                    <a:pt x="44" y="337"/>
                    <a:pt x="38" y="299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0" y="53"/>
                    <a:pt x="29" y="13"/>
                    <a:pt x="71" y="7"/>
                  </a:cubicBezTo>
                  <a:cubicBezTo>
                    <a:pt x="113" y="0"/>
                    <a:pt x="153" y="29"/>
                    <a:pt x="160" y="71"/>
                  </a:cubicBezTo>
                  <a:cubicBezTo>
                    <a:pt x="192" y="275"/>
                    <a:pt x="192" y="275"/>
                    <a:pt x="192" y="275"/>
                  </a:cubicBezTo>
                  <a:cubicBezTo>
                    <a:pt x="198" y="317"/>
                    <a:pt x="169" y="357"/>
                    <a:pt x="127" y="363"/>
                  </a:cubicBezTo>
                  <a:cubicBezTo>
                    <a:pt x="123" y="364"/>
                    <a:pt x="119" y="364"/>
                    <a:pt x="115" y="3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38" name="Freeform 49"/>
            <p:cNvSpPr/>
            <p:nvPr/>
          </p:nvSpPr>
          <p:spPr bwMode="auto">
            <a:xfrm>
              <a:off x="3602038" y="1084263"/>
              <a:ext cx="949325" cy="1023938"/>
            </a:xfrm>
            <a:custGeom>
              <a:avLst/>
              <a:gdLst>
                <a:gd name="T0" fmla="*/ 169 w 380"/>
                <a:gd name="T1" fmla="*/ 410 h 410"/>
                <a:gd name="T2" fmla="*/ 124 w 380"/>
                <a:gd name="T3" fmla="*/ 384 h 410"/>
                <a:gd name="T4" fmla="*/ 16 w 380"/>
                <a:gd name="T5" fmla="*/ 203 h 410"/>
                <a:gd name="T6" fmla="*/ 9 w 380"/>
                <a:gd name="T7" fmla="*/ 179 h 410"/>
                <a:gd name="T8" fmla="*/ 1 w 380"/>
                <a:gd name="T9" fmla="*/ 56 h 410"/>
                <a:gd name="T10" fmla="*/ 15 w 380"/>
                <a:gd name="T11" fmla="*/ 16 h 410"/>
                <a:gd name="T12" fmla="*/ 54 w 380"/>
                <a:gd name="T13" fmla="*/ 0 h 410"/>
                <a:gd name="T14" fmla="*/ 114 w 380"/>
                <a:gd name="T15" fmla="*/ 0 h 410"/>
                <a:gd name="T16" fmla="*/ 156 w 380"/>
                <a:gd name="T17" fmla="*/ 21 h 410"/>
                <a:gd name="T18" fmla="*/ 380 w 380"/>
                <a:gd name="T19" fmla="*/ 321 h 410"/>
                <a:gd name="T20" fmla="*/ 356 w 380"/>
                <a:gd name="T21" fmla="*/ 375 h 410"/>
                <a:gd name="T22" fmla="*/ 282 w 380"/>
                <a:gd name="T23" fmla="*/ 365 h 410"/>
                <a:gd name="T24" fmla="*/ 113 w 380"/>
                <a:gd name="T25" fmla="*/ 139 h 410"/>
                <a:gd name="T26" fmla="*/ 114 w 380"/>
                <a:gd name="T27" fmla="*/ 160 h 410"/>
                <a:gd name="T28" fmla="*/ 215 w 380"/>
                <a:gd name="T29" fmla="*/ 329 h 410"/>
                <a:gd name="T30" fmla="*/ 196 w 380"/>
                <a:gd name="T31" fmla="*/ 402 h 410"/>
                <a:gd name="T32" fmla="*/ 169 w 380"/>
                <a:gd name="T33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0" h="410">
                  <a:moveTo>
                    <a:pt x="169" y="410"/>
                  </a:moveTo>
                  <a:cubicBezTo>
                    <a:pt x="151" y="410"/>
                    <a:pt x="134" y="400"/>
                    <a:pt x="124" y="38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2" y="196"/>
                    <a:pt x="10" y="188"/>
                    <a:pt x="9" y="179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41"/>
                    <a:pt x="5" y="27"/>
                    <a:pt x="15" y="16"/>
                  </a:cubicBezTo>
                  <a:cubicBezTo>
                    <a:pt x="25" y="6"/>
                    <a:pt x="39" y="0"/>
                    <a:pt x="5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1" y="0"/>
                    <a:pt x="146" y="7"/>
                    <a:pt x="156" y="21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77" y="345"/>
                    <a:pt x="379" y="358"/>
                    <a:pt x="356" y="375"/>
                  </a:cubicBezTo>
                  <a:cubicBezTo>
                    <a:pt x="333" y="393"/>
                    <a:pt x="299" y="388"/>
                    <a:pt x="282" y="365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215" y="329"/>
                    <a:pt x="215" y="329"/>
                    <a:pt x="215" y="329"/>
                  </a:cubicBezTo>
                  <a:cubicBezTo>
                    <a:pt x="230" y="355"/>
                    <a:pt x="222" y="387"/>
                    <a:pt x="196" y="402"/>
                  </a:cubicBezTo>
                  <a:cubicBezTo>
                    <a:pt x="188" y="407"/>
                    <a:pt x="179" y="410"/>
                    <a:pt x="169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39" name="Freeform 50"/>
            <p:cNvSpPr/>
            <p:nvPr/>
          </p:nvSpPr>
          <p:spPr bwMode="auto">
            <a:xfrm>
              <a:off x="3163888" y="498475"/>
              <a:ext cx="1222375" cy="1000125"/>
            </a:xfrm>
            <a:custGeom>
              <a:avLst/>
              <a:gdLst>
                <a:gd name="T0" fmla="*/ 58 w 490"/>
                <a:gd name="T1" fmla="*/ 401 h 401"/>
                <a:gd name="T2" fmla="*/ 48 w 490"/>
                <a:gd name="T3" fmla="*/ 400 h 401"/>
                <a:gd name="T4" fmla="*/ 6 w 490"/>
                <a:gd name="T5" fmla="*/ 338 h 401"/>
                <a:gd name="T6" fmla="*/ 41 w 490"/>
                <a:gd name="T7" fmla="*/ 152 h 401"/>
                <a:gd name="T8" fmla="*/ 58 w 490"/>
                <a:gd name="T9" fmla="*/ 122 h 401"/>
                <a:gd name="T10" fmla="*/ 169 w 490"/>
                <a:gd name="T11" fmla="*/ 22 h 401"/>
                <a:gd name="T12" fmla="*/ 238 w 490"/>
                <a:gd name="T13" fmla="*/ 0 h 401"/>
                <a:gd name="T14" fmla="*/ 388 w 490"/>
                <a:gd name="T15" fmla="*/ 0 h 401"/>
                <a:gd name="T16" fmla="*/ 439 w 490"/>
                <a:gd name="T17" fmla="*/ 41 h 401"/>
                <a:gd name="T18" fmla="*/ 483 w 490"/>
                <a:gd name="T19" fmla="*/ 224 h 401"/>
                <a:gd name="T20" fmla="*/ 444 w 490"/>
                <a:gd name="T21" fmla="*/ 288 h 401"/>
                <a:gd name="T22" fmla="*/ 380 w 490"/>
                <a:gd name="T23" fmla="*/ 249 h 401"/>
                <a:gd name="T24" fmla="*/ 346 w 490"/>
                <a:gd name="T25" fmla="*/ 106 h 401"/>
                <a:gd name="T26" fmla="*/ 236 w 490"/>
                <a:gd name="T27" fmla="*/ 106 h 401"/>
                <a:gd name="T28" fmla="*/ 142 w 490"/>
                <a:gd name="T29" fmla="*/ 190 h 401"/>
                <a:gd name="T30" fmla="*/ 110 w 490"/>
                <a:gd name="T31" fmla="*/ 358 h 401"/>
                <a:gd name="T32" fmla="*/ 58 w 490"/>
                <a:gd name="T33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0" h="401">
                  <a:moveTo>
                    <a:pt x="58" y="401"/>
                  </a:moveTo>
                  <a:cubicBezTo>
                    <a:pt x="55" y="401"/>
                    <a:pt x="51" y="400"/>
                    <a:pt x="48" y="400"/>
                  </a:cubicBezTo>
                  <a:cubicBezTo>
                    <a:pt x="19" y="394"/>
                    <a:pt x="0" y="367"/>
                    <a:pt x="6" y="338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4" y="141"/>
                    <a:pt x="50" y="130"/>
                    <a:pt x="58" y="122"/>
                  </a:cubicBezTo>
                  <a:cubicBezTo>
                    <a:pt x="58" y="122"/>
                    <a:pt x="153" y="35"/>
                    <a:pt x="169" y="22"/>
                  </a:cubicBezTo>
                  <a:cubicBezTo>
                    <a:pt x="184" y="9"/>
                    <a:pt x="225" y="0"/>
                    <a:pt x="23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412" y="0"/>
                    <a:pt x="434" y="17"/>
                    <a:pt x="439" y="41"/>
                  </a:cubicBezTo>
                  <a:cubicBezTo>
                    <a:pt x="483" y="224"/>
                    <a:pt x="483" y="224"/>
                    <a:pt x="483" y="224"/>
                  </a:cubicBezTo>
                  <a:cubicBezTo>
                    <a:pt x="490" y="252"/>
                    <a:pt x="473" y="281"/>
                    <a:pt x="444" y="288"/>
                  </a:cubicBezTo>
                  <a:cubicBezTo>
                    <a:pt x="416" y="295"/>
                    <a:pt x="387" y="277"/>
                    <a:pt x="380" y="249"/>
                  </a:cubicBezTo>
                  <a:cubicBezTo>
                    <a:pt x="346" y="106"/>
                    <a:pt x="346" y="106"/>
                    <a:pt x="346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142" y="190"/>
                    <a:pt x="142" y="190"/>
                    <a:pt x="142" y="190"/>
                  </a:cubicBezTo>
                  <a:cubicBezTo>
                    <a:pt x="110" y="358"/>
                    <a:pt x="110" y="358"/>
                    <a:pt x="110" y="358"/>
                  </a:cubicBezTo>
                  <a:cubicBezTo>
                    <a:pt x="105" y="383"/>
                    <a:pt x="83" y="401"/>
                    <a:pt x="58" y="4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0" name="Freeform 51"/>
            <p:cNvSpPr/>
            <p:nvPr/>
          </p:nvSpPr>
          <p:spPr bwMode="auto">
            <a:xfrm>
              <a:off x="4171950" y="1071563"/>
              <a:ext cx="1073150" cy="508000"/>
            </a:xfrm>
            <a:custGeom>
              <a:avLst/>
              <a:gdLst>
                <a:gd name="T0" fmla="*/ 410 w 430"/>
                <a:gd name="T1" fmla="*/ 203 h 203"/>
                <a:gd name="T2" fmla="*/ 401 w 430"/>
                <a:gd name="T3" fmla="*/ 200 h 203"/>
                <a:gd name="T4" fmla="*/ 11 w 430"/>
                <a:gd name="T5" fmla="*/ 35 h 203"/>
                <a:gd name="T6" fmla="*/ 4 w 430"/>
                <a:gd name="T7" fmla="*/ 13 h 203"/>
                <a:gd name="T8" fmla="*/ 27 w 430"/>
                <a:gd name="T9" fmla="*/ 4 h 203"/>
                <a:gd name="T10" fmla="*/ 417 w 430"/>
                <a:gd name="T11" fmla="*/ 169 h 203"/>
                <a:gd name="T12" fmla="*/ 426 w 430"/>
                <a:gd name="T13" fmla="*/ 192 h 203"/>
                <a:gd name="T14" fmla="*/ 410 w 4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0" h="203">
                  <a:moveTo>
                    <a:pt x="410" y="203"/>
                  </a:moveTo>
                  <a:cubicBezTo>
                    <a:pt x="408" y="203"/>
                    <a:pt x="405" y="202"/>
                    <a:pt x="401" y="200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4" y="33"/>
                    <a:pt x="0" y="22"/>
                    <a:pt x="4" y="13"/>
                  </a:cubicBezTo>
                  <a:cubicBezTo>
                    <a:pt x="7" y="4"/>
                    <a:pt x="18" y="0"/>
                    <a:pt x="27" y="4"/>
                  </a:cubicBezTo>
                  <a:cubicBezTo>
                    <a:pt x="417" y="169"/>
                    <a:pt x="417" y="169"/>
                    <a:pt x="417" y="169"/>
                  </a:cubicBezTo>
                  <a:cubicBezTo>
                    <a:pt x="426" y="172"/>
                    <a:pt x="430" y="183"/>
                    <a:pt x="426" y="192"/>
                  </a:cubicBezTo>
                  <a:cubicBezTo>
                    <a:pt x="424" y="198"/>
                    <a:pt x="417" y="203"/>
                    <a:pt x="410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1" name="Freeform 52"/>
            <p:cNvSpPr/>
            <p:nvPr/>
          </p:nvSpPr>
          <p:spPr bwMode="auto">
            <a:xfrm>
              <a:off x="3227388" y="1316038"/>
              <a:ext cx="1074738" cy="504825"/>
            </a:xfrm>
            <a:custGeom>
              <a:avLst/>
              <a:gdLst>
                <a:gd name="T0" fmla="*/ 410 w 430"/>
                <a:gd name="T1" fmla="*/ 202 h 202"/>
                <a:gd name="T2" fmla="*/ 403 w 430"/>
                <a:gd name="T3" fmla="*/ 201 h 202"/>
                <a:gd name="T4" fmla="*/ 13 w 430"/>
                <a:gd name="T5" fmla="*/ 36 h 202"/>
                <a:gd name="T6" fmla="*/ 4 w 430"/>
                <a:gd name="T7" fmla="*/ 13 h 202"/>
                <a:gd name="T8" fmla="*/ 27 w 430"/>
                <a:gd name="T9" fmla="*/ 3 h 202"/>
                <a:gd name="T10" fmla="*/ 417 w 430"/>
                <a:gd name="T11" fmla="*/ 168 h 202"/>
                <a:gd name="T12" fmla="*/ 426 w 430"/>
                <a:gd name="T13" fmla="*/ 191 h 202"/>
                <a:gd name="T14" fmla="*/ 410 w 430"/>
                <a:gd name="T1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0" h="202">
                  <a:moveTo>
                    <a:pt x="410" y="202"/>
                  </a:moveTo>
                  <a:cubicBezTo>
                    <a:pt x="408" y="202"/>
                    <a:pt x="405" y="202"/>
                    <a:pt x="403" y="20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4" y="32"/>
                    <a:pt x="0" y="22"/>
                    <a:pt x="4" y="13"/>
                  </a:cubicBezTo>
                  <a:cubicBezTo>
                    <a:pt x="7" y="4"/>
                    <a:pt x="18" y="0"/>
                    <a:pt x="27" y="3"/>
                  </a:cubicBezTo>
                  <a:cubicBezTo>
                    <a:pt x="417" y="168"/>
                    <a:pt x="417" y="168"/>
                    <a:pt x="417" y="168"/>
                  </a:cubicBezTo>
                  <a:cubicBezTo>
                    <a:pt x="426" y="172"/>
                    <a:pt x="430" y="182"/>
                    <a:pt x="426" y="191"/>
                  </a:cubicBezTo>
                  <a:cubicBezTo>
                    <a:pt x="424" y="198"/>
                    <a:pt x="417" y="202"/>
                    <a:pt x="410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</p:grpSp>
      <p:sp>
        <p:nvSpPr>
          <p:cNvPr id="60" name="Content Placeholder 2"/>
          <p:cNvSpPr txBox="1"/>
          <p:nvPr/>
        </p:nvSpPr>
        <p:spPr>
          <a:xfrm>
            <a:off x="6216636" y="4851402"/>
            <a:ext cx="2322199" cy="1296988"/>
          </a:xfrm>
          <a:prstGeom prst="rect">
            <a:avLst/>
          </a:prstGeom>
        </p:spPr>
        <p:txBody>
          <a:bodyPr lIns="91424" tIns="45713" rIns="91424" bIns="45713"/>
          <a:lstStyle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06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Content Placeholder 2"/>
          <p:cNvSpPr txBox="1"/>
          <p:nvPr/>
        </p:nvSpPr>
        <p:spPr>
          <a:xfrm>
            <a:off x="3694438" y="4846639"/>
            <a:ext cx="2334897" cy="1304925"/>
          </a:xfrm>
          <a:prstGeom prst="rect">
            <a:avLst/>
          </a:prstGeom>
        </p:spPr>
        <p:txBody>
          <a:bodyPr lIns="91424" tIns="45713" rIns="91424" bIns="45713"/>
          <a:lstStyle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06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Content Placeholder 2"/>
          <p:cNvSpPr txBox="1"/>
          <p:nvPr/>
        </p:nvSpPr>
        <p:spPr>
          <a:xfrm>
            <a:off x="1162716" y="4843464"/>
            <a:ext cx="2290454" cy="1304925"/>
          </a:xfrm>
          <a:prstGeom prst="rect">
            <a:avLst/>
          </a:prstGeom>
        </p:spPr>
        <p:txBody>
          <a:bodyPr lIns="91424" tIns="45713" rIns="91424" bIns="45713"/>
          <a:lstStyle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06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06420" y="1893570"/>
            <a:ext cx="854329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·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综合性学习不是一堂课，而是一次系统的活动；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·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作为语文实践活动，必须充分凸显语文元素；</a:t>
            </a:r>
            <a:endParaRPr lang="en-US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·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实践形式多样，涵盖阅读、调查、走访、讨论、</a:t>
            </a:r>
          </a:p>
          <a:p>
            <a:pPr algn="just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写作、成果呈现等。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10578" y="4681220"/>
            <a:ext cx="20808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 eaLnBrk="1" hangingPunct="1">
              <a:defRPr/>
            </a:pPr>
            <a:r>
              <a:rPr lang="en-US" altLang="zh-CN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1.</a:t>
            </a: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彰显价值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4685" y="638175"/>
            <a:ext cx="10386695" cy="5939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 dirty="0">
                <a:sym typeface="+mn-ea"/>
              </a:rPr>
              <a:t>教材</a:t>
            </a:r>
            <a:r>
              <a:rPr lang="en-US" altLang="zh-CN" sz="4400" b="1" dirty="0">
                <a:sym typeface="+mn-ea"/>
              </a:rPr>
              <a:t>《</a:t>
            </a:r>
            <a:r>
              <a:rPr lang="zh-CN" altLang="en-US" sz="4400" b="1" dirty="0">
                <a:sym typeface="+mn-ea"/>
              </a:rPr>
              <a:t>君子以自强不息</a:t>
            </a:r>
            <a:r>
              <a:rPr lang="en-US" altLang="zh-CN" sz="4400" b="1" dirty="0">
                <a:sym typeface="+mn-ea"/>
              </a:rPr>
              <a:t>》</a:t>
            </a:r>
            <a:endParaRPr lang="en-US" altLang="zh-CN" dirty="0">
              <a:sym typeface="+mn-ea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 sz="2800" dirty="0">
                <a:sym typeface="+mn-ea"/>
              </a:rPr>
              <a:t>一、认识自强不息的内涵 </a:t>
            </a:r>
            <a:endParaRPr lang="en-US" altLang="zh-CN" sz="2800" dirty="0"/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en-US" altLang="zh-CN" sz="2800" dirty="0">
                <a:sym typeface="+mn-ea"/>
              </a:rPr>
              <a:t>1.</a:t>
            </a:r>
            <a:r>
              <a:rPr lang="zh-CN" altLang="en-US" sz="2800" dirty="0">
                <a:sym typeface="+mn-ea"/>
              </a:rPr>
              <a:t>搜集有关自强不息的名言、格言等材料，了解自强不息精神的论述。</a:t>
            </a:r>
            <a:endParaRPr lang="en-US" altLang="zh-CN" sz="2800" dirty="0"/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en-US" altLang="zh-CN" sz="2800" dirty="0">
                <a:sym typeface="+mn-ea"/>
              </a:rPr>
              <a:t>2.</a:t>
            </a:r>
            <a:r>
              <a:rPr lang="zh-CN" altLang="en-US" sz="2800" dirty="0">
                <a:sym typeface="+mn-ea"/>
              </a:rPr>
              <a:t>搜集相关的诗句，感受古人自强不息的精神。</a:t>
            </a:r>
            <a:endParaRPr lang="en-US" altLang="zh-CN" sz="2800" dirty="0"/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 sz="2800" dirty="0">
                <a:sym typeface="+mn-ea"/>
              </a:rPr>
              <a:t>二、寻找自强不息的人物</a:t>
            </a:r>
            <a:endParaRPr lang="en-US" altLang="zh-CN" sz="2800" dirty="0"/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en-US" altLang="zh-CN" sz="2800" dirty="0">
                <a:sym typeface="+mn-ea"/>
              </a:rPr>
              <a:t>1. </a:t>
            </a:r>
            <a:r>
              <a:rPr lang="zh-CN" altLang="en-US" sz="2800" dirty="0">
                <a:sym typeface="+mn-ea"/>
              </a:rPr>
              <a:t>搜集和讲述中国古代自强不息的人物的故事。</a:t>
            </a:r>
            <a:endParaRPr lang="en-US" altLang="zh-CN" sz="2800" dirty="0"/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en-US" altLang="zh-CN" sz="2800" dirty="0">
                <a:sym typeface="+mn-ea"/>
              </a:rPr>
              <a:t>2.</a:t>
            </a:r>
            <a:r>
              <a:rPr lang="zh-CN" altLang="en-US" sz="2800" dirty="0">
                <a:sym typeface="+mn-ea"/>
              </a:rPr>
              <a:t>采访身边自强不息的人</a:t>
            </a:r>
            <a:r>
              <a:rPr lang="en-US" altLang="zh-CN" sz="2800" dirty="0">
                <a:sym typeface="+mn-ea"/>
              </a:rPr>
              <a:t>,</a:t>
            </a:r>
            <a:r>
              <a:rPr lang="zh-CN" altLang="en-US" sz="2800" dirty="0">
                <a:sym typeface="+mn-ea"/>
              </a:rPr>
              <a:t>撰写采访稿。</a:t>
            </a:r>
            <a:br>
              <a:rPr lang="zh-CN" altLang="en-US" sz="2800" dirty="0">
                <a:sym typeface="+mn-ea"/>
              </a:rPr>
            </a:b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4060" y="590550"/>
            <a:ext cx="9883140" cy="50158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b="1" dirty="0">
                <a:sym typeface="+mn-ea"/>
              </a:rPr>
              <a:t>重庆一中试教：古代自强不息的人物的故事</a:t>
            </a:r>
            <a:endParaRPr lang="zh-CN" altLang="en-US" dirty="0">
              <a:sym typeface="+mn-ea"/>
            </a:endParaRPr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en-US" sz="2800" dirty="0">
                <a:sym typeface="+mn-ea"/>
              </a:rPr>
              <a:t>学生搜集材料：</a:t>
            </a:r>
            <a:endParaRPr lang="en-US" altLang="zh-CN" sz="2800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zh-CN" sz="2800" dirty="0">
                <a:sym typeface="+mn-ea"/>
              </a:rPr>
              <a:t>司马迁发愤治史</a:t>
            </a:r>
            <a:r>
              <a:rPr lang="zh-CN" altLang="en-US" sz="2800" dirty="0">
                <a:sym typeface="+mn-ea"/>
              </a:rPr>
              <a:t>的故事</a:t>
            </a:r>
            <a:endParaRPr lang="zh-CN" altLang="zh-CN" sz="2800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zh-CN" sz="2800" dirty="0">
                <a:sym typeface="+mn-ea"/>
              </a:rPr>
              <a:t>宋濂</a:t>
            </a:r>
            <a:r>
              <a:rPr lang="zh-CN" altLang="en-US" sz="2800" dirty="0">
                <a:sym typeface="+mn-ea"/>
              </a:rPr>
              <a:t>守信还书</a:t>
            </a:r>
            <a:r>
              <a:rPr lang="zh-CN" altLang="zh-CN" sz="2800" dirty="0">
                <a:sym typeface="+mn-ea"/>
              </a:rPr>
              <a:t>的故事</a:t>
            </a:r>
            <a:endParaRPr lang="zh-CN" altLang="zh-CN" sz="2800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zh-CN" sz="2800" dirty="0">
                <a:sym typeface="+mn-ea"/>
              </a:rPr>
              <a:t>岳飞学艺</a:t>
            </a:r>
            <a:r>
              <a:rPr lang="zh-CN" altLang="en-US" sz="2800" dirty="0">
                <a:sym typeface="+mn-ea"/>
              </a:rPr>
              <a:t>的故事</a:t>
            </a:r>
            <a:endParaRPr lang="zh-CN" altLang="zh-CN" sz="2800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zh-CN" sz="2800" dirty="0">
                <a:sym typeface="+mn-ea"/>
              </a:rPr>
              <a:t>徐悲鸿励志学画</a:t>
            </a:r>
            <a:r>
              <a:rPr lang="zh-CN" altLang="en-US" sz="2800" dirty="0">
                <a:sym typeface="+mn-ea"/>
              </a:rPr>
              <a:t>的故事</a:t>
            </a:r>
            <a:endParaRPr lang="en-US" altLang="zh-CN" sz="2800" dirty="0"/>
          </a:p>
          <a:p>
            <a:pPr marL="0" indent="0" algn="just" fontAlgn="auto">
              <a:lnSpc>
                <a:spcPct val="150000"/>
              </a:lnSpc>
              <a:buNone/>
            </a:pPr>
            <a:r>
              <a:rPr lang="en-US" altLang="zh-CN" sz="2800" dirty="0">
                <a:sym typeface="+mn-ea"/>
              </a:rPr>
              <a:t>·……</a:t>
            </a:r>
            <a:endParaRPr lang="en-US" altLang="zh-CN" sz="2800" dirty="0"/>
          </a:p>
          <a:p>
            <a:pPr marL="0" indent="0" algn="just">
              <a:buNone/>
            </a:pP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8"/>
          <p:cNvGrpSpPr/>
          <p:nvPr/>
        </p:nvGrpSpPr>
        <p:grpSpPr>
          <a:xfrm>
            <a:off x="763741" y="795370"/>
            <a:ext cx="2455531" cy="2463801"/>
            <a:chOff x="6816725" y="215900"/>
            <a:chExt cx="2455863" cy="2463800"/>
          </a:xfrm>
          <a:solidFill>
            <a:schemeClr val="accent3"/>
          </a:solidFill>
        </p:grpSpPr>
        <p:sp>
          <p:nvSpPr>
            <p:cNvPr id="42" name="Oval 35"/>
            <p:cNvSpPr>
              <a:spLocks noChangeArrowheads="1"/>
            </p:cNvSpPr>
            <p:nvPr/>
          </p:nvSpPr>
          <p:spPr bwMode="auto">
            <a:xfrm>
              <a:off x="6816725" y="215900"/>
              <a:ext cx="620713" cy="619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3" name="Freeform 36"/>
            <p:cNvSpPr/>
            <p:nvPr/>
          </p:nvSpPr>
          <p:spPr bwMode="auto">
            <a:xfrm>
              <a:off x="7524750" y="1533525"/>
              <a:ext cx="1747838" cy="993775"/>
            </a:xfrm>
            <a:custGeom>
              <a:avLst/>
              <a:gdLst>
                <a:gd name="T0" fmla="*/ 94 w 700"/>
                <a:gd name="T1" fmla="*/ 398 h 398"/>
                <a:gd name="T2" fmla="*/ 27 w 700"/>
                <a:gd name="T3" fmla="*/ 374 h 398"/>
                <a:gd name="T4" fmla="*/ 10 w 700"/>
                <a:gd name="T5" fmla="*/ 309 h 398"/>
                <a:gd name="T6" fmla="*/ 49 w 700"/>
                <a:gd name="T7" fmla="*/ 295 h 398"/>
                <a:gd name="T8" fmla="*/ 64 w 700"/>
                <a:gd name="T9" fmla="*/ 329 h 398"/>
                <a:gd name="T10" fmla="*/ 79 w 700"/>
                <a:gd name="T11" fmla="*/ 337 h 398"/>
                <a:gd name="T12" fmla="*/ 127 w 700"/>
                <a:gd name="T13" fmla="*/ 330 h 398"/>
                <a:gd name="T14" fmla="*/ 652 w 700"/>
                <a:gd name="T15" fmla="*/ 9 h 398"/>
                <a:gd name="T16" fmla="*/ 692 w 700"/>
                <a:gd name="T17" fmla="*/ 18 h 398"/>
                <a:gd name="T18" fmla="*/ 682 w 700"/>
                <a:gd name="T19" fmla="*/ 58 h 398"/>
                <a:gd name="T20" fmla="*/ 157 w 700"/>
                <a:gd name="T21" fmla="*/ 379 h 398"/>
                <a:gd name="T22" fmla="*/ 94 w 700"/>
                <a:gd name="T23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398">
                  <a:moveTo>
                    <a:pt x="94" y="398"/>
                  </a:moveTo>
                  <a:cubicBezTo>
                    <a:pt x="67" y="398"/>
                    <a:pt x="43" y="388"/>
                    <a:pt x="27" y="374"/>
                  </a:cubicBezTo>
                  <a:cubicBezTo>
                    <a:pt x="7" y="356"/>
                    <a:pt x="0" y="331"/>
                    <a:pt x="10" y="309"/>
                  </a:cubicBezTo>
                  <a:cubicBezTo>
                    <a:pt x="17" y="295"/>
                    <a:pt x="34" y="288"/>
                    <a:pt x="49" y="295"/>
                  </a:cubicBezTo>
                  <a:cubicBezTo>
                    <a:pt x="62" y="301"/>
                    <a:pt x="68" y="316"/>
                    <a:pt x="64" y="329"/>
                  </a:cubicBezTo>
                  <a:cubicBezTo>
                    <a:pt x="67" y="331"/>
                    <a:pt x="71" y="335"/>
                    <a:pt x="79" y="337"/>
                  </a:cubicBezTo>
                  <a:cubicBezTo>
                    <a:pt x="88" y="340"/>
                    <a:pt x="106" y="343"/>
                    <a:pt x="127" y="330"/>
                  </a:cubicBezTo>
                  <a:cubicBezTo>
                    <a:pt x="652" y="9"/>
                    <a:pt x="652" y="9"/>
                    <a:pt x="652" y="9"/>
                  </a:cubicBezTo>
                  <a:cubicBezTo>
                    <a:pt x="665" y="0"/>
                    <a:pt x="683" y="5"/>
                    <a:pt x="692" y="18"/>
                  </a:cubicBezTo>
                  <a:cubicBezTo>
                    <a:pt x="700" y="32"/>
                    <a:pt x="696" y="50"/>
                    <a:pt x="682" y="58"/>
                  </a:cubicBezTo>
                  <a:cubicBezTo>
                    <a:pt x="157" y="379"/>
                    <a:pt x="157" y="379"/>
                    <a:pt x="157" y="379"/>
                  </a:cubicBezTo>
                  <a:cubicBezTo>
                    <a:pt x="136" y="392"/>
                    <a:pt x="114" y="398"/>
                    <a:pt x="94" y="3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4" name="Freeform 37"/>
            <p:cNvSpPr/>
            <p:nvPr/>
          </p:nvSpPr>
          <p:spPr bwMode="auto">
            <a:xfrm>
              <a:off x="7219950" y="1689100"/>
              <a:ext cx="1747838" cy="990600"/>
            </a:xfrm>
            <a:custGeom>
              <a:avLst/>
              <a:gdLst>
                <a:gd name="T0" fmla="*/ 94 w 700"/>
                <a:gd name="T1" fmla="*/ 397 h 397"/>
                <a:gd name="T2" fmla="*/ 28 w 700"/>
                <a:gd name="T3" fmla="*/ 373 h 397"/>
                <a:gd name="T4" fmla="*/ 10 w 700"/>
                <a:gd name="T5" fmla="*/ 309 h 397"/>
                <a:gd name="T6" fmla="*/ 49 w 700"/>
                <a:gd name="T7" fmla="*/ 294 h 397"/>
                <a:gd name="T8" fmla="*/ 65 w 700"/>
                <a:gd name="T9" fmla="*/ 329 h 397"/>
                <a:gd name="T10" fmla="*/ 79 w 700"/>
                <a:gd name="T11" fmla="*/ 337 h 397"/>
                <a:gd name="T12" fmla="*/ 127 w 700"/>
                <a:gd name="T13" fmla="*/ 329 h 397"/>
                <a:gd name="T14" fmla="*/ 652 w 700"/>
                <a:gd name="T15" fmla="*/ 8 h 397"/>
                <a:gd name="T16" fmla="*/ 692 w 700"/>
                <a:gd name="T17" fmla="*/ 18 h 397"/>
                <a:gd name="T18" fmla="*/ 682 w 700"/>
                <a:gd name="T19" fmla="*/ 58 h 397"/>
                <a:gd name="T20" fmla="*/ 157 w 700"/>
                <a:gd name="T21" fmla="*/ 379 h 397"/>
                <a:gd name="T22" fmla="*/ 94 w 700"/>
                <a:gd name="T23" fmla="*/ 39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397">
                  <a:moveTo>
                    <a:pt x="94" y="397"/>
                  </a:moveTo>
                  <a:cubicBezTo>
                    <a:pt x="67" y="397"/>
                    <a:pt x="43" y="387"/>
                    <a:pt x="28" y="373"/>
                  </a:cubicBezTo>
                  <a:cubicBezTo>
                    <a:pt x="7" y="355"/>
                    <a:pt x="0" y="330"/>
                    <a:pt x="10" y="309"/>
                  </a:cubicBezTo>
                  <a:cubicBezTo>
                    <a:pt x="17" y="294"/>
                    <a:pt x="34" y="288"/>
                    <a:pt x="49" y="294"/>
                  </a:cubicBezTo>
                  <a:cubicBezTo>
                    <a:pt x="62" y="300"/>
                    <a:pt x="69" y="315"/>
                    <a:pt x="65" y="329"/>
                  </a:cubicBezTo>
                  <a:cubicBezTo>
                    <a:pt x="67" y="331"/>
                    <a:pt x="72" y="334"/>
                    <a:pt x="79" y="337"/>
                  </a:cubicBezTo>
                  <a:cubicBezTo>
                    <a:pt x="88" y="339"/>
                    <a:pt x="106" y="342"/>
                    <a:pt x="127" y="329"/>
                  </a:cubicBezTo>
                  <a:cubicBezTo>
                    <a:pt x="652" y="8"/>
                    <a:pt x="652" y="8"/>
                    <a:pt x="652" y="8"/>
                  </a:cubicBezTo>
                  <a:cubicBezTo>
                    <a:pt x="666" y="0"/>
                    <a:pt x="684" y="4"/>
                    <a:pt x="692" y="18"/>
                  </a:cubicBezTo>
                  <a:cubicBezTo>
                    <a:pt x="700" y="31"/>
                    <a:pt x="696" y="49"/>
                    <a:pt x="682" y="58"/>
                  </a:cubicBezTo>
                  <a:cubicBezTo>
                    <a:pt x="157" y="379"/>
                    <a:pt x="157" y="379"/>
                    <a:pt x="157" y="379"/>
                  </a:cubicBezTo>
                  <a:cubicBezTo>
                    <a:pt x="136" y="392"/>
                    <a:pt x="114" y="397"/>
                    <a:pt x="94" y="3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8243888" y="1676400"/>
              <a:ext cx="509588" cy="449263"/>
            </a:xfrm>
            <a:custGeom>
              <a:avLst/>
              <a:gdLst>
                <a:gd name="T0" fmla="*/ 186 w 204"/>
                <a:gd name="T1" fmla="*/ 36 h 180"/>
                <a:gd name="T2" fmla="*/ 168 w 204"/>
                <a:gd name="T3" fmla="*/ 119 h 180"/>
                <a:gd name="T4" fmla="*/ 101 w 204"/>
                <a:gd name="T5" fmla="*/ 162 h 180"/>
                <a:gd name="T6" fmla="*/ 18 w 204"/>
                <a:gd name="T7" fmla="*/ 144 h 180"/>
                <a:gd name="T8" fmla="*/ 18 w 204"/>
                <a:gd name="T9" fmla="*/ 144 h 180"/>
                <a:gd name="T10" fmla="*/ 36 w 204"/>
                <a:gd name="T11" fmla="*/ 62 h 180"/>
                <a:gd name="T12" fmla="*/ 104 w 204"/>
                <a:gd name="T13" fmla="*/ 18 h 180"/>
                <a:gd name="T14" fmla="*/ 186 w 204"/>
                <a:gd name="T15" fmla="*/ 3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180">
                  <a:moveTo>
                    <a:pt x="186" y="36"/>
                  </a:moveTo>
                  <a:cubicBezTo>
                    <a:pt x="204" y="64"/>
                    <a:pt x="196" y="101"/>
                    <a:pt x="168" y="11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73" y="180"/>
                    <a:pt x="36" y="172"/>
                    <a:pt x="18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117"/>
                    <a:pt x="8" y="80"/>
                    <a:pt x="36" y="62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31" y="0"/>
                    <a:pt x="168" y="9"/>
                    <a:pt x="186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7459663" y="474663"/>
              <a:ext cx="1363663" cy="635000"/>
            </a:xfrm>
            <a:custGeom>
              <a:avLst/>
              <a:gdLst>
                <a:gd name="T0" fmla="*/ 453 w 546"/>
                <a:gd name="T1" fmla="*/ 254 h 254"/>
                <a:gd name="T2" fmla="*/ 436 w 546"/>
                <a:gd name="T3" fmla="*/ 252 h 254"/>
                <a:gd name="T4" fmla="*/ 76 w 546"/>
                <a:gd name="T5" fmla="*/ 177 h 254"/>
                <a:gd name="T6" fmla="*/ 10 w 546"/>
                <a:gd name="T7" fmla="*/ 76 h 254"/>
                <a:gd name="T8" fmla="*/ 111 w 546"/>
                <a:gd name="T9" fmla="*/ 10 h 254"/>
                <a:gd name="T10" fmla="*/ 470 w 546"/>
                <a:gd name="T11" fmla="*/ 85 h 254"/>
                <a:gd name="T12" fmla="*/ 536 w 546"/>
                <a:gd name="T13" fmla="*/ 186 h 254"/>
                <a:gd name="T14" fmla="*/ 453 w 546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6" h="254">
                  <a:moveTo>
                    <a:pt x="453" y="254"/>
                  </a:moveTo>
                  <a:cubicBezTo>
                    <a:pt x="447" y="254"/>
                    <a:pt x="441" y="253"/>
                    <a:pt x="436" y="252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30" y="167"/>
                    <a:pt x="0" y="122"/>
                    <a:pt x="10" y="76"/>
                  </a:cubicBezTo>
                  <a:cubicBezTo>
                    <a:pt x="19" y="30"/>
                    <a:pt x="65" y="0"/>
                    <a:pt x="111" y="10"/>
                  </a:cubicBezTo>
                  <a:cubicBezTo>
                    <a:pt x="470" y="85"/>
                    <a:pt x="470" y="85"/>
                    <a:pt x="470" y="85"/>
                  </a:cubicBezTo>
                  <a:cubicBezTo>
                    <a:pt x="516" y="95"/>
                    <a:pt x="546" y="140"/>
                    <a:pt x="536" y="186"/>
                  </a:cubicBezTo>
                  <a:cubicBezTo>
                    <a:pt x="528" y="226"/>
                    <a:pt x="493" y="254"/>
                    <a:pt x="453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7" name="Freeform 40"/>
            <p:cNvSpPr/>
            <p:nvPr/>
          </p:nvSpPr>
          <p:spPr bwMode="auto">
            <a:xfrm>
              <a:off x="7899400" y="800100"/>
              <a:ext cx="889000" cy="1181100"/>
            </a:xfrm>
            <a:custGeom>
              <a:avLst/>
              <a:gdLst>
                <a:gd name="T0" fmla="*/ 277 w 356"/>
                <a:gd name="T1" fmla="*/ 473 h 473"/>
                <a:gd name="T2" fmla="*/ 239 w 356"/>
                <a:gd name="T3" fmla="*/ 459 h 473"/>
                <a:gd name="T4" fmla="*/ 21 w 356"/>
                <a:gd name="T5" fmla="*/ 273 h 473"/>
                <a:gd name="T6" fmla="*/ 1 w 356"/>
                <a:gd name="T7" fmla="*/ 226 h 473"/>
                <a:gd name="T8" fmla="*/ 25 w 356"/>
                <a:gd name="T9" fmla="*/ 181 h 473"/>
                <a:gd name="T10" fmla="*/ 257 w 356"/>
                <a:gd name="T11" fmla="*/ 18 h 473"/>
                <a:gd name="T12" fmla="*/ 338 w 356"/>
                <a:gd name="T13" fmla="*/ 32 h 473"/>
                <a:gd name="T14" fmla="*/ 328 w 356"/>
                <a:gd name="T15" fmla="*/ 107 h 473"/>
                <a:gd name="T16" fmla="*/ 153 w 356"/>
                <a:gd name="T17" fmla="*/ 233 h 473"/>
                <a:gd name="T18" fmla="*/ 315 w 356"/>
                <a:gd name="T19" fmla="*/ 370 h 473"/>
                <a:gd name="T20" fmla="*/ 321 w 356"/>
                <a:gd name="T21" fmla="*/ 452 h 473"/>
                <a:gd name="T22" fmla="*/ 277 w 356"/>
                <a:gd name="T23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6" h="473">
                  <a:moveTo>
                    <a:pt x="277" y="473"/>
                  </a:moveTo>
                  <a:cubicBezTo>
                    <a:pt x="264" y="473"/>
                    <a:pt x="250" y="468"/>
                    <a:pt x="239" y="459"/>
                  </a:cubicBezTo>
                  <a:cubicBezTo>
                    <a:pt x="21" y="273"/>
                    <a:pt x="21" y="273"/>
                    <a:pt x="21" y="273"/>
                  </a:cubicBezTo>
                  <a:cubicBezTo>
                    <a:pt x="7" y="261"/>
                    <a:pt x="0" y="244"/>
                    <a:pt x="1" y="226"/>
                  </a:cubicBezTo>
                  <a:cubicBezTo>
                    <a:pt x="1" y="208"/>
                    <a:pt x="11" y="192"/>
                    <a:pt x="25" y="181"/>
                  </a:cubicBezTo>
                  <a:cubicBezTo>
                    <a:pt x="257" y="18"/>
                    <a:pt x="257" y="18"/>
                    <a:pt x="257" y="18"/>
                  </a:cubicBezTo>
                  <a:cubicBezTo>
                    <a:pt x="283" y="0"/>
                    <a:pt x="319" y="6"/>
                    <a:pt x="338" y="32"/>
                  </a:cubicBezTo>
                  <a:cubicBezTo>
                    <a:pt x="356" y="59"/>
                    <a:pt x="354" y="89"/>
                    <a:pt x="328" y="107"/>
                  </a:cubicBezTo>
                  <a:cubicBezTo>
                    <a:pt x="153" y="233"/>
                    <a:pt x="153" y="233"/>
                    <a:pt x="153" y="233"/>
                  </a:cubicBezTo>
                  <a:cubicBezTo>
                    <a:pt x="315" y="370"/>
                    <a:pt x="315" y="370"/>
                    <a:pt x="315" y="370"/>
                  </a:cubicBezTo>
                  <a:cubicBezTo>
                    <a:pt x="339" y="391"/>
                    <a:pt x="342" y="428"/>
                    <a:pt x="321" y="452"/>
                  </a:cubicBezTo>
                  <a:cubicBezTo>
                    <a:pt x="310" y="466"/>
                    <a:pt x="293" y="473"/>
                    <a:pt x="277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8" name="Freeform 41"/>
            <p:cNvSpPr/>
            <p:nvPr/>
          </p:nvSpPr>
          <p:spPr bwMode="auto">
            <a:xfrm>
              <a:off x="7327900" y="563563"/>
              <a:ext cx="558800" cy="981075"/>
            </a:xfrm>
            <a:custGeom>
              <a:avLst/>
              <a:gdLst>
                <a:gd name="T0" fmla="*/ 65 w 224"/>
                <a:gd name="T1" fmla="*/ 393 h 393"/>
                <a:gd name="T2" fmla="*/ 27 w 224"/>
                <a:gd name="T3" fmla="*/ 379 h 393"/>
                <a:gd name="T4" fmla="*/ 21 w 224"/>
                <a:gd name="T5" fmla="*/ 297 h 393"/>
                <a:gd name="T6" fmla="*/ 98 w 224"/>
                <a:gd name="T7" fmla="*/ 208 h 393"/>
                <a:gd name="T8" fmla="*/ 63 w 224"/>
                <a:gd name="T9" fmla="*/ 79 h 393"/>
                <a:gd name="T10" fmla="*/ 104 w 224"/>
                <a:gd name="T11" fmla="*/ 8 h 393"/>
                <a:gd name="T12" fmla="*/ 176 w 224"/>
                <a:gd name="T13" fmla="*/ 49 h 393"/>
                <a:gd name="T14" fmla="*/ 219 w 224"/>
                <a:gd name="T15" fmla="*/ 207 h 393"/>
                <a:gd name="T16" fmla="*/ 206 w 224"/>
                <a:gd name="T17" fmla="*/ 260 h 393"/>
                <a:gd name="T18" fmla="*/ 109 w 224"/>
                <a:gd name="T19" fmla="*/ 373 h 393"/>
                <a:gd name="T20" fmla="*/ 65 w 224"/>
                <a:gd name="T21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393">
                  <a:moveTo>
                    <a:pt x="65" y="393"/>
                  </a:moveTo>
                  <a:cubicBezTo>
                    <a:pt x="51" y="393"/>
                    <a:pt x="38" y="389"/>
                    <a:pt x="27" y="379"/>
                  </a:cubicBezTo>
                  <a:cubicBezTo>
                    <a:pt x="3" y="358"/>
                    <a:pt x="0" y="321"/>
                    <a:pt x="21" y="297"/>
                  </a:cubicBezTo>
                  <a:cubicBezTo>
                    <a:pt x="98" y="208"/>
                    <a:pt x="98" y="208"/>
                    <a:pt x="98" y="208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55" y="48"/>
                    <a:pt x="73" y="16"/>
                    <a:pt x="104" y="8"/>
                  </a:cubicBezTo>
                  <a:cubicBezTo>
                    <a:pt x="135" y="0"/>
                    <a:pt x="167" y="18"/>
                    <a:pt x="176" y="49"/>
                  </a:cubicBezTo>
                  <a:cubicBezTo>
                    <a:pt x="219" y="207"/>
                    <a:pt x="219" y="207"/>
                    <a:pt x="219" y="207"/>
                  </a:cubicBezTo>
                  <a:cubicBezTo>
                    <a:pt x="224" y="226"/>
                    <a:pt x="219" y="246"/>
                    <a:pt x="206" y="260"/>
                  </a:cubicBezTo>
                  <a:cubicBezTo>
                    <a:pt x="109" y="373"/>
                    <a:pt x="109" y="373"/>
                    <a:pt x="109" y="373"/>
                  </a:cubicBezTo>
                  <a:cubicBezTo>
                    <a:pt x="97" y="386"/>
                    <a:pt x="81" y="393"/>
                    <a:pt x="65" y="3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9" name="Freeform 42"/>
            <p:cNvSpPr/>
            <p:nvPr/>
          </p:nvSpPr>
          <p:spPr bwMode="auto">
            <a:xfrm>
              <a:off x="7402513" y="415925"/>
              <a:ext cx="1581150" cy="1098550"/>
            </a:xfrm>
            <a:custGeom>
              <a:avLst/>
              <a:gdLst>
                <a:gd name="T0" fmla="*/ 22 w 633"/>
                <a:gd name="T1" fmla="*/ 440 h 440"/>
                <a:gd name="T2" fmla="*/ 6 w 633"/>
                <a:gd name="T3" fmla="*/ 432 h 440"/>
                <a:gd name="T4" fmla="*/ 11 w 633"/>
                <a:gd name="T5" fmla="*/ 405 h 440"/>
                <a:gd name="T6" fmla="*/ 601 w 633"/>
                <a:gd name="T7" fmla="*/ 6 h 440"/>
                <a:gd name="T8" fmla="*/ 627 w 633"/>
                <a:gd name="T9" fmla="*/ 12 h 440"/>
                <a:gd name="T10" fmla="*/ 622 w 633"/>
                <a:gd name="T11" fmla="*/ 39 h 440"/>
                <a:gd name="T12" fmla="*/ 32 w 633"/>
                <a:gd name="T13" fmla="*/ 437 h 440"/>
                <a:gd name="T14" fmla="*/ 22 w 633"/>
                <a:gd name="T15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3" h="440">
                  <a:moveTo>
                    <a:pt x="22" y="440"/>
                  </a:moveTo>
                  <a:cubicBezTo>
                    <a:pt x="15" y="440"/>
                    <a:pt x="9" y="437"/>
                    <a:pt x="6" y="432"/>
                  </a:cubicBezTo>
                  <a:cubicBezTo>
                    <a:pt x="0" y="423"/>
                    <a:pt x="2" y="411"/>
                    <a:pt x="11" y="405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9" y="0"/>
                    <a:pt x="621" y="3"/>
                    <a:pt x="627" y="12"/>
                  </a:cubicBezTo>
                  <a:cubicBezTo>
                    <a:pt x="633" y="21"/>
                    <a:pt x="631" y="33"/>
                    <a:pt x="622" y="39"/>
                  </a:cubicBezTo>
                  <a:cubicBezTo>
                    <a:pt x="32" y="437"/>
                    <a:pt x="32" y="437"/>
                    <a:pt x="32" y="437"/>
                  </a:cubicBezTo>
                  <a:cubicBezTo>
                    <a:pt x="29" y="439"/>
                    <a:pt x="25" y="440"/>
                    <a:pt x="22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</p:grpSp>
      <p:sp>
        <p:nvSpPr>
          <p:cNvPr id="60" name="Content Placeholder 2"/>
          <p:cNvSpPr txBox="1"/>
          <p:nvPr/>
        </p:nvSpPr>
        <p:spPr>
          <a:xfrm>
            <a:off x="6216636" y="4851402"/>
            <a:ext cx="2322199" cy="1296988"/>
          </a:xfrm>
          <a:prstGeom prst="rect">
            <a:avLst/>
          </a:prstGeom>
        </p:spPr>
        <p:txBody>
          <a:bodyPr lIns="91424" tIns="45713" rIns="91424" bIns="45713"/>
          <a:lstStyle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06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Content Placeholder 2"/>
          <p:cNvSpPr txBox="1"/>
          <p:nvPr/>
        </p:nvSpPr>
        <p:spPr>
          <a:xfrm>
            <a:off x="1068070" y="3495040"/>
            <a:ext cx="2555875" cy="2009140"/>
          </a:xfrm>
          <a:prstGeom prst="rect">
            <a:avLst/>
          </a:prstGeom>
        </p:spPr>
        <p:txBody>
          <a:bodyPr lIns="91424" tIns="45713" rIns="91424" bIns="45713"/>
          <a:lstStyle/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2.</a:t>
            </a:r>
            <a:r>
              <a:rPr lang="zh-CN" altLang="en-US" sz="3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加强指导</a:t>
            </a:r>
            <a:endParaRPr lang="zh-CN" altLang="zh-CN" sz="3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62" name="Content Placeholder 2"/>
          <p:cNvSpPr txBox="1"/>
          <p:nvPr/>
        </p:nvSpPr>
        <p:spPr>
          <a:xfrm>
            <a:off x="8656292" y="4856164"/>
            <a:ext cx="2306326" cy="1296988"/>
          </a:xfrm>
          <a:prstGeom prst="rect">
            <a:avLst/>
          </a:prstGeom>
        </p:spPr>
        <p:txBody>
          <a:bodyPr lIns="91424" tIns="45713" rIns="91424" bIns="45713"/>
          <a:lstStyle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06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5420" y="1689100"/>
            <a:ext cx="7556500" cy="310769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·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教师指导：活动前指导、过程中指导</a:t>
            </a:r>
            <a:endParaRPr lang="en-US" altLang="zh-CN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·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学生主体：阅读材料、筛选资料、走访人物；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物化成果；汇报展示</a:t>
            </a:r>
            <a:endParaRPr lang="en-US" altLang="zh-CN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·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保障时间：至少两周</a:t>
            </a:r>
            <a:endParaRPr lang="en-US" altLang="zh-CN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endParaRPr lang="en-US" altLang="zh-CN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8520" y="702310"/>
            <a:ext cx="10368915" cy="4431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ym typeface="+mn-ea"/>
              </a:rPr>
              <a:t>重庆一中试教</a:t>
            </a:r>
            <a:r>
              <a:rPr lang="en-US" altLang="zh-CN" sz="4000" b="1" dirty="0">
                <a:sym typeface="+mn-ea"/>
              </a:rPr>
              <a:t>《</a:t>
            </a:r>
            <a:r>
              <a:rPr lang="zh-CN" altLang="en-US" sz="4000" b="1" dirty="0">
                <a:sym typeface="+mn-ea"/>
              </a:rPr>
              <a:t>君子自强不息</a:t>
            </a:r>
            <a:r>
              <a:rPr lang="en-US" altLang="zh-CN" sz="4000" b="1" dirty="0">
                <a:sym typeface="+mn-ea"/>
              </a:rPr>
              <a:t>》</a:t>
            </a:r>
            <a:r>
              <a:rPr lang="zh-CN" altLang="en-US" sz="4000" b="1" dirty="0">
                <a:sym typeface="+mn-ea"/>
              </a:rPr>
              <a:t>反思</a:t>
            </a:r>
            <a:endParaRPr lang="en-US" altLang="zh-CN" dirty="0"/>
          </a:p>
          <a:p>
            <a:pPr marL="0" indent="0" algn="just">
              <a:buNone/>
            </a:pPr>
            <a:r>
              <a:rPr lang="en-US" altLang="zh-CN" dirty="0">
                <a:sym typeface="+mn-ea"/>
              </a:rPr>
              <a:t>      </a:t>
            </a:r>
          </a:p>
          <a:p>
            <a:pPr marL="0" indent="0" algn="just">
              <a:buNone/>
            </a:pPr>
            <a:r>
              <a:rPr lang="en-US" altLang="zh-CN" dirty="0">
                <a:sym typeface="+mn-ea"/>
              </a:rPr>
              <a:t>      </a:t>
            </a:r>
            <a:r>
              <a:rPr lang="zh-CN" altLang="zh-CN" sz="2800" dirty="0">
                <a:sym typeface="+mn-ea"/>
              </a:rPr>
              <a:t>综合性学习活动还与作文教学是有机统一的整体，需要有明确的目标和内容。教师在布置任务的同时，要引导学生自主设计问题，规划栏目，自主探究，寻找并利用课外学习资源。学生在过程中搜集资料，调查记录，筛选整理，写作文章，打印编辑，形成电子文稿，讨论交流，展示成果</a:t>
            </a:r>
            <a:r>
              <a:rPr lang="en-US" altLang="zh-CN" sz="2800" dirty="0">
                <a:sym typeface="+mn-ea"/>
              </a:rPr>
              <a:t>……</a:t>
            </a:r>
            <a:r>
              <a:rPr lang="zh-CN" altLang="zh-CN" sz="2800" dirty="0">
                <a:sym typeface="+mn-ea"/>
              </a:rPr>
              <a:t>整个过程既是学生自主学习的过程，又是学生的创作过程。学生的能力得到了充分的提高，学生的个性得到了充分的彰显。</a:t>
            </a:r>
            <a:endParaRPr lang="zh-CN" altLang="zh-CN" sz="2800" dirty="0"/>
          </a:p>
          <a:p>
            <a:pPr marL="0" indent="0" algn="just">
              <a:buNone/>
            </a:pP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571149" y="674720"/>
            <a:ext cx="2892035" cy="2662238"/>
            <a:chOff x="2527300" y="3887788"/>
            <a:chExt cx="2892426" cy="2662238"/>
          </a:xfrm>
          <a:solidFill>
            <a:schemeClr val="accent1"/>
          </a:solidFill>
        </p:grpSpPr>
        <p:sp>
          <p:nvSpPr>
            <p:cNvPr id="50" name="Oval 25"/>
            <p:cNvSpPr>
              <a:spLocks noChangeArrowheads="1"/>
            </p:cNvSpPr>
            <p:nvPr/>
          </p:nvSpPr>
          <p:spPr bwMode="auto">
            <a:xfrm>
              <a:off x="4256088" y="3887788"/>
              <a:ext cx="595313" cy="592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1" name="Freeform 26"/>
            <p:cNvSpPr/>
            <p:nvPr/>
          </p:nvSpPr>
          <p:spPr bwMode="auto">
            <a:xfrm>
              <a:off x="3817938" y="4483100"/>
              <a:ext cx="701675" cy="1109663"/>
            </a:xfrm>
            <a:custGeom>
              <a:avLst/>
              <a:gdLst>
                <a:gd name="T0" fmla="*/ 85 w 281"/>
                <a:gd name="T1" fmla="*/ 445 h 445"/>
                <a:gd name="T2" fmla="*/ 58 w 281"/>
                <a:gd name="T3" fmla="*/ 439 h 445"/>
                <a:gd name="T4" fmla="*/ 15 w 281"/>
                <a:gd name="T5" fmla="*/ 342 h 445"/>
                <a:gd name="T6" fmla="*/ 125 w 281"/>
                <a:gd name="T7" fmla="*/ 58 h 445"/>
                <a:gd name="T8" fmla="*/ 222 w 281"/>
                <a:gd name="T9" fmla="*/ 15 h 445"/>
                <a:gd name="T10" fmla="*/ 266 w 281"/>
                <a:gd name="T11" fmla="*/ 113 h 445"/>
                <a:gd name="T12" fmla="*/ 156 w 281"/>
                <a:gd name="T13" fmla="*/ 396 h 445"/>
                <a:gd name="T14" fmla="*/ 85 w 281"/>
                <a:gd name="T1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445">
                  <a:moveTo>
                    <a:pt x="85" y="445"/>
                  </a:moveTo>
                  <a:cubicBezTo>
                    <a:pt x="76" y="445"/>
                    <a:pt x="67" y="443"/>
                    <a:pt x="58" y="439"/>
                  </a:cubicBezTo>
                  <a:cubicBezTo>
                    <a:pt x="19" y="424"/>
                    <a:pt x="0" y="381"/>
                    <a:pt x="15" y="342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40" y="19"/>
                    <a:pt x="183" y="0"/>
                    <a:pt x="222" y="15"/>
                  </a:cubicBezTo>
                  <a:cubicBezTo>
                    <a:pt x="261" y="30"/>
                    <a:pt x="281" y="74"/>
                    <a:pt x="266" y="113"/>
                  </a:cubicBezTo>
                  <a:cubicBezTo>
                    <a:pt x="156" y="396"/>
                    <a:pt x="156" y="396"/>
                    <a:pt x="156" y="396"/>
                  </a:cubicBezTo>
                  <a:cubicBezTo>
                    <a:pt x="144" y="426"/>
                    <a:pt x="116" y="445"/>
                    <a:pt x="85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2" name="Freeform 27"/>
            <p:cNvSpPr/>
            <p:nvPr/>
          </p:nvSpPr>
          <p:spPr bwMode="auto">
            <a:xfrm>
              <a:off x="3732213" y="6042025"/>
              <a:ext cx="1687513" cy="322263"/>
            </a:xfrm>
            <a:custGeom>
              <a:avLst/>
              <a:gdLst>
                <a:gd name="T0" fmla="*/ 573 w 676"/>
                <a:gd name="T1" fmla="*/ 129 h 129"/>
                <a:gd name="T2" fmla="*/ 26 w 676"/>
                <a:gd name="T3" fmla="*/ 129 h 129"/>
                <a:gd name="T4" fmla="*/ 0 w 676"/>
                <a:gd name="T5" fmla="*/ 103 h 129"/>
                <a:gd name="T6" fmla="*/ 26 w 676"/>
                <a:gd name="T7" fmla="*/ 77 h 129"/>
                <a:gd name="T8" fmla="*/ 573 w 676"/>
                <a:gd name="T9" fmla="*/ 77 h 129"/>
                <a:gd name="T10" fmla="*/ 613 w 676"/>
                <a:gd name="T11" fmla="*/ 61 h 129"/>
                <a:gd name="T12" fmla="*/ 620 w 676"/>
                <a:gd name="T13" fmla="*/ 48 h 129"/>
                <a:gd name="T14" fmla="*/ 616 w 676"/>
                <a:gd name="T15" fmla="*/ 15 h 129"/>
                <a:gd name="T16" fmla="*/ 652 w 676"/>
                <a:gd name="T17" fmla="*/ 8 h 129"/>
                <a:gd name="T18" fmla="*/ 669 w 676"/>
                <a:gd name="T19" fmla="*/ 65 h 129"/>
                <a:gd name="T20" fmla="*/ 573 w 676"/>
                <a:gd name="T2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6" h="129">
                  <a:moveTo>
                    <a:pt x="573" y="129"/>
                  </a:moveTo>
                  <a:cubicBezTo>
                    <a:pt x="26" y="129"/>
                    <a:pt x="26" y="129"/>
                    <a:pt x="26" y="129"/>
                  </a:cubicBezTo>
                  <a:cubicBezTo>
                    <a:pt x="12" y="129"/>
                    <a:pt x="0" y="117"/>
                    <a:pt x="0" y="103"/>
                  </a:cubicBezTo>
                  <a:cubicBezTo>
                    <a:pt x="0" y="89"/>
                    <a:pt x="12" y="77"/>
                    <a:pt x="26" y="77"/>
                  </a:cubicBezTo>
                  <a:cubicBezTo>
                    <a:pt x="573" y="77"/>
                    <a:pt x="573" y="77"/>
                    <a:pt x="573" y="77"/>
                  </a:cubicBezTo>
                  <a:cubicBezTo>
                    <a:pt x="595" y="77"/>
                    <a:pt x="607" y="67"/>
                    <a:pt x="613" y="61"/>
                  </a:cubicBezTo>
                  <a:cubicBezTo>
                    <a:pt x="618" y="56"/>
                    <a:pt x="620" y="51"/>
                    <a:pt x="620" y="48"/>
                  </a:cubicBezTo>
                  <a:cubicBezTo>
                    <a:pt x="611" y="40"/>
                    <a:pt x="609" y="25"/>
                    <a:pt x="616" y="15"/>
                  </a:cubicBezTo>
                  <a:cubicBezTo>
                    <a:pt x="624" y="3"/>
                    <a:pt x="640" y="0"/>
                    <a:pt x="652" y="8"/>
                  </a:cubicBezTo>
                  <a:cubicBezTo>
                    <a:pt x="670" y="20"/>
                    <a:pt x="676" y="42"/>
                    <a:pt x="669" y="65"/>
                  </a:cubicBezTo>
                  <a:cubicBezTo>
                    <a:pt x="659" y="96"/>
                    <a:pt x="625" y="129"/>
                    <a:pt x="57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3" name="Freeform 28"/>
            <p:cNvSpPr/>
            <p:nvPr/>
          </p:nvSpPr>
          <p:spPr bwMode="auto">
            <a:xfrm>
              <a:off x="2527300" y="6227763"/>
              <a:ext cx="1687513" cy="322263"/>
            </a:xfrm>
            <a:custGeom>
              <a:avLst/>
              <a:gdLst>
                <a:gd name="T0" fmla="*/ 573 w 676"/>
                <a:gd name="T1" fmla="*/ 129 h 129"/>
                <a:gd name="T2" fmla="*/ 26 w 676"/>
                <a:gd name="T3" fmla="*/ 129 h 129"/>
                <a:gd name="T4" fmla="*/ 0 w 676"/>
                <a:gd name="T5" fmla="*/ 103 h 129"/>
                <a:gd name="T6" fmla="*/ 26 w 676"/>
                <a:gd name="T7" fmla="*/ 77 h 129"/>
                <a:gd name="T8" fmla="*/ 573 w 676"/>
                <a:gd name="T9" fmla="*/ 77 h 129"/>
                <a:gd name="T10" fmla="*/ 612 w 676"/>
                <a:gd name="T11" fmla="*/ 61 h 129"/>
                <a:gd name="T12" fmla="*/ 620 w 676"/>
                <a:gd name="T13" fmla="*/ 48 h 129"/>
                <a:gd name="T14" fmla="*/ 616 w 676"/>
                <a:gd name="T15" fmla="*/ 15 h 129"/>
                <a:gd name="T16" fmla="*/ 652 w 676"/>
                <a:gd name="T17" fmla="*/ 8 h 129"/>
                <a:gd name="T18" fmla="*/ 668 w 676"/>
                <a:gd name="T19" fmla="*/ 65 h 129"/>
                <a:gd name="T20" fmla="*/ 573 w 676"/>
                <a:gd name="T2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6" h="129">
                  <a:moveTo>
                    <a:pt x="573" y="129"/>
                  </a:moveTo>
                  <a:cubicBezTo>
                    <a:pt x="26" y="129"/>
                    <a:pt x="26" y="129"/>
                    <a:pt x="26" y="129"/>
                  </a:cubicBezTo>
                  <a:cubicBezTo>
                    <a:pt x="11" y="129"/>
                    <a:pt x="0" y="118"/>
                    <a:pt x="0" y="103"/>
                  </a:cubicBezTo>
                  <a:cubicBezTo>
                    <a:pt x="0" y="89"/>
                    <a:pt x="11" y="77"/>
                    <a:pt x="26" y="77"/>
                  </a:cubicBezTo>
                  <a:cubicBezTo>
                    <a:pt x="573" y="77"/>
                    <a:pt x="573" y="77"/>
                    <a:pt x="573" y="77"/>
                  </a:cubicBezTo>
                  <a:cubicBezTo>
                    <a:pt x="594" y="77"/>
                    <a:pt x="607" y="67"/>
                    <a:pt x="612" y="61"/>
                  </a:cubicBezTo>
                  <a:cubicBezTo>
                    <a:pt x="617" y="56"/>
                    <a:pt x="619" y="51"/>
                    <a:pt x="620" y="48"/>
                  </a:cubicBezTo>
                  <a:cubicBezTo>
                    <a:pt x="610" y="40"/>
                    <a:pt x="608" y="25"/>
                    <a:pt x="616" y="15"/>
                  </a:cubicBezTo>
                  <a:cubicBezTo>
                    <a:pt x="624" y="3"/>
                    <a:pt x="640" y="0"/>
                    <a:pt x="652" y="8"/>
                  </a:cubicBezTo>
                  <a:cubicBezTo>
                    <a:pt x="669" y="20"/>
                    <a:pt x="676" y="42"/>
                    <a:pt x="668" y="65"/>
                  </a:cubicBezTo>
                  <a:cubicBezTo>
                    <a:pt x="659" y="96"/>
                    <a:pt x="625" y="129"/>
                    <a:pt x="57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4467225" y="6075363"/>
              <a:ext cx="444500" cy="265113"/>
            </a:xfrm>
            <a:custGeom>
              <a:avLst/>
              <a:gdLst>
                <a:gd name="T0" fmla="*/ 178 w 178"/>
                <a:gd name="T1" fmla="*/ 53 h 106"/>
                <a:gd name="T2" fmla="*/ 125 w 178"/>
                <a:gd name="T3" fmla="*/ 106 h 106"/>
                <a:gd name="T4" fmla="*/ 53 w 178"/>
                <a:gd name="T5" fmla="*/ 106 h 106"/>
                <a:gd name="T6" fmla="*/ 0 w 178"/>
                <a:gd name="T7" fmla="*/ 53 h 106"/>
                <a:gd name="T8" fmla="*/ 0 w 178"/>
                <a:gd name="T9" fmla="*/ 53 h 106"/>
                <a:gd name="T10" fmla="*/ 53 w 178"/>
                <a:gd name="T11" fmla="*/ 0 h 106"/>
                <a:gd name="T12" fmla="*/ 125 w 178"/>
                <a:gd name="T13" fmla="*/ 0 h 106"/>
                <a:gd name="T14" fmla="*/ 178 w 178"/>
                <a:gd name="T1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06">
                  <a:moveTo>
                    <a:pt x="178" y="53"/>
                  </a:moveTo>
                  <a:cubicBezTo>
                    <a:pt x="178" y="82"/>
                    <a:pt x="154" y="106"/>
                    <a:pt x="125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54" y="0"/>
                    <a:pt x="178" y="24"/>
                    <a:pt x="17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5" name="Freeform 30"/>
            <p:cNvSpPr/>
            <p:nvPr/>
          </p:nvSpPr>
          <p:spPr bwMode="auto">
            <a:xfrm>
              <a:off x="3238500" y="6202363"/>
              <a:ext cx="444500" cy="269875"/>
            </a:xfrm>
            <a:custGeom>
              <a:avLst/>
              <a:gdLst>
                <a:gd name="T0" fmla="*/ 178 w 178"/>
                <a:gd name="T1" fmla="*/ 55 h 108"/>
                <a:gd name="T2" fmla="*/ 124 w 178"/>
                <a:gd name="T3" fmla="*/ 108 h 108"/>
                <a:gd name="T4" fmla="*/ 53 w 178"/>
                <a:gd name="T5" fmla="*/ 108 h 108"/>
                <a:gd name="T6" fmla="*/ 0 w 178"/>
                <a:gd name="T7" fmla="*/ 55 h 108"/>
                <a:gd name="T8" fmla="*/ 0 w 178"/>
                <a:gd name="T9" fmla="*/ 55 h 108"/>
                <a:gd name="T10" fmla="*/ 27 w 178"/>
                <a:gd name="T11" fmla="*/ 0 h 108"/>
                <a:gd name="T12" fmla="*/ 124 w 178"/>
                <a:gd name="T13" fmla="*/ 2 h 108"/>
                <a:gd name="T14" fmla="*/ 178 w 178"/>
                <a:gd name="T15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08">
                  <a:moveTo>
                    <a:pt x="178" y="55"/>
                  </a:moveTo>
                  <a:cubicBezTo>
                    <a:pt x="178" y="85"/>
                    <a:pt x="154" y="108"/>
                    <a:pt x="124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24" y="108"/>
                    <a:pt x="0" y="8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6"/>
                    <a:pt x="13" y="13"/>
                    <a:pt x="27" y="0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54" y="2"/>
                    <a:pt x="178" y="26"/>
                    <a:pt x="17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6" name="Freeform 31"/>
            <p:cNvSpPr/>
            <p:nvPr/>
          </p:nvSpPr>
          <p:spPr bwMode="auto">
            <a:xfrm>
              <a:off x="3370263" y="4384675"/>
              <a:ext cx="1903413" cy="998538"/>
            </a:xfrm>
            <a:custGeom>
              <a:avLst/>
              <a:gdLst>
                <a:gd name="T0" fmla="*/ 58 w 762"/>
                <a:gd name="T1" fmla="*/ 400 h 400"/>
                <a:gd name="T2" fmla="*/ 18 w 762"/>
                <a:gd name="T3" fmla="*/ 381 h 400"/>
                <a:gd name="T4" fmla="*/ 26 w 762"/>
                <a:gd name="T5" fmla="*/ 309 h 400"/>
                <a:gd name="T6" fmla="*/ 342 w 762"/>
                <a:gd name="T7" fmla="*/ 52 h 400"/>
                <a:gd name="T8" fmla="*/ 401 w 762"/>
                <a:gd name="T9" fmla="*/ 48 h 400"/>
                <a:gd name="T10" fmla="*/ 498 w 762"/>
                <a:gd name="T11" fmla="*/ 107 h 400"/>
                <a:gd name="T12" fmla="*/ 679 w 762"/>
                <a:gd name="T13" fmla="*/ 13 h 400"/>
                <a:gd name="T14" fmla="*/ 749 w 762"/>
                <a:gd name="T15" fmla="*/ 35 h 400"/>
                <a:gd name="T16" fmla="*/ 727 w 762"/>
                <a:gd name="T17" fmla="*/ 105 h 400"/>
                <a:gd name="T18" fmla="*/ 520 w 762"/>
                <a:gd name="T19" fmla="*/ 212 h 400"/>
                <a:gd name="T20" fmla="*/ 469 w 762"/>
                <a:gd name="T21" fmla="*/ 210 h 400"/>
                <a:gd name="T22" fmla="*/ 378 w 762"/>
                <a:gd name="T23" fmla="*/ 155 h 400"/>
                <a:gd name="T24" fmla="*/ 91 w 762"/>
                <a:gd name="T25" fmla="*/ 389 h 400"/>
                <a:gd name="T26" fmla="*/ 58 w 762"/>
                <a:gd name="T27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2" h="400">
                  <a:moveTo>
                    <a:pt x="58" y="400"/>
                  </a:moveTo>
                  <a:cubicBezTo>
                    <a:pt x="43" y="400"/>
                    <a:pt x="28" y="394"/>
                    <a:pt x="18" y="381"/>
                  </a:cubicBezTo>
                  <a:cubicBezTo>
                    <a:pt x="0" y="359"/>
                    <a:pt x="3" y="327"/>
                    <a:pt x="26" y="309"/>
                  </a:cubicBezTo>
                  <a:cubicBezTo>
                    <a:pt x="342" y="52"/>
                    <a:pt x="342" y="52"/>
                    <a:pt x="342" y="52"/>
                  </a:cubicBezTo>
                  <a:cubicBezTo>
                    <a:pt x="359" y="38"/>
                    <a:pt x="382" y="36"/>
                    <a:pt x="401" y="4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679" y="13"/>
                    <a:pt x="679" y="13"/>
                    <a:pt x="679" y="13"/>
                  </a:cubicBezTo>
                  <a:cubicBezTo>
                    <a:pt x="705" y="0"/>
                    <a:pt x="736" y="10"/>
                    <a:pt x="749" y="35"/>
                  </a:cubicBezTo>
                  <a:cubicBezTo>
                    <a:pt x="762" y="60"/>
                    <a:pt x="752" y="92"/>
                    <a:pt x="727" y="105"/>
                  </a:cubicBezTo>
                  <a:cubicBezTo>
                    <a:pt x="520" y="212"/>
                    <a:pt x="520" y="212"/>
                    <a:pt x="520" y="212"/>
                  </a:cubicBezTo>
                  <a:cubicBezTo>
                    <a:pt x="504" y="221"/>
                    <a:pt x="485" y="220"/>
                    <a:pt x="469" y="210"/>
                  </a:cubicBezTo>
                  <a:cubicBezTo>
                    <a:pt x="378" y="155"/>
                    <a:pt x="378" y="155"/>
                    <a:pt x="378" y="155"/>
                  </a:cubicBezTo>
                  <a:cubicBezTo>
                    <a:pt x="91" y="389"/>
                    <a:pt x="91" y="389"/>
                    <a:pt x="91" y="389"/>
                  </a:cubicBezTo>
                  <a:cubicBezTo>
                    <a:pt x="81" y="397"/>
                    <a:pt x="70" y="400"/>
                    <a:pt x="58" y="4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7" name="Freeform 32"/>
            <p:cNvSpPr/>
            <p:nvPr/>
          </p:nvSpPr>
          <p:spPr bwMode="auto">
            <a:xfrm>
              <a:off x="3244850" y="5233988"/>
              <a:ext cx="1449388" cy="1195388"/>
            </a:xfrm>
            <a:custGeom>
              <a:avLst/>
              <a:gdLst>
                <a:gd name="T0" fmla="*/ 57 w 580"/>
                <a:gd name="T1" fmla="*/ 479 h 479"/>
                <a:gd name="T2" fmla="*/ 19 w 580"/>
                <a:gd name="T3" fmla="*/ 461 h 479"/>
                <a:gd name="T4" fmla="*/ 23 w 580"/>
                <a:gd name="T5" fmla="*/ 389 h 479"/>
                <a:gd name="T6" fmla="*/ 220 w 580"/>
                <a:gd name="T7" fmla="*/ 215 h 479"/>
                <a:gd name="T8" fmla="*/ 239 w 580"/>
                <a:gd name="T9" fmla="*/ 59 h 479"/>
                <a:gd name="T10" fmla="*/ 272 w 580"/>
                <a:gd name="T11" fmla="*/ 7 h 479"/>
                <a:gd name="T12" fmla="*/ 323 w 580"/>
                <a:gd name="T13" fmla="*/ 13 h 479"/>
                <a:gd name="T14" fmla="*/ 559 w 580"/>
                <a:gd name="T15" fmla="*/ 186 h 479"/>
                <a:gd name="T16" fmla="*/ 580 w 580"/>
                <a:gd name="T17" fmla="*/ 228 h 479"/>
                <a:gd name="T18" fmla="*/ 580 w 580"/>
                <a:gd name="T19" fmla="*/ 390 h 479"/>
                <a:gd name="T20" fmla="*/ 528 w 580"/>
                <a:gd name="T21" fmla="*/ 442 h 479"/>
                <a:gd name="T22" fmla="*/ 476 w 580"/>
                <a:gd name="T23" fmla="*/ 390 h 479"/>
                <a:gd name="T24" fmla="*/ 476 w 580"/>
                <a:gd name="T25" fmla="*/ 254 h 479"/>
                <a:gd name="T26" fmla="*/ 332 w 580"/>
                <a:gd name="T27" fmla="*/ 148 h 479"/>
                <a:gd name="T28" fmla="*/ 319 w 580"/>
                <a:gd name="T29" fmla="*/ 247 h 479"/>
                <a:gd name="T30" fmla="*/ 302 w 580"/>
                <a:gd name="T31" fmla="*/ 279 h 479"/>
                <a:gd name="T32" fmla="*/ 92 w 580"/>
                <a:gd name="T33" fmla="*/ 466 h 479"/>
                <a:gd name="T34" fmla="*/ 57 w 580"/>
                <a:gd name="T35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0" h="479">
                  <a:moveTo>
                    <a:pt x="57" y="479"/>
                  </a:moveTo>
                  <a:cubicBezTo>
                    <a:pt x="43" y="479"/>
                    <a:pt x="29" y="473"/>
                    <a:pt x="19" y="461"/>
                  </a:cubicBezTo>
                  <a:cubicBezTo>
                    <a:pt x="0" y="440"/>
                    <a:pt x="2" y="407"/>
                    <a:pt x="23" y="389"/>
                  </a:cubicBezTo>
                  <a:cubicBezTo>
                    <a:pt x="220" y="215"/>
                    <a:pt x="220" y="215"/>
                    <a:pt x="220" y="215"/>
                  </a:cubicBezTo>
                  <a:cubicBezTo>
                    <a:pt x="239" y="59"/>
                    <a:pt x="239" y="59"/>
                    <a:pt x="239" y="59"/>
                  </a:cubicBezTo>
                  <a:cubicBezTo>
                    <a:pt x="241" y="41"/>
                    <a:pt x="256" y="14"/>
                    <a:pt x="272" y="7"/>
                  </a:cubicBezTo>
                  <a:cubicBezTo>
                    <a:pt x="289" y="0"/>
                    <a:pt x="309" y="2"/>
                    <a:pt x="323" y="13"/>
                  </a:cubicBezTo>
                  <a:cubicBezTo>
                    <a:pt x="559" y="186"/>
                    <a:pt x="559" y="186"/>
                    <a:pt x="559" y="186"/>
                  </a:cubicBezTo>
                  <a:cubicBezTo>
                    <a:pt x="572" y="196"/>
                    <a:pt x="580" y="211"/>
                    <a:pt x="580" y="228"/>
                  </a:cubicBezTo>
                  <a:cubicBezTo>
                    <a:pt x="580" y="390"/>
                    <a:pt x="580" y="390"/>
                    <a:pt x="580" y="390"/>
                  </a:cubicBezTo>
                  <a:cubicBezTo>
                    <a:pt x="580" y="419"/>
                    <a:pt x="556" y="442"/>
                    <a:pt x="528" y="442"/>
                  </a:cubicBezTo>
                  <a:cubicBezTo>
                    <a:pt x="499" y="442"/>
                    <a:pt x="476" y="419"/>
                    <a:pt x="476" y="390"/>
                  </a:cubicBezTo>
                  <a:cubicBezTo>
                    <a:pt x="476" y="254"/>
                    <a:pt x="476" y="254"/>
                    <a:pt x="476" y="254"/>
                  </a:cubicBezTo>
                  <a:cubicBezTo>
                    <a:pt x="332" y="148"/>
                    <a:pt x="332" y="148"/>
                    <a:pt x="332" y="148"/>
                  </a:cubicBezTo>
                  <a:cubicBezTo>
                    <a:pt x="319" y="247"/>
                    <a:pt x="319" y="247"/>
                    <a:pt x="319" y="247"/>
                  </a:cubicBezTo>
                  <a:cubicBezTo>
                    <a:pt x="318" y="260"/>
                    <a:pt x="312" y="271"/>
                    <a:pt x="302" y="279"/>
                  </a:cubicBezTo>
                  <a:cubicBezTo>
                    <a:pt x="92" y="466"/>
                    <a:pt x="92" y="466"/>
                    <a:pt x="92" y="466"/>
                  </a:cubicBezTo>
                  <a:cubicBezTo>
                    <a:pt x="82" y="475"/>
                    <a:pt x="70" y="479"/>
                    <a:pt x="57" y="4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8" name="Freeform 33"/>
            <p:cNvSpPr/>
            <p:nvPr/>
          </p:nvSpPr>
          <p:spPr bwMode="auto">
            <a:xfrm>
              <a:off x="2851150" y="5241925"/>
              <a:ext cx="679450" cy="1116013"/>
            </a:xfrm>
            <a:custGeom>
              <a:avLst/>
              <a:gdLst>
                <a:gd name="T0" fmla="*/ 19 w 272"/>
                <a:gd name="T1" fmla="*/ 447 h 447"/>
                <a:gd name="T2" fmla="*/ 11 w 272"/>
                <a:gd name="T3" fmla="*/ 445 h 447"/>
                <a:gd name="T4" fmla="*/ 4 w 272"/>
                <a:gd name="T5" fmla="*/ 421 h 447"/>
                <a:gd name="T6" fmla="*/ 237 w 272"/>
                <a:gd name="T7" fmla="*/ 11 h 447"/>
                <a:gd name="T8" fmla="*/ 261 w 272"/>
                <a:gd name="T9" fmla="*/ 5 h 447"/>
                <a:gd name="T10" fmla="*/ 267 w 272"/>
                <a:gd name="T11" fmla="*/ 28 h 447"/>
                <a:gd name="T12" fmla="*/ 34 w 272"/>
                <a:gd name="T13" fmla="*/ 438 h 447"/>
                <a:gd name="T14" fmla="*/ 19 w 272"/>
                <a:gd name="T15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47">
                  <a:moveTo>
                    <a:pt x="19" y="447"/>
                  </a:moveTo>
                  <a:cubicBezTo>
                    <a:pt x="16" y="447"/>
                    <a:pt x="14" y="446"/>
                    <a:pt x="11" y="445"/>
                  </a:cubicBezTo>
                  <a:cubicBezTo>
                    <a:pt x="3" y="440"/>
                    <a:pt x="0" y="430"/>
                    <a:pt x="4" y="421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2" y="3"/>
                    <a:pt x="253" y="0"/>
                    <a:pt x="261" y="5"/>
                  </a:cubicBezTo>
                  <a:cubicBezTo>
                    <a:pt x="269" y="9"/>
                    <a:pt x="272" y="20"/>
                    <a:pt x="267" y="28"/>
                  </a:cubicBezTo>
                  <a:cubicBezTo>
                    <a:pt x="34" y="438"/>
                    <a:pt x="34" y="438"/>
                    <a:pt x="34" y="438"/>
                  </a:cubicBezTo>
                  <a:cubicBezTo>
                    <a:pt x="31" y="444"/>
                    <a:pt x="25" y="447"/>
                    <a:pt x="19" y="4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9" name="Freeform 34"/>
            <p:cNvSpPr/>
            <p:nvPr/>
          </p:nvSpPr>
          <p:spPr bwMode="auto">
            <a:xfrm>
              <a:off x="5010150" y="4489450"/>
              <a:ext cx="185738" cy="1565275"/>
            </a:xfrm>
            <a:custGeom>
              <a:avLst/>
              <a:gdLst>
                <a:gd name="T0" fmla="*/ 18 w 74"/>
                <a:gd name="T1" fmla="*/ 627 h 627"/>
                <a:gd name="T2" fmla="*/ 17 w 74"/>
                <a:gd name="T3" fmla="*/ 627 h 627"/>
                <a:gd name="T4" fmla="*/ 1 w 74"/>
                <a:gd name="T5" fmla="*/ 608 h 627"/>
                <a:gd name="T6" fmla="*/ 39 w 74"/>
                <a:gd name="T7" fmla="*/ 16 h 627"/>
                <a:gd name="T8" fmla="*/ 57 w 74"/>
                <a:gd name="T9" fmla="*/ 0 h 627"/>
                <a:gd name="T10" fmla="*/ 73 w 74"/>
                <a:gd name="T11" fmla="*/ 19 h 627"/>
                <a:gd name="T12" fmla="*/ 35 w 74"/>
                <a:gd name="T13" fmla="*/ 611 h 627"/>
                <a:gd name="T14" fmla="*/ 18 w 74"/>
                <a:gd name="T15" fmla="*/ 62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27">
                  <a:moveTo>
                    <a:pt x="18" y="627"/>
                  </a:moveTo>
                  <a:cubicBezTo>
                    <a:pt x="17" y="627"/>
                    <a:pt x="17" y="627"/>
                    <a:pt x="17" y="627"/>
                  </a:cubicBezTo>
                  <a:cubicBezTo>
                    <a:pt x="7" y="626"/>
                    <a:pt x="0" y="618"/>
                    <a:pt x="1" y="60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7"/>
                    <a:pt x="48" y="0"/>
                    <a:pt x="57" y="0"/>
                  </a:cubicBezTo>
                  <a:cubicBezTo>
                    <a:pt x="67" y="1"/>
                    <a:pt x="74" y="9"/>
                    <a:pt x="73" y="19"/>
                  </a:cubicBezTo>
                  <a:cubicBezTo>
                    <a:pt x="35" y="611"/>
                    <a:pt x="35" y="611"/>
                    <a:pt x="35" y="611"/>
                  </a:cubicBezTo>
                  <a:cubicBezTo>
                    <a:pt x="34" y="620"/>
                    <a:pt x="27" y="627"/>
                    <a:pt x="18" y="6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 dirty="0"/>
            </a:p>
          </p:txBody>
        </p:sp>
      </p:grpSp>
      <p:sp>
        <p:nvSpPr>
          <p:cNvPr id="61" name="Content Placeholder 2"/>
          <p:cNvSpPr txBox="1"/>
          <p:nvPr/>
        </p:nvSpPr>
        <p:spPr>
          <a:xfrm>
            <a:off x="3694438" y="4846639"/>
            <a:ext cx="2334897" cy="1304925"/>
          </a:xfrm>
          <a:prstGeom prst="rect">
            <a:avLst/>
          </a:prstGeom>
        </p:spPr>
        <p:txBody>
          <a:bodyPr lIns="91424" tIns="45713" rIns="91424" bIns="45713"/>
          <a:lstStyle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06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Content Placeholder 2"/>
          <p:cNvSpPr txBox="1"/>
          <p:nvPr/>
        </p:nvSpPr>
        <p:spPr>
          <a:xfrm>
            <a:off x="8656292" y="4856164"/>
            <a:ext cx="2306326" cy="1296988"/>
          </a:xfrm>
          <a:prstGeom prst="rect">
            <a:avLst/>
          </a:prstGeom>
        </p:spPr>
        <p:txBody>
          <a:bodyPr lIns="91424" tIns="45713" rIns="91424" bIns="45713"/>
          <a:lstStyle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106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Content Placeholder 2"/>
          <p:cNvSpPr txBox="1"/>
          <p:nvPr/>
        </p:nvSpPr>
        <p:spPr>
          <a:xfrm>
            <a:off x="1172876" y="3887154"/>
            <a:ext cx="2290454" cy="1304925"/>
          </a:xfrm>
          <a:prstGeom prst="rect">
            <a:avLst/>
          </a:prstGeom>
        </p:spPr>
        <p:txBody>
          <a:bodyPr lIns="91424" tIns="45713" rIns="91424" bIns="45713"/>
          <a:lstStyle/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3.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评价助推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89375" y="891540"/>
            <a:ext cx="7461885" cy="6207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dirty="0">
                <a:sym typeface="+mn-ea"/>
              </a:rPr>
              <a:t>重庆开州区试教：</a:t>
            </a:r>
            <a:r>
              <a:rPr lang="en-US" altLang="zh-CN" sz="2800" b="1" dirty="0">
                <a:sym typeface="+mn-ea"/>
              </a:rPr>
              <a:t>《</a:t>
            </a:r>
            <a:r>
              <a:rPr lang="zh-CN" altLang="en-US" sz="2800" b="1" dirty="0">
                <a:sym typeface="+mn-ea"/>
              </a:rPr>
              <a:t>走进小说天地</a:t>
            </a:r>
            <a:r>
              <a:rPr lang="en-US" altLang="zh-CN" sz="2800" b="1" dirty="0">
                <a:sym typeface="+mn-ea"/>
              </a:rPr>
              <a:t>》</a:t>
            </a:r>
            <a:r>
              <a:rPr lang="zh-CN" altLang="en-US" sz="2800" b="1" dirty="0">
                <a:sym typeface="+mn-ea"/>
              </a:rPr>
              <a:t>评价</a:t>
            </a:r>
            <a:endParaRPr lang="en-US" altLang="zh-CN" sz="2800" dirty="0"/>
          </a:p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800" dirty="0">
                <a:sym typeface="+mn-ea"/>
              </a:rPr>
              <a:t>“</a:t>
            </a:r>
            <a:r>
              <a:rPr lang="zh-CN" altLang="zh-CN" sz="2800" dirty="0">
                <a:sym typeface="+mn-ea"/>
              </a:rPr>
              <a:t>小说情节大家讲</a:t>
            </a:r>
            <a:r>
              <a:rPr lang="en-US" altLang="zh-CN" sz="2800" dirty="0">
                <a:sym typeface="+mn-ea"/>
              </a:rPr>
              <a:t>’’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zh-CN" sz="2800" dirty="0">
                <a:sym typeface="+mn-ea"/>
              </a:rPr>
              <a:t>评价</a:t>
            </a:r>
            <a:r>
              <a:rPr lang="zh-CN" altLang="en-US" sz="2800" dirty="0">
                <a:sym typeface="+mn-ea"/>
              </a:rPr>
              <a:t>要求</a:t>
            </a:r>
            <a:r>
              <a:rPr lang="zh-CN" altLang="zh-CN" sz="2800" dirty="0">
                <a:sym typeface="+mn-ea"/>
              </a:rPr>
              <a:t>：一是</a:t>
            </a:r>
            <a:r>
              <a:rPr lang="zh-CN" altLang="en-US" sz="2800" dirty="0">
                <a:sym typeface="+mn-ea"/>
              </a:rPr>
              <a:t>内容精要</a:t>
            </a:r>
            <a:r>
              <a:rPr lang="zh-CN" altLang="zh-CN" sz="2800" dirty="0">
                <a:sym typeface="+mn-ea"/>
              </a:rPr>
              <a:t>；二是</a:t>
            </a:r>
            <a:r>
              <a:rPr lang="zh-CN" altLang="en-US" sz="2800" dirty="0">
                <a:sym typeface="+mn-ea"/>
              </a:rPr>
              <a:t>情节</a:t>
            </a:r>
            <a:r>
              <a:rPr lang="zh-CN" altLang="zh-CN" sz="2800" dirty="0">
                <a:sym typeface="+mn-ea"/>
              </a:rPr>
              <a:t>完整；三是</a:t>
            </a:r>
            <a:r>
              <a:rPr lang="zh-CN" altLang="en-US" sz="2800" dirty="0">
                <a:sym typeface="+mn-ea"/>
              </a:rPr>
              <a:t>讲述清晰</a:t>
            </a:r>
            <a:r>
              <a:rPr lang="zh-CN" altLang="zh-CN" sz="2800" dirty="0">
                <a:sym typeface="+mn-ea"/>
              </a:rPr>
              <a:t>；四是</a:t>
            </a:r>
            <a:r>
              <a:rPr lang="zh-CN" altLang="en-US" sz="2800" dirty="0">
                <a:sym typeface="+mn-ea"/>
              </a:rPr>
              <a:t>表达生动</a:t>
            </a:r>
            <a:r>
              <a:rPr lang="zh-CN" altLang="zh-CN" sz="2800" dirty="0">
                <a:sym typeface="+mn-ea"/>
              </a:rPr>
              <a:t>；</a:t>
            </a:r>
            <a:r>
              <a:rPr lang="zh-CN" altLang="en-US" sz="2800" dirty="0">
                <a:sym typeface="+mn-ea"/>
              </a:rPr>
              <a:t>五</a:t>
            </a:r>
            <a:r>
              <a:rPr lang="zh-CN" altLang="zh-CN" sz="2800" dirty="0">
                <a:sym typeface="+mn-ea"/>
              </a:rPr>
              <a:t>是</a:t>
            </a:r>
            <a:r>
              <a:rPr lang="zh-CN" altLang="en-US" sz="2800" dirty="0">
                <a:sym typeface="+mn-ea"/>
              </a:rPr>
              <a:t>允许适度加工</a:t>
            </a:r>
            <a:r>
              <a:rPr lang="zh-CN" altLang="zh-CN" sz="2800" dirty="0">
                <a:sym typeface="+mn-ea"/>
              </a:rPr>
              <a:t>。</a:t>
            </a:r>
            <a:endParaRPr lang="zh-CN" altLang="zh-CN" sz="2800" dirty="0"/>
          </a:p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2800" dirty="0">
                <a:sym typeface="+mn-ea"/>
              </a:rPr>
              <a:t>“小说人物大家谈”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zh-CN" sz="2800" dirty="0">
                <a:sym typeface="+mn-ea"/>
              </a:rPr>
              <a:t>评价</a:t>
            </a:r>
            <a:r>
              <a:rPr lang="zh-CN" altLang="en-US" sz="2800" dirty="0">
                <a:sym typeface="+mn-ea"/>
              </a:rPr>
              <a:t>要求</a:t>
            </a:r>
            <a:r>
              <a:rPr lang="zh-CN" altLang="zh-CN" sz="2800" dirty="0">
                <a:sym typeface="+mn-ea"/>
              </a:rPr>
              <a:t>：一是要把握人物形象；二语言的流畅性；三是语言的生动性；四是用普通话；五是有独到的见解。</a:t>
            </a:r>
            <a:endParaRPr lang="zh-CN" altLang="zh-CN" sz="2800" dirty="0"/>
          </a:p>
          <a:p>
            <a:pPr marL="457200" indent="-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2800" dirty="0">
                <a:sym typeface="+mn-ea"/>
              </a:rPr>
              <a:t>“小说创作大家写”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zh-CN" sz="2800" dirty="0">
                <a:sym typeface="+mn-ea"/>
              </a:rPr>
              <a:t>评价</a:t>
            </a:r>
            <a:r>
              <a:rPr lang="zh-CN" altLang="en-US" sz="2800" dirty="0">
                <a:sym typeface="+mn-ea"/>
              </a:rPr>
              <a:t>要求</a:t>
            </a:r>
            <a:r>
              <a:rPr lang="zh-CN" altLang="zh-CN" sz="2800" dirty="0">
                <a:sym typeface="+mn-ea"/>
              </a:rPr>
              <a:t>：一要字数达到</a:t>
            </a:r>
            <a:r>
              <a:rPr lang="en-US" altLang="zh-CN" sz="2800" dirty="0">
                <a:sym typeface="+mn-ea"/>
              </a:rPr>
              <a:t>1500</a:t>
            </a:r>
            <a:r>
              <a:rPr lang="zh-CN" altLang="zh-CN" sz="2800" dirty="0">
                <a:sym typeface="+mn-ea"/>
              </a:rPr>
              <a:t>字；二是要字迹工整；三是要发挥想象力和创造力；四是构思巧妙；五是立意创新。</a:t>
            </a:r>
            <a:endParaRPr lang="zh-CN" altLang="zh-CN" sz="2800" dirty="0"/>
          </a:p>
          <a:p>
            <a:pPr marL="0" indent="0" algn="just">
              <a:buNone/>
            </a:pP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955" y="1653540"/>
            <a:ext cx="6491605" cy="4868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84095" y="527050"/>
            <a:ext cx="63074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重庆一中试教《君子以自强不息》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84094" y="466165"/>
            <a:ext cx="11205881" cy="5719482"/>
          </a:xfrm>
          <a:prstGeom prst="rect">
            <a:avLst/>
          </a:prstGeom>
          <a:noFill/>
          <a:ln w="66675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文本框 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5000" y="1229360"/>
            <a:ext cx="756285" cy="43999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40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40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小说教学要素</a:t>
            </a:r>
          </a:p>
        </p:txBody>
      </p:sp>
      <p:sp>
        <p:nvSpPr>
          <p:cNvPr id="16" name="PA_文本框 1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00420" y="1117284"/>
            <a:ext cx="2862469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PA_文本框 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00420" y="2811145"/>
            <a:ext cx="4056380" cy="2538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8930" y="1462405"/>
            <a:ext cx="9261475" cy="5852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故事系统</a:t>
            </a:r>
            <a:r>
              <a:rPr lang="en-US" altLang="zh-CN" sz="4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——</a:t>
            </a: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叙述内容（故事、人物、意蕴）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·</a:t>
            </a: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话语系统</a:t>
            </a:r>
            <a:r>
              <a:rPr lang="en-US" altLang="zh-CN" sz="4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——</a:t>
            </a: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叙述方式（叙述视角、情节呈现）、叙述语言（变形、反讽、陌生化）</a:t>
            </a:r>
            <a:endParaRPr lang="en-US" altLang="zh-CN" sz="400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·</a:t>
            </a: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阅读方式</a:t>
            </a:r>
            <a:r>
              <a:rPr lang="en-US" altLang="zh-CN" sz="4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——</a:t>
            </a: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以体验的方式感受人物的体验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0" indent="0" algn="r"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   </a:t>
            </a:r>
          </a:p>
          <a:p>
            <a:pPr marL="0" indent="0" algn="r" eaLnBrk="1" hangingPunct="1">
              <a:lnSpc>
                <a:spcPct val="90000"/>
              </a:lnSpc>
              <a:buNone/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邓彤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小说阅读与小说教学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[R].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重庆，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2016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10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）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.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宋体" panose="02010600030101010101" pitchFamily="2" charset="-122"/>
              <a:sym typeface="+mn-ea"/>
            </a:endParaRPr>
          </a:p>
          <a:p>
            <a:pPr algn="just" eaLnBrk="1" hangingPunct="1"/>
            <a:endParaRPr lang="zh-CN" altLang="en-US" sz="3600" b="1">
              <a:solidFill>
                <a:schemeClr val="bg2">
                  <a:lumMod val="50000"/>
                </a:schemeClr>
              </a:solidFill>
            </a:endParaRPr>
          </a:p>
          <a:p>
            <a:pPr algn="just" eaLnBrk="1" hangingPunct="1"/>
            <a:endParaRPr lang="zh-CN" altLang="en-US" sz="3600" b="1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3" name="PA_直接连接符 13"/>
          <p:cNvCxnSpPr/>
          <p:nvPr>
            <p:custDataLst>
              <p:tags r:id="rId4"/>
            </p:custDataLst>
          </p:nvPr>
        </p:nvCxnSpPr>
        <p:spPr>
          <a:xfrm>
            <a:off x="1391285" y="1627505"/>
            <a:ext cx="29210" cy="4218305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" grpId="0" uiExpand="1" build="allAtOnce" bldLvl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4094" y="466165"/>
            <a:ext cx="11205881" cy="5719482"/>
          </a:xfrm>
          <a:prstGeom prst="rect">
            <a:avLst/>
          </a:prstGeom>
          <a:noFill/>
          <a:ln w="66675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PA_直接连接符 13"/>
          <p:cNvCxnSpPr/>
          <p:nvPr>
            <p:custDataLst>
              <p:tags r:id="rId1"/>
            </p:custDataLst>
          </p:nvPr>
        </p:nvCxnSpPr>
        <p:spPr>
          <a:xfrm>
            <a:off x="5375070" y="246174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04732" y="2138688"/>
            <a:ext cx="3887788" cy="6451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PART FIVE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PA_文本框 1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22506" y="1742609"/>
            <a:ext cx="2862469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975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五、名著阅读</a:t>
            </a:r>
          </a:p>
        </p:txBody>
      </p:sp>
      <p:sp>
        <p:nvSpPr>
          <p:cNvPr id="17" name="PA_文本框 1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92725" y="2759075"/>
            <a:ext cx="5812155" cy="3426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defRPr/>
            </a:pPr>
            <a:r>
              <a:rPr lang="da-DK" altLang="zh-CN" sz="2400" b="1">
                <a:solidFill>
                  <a:schemeClr val="bg1"/>
                </a:solidFill>
                <a:latin typeface="+mn-ea"/>
                <a:ea typeface="微软雅黑" panose="020B0503020204020204" pitchFamily="34" charset="-122"/>
                <a:cs typeface="+mn-ea"/>
              </a:rPr>
              <a:t>九上名著阅读：</a:t>
            </a:r>
            <a:endParaRPr lang="da-DK" altLang="zh-CN" sz="2400">
              <a:solidFill>
                <a:schemeClr val="bg1"/>
              </a:solidFill>
              <a:latin typeface="+mn-ea"/>
              <a:ea typeface="微软雅黑" panose="020B0503020204020204" pitchFamily="34" charset="-122"/>
              <a:cs typeface="+mn-ea"/>
            </a:endParaRPr>
          </a:p>
          <a:p>
            <a:pPr algn="just" fontAlgn="auto">
              <a:lnSpc>
                <a:spcPct val="150000"/>
              </a:lnSpc>
              <a:defRPr/>
            </a:pPr>
            <a:r>
              <a:rPr lang="da-DK" altLang="zh-CN" sz="2400">
                <a:solidFill>
                  <a:schemeClr val="bg1"/>
                </a:solidFill>
                <a:latin typeface="+mn-ea"/>
                <a:ea typeface="微软雅黑" panose="020B0503020204020204" pitchFamily="34" charset="-122"/>
                <a:cs typeface="+mn-ea"/>
              </a:rPr>
              <a:t>名著导读：《艾青诗选》  《水浒传》</a:t>
            </a:r>
          </a:p>
          <a:p>
            <a:pPr algn="just" fontAlgn="auto">
              <a:lnSpc>
                <a:spcPct val="150000"/>
              </a:lnSpc>
              <a:defRPr/>
            </a:pPr>
            <a:r>
              <a:rPr lang="da-DK" altLang="zh-CN" sz="2400">
                <a:solidFill>
                  <a:schemeClr val="bg1"/>
                </a:solidFill>
                <a:latin typeface="+mn-ea"/>
                <a:ea typeface="微软雅黑" panose="020B0503020204020204" pitchFamily="34" charset="-122"/>
                <a:cs typeface="+mn-ea"/>
              </a:rPr>
              <a:t>自主阅读：《泰戈尔诗选》《唐诗三百首》</a:t>
            </a:r>
          </a:p>
          <a:p>
            <a:pPr algn="just" fontAlgn="auto">
              <a:lnSpc>
                <a:spcPct val="150000"/>
              </a:lnSpc>
              <a:defRPr/>
            </a:pPr>
            <a:r>
              <a:rPr lang="da-DK" altLang="zh-CN" sz="2400">
                <a:solidFill>
                  <a:schemeClr val="bg1"/>
                </a:solidFill>
                <a:latin typeface="+mn-ea"/>
                <a:ea typeface="微软雅黑" panose="020B0503020204020204" pitchFamily="34" charset="-122"/>
                <a:cs typeface="+mn-ea"/>
              </a:rPr>
              <a:t>          《世说新语》  《聊斋志异》</a:t>
            </a:r>
          </a:p>
          <a:p>
            <a:pPr algn="just" eaLnBrk="1" hangingPunct="1">
              <a:defRPr/>
            </a:pPr>
            <a:endParaRPr lang="da-DK" altLang="zh-CN" sz="2400">
              <a:solidFill>
                <a:schemeClr val="bg1"/>
              </a:solidFill>
              <a:latin typeface="+mn-ea"/>
              <a:ea typeface="微软雅黑" panose="020B0503020204020204" pitchFamily="34" charset="-122"/>
              <a:cs typeface="+mn-ea"/>
            </a:endParaRPr>
          </a:p>
          <a:p>
            <a:pPr algn="just" eaLnBrk="1" hangingPunct="1">
              <a:defRPr/>
            </a:pPr>
            <a:r>
              <a:rPr lang="da-DK" altLang="zh-CN" sz="2400">
                <a:solidFill>
                  <a:schemeClr val="bg1"/>
                </a:solidFill>
                <a:latin typeface="+mn-ea"/>
                <a:ea typeface="微软雅黑" panose="020B0503020204020204" pitchFamily="34" charset="-122"/>
                <a:cs typeface="+mn-ea"/>
              </a:rPr>
              <a:t>链接：</a:t>
            </a:r>
            <a:r>
              <a:rPr lang="da-DK" altLang="zh-CN" sz="2400">
                <a:solidFill>
                  <a:schemeClr val="bg1"/>
                </a:solidFill>
                <a:latin typeface="+mn-ea"/>
                <a:ea typeface="微软雅黑" panose="020B0503020204020204" pitchFamily="34" charset="-122"/>
                <a:cs typeface="+mn-ea"/>
                <a:hlinkClick r:id="rId7" action="ppaction://hlinkpres?slideindex=1&amp;slidetitle="/>
              </a:rPr>
              <a:t>刘建勇：名著阅读.ppt</a:t>
            </a:r>
            <a:endParaRPr lang="da-DK" altLang="zh-CN" sz="2400">
              <a:solidFill>
                <a:schemeClr val="bg1"/>
              </a:solidFill>
              <a:latin typeface="+mn-ea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8919845" y="2778760"/>
            <a:ext cx="2048510" cy="3065145"/>
          </a:xfrm>
          <a:prstGeom prst="flowChartOnlineStorage">
            <a:avLst/>
          </a:prstGeom>
          <a:solidFill>
            <a:schemeClr val="accent1"/>
          </a:solidFill>
          <a:ln>
            <a:noFill/>
          </a:ln>
        </p:spPr>
        <p:txBody>
          <a:bodyPr lIns="91404" tIns="45701" rIns="91404" bIns="45701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682"/>
          <p:cNvSpPr txBox="1"/>
          <p:nvPr/>
        </p:nvSpPr>
        <p:spPr>
          <a:xfrm>
            <a:off x="11388361" y="3345981"/>
            <a:ext cx="1553210" cy="643890"/>
          </a:xfrm>
          <a:prstGeom prst="rect">
            <a:avLst/>
          </a:prstGeom>
          <a:noFill/>
        </p:spPr>
        <p:txBody>
          <a:bodyPr wrap="none" lIns="91404" tIns="45701" rIns="91404" bIns="45701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</a:rPr>
              <a:t>评价化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464300" y="2780030"/>
            <a:ext cx="2048510" cy="3065145"/>
          </a:xfrm>
          <a:prstGeom prst="flowChartOnlineStorage">
            <a:avLst/>
          </a:prstGeom>
          <a:solidFill>
            <a:schemeClr val="accent1"/>
          </a:solidFill>
          <a:ln>
            <a:noFill/>
          </a:ln>
        </p:spPr>
        <p:txBody>
          <a:bodyPr lIns="91404" tIns="45701" rIns="91404" bIns="45701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075430" y="2779395"/>
            <a:ext cx="2048510" cy="3065145"/>
          </a:xfrm>
          <a:prstGeom prst="flowChartOnlineStorage">
            <a:avLst/>
          </a:prstGeom>
          <a:solidFill>
            <a:schemeClr val="accent1"/>
          </a:solidFill>
          <a:ln>
            <a:noFill/>
          </a:ln>
        </p:spPr>
        <p:txBody>
          <a:bodyPr lIns="91404" tIns="45701" rIns="91404" bIns="45701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917700" y="2779395"/>
            <a:ext cx="2048510" cy="3065145"/>
          </a:xfrm>
          <a:prstGeom prst="flowChartOnlineStorage">
            <a:avLst/>
          </a:prstGeom>
          <a:solidFill>
            <a:schemeClr val="accent1"/>
          </a:solidFill>
          <a:ln>
            <a:noFill/>
          </a:ln>
        </p:spPr>
        <p:txBody>
          <a:bodyPr lIns="91404" tIns="45701" rIns="91404" bIns="45701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682"/>
          <p:cNvSpPr txBox="1"/>
          <p:nvPr/>
        </p:nvSpPr>
        <p:spPr>
          <a:xfrm>
            <a:off x="2009770" y="3989829"/>
            <a:ext cx="1553210" cy="643890"/>
          </a:xfrm>
          <a:prstGeom prst="rect">
            <a:avLst/>
          </a:prstGeom>
          <a:noFill/>
        </p:spPr>
        <p:txBody>
          <a:bodyPr wrap="none" lIns="91404" tIns="45701" rIns="91404" bIns="45701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课程化</a:t>
            </a:r>
          </a:p>
        </p:txBody>
      </p:sp>
      <p:sp>
        <p:nvSpPr>
          <p:cNvPr id="7" name="TextBox 682"/>
          <p:cNvSpPr txBox="1"/>
          <p:nvPr/>
        </p:nvSpPr>
        <p:spPr>
          <a:xfrm>
            <a:off x="4226299" y="3990328"/>
            <a:ext cx="1553210" cy="643890"/>
          </a:xfrm>
          <a:prstGeom prst="rect">
            <a:avLst/>
          </a:prstGeom>
          <a:noFill/>
        </p:spPr>
        <p:txBody>
          <a:bodyPr wrap="none" lIns="91404" tIns="45701" rIns="91404" bIns="45701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</a:rPr>
              <a:t>活动化</a:t>
            </a:r>
          </a:p>
        </p:txBody>
      </p:sp>
      <p:sp>
        <p:nvSpPr>
          <p:cNvPr id="8" name="TextBox 682"/>
          <p:cNvSpPr txBox="1"/>
          <p:nvPr/>
        </p:nvSpPr>
        <p:spPr>
          <a:xfrm>
            <a:off x="6464304" y="3989701"/>
            <a:ext cx="1553210" cy="643890"/>
          </a:xfrm>
          <a:prstGeom prst="rect">
            <a:avLst/>
          </a:prstGeom>
          <a:noFill/>
        </p:spPr>
        <p:txBody>
          <a:bodyPr wrap="none" lIns="91404" tIns="45701" rIns="91404" bIns="45701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</a:rPr>
              <a:t>专题化</a:t>
            </a:r>
          </a:p>
        </p:txBody>
      </p:sp>
      <p:sp>
        <p:nvSpPr>
          <p:cNvPr id="9" name="TextBox 682"/>
          <p:cNvSpPr txBox="1"/>
          <p:nvPr/>
        </p:nvSpPr>
        <p:spPr>
          <a:xfrm>
            <a:off x="8920116" y="3884461"/>
            <a:ext cx="1553210" cy="643890"/>
          </a:xfrm>
          <a:prstGeom prst="rect">
            <a:avLst/>
          </a:prstGeom>
          <a:noFill/>
        </p:spPr>
        <p:txBody>
          <a:bodyPr wrap="none" lIns="91404" tIns="45701" rIns="91404" bIns="45701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</a:rPr>
              <a:t>评价化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52500" y="746125"/>
            <a:ext cx="327406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名 著 阅 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/>
      <p:bldP spid="11" grpId="0" bldLvl="0" animBg="1"/>
      <p:bldP spid="10" grpId="0" bldLvl="0" animBg="1"/>
      <p:bldP spid="2" grpId="0" bldLvl="0" animBg="1"/>
      <p:bldP spid="6" grpId="0"/>
      <p:bldP spid="7" grpId="0"/>
      <p:bldP spid="8" grpId="0"/>
      <p:bldP spid="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5645" y="686435"/>
            <a:ext cx="10657205" cy="5939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课程化：纳入课堂，导读激趣</a:t>
            </a:r>
            <a:endParaRPr lang="zh-CN" altLang="en-US" dirty="0">
              <a:solidFill>
                <a:srgbClr val="FF0000"/>
              </a:solidFill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en-US" sz="2800" dirty="0">
                <a:sym typeface="+mn-ea"/>
              </a:rPr>
              <a:t>由课内选段引到全书阅读（如《智取生辰纲》引到《水浒传》的阅读）</a:t>
            </a:r>
            <a:endParaRPr lang="zh-CN" altLang="en-US" sz="2800" dirty="0"/>
          </a:p>
          <a:p>
            <a:pPr algn="just" fontAlgn="auto">
              <a:lnSpc>
                <a:spcPct val="150000"/>
              </a:lnSpc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en-US" sz="2800" dirty="0">
                <a:sym typeface="+mn-ea"/>
              </a:rPr>
              <a:t>概述名著的内容带动全书阅读（如讲述《水浒传》的人物关系图）</a:t>
            </a:r>
            <a:endParaRPr lang="zh-CN" altLang="en-US" sz="2800" dirty="0"/>
          </a:p>
          <a:p>
            <a:pPr algn="just" fontAlgn="auto">
              <a:lnSpc>
                <a:spcPct val="150000"/>
              </a:lnSpc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en-US" sz="2800" dirty="0">
                <a:sym typeface="+mn-ea"/>
              </a:rPr>
              <a:t>赏析名著的精彩片断（如由武松打虎、李逵杀虎来比较二人的性格）</a:t>
            </a:r>
            <a:endParaRPr lang="zh-CN" altLang="en-US" sz="2800" dirty="0"/>
          </a:p>
          <a:p>
            <a:pPr algn="just" fontAlgn="auto">
              <a:lnSpc>
                <a:spcPct val="150000"/>
              </a:lnSpc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en-US" sz="2800" dirty="0">
                <a:sym typeface="+mn-ea"/>
              </a:rPr>
              <a:t>将视频与小说原著片断比较（如鲁提辖拳打镇关西）</a:t>
            </a:r>
            <a:endParaRPr lang="zh-CN" altLang="en-US" sz="2800" dirty="0"/>
          </a:p>
          <a:p>
            <a:pPr marL="0" indent="0" algn="just" fontAlgn="auto">
              <a:lnSpc>
                <a:spcPct val="150000"/>
              </a:lnSpc>
              <a:buNone/>
            </a:pPr>
            <a:endParaRPr lang="zh-CN" altLang="en-US" sz="2800" dirty="0">
              <a:sym typeface="+mn-ea"/>
            </a:endParaRPr>
          </a:p>
          <a:p>
            <a:pPr algn="just" fontAlgn="auto">
              <a:lnSpc>
                <a:spcPct val="150000"/>
              </a:lnSpc>
            </a:pP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1355" y="628650"/>
            <a:ext cx="1067244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 dirty="0">
                <a:sym typeface="+mn-ea"/>
              </a:rPr>
              <a:t>重庆二十九中试教</a:t>
            </a:r>
            <a:r>
              <a:rPr lang="en-US" altLang="zh-CN" sz="4400" b="1" dirty="0">
                <a:sym typeface="+mn-ea"/>
              </a:rPr>
              <a:t>《</a:t>
            </a:r>
            <a:r>
              <a:rPr lang="zh-CN" altLang="en-US" sz="4400" b="1" dirty="0">
                <a:sym typeface="+mn-ea"/>
              </a:rPr>
              <a:t>水浒传</a:t>
            </a:r>
            <a:r>
              <a:rPr lang="en-US" altLang="zh-CN" sz="4400" b="1" dirty="0">
                <a:sym typeface="+mn-ea"/>
              </a:rPr>
              <a:t>》</a:t>
            </a:r>
            <a:r>
              <a:rPr lang="zh-CN" altLang="en-US" sz="4400" b="1" dirty="0">
                <a:sym typeface="+mn-ea"/>
              </a:rPr>
              <a:t>导读课</a:t>
            </a:r>
            <a:endParaRPr lang="zh-CN" altLang="en-US" dirty="0">
              <a:sym typeface="+mn-ea"/>
            </a:endParaRPr>
          </a:p>
          <a:p>
            <a:pPr algn="l"/>
            <a:endParaRPr lang="en-US" altLang="zh-CN" sz="2800" b="1" dirty="0">
              <a:sym typeface="+mn-ea"/>
            </a:endParaRPr>
          </a:p>
          <a:p>
            <a:pPr algn="l"/>
            <a:r>
              <a:rPr lang="en-US" altLang="zh-CN" sz="2800" b="1" dirty="0">
                <a:sym typeface="+mn-ea"/>
              </a:rPr>
              <a:t>·</a:t>
            </a:r>
            <a:r>
              <a:rPr lang="zh-CN" altLang="zh-CN" sz="2800" b="1" dirty="0">
                <a:sym typeface="+mn-ea"/>
              </a:rPr>
              <a:t>建议一：巧读回目，勾连精彩情节。</a:t>
            </a:r>
            <a:endParaRPr lang="en-US" altLang="zh-CN" sz="2800" b="1" dirty="0"/>
          </a:p>
          <a:p>
            <a:pPr algn="l"/>
            <a:r>
              <a:rPr lang="en-US" altLang="zh-CN" sz="2800" b="1" dirty="0">
                <a:sym typeface="+mn-ea"/>
              </a:rPr>
              <a:t>·</a:t>
            </a:r>
            <a:r>
              <a:rPr lang="zh-CN" altLang="zh-CN" sz="2800" b="1" dirty="0">
                <a:sym typeface="+mn-ea"/>
              </a:rPr>
              <a:t>建议二：品味语言，感受艺术魅力。</a:t>
            </a:r>
            <a:endParaRPr lang="zh-CN" altLang="zh-CN" sz="2800" dirty="0"/>
          </a:p>
          <a:p>
            <a:pPr algn="l"/>
            <a:r>
              <a:rPr lang="en-US" altLang="zh-CN" sz="2800" b="1" dirty="0">
                <a:sym typeface="+mn-ea"/>
              </a:rPr>
              <a:t>·</a:t>
            </a:r>
            <a:r>
              <a:rPr lang="zh-CN" altLang="zh-CN" sz="2800" b="1" dirty="0">
                <a:sym typeface="+mn-ea"/>
              </a:rPr>
              <a:t>建议三：以点带面，研读主要人物。</a:t>
            </a:r>
            <a:endParaRPr lang="en-US" altLang="zh-CN" sz="2800" b="1" dirty="0"/>
          </a:p>
          <a:p>
            <a:pPr algn="l"/>
            <a:r>
              <a:rPr lang="en-US" altLang="zh-CN" sz="2800" b="1" dirty="0">
                <a:sym typeface="+mn-ea"/>
              </a:rPr>
              <a:t>·</a:t>
            </a:r>
            <a:r>
              <a:rPr lang="zh-CN" altLang="zh-CN" sz="2800" b="1" dirty="0">
                <a:sym typeface="+mn-ea"/>
              </a:rPr>
              <a:t>建议四：关注细节，探究人物性格。</a:t>
            </a:r>
            <a:endParaRPr lang="zh-CN" altLang="zh-CN" sz="2800" dirty="0"/>
          </a:p>
          <a:p>
            <a:pPr algn="l"/>
            <a:r>
              <a:rPr lang="en-US" altLang="zh-CN" sz="2800" b="1" dirty="0">
                <a:sym typeface="+mn-ea"/>
              </a:rPr>
              <a:t>·</a:t>
            </a:r>
            <a:r>
              <a:rPr lang="zh-CN" altLang="zh-CN" sz="2800" b="1" dirty="0">
                <a:sym typeface="+mn-ea"/>
              </a:rPr>
              <a:t>建议五：设置问题，步步深入分析。</a:t>
            </a:r>
            <a:endParaRPr lang="zh-CN" altLang="zh-CN" sz="2800" dirty="0"/>
          </a:p>
          <a:p>
            <a:pPr algn="l"/>
            <a:r>
              <a:rPr lang="en-US" altLang="zh-CN" sz="2800" b="1" dirty="0">
                <a:sym typeface="+mn-ea"/>
              </a:rPr>
              <a:t>·</a:t>
            </a:r>
            <a:r>
              <a:rPr lang="zh-CN" altLang="zh-CN" sz="2800" b="1" dirty="0">
                <a:sym typeface="+mn-ea"/>
              </a:rPr>
              <a:t>建议六：比较阅读，共性中求个性。</a:t>
            </a:r>
            <a:endParaRPr lang="zh-CN" altLang="zh-CN" sz="2800" dirty="0"/>
          </a:p>
          <a:p>
            <a:pPr algn="l"/>
            <a:r>
              <a:rPr lang="en-US" altLang="zh-CN" sz="2800" b="1" dirty="0">
                <a:sym typeface="+mn-ea"/>
              </a:rPr>
              <a:t>·</a:t>
            </a:r>
            <a:r>
              <a:rPr lang="zh-CN" altLang="zh-CN" sz="2800" b="1" dirty="0">
                <a:sym typeface="+mn-ea"/>
              </a:rPr>
              <a:t>建议七：创意解读，多元理解主题。</a:t>
            </a:r>
            <a:endParaRPr lang="zh-CN" altLang="zh-CN" sz="2800" dirty="0"/>
          </a:p>
          <a:p>
            <a:pPr marL="0" indent="0" algn="l">
              <a:buNone/>
            </a:pPr>
            <a:r>
              <a:rPr lang="en-US" altLang="zh-CN" sz="2800" dirty="0">
                <a:sym typeface="+mn-ea"/>
              </a:rPr>
              <a:t>·</a:t>
            </a:r>
            <a:r>
              <a:rPr lang="zh-CN" altLang="en-US" sz="2800" dirty="0">
                <a:sym typeface="+mn-ea"/>
              </a:rPr>
              <a:t>链接：</a:t>
            </a:r>
            <a:r>
              <a:rPr lang="zh-CN" altLang="en-US" sz="2800" dirty="0">
                <a:sym typeface="+mn-ea"/>
                <a:hlinkClick r:id="rId2" action="ppaction://hlinkfile"/>
              </a:rPr>
              <a:t>蒙燕：名著导读课.mp4</a:t>
            </a:r>
            <a:endParaRPr lang="zh-CN" altLang="en-US" sz="2800" dirty="0"/>
          </a:p>
          <a:p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9155" y="878840"/>
            <a:ext cx="9345295" cy="2707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sym typeface="+mn-ea"/>
              </a:rPr>
              <a:t>专题探究：</a:t>
            </a:r>
            <a:endParaRPr lang="en-US" altLang="zh-CN" dirty="0"/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专题一：为</a:t>
            </a:r>
            <a:r>
              <a:rPr lang="en-US" altLang="zh-CN" sz="2800" dirty="0">
                <a:sym typeface="+mn-ea"/>
              </a:rPr>
              <a:t>《</a:t>
            </a:r>
            <a:r>
              <a:rPr lang="zh-CN" altLang="en-US" sz="2800" dirty="0">
                <a:sym typeface="+mn-ea"/>
              </a:rPr>
              <a:t>水浒传</a:t>
            </a:r>
            <a:r>
              <a:rPr lang="en-US" altLang="zh-CN" sz="2800" dirty="0">
                <a:sym typeface="+mn-ea"/>
              </a:rPr>
              <a:t>》</a:t>
            </a:r>
            <a:r>
              <a:rPr lang="zh-CN" altLang="en-US" sz="2800" dirty="0">
                <a:sym typeface="+mn-ea"/>
              </a:rPr>
              <a:t>人物立传</a:t>
            </a:r>
            <a:endParaRPr lang="en-US" altLang="zh-CN" sz="2800" dirty="0"/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专题二：探究</a:t>
            </a:r>
            <a:r>
              <a:rPr lang="en-US" altLang="zh-CN" sz="2800" dirty="0">
                <a:sym typeface="+mn-ea"/>
              </a:rPr>
              <a:t>《</a:t>
            </a:r>
            <a:r>
              <a:rPr lang="zh-CN" altLang="en-US" sz="2800" dirty="0">
                <a:sym typeface="+mn-ea"/>
              </a:rPr>
              <a:t>水浒传</a:t>
            </a:r>
            <a:r>
              <a:rPr lang="en-US" altLang="zh-CN" sz="2800" dirty="0">
                <a:sym typeface="+mn-ea"/>
              </a:rPr>
              <a:t>》</a:t>
            </a:r>
            <a:r>
              <a:rPr lang="zh-CN" altLang="en-US" sz="2800" dirty="0">
                <a:sym typeface="+mn-ea"/>
              </a:rPr>
              <a:t>中的女性形象</a:t>
            </a:r>
            <a:endParaRPr lang="en-US" altLang="zh-CN" sz="2800" dirty="0"/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专题三：分析章回体小说的艺术特点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5330" y="658495"/>
            <a:ext cx="10710545" cy="6308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latin typeface="+mn-ea"/>
                <a:sym typeface="+mn-ea"/>
              </a:rPr>
              <a:t>梁山英雄如何上梁山分析报告</a:t>
            </a:r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2400" b="1" dirty="0">
                <a:sym typeface="+mn-ea"/>
              </a:rPr>
              <a:t>一、官逼民反型</a:t>
            </a:r>
            <a:endParaRPr lang="zh-CN" altLang="en-US" sz="2400" b="1" dirty="0"/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2400" b="1" dirty="0">
                <a:sym typeface="+mn-ea"/>
              </a:rPr>
              <a:t>   包括犯事与未犯事被逼，占</a:t>
            </a:r>
            <a:r>
              <a:rPr lang="en-US" altLang="zh-CN" sz="2400" b="1" dirty="0">
                <a:sym typeface="+mn-ea"/>
              </a:rPr>
              <a:t>《</a:t>
            </a:r>
            <a:r>
              <a:rPr lang="zh-CN" altLang="en-US" sz="2400" b="1" dirty="0">
                <a:sym typeface="+mn-ea"/>
              </a:rPr>
              <a:t>水浒传</a:t>
            </a:r>
            <a:r>
              <a:rPr lang="en-US" altLang="zh-CN" sz="2400" b="1" dirty="0">
                <a:sym typeface="+mn-ea"/>
              </a:rPr>
              <a:t>》</a:t>
            </a:r>
            <a:r>
              <a:rPr lang="en-US" sz="2400" b="1" dirty="0">
                <a:sym typeface="+mn-ea"/>
              </a:rPr>
              <a:t>108</a:t>
            </a:r>
            <a:r>
              <a:rPr lang="zh-CN" altLang="en-US" sz="2400" b="1" dirty="0">
                <a:sym typeface="+mn-ea"/>
              </a:rPr>
              <a:t>将的</a:t>
            </a:r>
            <a:r>
              <a:rPr lang="en-US" sz="2400" b="1" dirty="0">
                <a:sym typeface="+mn-ea"/>
              </a:rPr>
              <a:t>15</a:t>
            </a:r>
            <a:r>
              <a:rPr lang="zh-CN" altLang="en-US" sz="2400" b="1" dirty="0">
                <a:sym typeface="+mn-ea"/>
              </a:rPr>
              <a:t>％，共</a:t>
            </a:r>
            <a:r>
              <a:rPr lang="en-US" sz="2400" b="1" dirty="0">
                <a:sym typeface="+mn-ea"/>
              </a:rPr>
              <a:t>16</a:t>
            </a:r>
            <a:r>
              <a:rPr lang="zh-CN" altLang="en-US" sz="2400" b="1" dirty="0">
                <a:sym typeface="+mn-ea"/>
              </a:rPr>
              <a:t>人。</a:t>
            </a:r>
            <a:endParaRPr lang="zh-CN" altLang="en-US" sz="2400" b="1" dirty="0"/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2400" b="1" dirty="0">
                <a:sym typeface="+mn-ea"/>
              </a:rPr>
              <a:t>二、自愿上梁山</a:t>
            </a:r>
            <a:endParaRPr lang="zh-CN" altLang="en-US" sz="2400" b="1" dirty="0"/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2400" b="1" dirty="0">
                <a:sym typeface="+mn-ea"/>
              </a:rPr>
              <a:t>   自愿上梁山的类型占</a:t>
            </a:r>
            <a:r>
              <a:rPr lang="en-US" altLang="zh-CN" sz="2400" b="1" dirty="0">
                <a:sym typeface="+mn-ea"/>
              </a:rPr>
              <a:t>《</a:t>
            </a:r>
            <a:r>
              <a:rPr lang="zh-CN" altLang="en-US" sz="2400" b="1" dirty="0">
                <a:sym typeface="+mn-ea"/>
              </a:rPr>
              <a:t>水浒传</a:t>
            </a:r>
            <a:r>
              <a:rPr lang="en-US" altLang="zh-CN" sz="2400" b="1" dirty="0">
                <a:sym typeface="+mn-ea"/>
              </a:rPr>
              <a:t>》</a:t>
            </a:r>
            <a:r>
              <a:rPr lang="en-US" sz="2400" b="1" dirty="0">
                <a:sym typeface="+mn-ea"/>
              </a:rPr>
              <a:t>108</a:t>
            </a:r>
            <a:r>
              <a:rPr lang="zh-CN" altLang="en-US" sz="2400" b="1" dirty="0">
                <a:sym typeface="+mn-ea"/>
              </a:rPr>
              <a:t>将的</a:t>
            </a:r>
            <a:r>
              <a:rPr lang="en-US" sz="2400" b="1" dirty="0">
                <a:sym typeface="+mn-ea"/>
              </a:rPr>
              <a:t>23</a:t>
            </a:r>
            <a:r>
              <a:rPr lang="zh-CN" altLang="en-US" sz="2400" b="1" dirty="0">
                <a:sym typeface="+mn-ea"/>
              </a:rPr>
              <a:t>％，其中又可以分为三大部分：为钱财而上梁山；为了女人而上梁山；为了义气而上梁山</a:t>
            </a:r>
            <a:endParaRPr lang="en-US" altLang="zh-CN" sz="2400" b="1" dirty="0"/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2400" b="1" dirty="0">
                <a:sym typeface="+mn-ea"/>
              </a:rPr>
              <a:t>三、被梁山好汉骗上梁山</a:t>
            </a:r>
            <a:endParaRPr lang="zh-CN" altLang="en-US" sz="2400" b="1" dirty="0"/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2400" b="1" dirty="0">
                <a:sym typeface="+mn-ea"/>
              </a:rPr>
              <a:t>    被骗上山的占</a:t>
            </a:r>
            <a:r>
              <a:rPr lang="en-US" altLang="zh-CN" sz="2400" b="1" dirty="0">
                <a:sym typeface="+mn-ea"/>
              </a:rPr>
              <a:t>72%</a:t>
            </a:r>
            <a:r>
              <a:rPr lang="zh-CN" altLang="en-US" sz="2400" b="1" dirty="0">
                <a:sym typeface="+mn-ea"/>
              </a:rPr>
              <a:t>，包括：被设计弄成造反的；挂念的人被杀的</a:t>
            </a:r>
            <a:r>
              <a:rPr lang="en-US" altLang="zh-CN" sz="2400" b="1" dirty="0">
                <a:sym typeface="+mn-ea"/>
              </a:rPr>
              <a:t>……</a:t>
            </a:r>
            <a:endParaRPr lang="en-US" altLang="zh-CN" sz="2400" b="1" dirty="0"/>
          </a:p>
          <a:p>
            <a:pPr marL="0" indent="0" algn="just" fontAlgn="auto">
              <a:lnSpc>
                <a:spcPct val="150000"/>
              </a:lnSpc>
              <a:buNone/>
              <a:defRPr/>
            </a:pPr>
            <a:r>
              <a:rPr lang="zh-CN" altLang="en-US" sz="2400" dirty="0">
                <a:sym typeface="+mn-ea"/>
              </a:rPr>
              <a:t>     </a:t>
            </a:r>
            <a:r>
              <a:rPr lang="zh-CN" altLang="en-US" sz="2000" dirty="0">
                <a:sym typeface="+mn-ea"/>
              </a:rPr>
              <a:t>                                 </a:t>
            </a:r>
            <a:r>
              <a:rPr lang="en-US" altLang="zh-CN" sz="2000" dirty="0">
                <a:sym typeface="+mn-ea"/>
              </a:rPr>
              <a:t>——</a:t>
            </a:r>
            <a:r>
              <a:rPr lang="zh-CN" altLang="en-US" sz="2000" dirty="0">
                <a:sym typeface="+mn-ea"/>
              </a:rPr>
              <a:t>倪岗</a:t>
            </a:r>
            <a:r>
              <a:rPr lang="en-US" altLang="zh-CN" sz="2000" dirty="0">
                <a:sym typeface="+mn-ea"/>
              </a:rPr>
              <a:t>.</a:t>
            </a:r>
            <a:r>
              <a:rPr lang="zh-CN" altLang="en-US" sz="2000" dirty="0">
                <a:sym typeface="+mn-ea"/>
              </a:rPr>
              <a:t>分享，让读书更精彩</a:t>
            </a:r>
            <a:r>
              <a:rPr lang="en-US" altLang="zh-CN" sz="2000" dirty="0">
                <a:sym typeface="+mn-ea"/>
              </a:rPr>
              <a:t>[R].</a:t>
            </a:r>
            <a:r>
              <a:rPr lang="zh-CN" altLang="en-US" sz="2000" dirty="0">
                <a:sym typeface="+mn-ea"/>
              </a:rPr>
              <a:t>南京</a:t>
            </a:r>
            <a:r>
              <a:rPr lang="en-US" altLang="zh-CN" sz="2000" dirty="0">
                <a:sym typeface="+mn-ea"/>
              </a:rPr>
              <a:t>:</a:t>
            </a:r>
            <a:r>
              <a:rPr lang="zh-CN" altLang="en-US" sz="2000" dirty="0">
                <a:sym typeface="+mn-ea"/>
              </a:rPr>
              <a:t>人民教育出版社，</a:t>
            </a:r>
            <a:r>
              <a:rPr lang="en-US" altLang="zh-CN" sz="2000" dirty="0">
                <a:sym typeface="+mn-ea"/>
              </a:rPr>
              <a:t>2017</a:t>
            </a:r>
            <a:r>
              <a:rPr lang="zh-CN" altLang="en-US" sz="2000" dirty="0">
                <a:sym typeface="+mn-ea"/>
              </a:rPr>
              <a:t>（</a:t>
            </a:r>
            <a:r>
              <a:rPr lang="en-US" altLang="zh-CN" sz="2000" dirty="0">
                <a:sym typeface="+mn-ea"/>
              </a:rPr>
              <a:t>5</a:t>
            </a:r>
            <a:r>
              <a:rPr lang="zh-CN" altLang="en-US" sz="2000" dirty="0">
                <a:sym typeface="+mn-ea"/>
              </a:rPr>
              <a:t>）</a:t>
            </a:r>
            <a:r>
              <a:rPr lang="en-US" altLang="zh-CN" sz="2000" dirty="0">
                <a:sym typeface="+mn-ea"/>
              </a:rPr>
              <a:t>.</a:t>
            </a:r>
            <a:endParaRPr lang="zh-CN" altLang="en-US" sz="2000" dirty="0"/>
          </a:p>
          <a:p>
            <a:pPr marL="0" indent="0" algn="just" fontAlgn="auto">
              <a:lnSpc>
                <a:spcPct val="150000"/>
              </a:lnSpc>
              <a:buNone/>
              <a:defRPr/>
            </a:pPr>
            <a:endParaRPr lang="zh-CN" altLang="en-US" sz="2400" dirty="0"/>
          </a:p>
          <a:p>
            <a:pPr marL="0" indent="0" algn="ctr" fontAlgn="auto">
              <a:lnSpc>
                <a:spcPct val="150000"/>
              </a:lnSpc>
              <a:buNone/>
              <a:defRPr/>
            </a:pP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7905" y="692150"/>
            <a:ext cx="6880225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fontAlgn="base" hangingPunct="0">
              <a:defRPr/>
            </a:pPr>
            <a:r>
              <a:rPr lang="zh-CN" altLang="en-US" sz="4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+mn-ea"/>
                <a:sym typeface="+mn-ea"/>
              </a:rPr>
              <a:t>钱伯斯：</a:t>
            </a:r>
            <a:r>
              <a:rPr lang="en-US" altLang="zh-CN" sz="4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+mn-ea"/>
                <a:sym typeface="+mn-ea"/>
              </a:rPr>
              <a:t>“</a:t>
            </a:r>
            <a:r>
              <a:rPr lang="zh-CN" altLang="en-US" sz="4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+mn-ea"/>
                <a:sym typeface="+mn-ea"/>
              </a:rPr>
              <a:t>阅读循环圈”理论</a:t>
            </a:r>
          </a:p>
        </p:txBody>
      </p:sp>
      <p:pic>
        <p:nvPicPr>
          <p:cNvPr id="40963" name="Picture 4" descr="09-47-50-21-9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4960" y="1628140"/>
            <a:ext cx="6482715" cy="42773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advTm="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图片 931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130" y="0"/>
            <a:ext cx="1219009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8" name="文本占位符 93186"/>
          <p:cNvSpPr>
            <a:spLocks noGrp="1"/>
          </p:cNvSpPr>
          <p:nvPr>
            <p:ph idx="1"/>
          </p:nvPr>
        </p:nvSpPr>
        <p:spPr>
          <a:xfrm>
            <a:off x="3657600" y="990600"/>
            <a:ext cx="5975350" cy="1368425"/>
          </a:xfrm>
        </p:spPr>
        <p:txBody>
          <a:bodyPr anchor="t"/>
          <a:lstStyle/>
          <a:p>
            <a:pPr algn="ctr">
              <a:lnSpc>
                <a:spcPct val="90000"/>
              </a:lnSpc>
              <a:buNone/>
            </a:pPr>
            <a:r>
              <a:rPr lang="zh-CN" altLang="en-US" sz="4400" b="1">
                <a:solidFill>
                  <a:schemeClr val="accent2"/>
                </a:solidFill>
                <a:ea typeface="华文中宋" panose="02010600040101010101" pitchFamily="2" charset="-122"/>
              </a:rPr>
              <a:t>您的倾听，我的荣幸。</a:t>
            </a:r>
            <a:endParaRPr lang="zh-CN" altLang="en-US"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>
              <a:ea typeface="华文中宋" panose="02010600040101010101" pitchFamily="2" charset="-122"/>
            </a:endParaRPr>
          </a:p>
        </p:txBody>
      </p:sp>
      <p:sp>
        <p:nvSpPr>
          <p:cNvPr id="96259" name="矩形 93187"/>
          <p:cNvSpPr/>
          <p:nvPr/>
        </p:nvSpPr>
        <p:spPr>
          <a:xfrm>
            <a:off x="3886200" y="2819400"/>
            <a:ext cx="3962400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谢谢！</a:t>
            </a:r>
          </a:p>
        </p:txBody>
      </p:sp>
    </p:spTree>
  </p:cSld>
  <p:clrMapOvr>
    <a:masterClrMapping/>
  </p:clrMapOvr>
  <p:transition advTm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1435735" y="3505518"/>
            <a:ext cx="10972800" cy="438943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4094" y="466165"/>
            <a:ext cx="11205881" cy="5719482"/>
          </a:xfrm>
          <a:prstGeom prst="rect">
            <a:avLst/>
          </a:prstGeom>
          <a:noFill/>
          <a:ln w="66675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文本框 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745615"/>
            <a:ext cx="742950" cy="43999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en-US" sz="40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小说的教学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</a:t>
            </a:r>
          </a:p>
        </p:txBody>
      </p:sp>
      <p:sp>
        <p:nvSpPr>
          <p:cNvPr id="16" name="PA_文本框 1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00420" y="1117284"/>
            <a:ext cx="2862469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2750" y="1356995"/>
            <a:ext cx="976693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 fontAlgn="auto">
              <a:lnSpc>
                <a:spcPct val="130000"/>
              </a:lnSpc>
              <a:buNone/>
            </a:pPr>
            <a:r>
              <a:rPr lang="zh-CN" altLang="en-US" sz="4000" b="1" dirty="0">
                <a:solidFill>
                  <a:schemeClr val="tx1"/>
                </a:solidFill>
                <a:sym typeface="+mn-ea"/>
              </a:rPr>
              <a:t>四单元提示：</a:t>
            </a:r>
            <a:endParaRPr lang="zh-CN" altLang="en-US" sz="4000" dirty="0">
              <a:solidFill>
                <a:schemeClr val="tx1"/>
              </a:solidFill>
              <a:sym typeface="+mn-ea"/>
            </a:endParaRPr>
          </a:p>
          <a:p>
            <a:pPr marL="0" indent="0" algn="just" fontAlgn="auto">
              <a:lnSpc>
                <a:spcPct val="130000"/>
              </a:lnSpc>
              <a:buNone/>
            </a:pPr>
            <a:r>
              <a:rPr lang="en-US" altLang="zh-CN" sz="4000" dirty="0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4000" dirty="0">
                <a:solidFill>
                  <a:schemeClr val="tx1"/>
                </a:solidFill>
                <a:sym typeface="+mn-ea"/>
              </a:rPr>
              <a:t>学会梳理小说情节；</a:t>
            </a:r>
            <a:endParaRPr lang="zh-CN" altLang="en-US" sz="4000" dirty="0">
              <a:solidFill>
                <a:schemeClr val="tx1"/>
              </a:solidFill>
            </a:endParaRPr>
          </a:p>
          <a:p>
            <a:pPr marL="0" indent="0" algn="just" fontAlgn="auto">
              <a:lnSpc>
                <a:spcPct val="130000"/>
              </a:lnSpc>
              <a:buNone/>
            </a:pPr>
            <a:r>
              <a:rPr lang="en-US" altLang="zh-CN" sz="4000" dirty="0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4000" dirty="0">
                <a:solidFill>
                  <a:schemeClr val="tx1"/>
                </a:solidFill>
                <a:sym typeface="+mn-ea"/>
              </a:rPr>
              <a:t>从不同角度分析人物形象；</a:t>
            </a:r>
            <a:endParaRPr lang="zh-CN" altLang="en-US" sz="4000" dirty="0">
              <a:solidFill>
                <a:schemeClr val="tx1"/>
              </a:solidFill>
            </a:endParaRPr>
          </a:p>
          <a:p>
            <a:pPr marL="0" indent="0" algn="just" fontAlgn="auto">
              <a:lnSpc>
                <a:spcPct val="130000"/>
              </a:lnSpc>
              <a:buNone/>
            </a:pPr>
            <a:r>
              <a:rPr lang="en-US" altLang="zh-CN" sz="4000" dirty="0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4000" dirty="0">
                <a:solidFill>
                  <a:schemeClr val="tx1"/>
                </a:solidFill>
                <a:sym typeface="+mn-ea"/>
              </a:rPr>
              <a:t>并结合自己的生活体验，理解小说的主题；</a:t>
            </a:r>
            <a:endParaRPr lang="zh-CN" altLang="en-US" sz="4000" dirty="0">
              <a:solidFill>
                <a:schemeClr val="tx1"/>
              </a:solidFill>
            </a:endParaRPr>
          </a:p>
          <a:p>
            <a:pPr marL="0" indent="0" algn="just" fontAlgn="auto">
              <a:lnSpc>
                <a:spcPct val="130000"/>
              </a:lnSpc>
              <a:buNone/>
            </a:pPr>
            <a:r>
              <a:rPr lang="en-US" altLang="zh-CN" sz="4000" dirty="0">
                <a:solidFill>
                  <a:schemeClr val="tx1"/>
                </a:solidFill>
                <a:sym typeface="+mn-ea"/>
              </a:rPr>
              <a:t>·</a:t>
            </a:r>
            <a:r>
              <a:rPr lang="zh-CN" altLang="en-US" sz="4000" dirty="0">
                <a:solidFill>
                  <a:schemeClr val="tx1"/>
                </a:solidFill>
                <a:sym typeface="+mn-ea"/>
              </a:rPr>
              <a:t>加深对社会和人生的理解，确立自我意识， 更好地成长。</a:t>
            </a:r>
          </a:p>
          <a:p>
            <a:pPr marL="0" indent="0">
              <a:buNone/>
            </a:pPr>
            <a:endParaRPr lang="zh-CN" altLang="en-US" sz="4000" dirty="0">
              <a:solidFill>
                <a:schemeClr val="tx1"/>
              </a:solidFill>
              <a:sym typeface="+mn-ea"/>
            </a:endParaRPr>
          </a:p>
        </p:txBody>
      </p:sp>
      <p:cxnSp>
        <p:nvCxnSpPr>
          <p:cNvPr id="3" name="PA_直接连接符 13"/>
          <p:cNvCxnSpPr/>
          <p:nvPr>
            <p:custDataLst>
              <p:tags r:id="rId3"/>
            </p:custDataLst>
          </p:nvPr>
        </p:nvCxnSpPr>
        <p:spPr>
          <a:xfrm>
            <a:off x="1323340" y="1836420"/>
            <a:ext cx="29210" cy="4218305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" grpId="0" build="allAtOnce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5"/>
          <p:cNvSpPr/>
          <p:nvPr/>
        </p:nvSpPr>
        <p:spPr bwMode="auto">
          <a:xfrm rot="16200000">
            <a:off x="6791960" y="4177665"/>
            <a:ext cx="723265" cy="2221865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chemeClr val="accent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7" name="Freeform 21"/>
          <p:cNvSpPr/>
          <p:nvPr/>
        </p:nvSpPr>
        <p:spPr bwMode="auto">
          <a:xfrm>
            <a:off x="8163346" y="1807816"/>
            <a:ext cx="702517" cy="694482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Freeform 22"/>
          <p:cNvSpPr/>
          <p:nvPr/>
        </p:nvSpPr>
        <p:spPr bwMode="auto">
          <a:xfrm>
            <a:off x="8163346" y="2886387"/>
            <a:ext cx="702517" cy="692365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Freeform 23"/>
          <p:cNvSpPr/>
          <p:nvPr/>
        </p:nvSpPr>
        <p:spPr bwMode="auto">
          <a:xfrm>
            <a:off x="8156361" y="3920927"/>
            <a:ext cx="702517" cy="694482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Freeform 24"/>
          <p:cNvSpPr/>
          <p:nvPr/>
        </p:nvSpPr>
        <p:spPr bwMode="auto">
          <a:xfrm>
            <a:off x="6337228" y="2318464"/>
            <a:ext cx="1826120" cy="3209857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rgbClr val="20202E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" name="Freeform 25"/>
          <p:cNvSpPr/>
          <p:nvPr/>
        </p:nvSpPr>
        <p:spPr bwMode="auto">
          <a:xfrm>
            <a:off x="6785822" y="3415238"/>
            <a:ext cx="1377526" cy="2113085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chemeClr val="accent1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2" name="Freeform 26"/>
          <p:cNvSpPr/>
          <p:nvPr/>
        </p:nvSpPr>
        <p:spPr bwMode="auto">
          <a:xfrm>
            <a:off x="7244995" y="4346274"/>
            <a:ext cx="912003" cy="1016314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rgbClr val="20202E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3" name="Freeform 27"/>
          <p:cNvSpPr/>
          <p:nvPr/>
        </p:nvSpPr>
        <p:spPr bwMode="auto">
          <a:xfrm>
            <a:off x="3326139" y="1969106"/>
            <a:ext cx="702517" cy="694482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Freeform 28"/>
          <p:cNvSpPr/>
          <p:nvPr/>
        </p:nvSpPr>
        <p:spPr bwMode="auto">
          <a:xfrm>
            <a:off x="3326139" y="3067997"/>
            <a:ext cx="702517" cy="692365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Freeform 29"/>
          <p:cNvSpPr/>
          <p:nvPr/>
        </p:nvSpPr>
        <p:spPr bwMode="auto">
          <a:xfrm>
            <a:off x="3326139" y="4164767"/>
            <a:ext cx="702517" cy="694482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Freeform 30"/>
          <p:cNvSpPr/>
          <p:nvPr/>
        </p:nvSpPr>
        <p:spPr bwMode="auto">
          <a:xfrm>
            <a:off x="4028655" y="2318464"/>
            <a:ext cx="1826119" cy="3209857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rgbClr val="20202E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7" name="Freeform 31"/>
          <p:cNvSpPr/>
          <p:nvPr/>
        </p:nvSpPr>
        <p:spPr bwMode="auto">
          <a:xfrm>
            <a:off x="4028655" y="3415238"/>
            <a:ext cx="1377524" cy="2113085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chemeClr val="accent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8" name="Freeform 32"/>
          <p:cNvSpPr/>
          <p:nvPr/>
        </p:nvSpPr>
        <p:spPr bwMode="auto">
          <a:xfrm>
            <a:off x="4028655" y="4512009"/>
            <a:ext cx="914118" cy="1016314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rgbClr val="20202E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9" name="Freeform 33"/>
          <p:cNvSpPr>
            <a:spLocks noEditPoints="1"/>
          </p:cNvSpPr>
          <p:nvPr/>
        </p:nvSpPr>
        <p:spPr bwMode="auto">
          <a:xfrm>
            <a:off x="3508116" y="2159667"/>
            <a:ext cx="338562" cy="313363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Freeform 34"/>
          <p:cNvSpPr>
            <a:spLocks noEditPoints="1"/>
          </p:cNvSpPr>
          <p:nvPr/>
        </p:nvSpPr>
        <p:spPr bwMode="auto">
          <a:xfrm>
            <a:off x="8400341" y="3089009"/>
            <a:ext cx="230645" cy="326067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Freeform 35"/>
          <p:cNvSpPr>
            <a:spLocks noEditPoints="1"/>
          </p:cNvSpPr>
          <p:nvPr/>
        </p:nvSpPr>
        <p:spPr bwMode="auto">
          <a:xfrm>
            <a:off x="8361193" y="1943756"/>
            <a:ext cx="294127" cy="374767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Freeform 36"/>
          <p:cNvSpPr>
            <a:spLocks noEditPoints="1"/>
          </p:cNvSpPr>
          <p:nvPr/>
        </p:nvSpPr>
        <p:spPr bwMode="auto">
          <a:xfrm>
            <a:off x="8405636" y="4165035"/>
            <a:ext cx="249690" cy="336653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Freeform 37"/>
          <p:cNvSpPr>
            <a:spLocks noEditPoints="1"/>
          </p:cNvSpPr>
          <p:nvPr/>
        </p:nvSpPr>
        <p:spPr bwMode="auto">
          <a:xfrm>
            <a:off x="3531393" y="3245852"/>
            <a:ext cx="294127" cy="338771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Freeform 38"/>
          <p:cNvSpPr>
            <a:spLocks noEditPoints="1"/>
          </p:cNvSpPr>
          <p:nvPr/>
        </p:nvSpPr>
        <p:spPr bwMode="auto">
          <a:xfrm>
            <a:off x="3539858" y="4346857"/>
            <a:ext cx="277198" cy="330302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" name="Group 39"/>
          <p:cNvGrpSpPr/>
          <p:nvPr/>
        </p:nvGrpSpPr>
        <p:grpSpPr bwMode="auto">
          <a:xfrm>
            <a:off x="4581525" y="4850765"/>
            <a:ext cx="3010535" cy="1514475"/>
            <a:chOff x="0" y="0"/>
            <a:chExt cx="2724" cy="1835"/>
          </a:xfrm>
        </p:grpSpPr>
        <p:sp>
          <p:nvSpPr>
            <p:cNvPr id="26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grpSp>
          <p:nvGrpSpPr>
            <p:cNvPr id="25" name="Group 41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8" name="Picture 42" descr="apple icons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b="-35460"/>
                </a:stretch>
              </a:blipFill>
              <a:ln w="9525">
                <a:noFill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 sz="2400"/>
                  <a:t> </a:t>
                </a:r>
              </a:p>
            </p:txBody>
          </p:sp>
        </p:grpSp>
      </p:grpSp>
      <p:sp>
        <p:nvSpPr>
          <p:cNvPr id="30" name="Rectangle 44"/>
          <p:cNvSpPr>
            <a:spLocks noChangeArrowheads="1"/>
          </p:cNvSpPr>
          <p:nvPr/>
        </p:nvSpPr>
        <p:spPr bwMode="auto">
          <a:xfrm>
            <a:off x="687705" y="1807845"/>
            <a:ext cx="2431415" cy="1477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1450340">
              <a:lnSpc>
                <a:spcPct val="120000"/>
              </a:lnSpc>
              <a:defRPr/>
            </a:pPr>
            <a:r>
              <a:rPr lang="zh-CN" altLang="en-US" sz="2000" b="1" dirty="0">
                <a:sym typeface="+mn-ea"/>
              </a:rPr>
              <a:t>《故乡》：</a:t>
            </a:r>
          </a:p>
          <a:p>
            <a:pPr algn="just" defTabSz="1450340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环境描写</a:t>
            </a:r>
            <a:r>
              <a:rPr lang="zh-CN" altLang="en-US" sz="2000" b="1" dirty="0">
                <a:sym typeface="+mn-ea"/>
              </a:rPr>
              <a:t>、对比手法</a:t>
            </a:r>
            <a:r>
              <a:rPr lang="en-US" altLang="zh-CN" sz="2000" b="1" dirty="0">
                <a:sym typeface="+mn-ea"/>
              </a:rPr>
              <a:t>……</a:t>
            </a:r>
            <a:endParaRPr lang="zh-CN" altLang="en-US" sz="2000" dirty="0">
              <a:sym typeface="+mn-ea"/>
            </a:endParaRPr>
          </a:p>
          <a:p>
            <a:pPr algn="just" defTabSz="1450340">
              <a:lnSpc>
                <a:spcPct val="120000"/>
              </a:lnSpc>
              <a:defRPr/>
            </a:pP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auto">
          <a:xfrm>
            <a:off x="687705" y="3089275"/>
            <a:ext cx="2292985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defTabSz="1450340">
              <a:lnSpc>
                <a:spcPct val="120000"/>
              </a:lnSpc>
              <a:defRPr/>
            </a:pPr>
            <a:r>
              <a:rPr lang="zh-CN" altLang="en-US" sz="2000" b="1" dirty="0">
                <a:sym typeface="+mn-ea"/>
              </a:rPr>
              <a:t>《我的叔叔于勒》：</a:t>
            </a:r>
          </a:p>
          <a:p>
            <a:pPr algn="just" defTabSz="1450340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叙述视角</a:t>
            </a:r>
            <a:r>
              <a:rPr lang="zh-CN" altLang="en-US" sz="2000" b="1" dirty="0">
                <a:sym typeface="+mn-ea"/>
              </a:rPr>
              <a:t>、情节反转、心理描写</a:t>
            </a:r>
            <a:r>
              <a:rPr lang="en-US" altLang="zh-CN" sz="2000" b="1" dirty="0">
                <a:sym typeface="+mn-ea"/>
              </a:rPr>
              <a:t>……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Rectangle 46"/>
          <p:cNvSpPr>
            <a:spLocks noChangeArrowheads="1"/>
          </p:cNvSpPr>
          <p:nvPr/>
        </p:nvSpPr>
        <p:spPr bwMode="auto">
          <a:xfrm>
            <a:off x="752412" y="4485468"/>
            <a:ext cx="2302223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1450340">
              <a:lnSpc>
                <a:spcPct val="120000"/>
              </a:lnSpc>
              <a:defRPr/>
            </a:pPr>
            <a:r>
              <a:rPr lang="zh-CN" altLang="en-US" sz="2000" b="1" dirty="0">
                <a:sym typeface="+mn-ea"/>
              </a:rPr>
              <a:t>《孤独之旅》：</a:t>
            </a:r>
          </a:p>
          <a:p>
            <a:pPr algn="just" defTabSz="1450340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环境描写</a:t>
            </a:r>
            <a:r>
              <a:rPr lang="zh-CN" altLang="en-US" sz="2000" b="1" dirty="0">
                <a:sym typeface="+mn-ea"/>
              </a:rPr>
              <a:t>、隐喻</a:t>
            </a:r>
            <a:r>
              <a:rPr lang="en-US" altLang="zh-CN" sz="2000" b="1" dirty="0">
                <a:sym typeface="+mn-ea"/>
              </a:rPr>
              <a:t>……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9075347" y="1556383"/>
            <a:ext cx="2302223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1450340">
              <a:lnSpc>
                <a:spcPct val="120000"/>
              </a:lnSpc>
              <a:defRPr/>
            </a:pPr>
            <a:r>
              <a:rPr lang="zh-CN" altLang="en-US" sz="2000" b="1" dirty="0">
                <a:sym typeface="+mn-ea"/>
              </a:rPr>
              <a:t>《智取生辰纲》：</a:t>
            </a:r>
          </a:p>
          <a:p>
            <a:pPr algn="just" defTabSz="1450340">
              <a:lnSpc>
                <a:spcPct val="120000"/>
              </a:lnSpc>
              <a:defRPr/>
            </a:pPr>
            <a:r>
              <a:rPr lang="zh-CN" altLang="en-US" sz="2000" b="1" dirty="0">
                <a:sym typeface="+mn-ea"/>
              </a:rPr>
              <a:t>白话小说的特点、</a:t>
            </a: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明暗双线</a:t>
            </a:r>
            <a:r>
              <a:rPr lang="en-US" altLang="zh-CN" sz="2000" b="1" dirty="0">
                <a:sym typeface="+mn-ea"/>
              </a:rPr>
              <a:t>……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9075347" y="2862283"/>
            <a:ext cx="2302223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450340">
              <a:lnSpc>
                <a:spcPct val="120000"/>
              </a:lnSpc>
              <a:defRPr/>
            </a:pPr>
            <a:r>
              <a:rPr lang="zh-CN" altLang="en-US" sz="2000" b="1" dirty="0">
                <a:sym typeface="+mn-ea"/>
              </a:rPr>
              <a:t>《范进中举》：</a:t>
            </a:r>
          </a:p>
          <a:p>
            <a:pPr defTabSz="1450340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讽刺笔法</a:t>
            </a:r>
            <a:r>
              <a:rPr lang="zh-CN" altLang="en-US" sz="2000" b="1" dirty="0">
                <a:sym typeface="+mn-ea"/>
              </a:rPr>
              <a:t>、对比</a:t>
            </a:r>
            <a:r>
              <a:rPr lang="en-US" altLang="zh-CN" sz="2000" b="1" dirty="0">
                <a:sym typeface="+mn-ea"/>
              </a:rPr>
              <a:t>……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9142657" y="5091258"/>
            <a:ext cx="2302223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450340">
              <a:lnSpc>
                <a:spcPct val="120000"/>
              </a:lnSpc>
              <a:defRPr/>
            </a:pPr>
            <a:r>
              <a:rPr lang="zh-CN" altLang="en-US" sz="2000" b="1" dirty="0">
                <a:sym typeface="+mn-ea"/>
              </a:rPr>
              <a:t>《刘姥姥进大观园》：</a:t>
            </a:r>
          </a:p>
          <a:p>
            <a:pPr defTabSz="1450340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场景描写</a:t>
            </a:r>
            <a:r>
              <a:rPr lang="zh-CN" altLang="en-US" sz="2000" b="1" dirty="0">
                <a:sym typeface="+mn-ea"/>
              </a:rPr>
              <a:t>、人物语言</a:t>
            </a:r>
            <a:r>
              <a:rPr lang="en-US" altLang="zh-CN" sz="2000" b="1" dirty="0">
                <a:sym typeface="+mn-ea"/>
              </a:rPr>
              <a:t>……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0690" y="730885"/>
            <a:ext cx="6094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4400" b="1">
                <a:solidFill>
                  <a:schemeClr val="tx1"/>
                </a:solidFill>
              </a:rPr>
              <a:t>基于文本特质与要求</a:t>
            </a:r>
          </a:p>
        </p:txBody>
      </p:sp>
      <p:sp>
        <p:nvSpPr>
          <p:cNvPr id="4" name="Freeform 28"/>
          <p:cNvSpPr/>
          <p:nvPr/>
        </p:nvSpPr>
        <p:spPr bwMode="auto">
          <a:xfrm>
            <a:off x="8264534" y="5091742"/>
            <a:ext cx="702517" cy="692365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Freeform 37"/>
          <p:cNvSpPr>
            <a:spLocks noEditPoints="1"/>
          </p:cNvSpPr>
          <p:nvPr/>
        </p:nvSpPr>
        <p:spPr bwMode="auto">
          <a:xfrm>
            <a:off x="8469153" y="5267692"/>
            <a:ext cx="294127" cy="338771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Rectangle 49"/>
          <p:cNvSpPr>
            <a:spLocks noChangeArrowheads="1"/>
          </p:cNvSpPr>
          <p:nvPr/>
        </p:nvSpPr>
        <p:spPr bwMode="auto">
          <a:xfrm>
            <a:off x="9142657" y="3911428"/>
            <a:ext cx="2302223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450340">
              <a:lnSpc>
                <a:spcPct val="120000"/>
              </a:lnSpc>
              <a:defRPr/>
            </a:pPr>
            <a:r>
              <a:rPr lang="zh-CN" altLang="en-US" sz="2000" b="1" dirty="0">
                <a:sym typeface="+mn-ea"/>
              </a:rPr>
              <a:t>《三顾茅庐》：</a:t>
            </a:r>
          </a:p>
          <a:p>
            <a:pPr defTabSz="1450340">
              <a:lnSpc>
                <a:spcPct val="120000"/>
              </a:lnSpc>
              <a:defRPr/>
            </a:pPr>
            <a:r>
              <a:rPr lang="zh-CN" altLang="en-US" sz="2000" b="1" dirty="0">
                <a:sym typeface="+mn-ea"/>
              </a:rPr>
              <a:t>小说的虚构</a:t>
            </a:r>
            <a:r>
              <a:rPr lang="en-US" altLang="zh-CN" sz="2000" b="1" dirty="0">
                <a:sym typeface="+mn-ea"/>
              </a:rPr>
              <a:t>……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8" grpId="0" bldLvl="0" animBg="1"/>
      <p:bldP spid="9" grpId="0" bldLvl="0" animBg="1"/>
      <p:bldP spid="10" grpId="0" animBg="1"/>
      <p:bldP spid="11" grpId="0" animBg="1"/>
      <p:bldP spid="12" grpId="0" bldLvl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ldLvl="0" animBg="1"/>
      <p:bldP spid="21" grpId="0" bldLvl="0" animBg="1"/>
      <p:bldP spid="22" grpId="0" bldLvl="0" animBg="1"/>
      <p:bldP spid="23" grpId="0" animBg="1"/>
      <p:bldP spid="24" grpId="0" animBg="1"/>
      <p:bldP spid="30" grpId="0"/>
      <p:bldP spid="31" grpId="0"/>
      <p:bldP spid="32" grpId="0"/>
      <p:bldP spid="33" grpId="0"/>
      <p:bldP spid="34" grpId="0"/>
      <p:bldP spid="35" grpId="0"/>
      <p:bldP spid="4" grpId="0" bldLvl="0" animBg="1"/>
      <p:bldP spid="6" grpId="0" bldLvl="0" animBg="1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OTHERS"/>
  <p:tag name="ID" val="626773"/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OTHERS"/>
  <p:tag name="ID" val="626773"/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ENTRY"/>
  <p:tag name="ID" val="626773"/>
  <p:tag name="MH_ORDER" val="2"/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ENTRY"/>
  <p:tag name="ID" val="626773"/>
  <p:tag name="MH_ORDER" val="4"/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ENTRY"/>
  <p:tag name="ID" val="626773"/>
  <p:tag name="MH_ORDER" val="3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ENTRY"/>
  <p:tag name="ID" val="626773"/>
  <p:tag name="MH_ORDER" val="3"/>
  <p:tag name="PA" val="v3.2.0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千图网海量PPT模板www.58pic.com​​">
  <a:themeElements>
    <a:clrScheme name="自定义 4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F4E21"/>
      </a:accent1>
      <a:accent2>
        <a:srgbClr val="6F4E21"/>
      </a:accent2>
      <a:accent3>
        <a:srgbClr val="6F4E21"/>
      </a:accent3>
      <a:accent4>
        <a:srgbClr val="6F4E21"/>
      </a:accent4>
      <a:accent5>
        <a:srgbClr val="6F4E21"/>
      </a:accent5>
      <a:accent6>
        <a:srgbClr val="6F4E21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5039</Words>
  <Application>Microsoft Office PowerPoint</Application>
  <PresentationFormat>宽屏</PresentationFormat>
  <Paragraphs>525</Paragraphs>
  <Slides>77</Slides>
  <Notes>33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77</vt:i4>
      </vt:variant>
    </vt:vector>
  </HeadingPairs>
  <TitlesOfParts>
    <vt:vector size="101" baseType="lpstr">
      <vt:lpstr>【玉米】诗情体</vt:lpstr>
      <vt:lpstr>FZSSJW--GB1-0</vt:lpstr>
      <vt:lpstr>等线</vt:lpstr>
      <vt:lpstr>等线 Light</vt:lpstr>
      <vt:lpstr>方正兰亭粗黑_GBK</vt:lpstr>
      <vt:lpstr>方正姚体</vt:lpstr>
      <vt:lpstr>华文楷体</vt:lpstr>
      <vt:lpstr>华文中宋</vt:lpstr>
      <vt:lpstr>楷体</vt:lpstr>
      <vt:lpstr>楷体_GB2312</vt:lpstr>
      <vt:lpstr>隶书</vt:lpstr>
      <vt:lpstr>宋体</vt:lpstr>
      <vt:lpstr>微软雅黑</vt:lpstr>
      <vt:lpstr>Arial</vt:lpstr>
      <vt:lpstr>Arial Narrow</vt:lpstr>
      <vt:lpstr>Calibri</vt:lpstr>
      <vt:lpstr>Calibri Light</vt:lpstr>
      <vt:lpstr>Constantia</vt:lpstr>
      <vt:lpstr>Garamond</vt:lpstr>
      <vt:lpstr>Times New Roman</vt:lpstr>
      <vt:lpstr>Wingdings 2</vt:lpstr>
      <vt:lpstr>千图网海量PPT模板www.58pic.com​​</vt:lpstr>
      <vt:lpstr>流畅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重庆开州区《我的叔叔于勒》试教案例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教材写作序列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九上综合性学习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 www.xiexingcun.com【全免费】</dc:title>
  <dc:creator>语文备课大师 www.xiexingcun.com【全免费】</dc:creator>
  <dc:description>语文备课大师 www.xiexingcun.com【全免费】</dc:description>
  <cp:lastModifiedBy>Wang</cp:lastModifiedBy>
  <cp:revision>语文备课大师 www.xiexingcun.com【全免费】</cp:revision>
  <dcterms:created xsi:type="dcterms:W3CDTF">2017-06-29T08:22:00Z</dcterms:created>
  <dcterms:modified xsi:type="dcterms:W3CDTF">2018-05-09T03:40:54Z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  <property fmtid="{D5CDD505-2E9C-101B-9397-08002B2CF9AE}" pid="3" name="KSORubyTemplateID">
    <vt:lpwstr>2</vt:lpwstr>
  </property>
</Properties>
</file>