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73" r:id="rId2"/>
    <p:sldId id="275" r:id="rId3"/>
    <p:sldId id="276" r:id="rId4"/>
    <p:sldId id="291" r:id="rId5"/>
    <p:sldId id="274" r:id="rId6"/>
    <p:sldId id="292" r:id="rId7"/>
    <p:sldId id="263" r:id="rId8"/>
    <p:sldId id="264" r:id="rId9"/>
    <p:sldId id="267" r:id="rId10"/>
    <p:sldId id="293" r:id="rId11"/>
    <p:sldId id="268" r:id="rId12"/>
    <p:sldId id="295" r:id="rId13"/>
    <p:sldId id="296" r:id="rId14"/>
    <p:sldId id="297" r:id="rId15"/>
    <p:sldId id="298" r:id="rId16"/>
    <p:sldId id="299" r:id="rId17"/>
    <p:sldId id="317" r:id="rId18"/>
    <p:sldId id="318" r:id="rId19"/>
    <p:sldId id="319" r:id="rId20"/>
    <p:sldId id="320" r:id="rId21"/>
    <p:sldId id="265" r:id="rId22"/>
    <p:sldId id="300" r:id="rId23"/>
    <p:sldId id="266" r:id="rId24"/>
    <p:sldId id="303" r:id="rId25"/>
    <p:sldId id="269" r:id="rId26"/>
    <p:sldId id="283" r:id="rId27"/>
    <p:sldId id="304" r:id="rId28"/>
    <p:sldId id="270" r:id="rId29"/>
    <p:sldId id="307" r:id="rId30"/>
    <p:sldId id="308" r:id="rId31"/>
    <p:sldId id="321" r:id="rId32"/>
    <p:sldId id="309" r:id="rId33"/>
    <p:sldId id="310" r:id="rId34"/>
    <p:sldId id="311" r:id="rId35"/>
    <p:sldId id="322" r:id="rId36"/>
    <p:sldId id="323" r:id="rId37"/>
    <p:sldId id="271" r:id="rId38"/>
    <p:sldId id="312" r:id="rId39"/>
    <p:sldId id="313" r:id="rId40"/>
    <p:sldId id="314" r:id="rId41"/>
    <p:sldId id="305" r:id="rId42"/>
    <p:sldId id="316" r:id="rId43"/>
    <p:sldId id="324" r:id="rId44"/>
    <p:sldId id="306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2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8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8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8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8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image" Target="../media/image1.png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8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21.xml"/><Relationship Id="rId4" Type="http://schemas.openxmlformats.org/officeDocument/2006/relationships/slide" Target="../slides/slide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陈情表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44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44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44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44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44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44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44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4.xml"/><Relationship Id="rId4" Type="http://schemas.openxmlformats.org/officeDocument/2006/relationships/slide" Target="slide4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4.xml"/><Relationship Id="rId4" Type="http://schemas.openxmlformats.org/officeDocument/2006/relationships/slide" Target="slide4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4.xml"/><Relationship Id="rId4" Type="http://schemas.openxmlformats.org/officeDocument/2006/relationships/slide" Target="slide4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4.xml"/><Relationship Id="rId4" Type="http://schemas.openxmlformats.org/officeDocument/2006/relationships/slide" Target="slide4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4.xml"/><Relationship Id="rId4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4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8.xml"/><Relationship Id="rId4" Type="http://schemas.openxmlformats.org/officeDocument/2006/relationships/slide" Target="slide3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8.xml"/><Relationship Id="rId4" Type="http://schemas.openxmlformats.org/officeDocument/2006/relationships/slide" Target="slide3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8.xml"/><Relationship Id="rId4" Type="http://schemas.openxmlformats.org/officeDocument/2006/relationships/slide" Target="slide3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8.xml"/><Relationship Id="rId4" Type="http://schemas.openxmlformats.org/officeDocument/2006/relationships/slide" Target="slide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zh-CN" altLang="en-US" b="1" dirty="0" smtClean="0"/>
              <a:t>二专题</a:t>
            </a:r>
            <a:r>
              <a:rPr lang="en-US" altLang="zh-CN" b="1" dirty="0" smtClean="0"/>
              <a:t>  </a:t>
            </a:r>
            <a:r>
              <a:rPr lang="zh-CN" altLang="en-US" b="1" dirty="0" smtClean="0"/>
              <a:t>此情可待成追忆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文体介绍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是古代臣子向君主奏事陈情的一种文体。表是秦汉时代开始有的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秦汉至唐宋以后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虽皆沿用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但它的功用和使用范围却有所变化。唐宋以后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表文不仅多用四、六文体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而且诸如谢恩、劝进、辞免、庆贺、贡物等事项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一般皆用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287694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8728661"/>
              </p:ext>
            </p:extLst>
          </p:nvPr>
        </p:nvGraphicFramePr>
        <p:xfrm>
          <a:off x="508000" y="1921849"/>
          <a:ext cx="8128000" cy="3883415"/>
        </p:xfrm>
        <a:graphic>
          <a:graphicData uri="http://schemas.openxmlformats.org/presentationml/2006/ole">
            <p:oleObj spid="_x0000_s7188" name="文档" r:id="rId6" imgW="3893887" imgH="186041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537321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8911093"/>
              </p:ext>
            </p:extLst>
          </p:nvPr>
        </p:nvGraphicFramePr>
        <p:xfrm>
          <a:off x="323528" y="5914156"/>
          <a:ext cx="8128000" cy="457347"/>
        </p:xfrm>
        <a:graphic>
          <a:graphicData uri="http://schemas.openxmlformats.org/presentationml/2006/ole">
            <p:oleObj spid="_x0000_s7189" name="文档" r:id="rId7" imgW="3837032" imgH="215992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111324" y="5906572"/>
            <a:ext cx="19566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73767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0143979"/>
              </p:ext>
            </p:extLst>
          </p:nvPr>
        </p:nvGraphicFramePr>
        <p:xfrm>
          <a:off x="508000" y="1959771"/>
          <a:ext cx="8128000" cy="4277541"/>
        </p:xfrm>
        <a:graphic>
          <a:graphicData uri="http://schemas.openxmlformats.org/presentationml/2006/ole">
            <p:oleObj spid="_x0000_s27658" name="文档" r:id="rId6" imgW="3837032" imgH="2019529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117917" y="1988840"/>
            <a:ext cx="37333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28780" y="2564904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55976" y="3068960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79912" y="361708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38749" y="4149080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38748" y="4661200"/>
            <a:ext cx="183325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38748" y="5242974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60782" y="5739479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1503109"/>
              </p:ext>
            </p:extLst>
          </p:nvPr>
        </p:nvGraphicFramePr>
        <p:xfrm>
          <a:off x="508000" y="1650174"/>
          <a:ext cx="8128000" cy="4227098"/>
        </p:xfrm>
        <a:graphic>
          <a:graphicData uri="http://schemas.openxmlformats.org/presentationml/2006/ole">
            <p:oleObj spid="_x0000_s28678" name="文档" r:id="rId6" imgW="3837032" imgH="199612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788024" y="1700808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966" y="2273259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5902" y="2791945"/>
            <a:ext cx="178609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61934" y="3322794"/>
            <a:ext cx="239829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78000" y="3852497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67966" y="4355666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96919" y="4897811"/>
            <a:ext cx="20021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74885" y="5415983"/>
            <a:ext cx="20021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5828622"/>
              </p:ext>
            </p:extLst>
          </p:nvPr>
        </p:nvGraphicFramePr>
        <p:xfrm>
          <a:off x="508000" y="1903560"/>
          <a:ext cx="8128000" cy="3685680"/>
        </p:xfrm>
        <a:graphic>
          <a:graphicData uri="http://schemas.openxmlformats.org/presentationml/2006/ole">
            <p:oleObj spid="_x0000_s29702" name="文档" r:id="rId6" imgW="3837032" imgH="174053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770813" y="1958645"/>
            <a:ext cx="8925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7958" y="2492896"/>
            <a:ext cx="33344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0637" y="3042045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15964" y="3501008"/>
            <a:ext cx="183325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84020" y="4061872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35937" y="4622736"/>
            <a:ext cx="8925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55501" y="5113454"/>
            <a:ext cx="8925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70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79742176"/>
              </p:ext>
            </p:extLst>
          </p:nvPr>
        </p:nvGraphicFramePr>
        <p:xfrm>
          <a:off x="508000" y="1903560"/>
          <a:ext cx="8128000" cy="3685680"/>
        </p:xfrm>
        <a:graphic>
          <a:graphicData uri="http://schemas.openxmlformats.org/presentationml/2006/ole">
            <p:oleObj spid="_x0000_s30726" name="文档" r:id="rId6" imgW="3837032" imgH="174053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978000" y="1966806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78000" y="2492896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59832" y="3030003"/>
            <a:ext cx="8925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2756" y="3548029"/>
            <a:ext cx="14272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92495" y="4054956"/>
            <a:ext cx="14272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89017" y="4607661"/>
            <a:ext cx="14272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05992" y="5144768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1374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晓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1566905"/>
              </p:ext>
            </p:extLst>
          </p:nvPr>
        </p:nvGraphicFramePr>
        <p:xfrm>
          <a:off x="508000" y="1877109"/>
          <a:ext cx="8128000" cy="4864259"/>
        </p:xfrm>
        <a:graphic>
          <a:graphicData uri="http://schemas.openxmlformats.org/presentationml/2006/ole">
            <p:oleObj spid="_x0000_s31750" name="文档" r:id="rId6" imgW="3910440" imgH="23399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2907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282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8197664"/>
              </p:ext>
            </p:extLst>
          </p:nvPr>
        </p:nvGraphicFramePr>
        <p:xfrm>
          <a:off x="323528" y="1772816"/>
          <a:ext cx="8128000" cy="5037545"/>
        </p:xfrm>
        <a:graphic>
          <a:graphicData uri="http://schemas.openxmlformats.org/presentationml/2006/ole">
            <p:oleObj spid="_x0000_s32774" name="文档" r:id="rId6" imgW="3837032" imgH="237771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116843" y="1717298"/>
            <a:ext cx="34522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8969" y="2177286"/>
            <a:ext cx="23201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16843" y="2637274"/>
            <a:ext cx="34522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14840" y="3096900"/>
            <a:ext cx="342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92805" y="3556455"/>
            <a:ext cx="28882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22613" y="4004993"/>
            <a:ext cx="42606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29783" y="4464619"/>
            <a:ext cx="34393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89376" y="4926390"/>
            <a:ext cx="25916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51359" y="5388663"/>
            <a:ext cx="23067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67309" y="5840960"/>
            <a:ext cx="23067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28121" y="6302597"/>
            <a:ext cx="2855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658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2560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记特殊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①前太守臣逵察臣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后刺史臣荣举臣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秀才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②拜臣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郎中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③具以表闻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州司临门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急于星火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于星火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是臣尽节于陛下之日长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臣于陛下尽节之日长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04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实为狼狈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表示肯定判断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非臣陨首所能上报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表否定判断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今臣亡国贱俘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臣之辛苦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非独蜀之人士及二州牧伯所见明知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表否定判断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而刘夙婴疾病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缠绕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则告诉不许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此句表达被动意思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4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8977813"/>
              </p:ext>
            </p:extLst>
          </p:nvPr>
        </p:nvGraphicFramePr>
        <p:xfrm>
          <a:off x="508000" y="1105735"/>
          <a:ext cx="8128000" cy="5635633"/>
        </p:xfrm>
        <a:graphic>
          <a:graphicData uri="http://schemas.openxmlformats.org/presentationml/2006/ole">
            <p:oleObj spid="_x0000_s3088" name="文档" r:id="rId3" imgW="3945705" imgH="27359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外无期功强近之亲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内无应门五尺之僮。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臣无祖母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无以至今日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祖母无臣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无以终余年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母孙二人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更相为命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是以区区不能废远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臣生当陨首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死当结草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7624" y="2941310"/>
            <a:ext cx="22322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1920" y="3348276"/>
            <a:ext cx="25922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5564" y="3743581"/>
            <a:ext cx="22322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66741" y="4154628"/>
            <a:ext cx="111317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119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09913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【目标一】理清文章思路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体会凄切哀婉的忠孝情感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本文标题为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陈情表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所陈为何情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、忠情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、苦情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进退两难、矛盾痛苦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文章的思路是如何展开的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前两段叙事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摆出矛盾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求得谅解。第三段说理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引用解决矛盾之理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朝廷倡导以孝治天下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以子之盾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挡子之矛。第四段陈情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愿乞终养。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李密是靠什么博取晋武帝同情准许的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苦难身世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人间至悲。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祖母病笃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人间至情。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感恩遇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说惶恐。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明心迹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释嫌疑。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先孝后忠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睦家庭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合国策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关乎朝廷信誉。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2330878"/>
            <a:ext cx="8312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062" y="3151842"/>
            <a:ext cx="8312472" cy="1213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062" y="4736161"/>
            <a:ext cx="8312472" cy="1213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2093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【目标二】鉴赏融情于事、融理于情、含蓄婉转的陈情技巧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李密最后提出解决尽孝与尽忠两者矛盾的办法是什么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先尽孝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后尽忠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力求两全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合情合理。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李密曾历任蜀国郎官一职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新朝建立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这本是他的一个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历史污点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他在表章中却不避嫌疑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直陈此事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其用意是怎样的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伪朝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人所共知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不可回避。以退为进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自我剖析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是最好的封口术。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李密是如何达到辞官终养祖母的目的的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动之以情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晓之以理。李密先自诉家庭的悲惨境况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再喻之以大义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再极其诚恳地说明自己的情况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是天人共鉴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表达自己对朝廷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生当陨首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死当结草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的忠心。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2330878"/>
            <a:ext cx="8312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976" y="3580001"/>
            <a:ext cx="8312472" cy="79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739" y="4778610"/>
            <a:ext cx="8312472" cy="1386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李密在《陈情表》一文中用理性对感情加以节制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取得了极为真切、动人的效果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试结合全文加以分析。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对感情加以节制亦即抒情时有放有收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因此本题可以对文本中的抒情思路加以梳理。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《陈情表》是写给晋武帝的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辞不就职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的目的。从这个目的出发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李密并没有把孝情一泻到底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而是用理性对感情加以节制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使它在不同的层次中、不同的前提下出现。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第一段先写自己与祖母刘氏的特殊关系和特殊命运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臣侍汤药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未曾废离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抒发对祖母的孝情。如果从这种孝情继续写下去会有许多话要说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如对祖母的感激及对祖母的怜惜等。但作者却就此止笔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转而写自己蒙受国恩而不能报的矛盾心情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写自己的狼狈处境。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2319861"/>
            <a:ext cx="8312472" cy="810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409" y="3140826"/>
            <a:ext cx="8312472" cy="2880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第二段表白自己感恩戴德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很想走马上任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欲奉诏奔驰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。为什么不能去呢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刘病日笃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这就从另一个方面反衬了他孝情的深厚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因为孝情深厚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诏书切峻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责臣逋慢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实为狼狈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的处境。前面抒发的孝情被节制以后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又在另一个前提下出现了。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第三段作者转写自己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不矜名节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有所希冀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之所以不应诏做官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祖母无臣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无以终余年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。在使晋武帝排除了怀疑之后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再抒发对祖母刘氏的孝情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就显得更真实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更动人。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8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N32.eps" descr="id:2147493055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13305" y="1483718"/>
            <a:ext cx="3986887" cy="518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文言实词含义推断方法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根据上下文推断词义。要想准确推断文言实词的意义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必须结合语境认真揣摩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仔细分析。如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舅夺母志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母亲守节之志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我们可由此推断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根据整句中对应词语的意思推断词义。文言文中排比句、对偶句、互文句等对举的语言现象很多。在对举句中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位置对称的词语一般词性相同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词义相近或相反、相对。如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臣以险衅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夙遭闵凶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险衅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闵凶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意思相近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根据实词在句中的语法功能推断词义。对实词所在的短语作结构分析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对实词所在的句子作成分分析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可以帮助我们很快判断文言实词释义的正误。如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终鲜兄弟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在句中充当谓语成分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应是形容词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根据相邻的词来推断词义。文言文中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有的合成词是由两个同义或反义的单音节语素合成的。这可以分成两种情况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一是偏义复词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一是同义复词。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常在床蓐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床蓐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我们可以推断出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917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07391112"/>
              </p:ext>
            </p:extLst>
          </p:nvPr>
        </p:nvGraphicFramePr>
        <p:xfrm>
          <a:off x="508000" y="1641808"/>
          <a:ext cx="8128000" cy="4833562"/>
        </p:xfrm>
        <a:graphic>
          <a:graphicData uri="http://schemas.openxmlformats.org/presentationml/2006/ole">
            <p:oleObj spid="_x0000_s33797" name="文档" r:id="rId7" imgW="3998962" imgH="23773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7336131"/>
              </p:ext>
            </p:extLst>
          </p:nvPr>
        </p:nvGraphicFramePr>
        <p:xfrm>
          <a:off x="508000" y="1755459"/>
          <a:ext cx="8128000" cy="4481853"/>
        </p:xfrm>
        <a:graphic>
          <a:graphicData uri="http://schemas.openxmlformats.org/presentationml/2006/ole">
            <p:oleObj spid="_x0000_s34821" name="文档" r:id="rId7" imgW="3998962" imgH="22045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59916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4619142"/>
              </p:ext>
            </p:extLst>
          </p:nvPr>
        </p:nvGraphicFramePr>
        <p:xfrm>
          <a:off x="508000" y="1878504"/>
          <a:ext cx="8128000" cy="3854752"/>
        </p:xfrm>
        <a:graphic>
          <a:graphicData uri="http://schemas.openxmlformats.org/presentationml/2006/ole">
            <p:oleObj spid="_x0000_s4112" name="文档" r:id="rId3" imgW="3946425" imgH="18712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86799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6082026"/>
              </p:ext>
            </p:extLst>
          </p:nvPr>
        </p:nvGraphicFramePr>
        <p:xfrm>
          <a:off x="508000" y="1788909"/>
          <a:ext cx="8128000" cy="4304387"/>
        </p:xfrm>
        <a:graphic>
          <a:graphicData uri="http://schemas.openxmlformats.org/presentationml/2006/ole">
            <p:oleObj spid="_x0000_s35845" name="文档" r:id="rId7" imgW="3998962" imgH="21178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0965449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6165639"/>
              </p:ext>
            </p:extLst>
          </p:nvPr>
        </p:nvGraphicFramePr>
        <p:xfrm>
          <a:off x="508000" y="2090501"/>
          <a:ext cx="8128000" cy="3426731"/>
        </p:xfrm>
        <a:graphic>
          <a:graphicData uri="http://schemas.openxmlformats.org/presentationml/2006/ole">
            <p:oleObj spid="_x0000_s36869" name="文档" r:id="rId7" imgW="3998962" imgH="16854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560494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1425632"/>
              </p:ext>
            </p:extLst>
          </p:nvPr>
        </p:nvGraphicFramePr>
        <p:xfrm>
          <a:off x="508000" y="1812354"/>
          <a:ext cx="8128000" cy="4568974"/>
        </p:xfrm>
        <a:graphic>
          <a:graphicData uri="http://schemas.openxmlformats.org/presentationml/2006/ole">
            <p:oleObj spid="_x0000_s37893" name="文档" r:id="rId7" imgW="3998962" imgH="224776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95851374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54716628"/>
              </p:ext>
            </p:extLst>
          </p:nvPr>
        </p:nvGraphicFramePr>
        <p:xfrm>
          <a:off x="508000" y="1559325"/>
          <a:ext cx="8128000" cy="5182043"/>
        </p:xfrm>
        <a:graphic>
          <a:graphicData uri="http://schemas.openxmlformats.org/presentationml/2006/ole">
            <p:oleObj spid="_x0000_s38917" name="文档" r:id="rId7" imgW="3998962" imgH="25501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2913307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86947267"/>
              </p:ext>
            </p:extLst>
          </p:nvPr>
        </p:nvGraphicFramePr>
        <p:xfrm>
          <a:off x="508000" y="2370202"/>
          <a:ext cx="8128000" cy="3075022"/>
        </p:xfrm>
        <a:graphic>
          <a:graphicData uri="http://schemas.openxmlformats.org/presentationml/2006/ole">
            <p:oleObj spid="_x0000_s39941" name="文档" r:id="rId7" imgW="3998962" imgH="15126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4789444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对下列句子中加点词的解释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且缉屦以为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直岁大饥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不自意全济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人事之湮郁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堵塞。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遇到、面对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4365104"/>
            <a:ext cx="8312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9512" y="4797152"/>
            <a:ext cx="8312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68345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168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下列对原文有关内容的分析和概括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先母祖籍无锡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明朝末年迁到江都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出生于书香之家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小时聪明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空闲时偷听其父亲讲课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就能背诵私塾中所教的书。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因为伯父要卖掉房屋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汪中的祖父没有地方居住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先母非常不忍心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就请求自己的父亲另外安排房子来侍奉他。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先母身体一向强健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可是年轻时操劳辛苦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中年饱受饥困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晚年遭遇疾病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在汪中稍有成就时竟一病不起。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先母虽然中寿而死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但汪中想到母亲的一生的辛劳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仍然悲痛不已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写下这篇灵表希望汪氏的后人能够永远记住先母。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项对应文中句子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世父将鬻其宅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先主无所置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一词应当理解为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祖先的神祖牌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而不是汪中的祖父。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984" y="5049179"/>
            <a:ext cx="8312472" cy="781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6688" y="5877272"/>
            <a:ext cx="8312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337941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孝心无价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全国高考满分作文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店主站在柜台后面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百无聊赖地望着窗外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心里却盘算着最近一直不太景气的生意。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一个小女孩走了进来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整张脸都贴在了橱窗上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仔细地寻找着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过了一会儿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出神地盯着一条蓝宝石项链。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我想买给我妈妈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您能包装得漂亮一点吗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店主狐疑地打量着眼前这个有一双清澈眼睛的小女孩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你有多少钱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545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小女孩马上从口袋里掏出一个小袋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小心翼翼地打开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然后将钱摊在手心上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兴奋地说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这些可以吗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不待店主回答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今天是妈妈的生日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我想把它作为礼物送给妈妈。我有很长时间没见妈妈笑过了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我相信妈妈一定会喜欢这条项链的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她肯定会笑得特别好看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因为项链的颜色就像她的眼睛一样。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店主认真地听完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拿出了那条项链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装在一个精致的小盒子里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用一张漂亮的红色包装纸包好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还在上面系了一条绿色丝带。然后对小女孩说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拿好啊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小心点。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说完拍拍小女孩的头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微笑着目送小女孩满心欢喜、连蹦带跳的身影回家去。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在这一天的工作快结束的时候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店里来了一位年轻的妈妈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衣着虽简朴但不失韵致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她有一双蓝色的大眼睛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她把已经打开的礼品盒放在柜台上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这条项链是从这里买的吗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本店商品的价格是卖主和顾客之间的秘密。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店主说。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285405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我女儿只有几枚硬币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这条蓝宝石项链却货真价实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她绝对买不起的。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店主笑了笑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一脸的灿烂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轻轻地从妈妈手中接过礼品盒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精心地将包装重新包好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系上丝带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又递回到妈妈的手中。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妈妈愕然。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店主说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她给出了比任何人都高的价格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孝心无价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更何况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她还付出了她所积攒的一切。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年轻的妈妈说完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笑了。然而有一滴泪在她眼角绽放光芒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晶莹剔透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就像蓝宝石。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67294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对文言文的学习应注重积累。了解并梳理常见的文言实词、文言虚词、文言句式的意义或用法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注重在阅读实践中举一反三。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重视诵读。《陈情表》《项脊轩志》都是抒情的名文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感情真挚强烈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应该多读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读出意蕴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读出感受。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复习戏剧方面的常识和戏剧鉴赏的知识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以此为基础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熟悉原作剧情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了解剧中人物、相互之间关系、戏剧的矛盾冲突等。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分角色朗读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通过品味语言分析罗密欧与朱丽叶的性格特点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在朗读中揣摩人物心理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同时丰富自己的美好情愫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提高戏剧鉴赏能力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提高审美趣味。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28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本文用欧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亨利式的手法构思文章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亨利手法指故事既出乎意料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又在情理之中。小女孩想买蓝宝石项链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出乎店主的意料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又在情理之中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店主卖出项链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出乎读者的意料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又在情理之中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妈妈来还项链出乎意料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又在情理之中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店主归还项链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出乎妈妈的意料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又在情理之中。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16343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李密在《陈情表》里展现了一种孝的观念。也许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李密的祖母并没有给他锦衣玉食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也没有给他高堂华屋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祖孙俩相依为命的亲情却是胜过一切物质的享受。对于李密来讲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祖母不是他的母亲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却胜过他的母亲。于是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当祖母沉疴在身的时候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李密在当时复杂的政治环境中选择了放弃高官厚禄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侍奉祖母于病榻之前。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1044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年出生的杨雁楠是长春人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今年读大三。大学之前的事情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她不愿意多谈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只是不紧不慢地说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高三的时候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父亲离开了她们。至于离开的原因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她笑着回避了。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也就是那年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杨雁楠成了单亲的孩子。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妈妈那年摔了一跤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等发现的时候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她的骨折已经是陈旧性的了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不仅站不起来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也坐不起来了。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杨雁楠说着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努力掩饰即将滑落的泪水。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多年的类风湿病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骨折之后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她的右腿是直的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左腿是弯的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也直不了。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杨雁楠说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父亲离开之后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她和妈妈一直租房子住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多亏了高中时学校、老师、同学以及其他好心人的帮助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才能有钱付房租。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根据自己的分数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也为了方便照顾病母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杨雁楠选择了家乡的学校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考进了长春师范大学教育科学学院小学教育专业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初入大学的她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在学校家属楼租了一个房子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学习之余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她全力照顾母亲。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31867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亲情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尊老爱幼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孝敬父母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孝道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436973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4887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谁言寸草心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报得三春晖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孝心是汉文帝侍母的目不交睫、衣不解带、亲尝汤药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孝心是季路的自食野菜、百里负米、侍奉双亲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孝心是闵子蹇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母在一子寒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母去三子单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孝心是黄香夏扇枕席、冬暖被褥的体贴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孝心是田世国舍身救母、捐献肾脏的壮举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无数动人的孝子故事像一朵朵美丽的浪花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在人类情感的长河中熠熠生辉。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孝是报答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是母亲节的一束康乃馨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是父亲生日时的一瓶好酒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是长辈病床前的悉心照料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孝是耐心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耐心听老人的唠叨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耐心向老人讲解有关工作的情况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耐心与老人闲话家常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孝是善意的谎言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给老人买一件价值百余元的衣服不妨只说花了几十元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953472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如泣如诉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陈情表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77565214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5063133"/>
              </p:ext>
            </p:extLst>
          </p:nvPr>
        </p:nvGraphicFramePr>
        <p:xfrm>
          <a:off x="508000" y="1493240"/>
          <a:ext cx="8128000" cy="4456040"/>
        </p:xfrm>
        <a:graphic>
          <a:graphicData uri="http://schemas.openxmlformats.org/presentationml/2006/ole">
            <p:oleObj spid="_x0000_s1075" name="文档" r:id="rId3" imgW="3998962" imgH="21916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司马氏集团灭蜀后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为了笼络西蜀人士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大力征召西蜀名贤到朝中做官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李密也是其中之一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李密是亡蜀降臣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如若不应诏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会被误认为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矜守名节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不与司马氏王朝合作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招来杀身之祸。司马氏集团通过阴谋和屠杀建立了西晋政权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为了巩固统治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治理天下。李密至孝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与祖母相依为命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写此奏章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陈述自己不能奉诏的原因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提出终养祖母的要求。文中围绕着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二字反复陈述自己家庭不幸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和祖母相依为命的苦况亲情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表达对新朝宠遇的感激涕零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以及孝顺祖母的哀哀衷情。最终晋武帝不但准奏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赐奴婢二人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使郡县供祖母奉膳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可见此文感染力之大。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n15.eps" descr="id:2147492996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15816" y="1367091"/>
            <a:ext cx="2088232" cy="278198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14908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李密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(224—287),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字令伯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一名虔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三国时犍为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今四川彭山东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人。幼年丧父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母何氏改嫁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由祖母抚养成人。后李密以对祖母孝敬甚笃而名扬于乡里。初仕蜀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任尚书郎。蜀汉亡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晋武帝召为太子洗马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李密以祖母年老多病、无人供养而力辞。祖母去世后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才出任太子洗马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迁汉中太守。后免官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卒于家中。著有《述理论》十篇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不传世。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119</TotalTime>
  <Words>3166</Words>
  <Application>Microsoft Office PowerPoint</Application>
  <PresentationFormat>全屏显示(4:3)</PresentationFormat>
  <Paragraphs>239</Paragraphs>
  <Slides>44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测控设计模板14新</vt:lpstr>
      <vt:lpstr>文档</vt:lpstr>
      <vt:lpstr>第二专题  此情可待成追忆</vt:lpstr>
      <vt:lpstr>幻灯片 2</vt:lpstr>
      <vt:lpstr>幻灯片 3</vt:lpstr>
      <vt:lpstr>幻灯片 4</vt:lpstr>
      <vt:lpstr>如泣如诉</vt:lpstr>
      <vt:lpstr>陈情表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2017-11-07T07:49:51Z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