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1"/>
  </p:notesMasterIdLst>
  <p:handoutMasterIdLst>
    <p:handoutMasterId r:id="rId142"/>
  </p:handoutMasterIdLst>
  <p:sldIdLst>
    <p:sldId id="262" r:id="rId2"/>
    <p:sldId id="260" r:id="rId3"/>
    <p:sldId id="265" r:id="rId4"/>
    <p:sldId id="267" r:id="rId5"/>
    <p:sldId id="268" r:id="rId6"/>
    <p:sldId id="270" r:id="rId7"/>
    <p:sldId id="271" r:id="rId8"/>
    <p:sldId id="272" r:id="rId9"/>
    <p:sldId id="507" r:id="rId10"/>
    <p:sldId id="273" r:id="rId11"/>
    <p:sldId id="274" r:id="rId12"/>
    <p:sldId id="275" r:id="rId13"/>
    <p:sldId id="505" r:id="rId14"/>
    <p:sldId id="506" r:id="rId15"/>
    <p:sldId id="276" r:id="rId16"/>
    <p:sldId id="277" r:id="rId17"/>
    <p:sldId id="278" r:id="rId18"/>
    <p:sldId id="279" r:id="rId19"/>
    <p:sldId id="280" r:id="rId20"/>
    <p:sldId id="281" r:id="rId21"/>
    <p:sldId id="509" r:id="rId22"/>
    <p:sldId id="508" r:id="rId23"/>
    <p:sldId id="510" r:id="rId24"/>
    <p:sldId id="282" r:id="rId25"/>
    <p:sldId id="512" r:id="rId26"/>
    <p:sldId id="513" r:id="rId27"/>
    <p:sldId id="514" r:id="rId28"/>
    <p:sldId id="515" r:id="rId29"/>
    <p:sldId id="516" r:id="rId30"/>
    <p:sldId id="511" r:id="rId31"/>
    <p:sldId id="517" r:id="rId32"/>
    <p:sldId id="518" r:id="rId33"/>
    <p:sldId id="289" r:id="rId34"/>
    <p:sldId id="519" r:id="rId35"/>
    <p:sldId id="291" r:id="rId36"/>
    <p:sldId id="520" r:id="rId37"/>
    <p:sldId id="299" r:id="rId38"/>
    <p:sldId id="521" r:id="rId39"/>
    <p:sldId id="301" r:id="rId40"/>
    <p:sldId id="522" r:id="rId41"/>
    <p:sldId id="524" r:id="rId42"/>
    <p:sldId id="527" r:id="rId43"/>
    <p:sldId id="525" r:id="rId44"/>
    <p:sldId id="303" r:id="rId45"/>
    <p:sldId id="526" r:id="rId46"/>
    <p:sldId id="528" r:id="rId47"/>
    <p:sldId id="529" r:id="rId48"/>
    <p:sldId id="530" r:id="rId49"/>
    <p:sldId id="531" r:id="rId50"/>
    <p:sldId id="532" r:id="rId51"/>
    <p:sldId id="533" r:id="rId52"/>
    <p:sldId id="534" r:id="rId53"/>
    <p:sldId id="535" r:id="rId54"/>
    <p:sldId id="536" r:id="rId55"/>
    <p:sldId id="537" r:id="rId56"/>
    <p:sldId id="538" r:id="rId57"/>
    <p:sldId id="539" r:id="rId58"/>
    <p:sldId id="342" r:id="rId59"/>
    <p:sldId id="540" r:id="rId60"/>
    <p:sldId id="541" r:id="rId61"/>
    <p:sldId id="542" r:id="rId62"/>
    <p:sldId id="343" r:id="rId63"/>
    <p:sldId id="544" r:id="rId64"/>
    <p:sldId id="545" r:id="rId65"/>
    <p:sldId id="546" r:id="rId66"/>
    <p:sldId id="547" r:id="rId67"/>
    <p:sldId id="548" r:id="rId68"/>
    <p:sldId id="549" r:id="rId69"/>
    <p:sldId id="550" r:id="rId70"/>
    <p:sldId id="543" r:id="rId71"/>
    <p:sldId id="551" r:id="rId72"/>
    <p:sldId id="564" r:id="rId73"/>
    <p:sldId id="552" r:id="rId74"/>
    <p:sldId id="565" r:id="rId75"/>
    <p:sldId id="553" r:id="rId76"/>
    <p:sldId id="556" r:id="rId77"/>
    <p:sldId id="557" r:id="rId78"/>
    <p:sldId id="566" r:id="rId79"/>
    <p:sldId id="558" r:id="rId80"/>
    <p:sldId id="559" r:id="rId81"/>
    <p:sldId id="567" r:id="rId82"/>
    <p:sldId id="560" r:id="rId83"/>
    <p:sldId id="568" r:id="rId84"/>
    <p:sldId id="569" r:id="rId85"/>
    <p:sldId id="570" r:id="rId86"/>
    <p:sldId id="571" r:id="rId87"/>
    <p:sldId id="572" r:id="rId88"/>
    <p:sldId id="573" r:id="rId89"/>
    <p:sldId id="561" r:id="rId90"/>
    <p:sldId id="574" r:id="rId91"/>
    <p:sldId id="575" r:id="rId92"/>
    <p:sldId id="576" r:id="rId93"/>
    <p:sldId id="593" r:id="rId94"/>
    <p:sldId id="577" r:id="rId95"/>
    <p:sldId id="578" r:id="rId96"/>
    <p:sldId id="595" r:id="rId97"/>
    <p:sldId id="596" r:id="rId98"/>
    <p:sldId id="597" r:id="rId99"/>
    <p:sldId id="598" r:id="rId100"/>
    <p:sldId id="594" r:id="rId101"/>
    <p:sldId id="599" r:id="rId102"/>
    <p:sldId id="600" r:id="rId103"/>
    <p:sldId id="608" r:id="rId104"/>
    <p:sldId id="609" r:id="rId105"/>
    <p:sldId id="610" r:id="rId106"/>
    <p:sldId id="611" r:id="rId107"/>
    <p:sldId id="612" r:id="rId108"/>
    <p:sldId id="613" r:id="rId109"/>
    <p:sldId id="614" r:id="rId110"/>
    <p:sldId id="607" r:id="rId111"/>
    <p:sldId id="615" r:id="rId112"/>
    <p:sldId id="601" r:id="rId113"/>
    <p:sldId id="616" r:id="rId114"/>
    <p:sldId id="618" r:id="rId115"/>
    <p:sldId id="619" r:id="rId116"/>
    <p:sldId id="620" r:id="rId117"/>
    <p:sldId id="621" r:id="rId118"/>
    <p:sldId id="617" r:id="rId119"/>
    <p:sldId id="380" r:id="rId120"/>
    <p:sldId id="622" r:id="rId121"/>
    <p:sldId id="623" r:id="rId122"/>
    <p:sldId id="624" r:id="rId123"/>
    <p:sldId id="625" r:id="rId124"/>
    <p:sldId id="626" r:id="rId125"/>
    <p:sldId id="627" r:id="rId126"/>
    <p:sldId id="628" r:id="rId127"/>
    <p:sldId id="382" r:id="rId128"/>
    <p:sldId id="392" r:id="rId129"/>
    <p:sldId id="394" r:id="rId130"/>
    <p:sldId id="633" r:id="rId131"/>
    <p:sldId id="634" r:id="rId132"/>
    <p:sldId id="631" r:id="rId133"/>
    <p:sldId id="632" r:id="rId134"/>
    <p:sldId id="629" r:id="rId135"/>
    <p:sldId id="630" r:id="rId136"/>
    <p:sldId id="395" r:id="rId137"/>
    <p:sldId id="396" r:id="rId138"/>
    <p:sldId id="397" r:id="rId139"/>
    <p:sldId id="398" r:id="rId14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24" autoAdjust="0"/>
    <p:restoredTop sz="94660" autoAdjust="0"/>
  </p:normalViewPr>
  <p:slideViewPr>
    <p:cSldViewPr>
      <p:cViewPr varScale="1">
        <p:scale>
          <a:sx n="42" d="100"/>
          <a:sy n="42" d="100"/>
        </p:scale>
        <p:origin x="-108" y="-174"/>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notesMaster" Target="notesMasters/notesMaster1.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5" Type="http://schemas.openxmlformats.org/officeDocument/2006/relationships/image" Target="../media/image16.emf"/><Relationship Id="rId4"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139</a:t>
            </a:fld>
            <a:endParaRPr lang="zh-CN" altLang="en-US"/>
          </a:p>
        </p:txBody>
      </p:sp>
    </p:spTree>
    <p:extLst>
      <p:ext uri="{BB962C8B-B14F-4D97-AF65-F5344CB8AC3E}">
        <p14:creationId xmlns:p14="http://schemas.microsoft.com/office/powerpoint/2010/main" xmlns="" val="253234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Microsoft_Word_97_-_2003_Document2.doc"/><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Word_97_-_2003_Document3.doc"/><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Word_97_-_2003_Document4.doc"/><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Microsoft_Word_97_-_2003_Document5.doc"/><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128.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Word_97_-_2003_Document6.doc"/><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Word_97_-_2003_Document7.doc"/><Relationship Id="rId7" Type="http://schemas.openxmlformats.org/officeDocument/2006/relationships/oleObject" Target="../embeddings/Microsoft_Word_97_-_2003_Document11.doc"/><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Microsoft_Word_97_-_2003_Document10.doc"/><Relationship Id="rId5" Type="http://schemas.openxmlformats.org/officeDocument/2006/relationships/oleObject" Target="../embeddings/Microsoft_Word_97_-_2003_Document9.doc"/><Relationship Id="rId4" Type="http://schemas.openxmlformats.org/officeDocument/2006/relationships/oleObject" Target="../embeddings/Microsoft_Word_97_-_2003_Document8.doc"/></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Microsoft_Word_97_-_2003_Document12.doc"/><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本题考查辨析病句的能力。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项，语序不当，应将“从现在起到年底，”置于“国家大剧院宣布”之后，并在“宣布”后加“，”；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项，结构混乱，应改为“这类形象会引起人们深深的思索”或“人们面对这类形象时会陷入深深的思索”；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项，成分残缺，“因加大了惩处力度而被冠以‘史上最严’的称号”前缺少主语，应在“因”前加“其”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指代“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食品安全法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7442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xmlns="" val="485334469"/>
              </p:ext>
            </p:extLst>
          </p:nvPr>
        </p:nvGraphicFramePr>
        <p:xfrm>
          <a:off x="2448596" y="3353435"/>
          <a:ext cx="18866096" cy="7844218"/>
        </p:xfrm>
        <a:graphic>
          <a:graphicData uri="http://schemas.openxmlformats.org/drawingml/2006/table">
            <a:tbl>
              <a:tblPr>
                <a:tableStyleId>{5C22544A-7EE6-4342-B048-85BDC9FD1C3A}</a:tableStyleId>
              </a:tblPr>
              <a:tblGrid>
                <a:gridCol w="8566625">
                  <a:extLst>
                    <a:ext uri="{9D8B030D-6E8A-4147-A177-3AD203B41FA5}">
                      <a16:colId xmlns="" xmlns:a16="http://schemas.microsoft.com/office/drawing/2014/main" val="2562186896"/>
                    </a:ext>
                  </a:extLst>
                </a:gridCol>
                <a:gridCol w="10299471">
                  <a:extLst>
                    <a:ext uri="{9D8B030D-6E8A-4147-A177-3AD203B41FA5}">
                      <a16:colId xmlns="" xmlns:a16="http://schemas.microsoft.com/office/drawing/2014/main" val="1930790615"/>
                    </a:ext>
                  </a:extLst>
                </a:gridCol>
              </a:tblGrid>
              <a:tr h="845142">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常见错例</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正确形式</a:t>
                      </a:r>
                    </a:p>
                  </a:txBody>
                  <a:tcPr marL="68580" marR="68580" marT="0" marB="0" anchor="ctr"/>
                </a:tc>
                <a:extLst>
                  <a:ext uri="{0D108BD9-81ED-4DB2-BD59-A6C34878D82A}">
                    <a16:rowId xmlns="" xmlns:a16="http://schemas.microsoft.com/office/drawing/2014/main" val="1203890058"/>
                  </a:ext>
                </a:extLst>
              </a:tr>
              <a:tr h="699908">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25.</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根据</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显示</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根据</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显示</a:t>
                      </a:r>
                    </a:p>
                  </a:txBody>
                  <a:tcPr marL="68580" marR="68580" marT="0" marB="0" anchor="ctr"/>
                </a:tc>
                <a:extLst>
                  <a:ext uri="{0D108BD9-81ED-4DB2-BD59-A6C34878D82A}">
                    <a16:rowId xmlns="" xmlns:a16="http://schemas.microsoft.com/office/drawing/2014/main" val="531424852"/>
                  </a:ext>
                </a:extLst>
              </a:tr>
              <a:tr h="139981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26.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本着</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为原则</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本着</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原则</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为原则</a:t>
                      </a:r>
                    </a:p>
                  </a:txBody>
                  <a:tcPr marL="68580" marR="68580" marT="0" marB="0" anchor="ctr"/>
                </a:tc>
                <a:extLst>
                  <a:ext uri="{0D108BD9-81ED-4DB2-BD59-A6C34878D82A}">
                    <a16:rowId xmlns="" xmlns:a16="http://schemas.microsoft.com/office/drawing/2014/main" val="1240914271"/>
                  </a:ext>
                </a:extLst>
              </a:tr>
              <a:tr h="139981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27.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打着</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为幌子</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打着</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的幌子</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为幌子</a:t>
                      </a:r>
                    </a:p>
                  </a:txBody>
                  <a:tcPr marL="68580" marR="68580" marT="0" marB="0" anchor="ctr"/>
                </a:tc>
                <a:extLst>
                  <a:ext uri="{0D108BD9-81ED-4DB2-BD59-A6C34878D82A}">
                    <a16:rowId xmlns="" xmlns:a16="http://schemas.microsoft.com/office/drawing/2014/main" val="1387537722"/>
                  </a:ext>
                </a:extLst>
              </a:tr>
              <a:tr h="139981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28.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深受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所欢迎</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深受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欢迎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所欢迎</a:t>
                      </a:r>
                    </a:p>
                  </a:txBody>
                  <a:tcPr marL="68580" marR="68580" marT="0" marB="0" anchor="ctr"/>
                </a:tc>
                <a:extLst>
                  <a:ext uri="{0D108BD9-81ED-4DB2-BD59-A6C34878D82A}">
                    <a16:rowId xmlns="" xmlns:a16="http://schemas.microsoft.com/office/drawing/2014/main" val="1905785940"/>
                  </a:ext>
                </a:extLst>
              </a:tr>
              <a:tr h="139981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29.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比去年同期相比</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比去年同期</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跟去年同期相比</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 xmlns:a16="http://schemas.microsoft.com/office/drawing/2014/main" val="2790580983"/>
                  </a:ext>
                </a:extLst>
              </a:tr>
              <a:tr h="699908">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30.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长达</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之久</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长达</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达</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之久</a:t>
                      </a:r>
                    </a:p>
                  </a:txBody>
                  <a:tcPr marL="68580" marR="68580" marT="0" marB="0" anchor="ctr"/>
                </a:tc>
                <a:extLst>
                  <a:ext uri="{0D108BD9-81ED-4DB2-BD59-A6C34878D82A}">
                    <a16:rowId xmlns="" xmlns:a16="http://schemas.microsoft.com/office/drawing/2014/main" val="3932240035"/>
                  </a:ext>
                </a:extLst>
              </a:tr>
            </a:tbl>
          </a:graphicData>
        </a:graphic>
      </p:graphicFrame>
    </p:spTree>
    <p:extLst>
      <p:ext uri="{BB962C8B-B14F-4D97-AF65-F5344CB8AC3E}">
        <p14:creationId xmlns:p14="http://schemas.microsoft.com/office/powerpoint/2010/main" xmlns="" val="31300785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81458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类型五　表意不明</a:t>
            </a:r>
          </a:p>
        </p:txBody>
      </p:sp>
      <p:sp>
        <p:nvSpPr>
          <p:cNvPr id="12" name="TextBox 68"/>
          <p:cNvSpPr txBox="1"/>
          <p:nvPr/>
        </p:nvSpPr>
        <p:spPr>
          <a:xfrm>
            <a:off x="1921880" y="4812899"/>
            <a:ext cx="20002640"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如果语意令人费解，或者不能表达确定的意思，就会造成表意不明。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修饰关系不明确造成的歧义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此类错例的特点是，中心语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一般是主语中心语或宾语中心语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前有多个修饰语，其中有的修饰语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多为第一个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修饰不同的对象时，句子就会有不同的表意。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89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今年</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日是俄罗斯卫国战争胜利</a:t>
            </a:r>
            <a:r>
              <a:rPr lang="en-US" altLang="zh-CN" sz="4000" dirty="0">
                <a:solidFill>
                  <a:schemeClr val="tx1">
                    <a:lumMod val="50000"/>
                    <a:lumOff val="50000"/>
                  </a:schemeClr>
                </a:solidFill>
                <a:latin typeface="微软雅黑" pitchFamily="34" charset="-122"/>
                <a:ea typeface="微软雅黑" pitchFamily="34" charset="-122"/>
              </a:rPr>
              <a:t>70 </a:t>
            </a:r>
            <a:r>
              <a:rPr lang="zh-CN" altLang="en-US" sz="4000" dirty="0">
                <a:solidFill>
                  <a:schemeClr val="tx1">
                    <a:lumMod val="50000"/>
                    <a:lumOff val="50000"/>
                  </a:schemeClr>
                </a:solidFill>
                <a:latin typeface="微软雅黑" pitchFamily="34" charset="-122"/>
                <a:ea typeface="微软雅黑" pitchFamily="34" charset="-122"/>
              </a:rPr>
              <a:t>周年，有近</a:t>
            </a:r>
            <a:r>
              <a:rPr lang="en-US" altLang="zh-CN" sz="4000" dirty="0">
                <a:solidFill>
                  <a:schemeClr val="tx1">
                    <a:lumMod val="50000"/>
                    <a:lumOff val="50000"/>
                  </a:schemeClr>
                </a:solidFill>
                <a:latin typeface="微软雅黑" pitchFamily="34" charset="-122"/>
                <a:ea typeface="微软雅黑" pitchFamily="34" charset="-122"/>
              </a:rPr>
              <a:t>30 </a:t>
            </a:r>
            <a:r>
              <a:rPr lang="zh-CN" altLang="en-US" sz="4000" dirty="0">
                <a:solidFill>
                  <a:schemeClr val="tx1">
                    <a:lumMod val="50000"/>
                    <a:lumOff val="50000"/>
                  </a:schemeClr>
                </a:solidFill>
                <a:latin typeface="微软雅黑" pitchFamily="34" charset="-122"/>
                <a:ea typeface="微软雅黑" pitchFamily="34" charset="-122"/>
              </a:rPr>
              <a:t>个国家和国际组织的领导人参加了在莫斯科红场举行的阅兵式。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_________________________________________________________________________</a:t>
            </a:r>
          </a:p>
        </p:txBody>
      </p:sp>
      <p:sp>
        <p:nvSpPr>
          <p:cNvPr id="13" name="内容占位符 2"/>
          <p:cNvSpPr>
            <a:spLocks/>
          </p:cNvSpPr>
          <p:nvPr/>
        </p:nvSpPr>
        <p:spPr bwMode="auto">
          <a:xfrm>
            <a:off x="2023200" y="1041841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表意不明。“近</a:t>
            </a:r>
            <a:r>
              <a:rPr lang="en-US" altLang="zh-CN" sz="3600" dirty="0">
                <a:solidFill>
                  <a:srgbClr val="A50021"/>
                </a:solidFill>
                <a:latin typeface="微软雅黑" panose="020B0503020204020204" pitchFamily="34" charset="-122"/>
                <a:ea typeface="微软雅黑" panose="020B0503020204020204" pitchFamily="34" charset="-122"/>
              </a:rPr>
              <a:t>30</a:t>
            </a:r>
            <a:r>
              <a:rPr lang="zh-CN" altLang="en-US" sz="3600" dirty="0">
                <a:solidFill>
                  <a:srgbClr val="A50021"/>
                </a:solidFill>
                <a:latin typeface="微软雅黑" panose="020B0503020204020204" pitchFamily="34" charset="-122"/>
                <a:ea typeface="微软雅黑" panose="020B0503020204020204" pitchFamily="34" charset="-122"/>
              </a:rPr>
              <a:t>个”修饰的对象有歧义。</a:t>
            </a:r>
          </a:p>
        </p:txBody>
      </p:sp>
    </p:spTree>
    <p:extLst>
      <p:ext uri="{BB962C8B-B14F-4D97-AF65-F5344CB8AC3E}">
        <p14:creationId xmlns:p14="http://schemas.microsoft.com/office/powerpoint/2010/main" xmlns="" val="25811280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90</a:t>
            </a:r>
            <a:r>
              <a:rPr lang="en-US" altLang="zh-CN"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这部影片讲述了一个身患重病的工人的女儿自强不息、与命运抗争的故事，对青少年观众很有教育意义。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smtClean="0">
                <a:solidFill>
                  <a:srgbClr val="EF8340"/>
                </a:solidFill>
                <a:latin typeface="微软雅黑" pitchFamily="34" charset="-122"/>
                <a:ea typeface="微软雅黑" pitchFamily="34" charset="-122"/>
              </a:rPr>
              <a:t>91</a:t>
            </a:r>
            <a:r>
              <a:rPr lang="en-US" altLang="zh-CN"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警察反复观察了两个目击者提供的弹壳，并进行技术分析，确定它们和从案发现场得到的弹壳并不是出自同一支枪。</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32861" y="455513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表意不明。“一个身患重病的工人的女儿”有歧义，根据整体句意，可改为“一个工人的身患重病的女儿”。</a:t>
            </a:r>
          </a:p>
        </p:txBody>
      </p:sp>
      <p:sp>
        <p:nvSpPr>
          <p:cNvPr id="9" name="内容占位符 2"/>
          <p:cNvSpPr>
            <a:spLocks/>
          </p:cNvSpPr>
          <p:nvPr/>
        </p:nvSpPr>
        <p:spPr bwMode="auto">
          <a:xfrm>
            <a:off x="2050910" y="763608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表意不明。“两个目击者提供的弹壳”有歧义，“两个”既可以指目击者，也可以指弹壳，因此可改为“由两个目击者提供的弹壳”或“目击者提供的两个弹壳”。</a:t>
            </a:r>
          </a:p>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144279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停顿位置不同造成的歧义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有些句子在不同的位置停顿，意思可以有不同的理解。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这一桩发生在普通家庭中的杀人悲剧在亲戚当中也有些不解和议论，要说小莉的妈妈不爱她家里人谁也不相信。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内容占位符 2"/>
          <p:cNvSpPr>
            <a:spLocks/>
          </p:cNvSpPr>
          <p:nvPr/>
        </p:nvSpPr>
        <p:spPr bwMode="auto">
          <a:xfrm>
            <a:off x="2026322" y="6869393"/>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在“她”后面停顿和在“家里人”后面停顿，句子的意思是完全不同的。可理解为“要说小莉的妈妈不爱她</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家里人谁也不相信”或“要说小莉的妈妈不爱她家里人</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谁也不相信”，表意不明。</a:t>
            </a:r>
          </a:p>
        </p:txBody>
      </p:sp>
    </p:spTree>
    <p:extLst>
      <p:ext uri="{BB962C8B-B14F-4D97-AF65-F5344CB8AC3E}">
        <p14:creationId xmlns:p14="http://schemas.microsoft.com/office/powerpoint/2010/main" xmlns="" val="36870837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昨天中午，隔壁科室的一位领导让他写一份报告，他想了一会儿，说：“这份报告，我写不好。”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94 </a:t>
            </a:r>
            <a:r>
              <a:rPr lang="zh-CN" altLang="en-US" sz="4000" dirty="0">
                <a:solidFill>
                  <a:schemeClr val="tx1">
                    <a:lumMod val="50000"/>
                    <a:lumOff val="50000"/>
                  </a:schemeClr>
                </a:solidFill>
                <a:latin typeface="微软雅黑" pitchFamily="34" charset="-122"/>
                <a:ea typeface="微软雅黑" pitchFamily="34" charset="-122"/>
              </a:rPr>
              <a:t>他贪污了上级拨来的防洪专款和捐助的希望工程款八万余元。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1880324" y="4572918"/>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停顿不同，就会表达出不同的意思。“我写</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不好”表示不赞成自己写这份报告，“我</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写不好”表示自己没把握把这份报告写好。</a:t>
            </a:r>
          </a:p>
        </p:txBody>
      </p:sp>
      <p:sp>
        <p:nvSpPr>
          <p:cNvPr id="10" name="内容占位符 2"/>
          <p:cNvSpPr>
            <a:spLocks/>
          </p:cNvSpPr>
          <p:nvPr/>
        </p:nvSpPr>
        <p:spPr bwMode="auto">
          <a:xfrm>
            <a:off x="2023200" y="6865903"/>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停顿不同，意思就不同。可理解为“贪污了上级拨来的防洪专款</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和捐助的希望工程款八万余元”，或“贪污了上级拨来的防洪专款和捐助的希望工程款</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八万余元”。</a:t>
            </a:r>
          </a:p>
        </p:txBody>
      </p:sp>
    </p:spTree>
    <p:extLst>
      <p:ext uri="{BB962C8B-B14F-4D97-AF65-F5344CB8AC3E}">
        <p14:creationId xmlns:p14="http://schemas.microsoft.com/office/powerpoint/2010/main" xmlns="" val="23154179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P spid="1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指代不明造成的歧义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利用指示代词或人称代词来造成句子表意的错误或表意的不明，也是命题者惯用的设误手法。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95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熟悉他的人都知道，生活中的他不像在银幕上那样，是个性格开朗外向、不拘小节的人。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2043803" y="7745355"/>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指代不明。“性格开朗外向、不拘小节”到底是说生活中的他还是银幕上的他，表意不明确，可在“是个”前面加上“生活中他实际上”。</a:t>
            </a:r>
          </a:p>
        </p:txBody>
      </p:sp>
    </p:spTree>
    <p:extLst>
      <p:ext uri="{BB962C8B-B14F-4D97-AF65-F5344CB8AC3E}">
        <p14:creationId xmlns:p14="http://schemas.microsoft.com/office/powerpoint/2010/main" xmlns="" val="1175223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欣赏一首好诗不容易，创作一首好诗更不是一件简单的事，小李平时在这方面下了不少功夫。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97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对于这种做法，有人主张接受，有人反对，他同意这种主张。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1880324" y="4380019"/>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指代不明。“这方面”到底是指欣赏好诗还是指创作好诗，没有表达清楚。</a:t>
            </a:r>
          </a:p>
        </p:txBody>
      </p:sp>
      <p:sp>
        <p:nvSpPr>
          <p:cNvPr id="10" name="内容占位符 2"/>
          <p:cNvSpPr>
            <a:spLocks/>
          </p:cNvSpPr>
          <p:nvPr/>
        </p:nvSpPr>
        <p:spPr bwMode="auto">
          <a:xfrm>
            <a:off x="2023200" y="6074301"/>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指代不明。“这种主张”到底指代什么？可改为“对于这种做法，有人主张接受，有人反对，他同意接受”，或改为“对于这种做法，有人主张接受，有人反对，他认为应该反对”。</a:t>
            </a:r>
          </a:p>
        </p:txBody>
      </p:sp>
    </p:spTree>
    <p:extLst>
      <p:ext uri="{BB962C8B-B14F-4D97-AF65-F5344CB8AC3E}">
        <p14:creationId xmlns:p14="http://schemas.microsoft.com/office/powerpoint/2010/main" xmlns="" val="3796564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词语含义多解造成的歧义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汉语中存在大量的多义词，命题者有时就利用多义词给句子带来表意的不确定性特点来设置错例。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98</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有些国家看不上</a:t>
            </a:r>
            <a:r>
              <a:rPr lang="en-US" altLang="zh-CN" sz="4000" dirty="0">
                <a:solidFill>
                  <a:schemeClr val="tx1">
                    <a:lumMod val="50000"/>
                    <a:lumOff val="50000"/>
                  </a:schemeClr>
                </a:solidFill>
                <a:latin typeface="微软雅黑" pitchFamily="34" charset="-122"/>
                <a:ea typeface="微软雅黑" pitchFamily="34" charset="-122"/>
              </a:rPr>
              <a:t>2018</a:t>
            </a:r>
            <a:r>
              <a:rPr lang="zh-CN" altLang="en-US" sz="4000" dirty="0">
                <a:solidFill>
                  <a:schemeClr val="tx1">
                    <a:lumMod val="50000"/>
                    <a:lumOff val="50000"/>
                  </a:schemeClr>
                </a:solidFill>
                <a:latin typeface="微软雅黑" pitchFamily="34" charset="-122"/>
                <a:ea typeface="微软雅黑" pitchFamily="34" charset="-122"/>
              </a:rPr>
              <a:t>年俄罗斯世界杯足球赛。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内容占位符 2"/>
          <p:cNvSpPr>
            <a:spLocks/>
          </p:cNvSpPr>
          <p:nvPr/>
        </p:nvSpPr>
        <p:spPr bwMode="auto">
          <a:xfrm>
            <a:off x="2023200" y="6805166"/>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因词语多义而造成表意不明。句中的“看不上”可理解为“看不到”，也可理解为“瞧不起”。</a:t>
            </a:r>
          </a:p>
        </p:txBody>
      </p:sp>
    </p:spTree>
    <p:extLst>
      <p:ext uri="{BB962C8B-B14F-4D97-AF65-F5344CB8AC3E}">
        <p14:creationId xmlns:p14="http://schemas.microsoft.com/office/powerpoint/2010/main" xmlns="" val="20512476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99</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县里的通知说，让赵乡长本月</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日前去汇报工作。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100 </a:t>
            </a:r>
            <a:r>
              <a:rPr lang="zh-CN" altLang="en-US" sz="4000" dirty="0">
                <a:solidFill>
                  <a:schemeClr val="tx1">
                    <a:lumMod val="50000"/>
                    <a:lumOff val="50000"/>
                  </a:schemeClr>
                </a:solidFill>
                <a:latin typeface="微软雅黑" pitchFamily="34" charset="-122"/>
                <a:ea typeface="微软雅黑" pitchFamily="34" charset="-122"/>
              </a:rPr>
              <a:t>这是名模杜鹃摄于</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月的照片。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2019394" y="3712656"/>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因词语多义而造成表意不明。“前”既可以指“以前”，又可以和“去”一起理解为动词“前去”。可改为“县里的通知说，让赵乡长本月</a:t>
            </a:r>
            <a:r>
              <a:rPr lang="en-US" altLang="zh-CN" sz="3600" dirty="0">
                <a:solidFill>
                  <a:srgbClr val="A50021"/>
                </a:solidFill>
                <a:latin typeface="微软雅黑" panose="020B0503020204020204" pitchFamily="34" charset="-122"/>
                <a:ea typeface="微软雅黑" panose="020B0503020204020204" pitchFamily="34" charset="-122"/>
              </a:rPr>
              <a:t>15</a:t>
            </a:r>
            <a:r>
              <a:rPr lang="zh-CN" altLang="en-US" sz="3600" dirty="0">
                <a:solidFill>
                  <a:srgbClr val="A50021"/>
                </a:solidFill>
                <a:latin typeface="微软雅黑" panose="020B0503020204020204" pitchFamily="34" charset="-122"/>
                <a:ea typeface="微软雅黑" panose="020B0503020204020204" pitchFamily="34" charset="-122"/>
              </a:rPr>
              <a:t>日以前去汇报工作”，或者是“县里的通知说，让赵乡长本月</a:t>
            </a:r>
            <a:r>
              <a:rPr lang="en-US" altLang="zh-CN" sz="3600" dirty="0">
                <a:solidFill>
                  <a:srgbClr val="A50021"/>
                </a:solidFill>
                <a:latin typeface="微软雅黑" panose="020B0503020204020204" pitchFamily="34" charset="-122"/>
                <a:ea typeface="微软雅黑" panose="020B0503020204020204" pitchFamily="34" charset="-122"/>
              </a:rPr>
              <a:t>15</a:t>
            </a:r>
            <a:r>
              <a:rPr lang="zh-CN" altLang="en-US" sz="3600" dirty="0">
                <a:solidFill>
                  <a:srgbClr val="A50021"/>
                </a:solidFill>
                <a:latin typeface="微软雅黑" panose="020B0503020204020204" pitchFamily="34" charset="-122"/>
                <a:ea typeface="微软雅黑" panose="020B0503020204020204" pitchFamily="34" charset="-122"/>
              </a:rPr>
              <a:t>日去汇报工作” 。</a:t>
            </a:r>
          </a:p>
        </p:txBody>
      </p:sp>
      <p:sp>
        <p:nvSpPr>
          <p:cNvPr id="10" name="内容占位符 2"/>
          <p:cNvSpPr>
            <a:spLocks/>
          </p:cNvSpPr>
          <p:nvPr/>
        </p:nvSpPr>
        <p:spPr bwMode="auto">
          <a:xfrm>
            <a:off x="2019394" y="6805166"/>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因词语多义而造成表意不明。该句中的“摄”可以理解为“自己拍”，也可以理解为“被别人拍”，可以在“摄于”前面加上“自”或“被”字。</a:t>
            </a:r>
          </a:p>
        </p:txBody>
      </p:sp>
    </p:spTree>
    <p:extLst>
      <p:ext uri="{BB962C8B-B14F-4D97-AF65-F5344CB8AC3E}">
        <p14:creationId xmlns:p14="http://schemas.microsoft.com/office/powerpoint/2010/main" xmlns="" val="17676030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P spid="10"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成分指向不同造成的歧义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某些词语在句中所担当的成分具有不确定性，致使该句子表意混乱。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101</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日本在野党强烈指责财务大臣“口无遮拦”、公开谈及政府去年入市干预日元具体汇率的行为是极不负责任的。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内容占位符 2"/>
          <p:cNvSpPr>
            <a:spLocks/>
          </p:cNvSpPr>
          <p:nvPr/>
        </p:nvSpPr>
        <p:spPr bwMode="auto">
          <a:xfrm>
            <a:off x="1954314" y="6922198"/>
            <a:ext cx="19360378" cy="3195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指向不同造成歧义。“极不负责任”的对象可能是在野党，也可能是财务大臣。可以改为“日本在野党强烈指责财务大臣‘口无遮拦’、公开谈及政府去年入市干预日元具体汇率的行为，在野党的指责是极不负责任的”或“日本在野党强烈指责财务大臣‘口无遮拦’、公开谈及政府去年入市干预日元具体汇率的行为，财务大臣的行为是极不负责任的”。</a:t>
            </a:r>
          </a:p>
        </p:txBody>
      </p:sp>
    </p:spTree>
    <p:extLst>
      <p:ext uri="{BB962C8B-B14F-4D97-AF65-F5344CB8AC3E}">
        <p14:creationId xmlns:p14="http://schemas.microsoft.com/office/powerpoint/2010/main" xmlns="" val="30670204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．“地坛书市”曾经是北京市民非常喜爱的一个文化品牌，去年更名为“北京书市” 并落户朝阳公园后，依旧热情不减。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．“丝绸之路经济带”横跨亚、非、欧三大洲，其形成与繁荣必将深刻影响世界政治、经济格局，促进全球的和平与发展。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．在那个民族独立和民族解放斗争风起云涌的时代，能激发人们的爱国热情是评判一部文学作品好坏的非常重要的标准。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．父亲住院期间，梅兰每天晚上都陪伴在他身旁，听他讲述一生中经历的种种苦难和幸福，她就算再忙再累，也不例外。</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458176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102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王林待在实验室里半个月，好像与世隔绝了，所以他回到家，强迫自己看了十天的报纸。</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103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毋庸置疑，原生态的东西有精华也有糟粕，必须具体分析，辩证看待。因此，王冰认为赵亮关于原生态艺术的那篇文章有错误的观点是值得商榷的。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0" name="内容占位符 2"/>
          <p:cNvSpPr>
            <a:spLocks/>
          </p:cNvSpPr>
          <p:nvPr/>
        </p:nvSpPr>
        <p:spPr bwMode="auto">
          <a:xfrm>
            <a:off x="1960354" y="4474376"/>
            <a:ext cx="19239384"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成分指向不同造成歧义。“十天”既可做“看”的补语，指“看”的天数；也可做“报纸”的定语，指“报纸”的份数。可以改为“强迫自己连续十天看报纸”或“强迫自己看了近期十天的报纸”。</a:t>
            </a:r>
          </a:p>
        </p:txBody>
      </p:sp>
      <p:sp>
        <p:nvSpPr>
          <p:cNvPr id="11" name="内容占位符 2"/>
          <p:cNvSpPr>
            <a:spLocks/>
          </p:cNvSpPr>
          <p:nvPr/>
        </p:nvSpPr>
        <p:spPr bwMode="auto">
          <a:xfrm>
            <a:off x="2023200" y="8511936"/>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成分指向不同造成歧义。结构性的歧义，导致语句中无法确定究竟是王冰的观点值得商榷，还是赵亮的观点值得商榷。</a:t>
            </a:r>
          </a:p>
        </p:txBody>
      </p:sp>
    </p:spTree>
    <p:extLst>
      <p:ext uri="{BB962C8B-B14F-4D97-AF65-F5344CB8AC3E}">
        <p14:creationId xmlns:p14="http://schemas.microsoft.com/office/powerpoint/2010/main" xmlns="" val="28180463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省略不当造成歧义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有时候因为省略不当造成了歧义。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小王看见小张搀扶着一位老大爷沿着小巷走来，手里提着一个竹篮子。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105 </a:t>
            </a:r>
            <a:r>
              <a:rPr lang="zh-CN" altLang="en-US" sz="4000" dirty="0">
                <a:solidFill>
                  <a:schemeClr val="tx1">
                    <a:lumMod val="50000"/>
                    <a:lumOff val="50000"/>
                  </a:schemeClr>
                </a:solidFill>
                <a:latin typeface="微软雅黑" pitchFamily="34" charset="-122"/>
                <a:ea typeface="微软雅黑" pitchFamily="34" charset="-122"/>
              </a:rPr>
              <a:t>大妈看着几个解放军战士面带难色。外面的场地上已没有人，周围静下来了。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0" name="内容占位符 2"/>
          <p:cNvSpPr>
            <a:spLocks/>
          </p:cNvSpPr>
          <p:nvPr/>
        </p:nvSpPr>
        <p:spPr bwMode="auto">
          <a:xfrm>
            <a:off x="2023200" y="6085086"/>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省略不当造成歧义。后一分句省略了主语，致使语意不明确，是小张提着竹篮子，还是老大爷提着竹篮子？修改时将后面一句加上主语“小张”或“老大爷”。</a:t>
            </a:r>
          </a:p>
        </p:txBody>
      </p:sp>
      <p:sp>
        <p:nvSpPr>
          <p:cNvPr id="11" name="内容占位符 2"/>
          <p:cNvSpPr>
            <a:spLocks/>
          </p:cNvSpPr>
          <p:nvPr/>
        </p:nvSpPr>
        <p:spPr bwMode="auto">
          <a:xfrm>
            <a:off x="2010445" y="8427281"/>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省略不当造成表意不明。“面带难色”的是解放军，还是大妈，并未说清楚。</a:t>
            </a:r>
          </a:p>
        </p:txBody>
      </p:sp>
    </p:spTree>
    <p:extLst>
      <p:ext uri="{BB962C8B-B14F-4D97-AF65-F5344CB8AC3E}">
        <p14:creationId xmlns:p14="http://schemas.microsoft.com/office/powerpoint/2010/main" xmlns="" val="9195233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多音字造成的歧义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汉语的多音字较多，有时在同一个句子中，读音不同，意义也大相径庭，它所造成的歧义也是很隐蔽的，应关注。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赵长龙向李长风借钱，现在还欠款壹万叁仟</a:t>
            </a:r>
            <a:r>
              <a:rPr lang="en-US" altLang="zh-CN" sz="4000" dirty="0">
                <a:solidFill>
                  <a:schemeClr val="tx1">
                    <a:lumMod val="50000"/>
                    <a:lumOff val="50000"/>
                  </a:schemeClr>
                </a:solidFill>
                <a:latin typeface="微软雅黑" pitchFamily="34" charset="-122"/>
                <a:ea typeface="微软雅黑" pitchFamily="34" charset="-122"/>
              </a:rPr>
              <a:t>(13 000)</a:t>
            </a:r>
            <a:r>
              <a:rPr lang="zh-CN" altLang="en-US" sz="4000" dirty="0">
                <a:solidFill>
                  <a:schemeClr val="tx1">
                    <a:lumMod val="50000"/>
                    <a:lumOff val="50000"/>
                  </a:schemeClr>
                </a:solidFill>
                <a:latin typeface="微软雅黑" pitchFamily="34" charset="-122"/>
                <a:ea typeface="微软雅黑" pitchFamily="34" charset="-122"/>
              </a:rPr>
              <a:t>圆。特立此字据。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107 </a:t>
            </a:r>
            <a:r>
              <a:rPr lang="zh-CN" altLang="en-US" sz="4000" dirty="0">
                <a:solidFill>
                  <a:schemeClr val="tx1">
                    <a:lumMod val="50000"/>
                    <a:lumOff val="50000"/>
                  </a:schemeClr>
                </a:solidFill>
                <a:latin typeface="微软雅黑" pitchFamily="34" charset="-122"/>
                <a:ea typeface="微软雅黑" pitchFamily="34" charset="-122"/>
              </a:rPr>
              <a:t>那天情况太特殊了，王会计背着李经理去银行取钱，这不，我们今天才知道这件事。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1801527" y="6833231"/>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多音字造成的歧义。“还”字，如果读“</a:t>
            </a:r>
            <a:r>
              <a:rPr lang="en-US" altLang="zh-CN" sz="3600" dirty="0" err="1">
                <a:solidFill>
                  <a:srgbClr val="A50021"/>
                </a:solidFill>
                <a:latin typeface="微软雅黑" panose="020B0503020204020204" pitchFamily="34" charset="-122"/>
                <a:ea typeface="微软雅黑" panose="020B0503020204020204" pitchFamily="34" charset="-122"/>
              </a:rPr>
              <a:t>hái</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，句子的意思是赵仍然欠李</a:t>
            </a:r>
            <a:r>
              <a:rPr lang="en-US" altLang="zh-CN" sz="3600" dirty="0">
                <a:solidFill>
                  <a:srgbClr val="A50021"/>
                </a:solidFill>
                <a:latin typeface="微软雅黑" panose="020B0503020204020204" pitchFamily="34" charset="-122"/>
                <a:ea typeface="微软雅黑" panose="020B0503020204020204" pitchFamily="34" charset="-122"/>
              </a:rPr>
              <a:t>13 000</a:t>
            </a:r>
            <a:r>
              <a:rPr lang="zh-CN" altLang="en-US" sz="3600" dirty="0">
                <a:solidFill>
                  <a:srgbClr val="A50021"/>
                </a:solidFill>
                <a:latin typeface="微软雅黑" panose="020B0503020204020204" pitchFamily="34" charset="-122"/>
                <a:ea typeface="微软雅黑" panose="020B0503020204020204" pitchFamily="34" charset="-122"/>
              </a:rPr>
              <a:t>元钱；如果读“</a:t>
            </a:r>
            <a:r>
              <a:rPr lang="en-US" altLang="zh-CN" sz="3600" dirty="0" err="1">
                <a:solidFill>
                  <a:srgbClr val="A50021"/>
                </a:solidFill>
                <a:latin typeface="微软雅黑" panose="020B0503020204020204" pitchFamily="34" charset="-122"/>
                <a:ea typeface="微软雅黑" panose="020B0503020204020204" pitchFamily="34" charset="-122"/>
              </a:rPr>
              <a:t>huán</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，句意则是赵已将欠款</a:t>
            </a:r>
            <a:r>
              <a:rPr lang="en-US" altLang="zh-CN" sz="3600" dirty="0">
                <a:solidFill>
                  <a:srgbClr val="A50021"/>
                </a:solidFill>
                <a:latin typeface="微软雅黑" panose="020B0503020204020204" pitchFamily="34" charset="-122"/>
                <a:ea typeface="微软雅黑" panose="020B0503020204020204" pitchFamily="34" charset="-122"/>
              </a:rPr>
              <a:t>13 000</a:t>
            </a:r>
            <a:r>
              <a:rPr lang="zh-CN" altLang="en-US" sz="3600" dirty="0">
                <a:solidFill>
                  <a:srgbClr val="A50021"/>
                </a:solidFill>
                <a:latin typeface="微软雅黑" panose="020B0503020204020204" pitchFamily="34" charset="-122"/>
                <a:ea typeface="微软雅黑" panose="020B0503020204020204" pitchFamily="34" charset="-122"/>
              </a:rPr>
              <a:t>元还给李。</a:t>
            </a:r>
          </a:p>
        </p:txBody>
      </p:sp>
      <p:sp>
        <p:nvSpPr>
          <p:cNvPr id="11" name="内容占位符 2"/>
          <p:cNvSpPr>
            <a:spLocks/>
          </p:cNvSpPr>
          <p:nvPr/>
        </p:nvSpPr>
        <p:spPr bwMode="auto">
          <a:xfrm>
            <a:off x="2023200" y="9274332"/>
            <a:ext cx="19360378"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多音字造成的歧义。“背”字读“</a:t>
            </a:r>
            <a:r>
              <a:rPr lang="en-US" altLang="zh-CN" sz="3600" dirty="0" err="1">
                <a:solidFill>
                  <a:srgbClr val="A50021"/>
                </a:solidFill>
                <a:latin typeface="微软雅黑" panose="020B0503020204020204" pitchFamily="34" charset="-122"/>
                <a:ea typeface="微软雅黑" panose="020B0503020204020204" pitchFamily="34" charset="-122"/>
              </a:rPr>
              <a:t>bèi</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时，是“避开，不让别人知道”的意思，说明会计取钱不想让李经理知道；读“</a:t>
            </a:r>
            <a:r>
              <a:rPr lang="en-US" altLang="zh-CN" sz="3600" dirty="0" err="1">
                <a:solidFill>
                  <a:srgbClr val="A50021"/>
                </a:solidFill>
                <a:latin typeface="微软雅黑" panose="020B0503020204020204" pitchFamily="34" charset="-122"/>
                <a:ea typeface="微软雅黑" panose="020B0503020204020204" pitchFamily="34" charset="-122"/>
              </a:rPr>
              <a:t>bēi</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时，是“人用背驮”的意思，说明会计是用背驮着李经理一同到银行取钱的。</a:t>
            </a:r>
          </a:p>
        </p:txBody>
      </p:sp>
    </p:spTree>
    <p:extLst>
      <p:ext uri="{BB962C8B-B14F-4D97-AF65-F5344CB8AC3E}">
        <p14:creationId xmlns:p14="http://schemas.microsoft.com/office/powerpoint/2010/main" xmlns="" val="41433063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81458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类型六　不合逻辑</a:t>
            </a:r>
          </a:p>
        </p:txBody>
      </p:sp>
      <p:sp>
        <p:nvSpPr>
          <p:cNvPr id="12" name="TextBox 68"/>
          <p:cNvSpPr txBox="1"/>
          <p:nvPr/>
        </p:nvSpPr>
        <p:spPr>
          <a:xfrm>
            <a:off x="1921880" y="4812899"/>
            <a:ext cx="20002640" cy="489364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不合逻辑”，是指句子虽然在语法方面正确，但不符合概念、判断、推理等形式逻辑或事理逻辑。这类句子虽不合逻辑，但结构完整，成分搭配恰当，因此有较大的迷惑性。所以，我们必须对造成“不合逻辑”的原因有清楚的认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不合事理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句子表达的内容与客观事实不符，与事理、情理相悖或过于绝对等，因有违真实性原则而不能使人信服。</a:t>
            </a:r>
          </a:p>
        </p:txBody>
      </p:sp>
      <p:sp>
        <p:nvSpPr>
          <p:cNvPr id="13" name="内容占位符 2"/>
          <p:cNvSpPr>
            <a:spLocks/>
          </p:cNvSpPr>
          <p:nvPr/>
        </p:nvSpPr>
        <p:spPr bwMode="auto">
          <a:xfrm>
            <a:off x="2023200" y="1041841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表意不明。“近</a:t>
            </a:r>
            <a:r>
              <a:rPr lang="en-US" altLang="zh-CN" sz="3600" dirty="0">
                <a:solidFill>
                  <a:srgbClr val="A50021"/>
                </a:solidFill>
                <a:latin typeface="微软雅黑" panose="020B0503020204020204" pitchFamily="34" charset="-122"/>
                <a:ea typeface="微软雅黑" panose="020B0503020204020204" pitchFamily="34" charset="-122"/>
              </a:rPr>
              <a:t>30</a:t>
            </a:r>
            <a:r>
              <a:rPr lang="zh-CN" altLang="en-US" sz="3600" dirty="0">
                <a:solidFill>
                  <a:srgbClr val="A50021"/>
                </a:solidFill>
                <a:latin typeface="微软雅黑" panose="020B0503020204020204" pitchFamily="34" charset="-122"/>
                <a:ea typeface="微软雅黑" panose="020B0503020204020204" pitchFamily="34" charset="-122"/>
              </a:rPr>
              <a:t>个”修饰的对象有歧义。</a:t>
            </a:r>
          </a:p>
        </p:txBody>
      </p:sp>
    </p:spTree>
    <p:extLst>
      <p:ext uri="{BB962C8B-B14F-4D97-AF65-F5344CB8AC3E}">
        <p14:creationId xmlns:p14="http://schemas.microsoft.com/office/powerpoint/2010/main" xmlns="" val="13648363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108</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该型飞机在运营成本上是其他同级别机型的</a:t>
            </a:r>
            <a:r>
              <a:rPr lang="en-US" altLang="zh-CN" sz="4000" dirty="0">
                <a:solidFill>
                  <a:schemeClr val="tx1">
                    <a:lumMod val="50000"/>
                    <a:lumOff val="50000"/>
                  </a:schemeClr>
                </a:solidFill>
                <a:latin typeface="微软雅黑" pitchFamily="34" charset="-122"/>
                <a:ea typeface="微软雅黑" pitchFamily="34" charset="-122"/>
              </a:rPr>
              <a:t>1.3</a:t>
            </a:r>
            <a:r>
              <a:rPr lang="zh-CN" altLang="en-US" sz="4000" dirty="0">
                <a:solidFill>
                  <a:schemeClr val="tx1">
                    <a:lumMod val="50000"/>
                    <a:lumOff val="50000"/>
                  </a:schemeClr>
                </a:solidFill>
                <a:latin typeface="微软雅黑" pitchFamily="34" charset="-122"/>
                <a:ea typeface="微软雅黑" pitchFamily="34" charset="-122"/>
              </a:rPr>
              <a:t>至</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倍，优势明显；在商载、航程、航速等方面也极具竞争力。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109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江西卷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当前某些引起轰动的影视作品，也许在两年以后，甚至五年以后就会被人遗忘得一干二净。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110 </a:t>
            </a:r>
            <a:r>
              <a:rPr lang="zh-CN" altLang="en-US" sz="4000" dirty="0">
                <a:solidFill>
                  <a:schemeClr val="tx1">
                    <a:lumMod val="50000"/>
                    <a:lumOff val="50000"/>
                  </a:schemeClr>
                </a:solidFill>
                <a:latin typeface="微软雅黑" pitchFamily="34" charset="-122"/>
                <a:ea typeface="微软雅黑" pitchFamily="34" charset="-122"/>
              </a:rPr>
              <a:t>为了丰富城市生活，市政公司全面规划，修建了三个文化广场，其中一个是将二十多米的深坑夷为平地而建成的。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38635" y="507697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不合逻辑，如果运营成本是其他同级别机型的</a:t>
            </a:r>
            <a:r>
              <a:rPr lang="en-US" altLang="zh-CN" sz="3600" dirty="0">
                <a:solidFill>
                  <a:srgbClr val="A50021"/>
                </a:solidFill>
                <a:latin typeface="微软雅黑" panose="020B0503020204020204" pitchFamily="34" charset="-122"/>
                <a:ea typeface="微软雅黑" panose="020B0503020204020204" pitchFamily="34" charset="-122"/>
              </a:rPr>
              <a:t>1.3</a:t>
            </a:r>
            <a:r>
              <a:rPr lang="zh-CN" altLang="en-US" sz="3600" dirty="0">
                <a:solidFill>
                  <a:srgbClr val="A50021"/>
                </a:solidFill>
                <a:latin typeface="微软雅黑" panose="020B0503020204020204" pitchFamily="34" charset="-122"/>
                <a:ea typeface="微软雅黑" panose="020B0503020204020204" pitchFamily="34" charset="-122"/>
              </a:rPr>
              <a:t>至</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倍，就没有优势可言了。</a:t>
            </a:r>
          </a:p>
        </p:txBody>
      </p:sp>
      <p:sp>
        <p:nvSpPr>
          <p:cNvPr id="9" name="内容占位符 2"/>
          <p:cNvSpPr>
            <a:spLocks/>
          </p:cNvSpPr>
          <p:nvPr/>
        </p:nvSpPr>
        <p:spPr bwMode="auto">
          <a:xfrm>
            <a:off x="2050910" y="763608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不合事理。“也许在两年以后，甚至五年以后”逻辑顺序不当，应该是“也许在五年以后，甚至两年以后”，强调遗忘的速度更快。</a:t>
            </a:r>
          </a:p>
        </p:txBody>
      </p:sp>
      <p:sp>
        <p:nvSpPr>
          <p:cNvPr id="10" name="内容占位符 2"/>
          <p:cNvSpPr>
            <a:spLocks/>
          </p:cNvSpPr>
          <p:nvPr/>
        </p:nvSpPr>
        <p:spPr bwMode="auto">
          <a:xfrm>
            <a:off x="1886426" y="10779860"/>
            <a:ext cx="1921224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不合事理。“夷为平地”一般指把高出来、凸出来的建筑物铲平，使成为平地，因而不能用于深坑。</a:t>
            </a:r>
          </a:p>
        </p:txBody>
      </p:sp>
    </p:spTree>
    <p:extLst>
      <p:ext uri="{BB962C8B-B14F-4D97-AF65-F5344CB8AC3E}">
        <p14:creationId xmlns:p14="http://schemas.microsoft.com/office/powerpoint/2010/main" xmlns="" val="18795903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前后矛盾</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指前面的说法与后面的说法自相矛盾，彼此冲突。</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111</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近年来，生态保护意识渐入人心，所以当社会经济发展与林地保护管理发生冲突时，一些地方在权衡之后往往会选择前者。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112</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一项好的政策照理会带来好的效果，但在现阶段，必须强化阳光操作、民主监督等制约措施，因为好经也要提防不被念歪。</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由北京人民艺术剧院复排的大型历史话剧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蔡文姬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定于</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日在首都剧场上演，日前正在紧张排练之中。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38154" y="672826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前后矛盾。应将“前者”改为“后者”。</a:t>
            </a:r>
          </a:p>
        </p:txBody>
      </p:sp>
      <p:sp>
        <p:nvSpPr>
          <p:cNvPr id="9" name="内容占位符 2"/>
          <p:cNvSpPr>
            <a:spLocks/>
          </p:cNvSpPr>
          <p:nvPr/>
        </p:nvSpPr>
        <p:spPr bwMode="auto">
          <a:xfrm>
            <a:off x="2023200" y="9253438"/>
            <a:ext cx="1906936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前后矛盾。“因为好经也要提防不被念歪”否定不当，与前面表达的意思相反，应删去“不”。</a:t>
            </a:r>
          </a:p>
        </p:txBody>
      </p:sp>
      <p:sp>
        <p:nvSpPr>
          <p:cNvPr id="10" name="内容占位符 2"/>
          <p:cNvSpPr>
            <a:spLocks/>
          </p:cNvSpPr>
          <p:nvPr/>
        </p:nvSpPr>
        <p:spPr bwMode="auto">
          <a:xfrm>
            <a:off x="1880324" y="11523327"/>
            <a:ext cx="1921224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前后矛盾。“日前”表示几天之前，是过去时；而“正在”表示现在时。</a:t>
            </a:r>
          </a:p>
        </p:txBody>
      </p:sp>
    </p:spTree>
    <p:extLst>
      <p:ext uri="{BB962C8B-B14F-4D97-AF65-F5344CB8AC3E}">
        <p14:creationId xmlns:p14="http://schemas.microsoft.com/office/powerpoint/2010/main" xmlns="" val="9089012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强加因果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在复句中，分句之间本来没有因果关系，却强行地增加因果关系。</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114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由于今天是公园游园活动的最后一天，因此游人寥寥无几。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贪污犯王某对记者说：“我由于把自己混同于一般老百姓，所以走上了犯罪的道路。”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116 </a:t>
            </a:r>
            <a:r>
              <a:rPr lang="zh-CN" altLang="en-US" sz="4000" dirty="0">
                <a:solidFill>
                  <a:schemeClr val="tx1">
                    <a:lumMod val="50000"/>
                    <a:lumOff val="50000"/>
                  </a:schemeClr>
                </a:solidFill>
                <a:latin typeface="微软雅黑" pitchFamily="34" charset="-122"/>
                <a:ea typeface="微软雅黑" pitchFamily="34" charset="-122"/>
              </a:rPr>
              <a:t>由于我对学科有偏重，因而对数学不感兴趣。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1880324" y="606419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强加因果。“公园游园活动的最后一天”与“游人寥寥无几”之间不存在因果关系，应将“由于”和“因此”删除。</a:t>
            </a:r>
          </a:p>
        </p:txBody>
      </p:sp>
      <p:sp>
        <p:nvSpPr>
          <p:cNvPr id="9" name="内容占位符 2"/>
          <p:cNvSpPr>
            <a:spLocks/>
          </p:cNvSpPr>
          <p:nvPr/>
        </p:nvSpPr>
        <p:spPr bwMode="auto">
          <a:xfrm>
            <a:off x="1988563" y="925345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强加因果。“把自己混同于一般老百姓”与“走上了犯罪的道路”之间不存在因果关系。</a:t>
            </a:r>
          </a:p>
        </p:txBody>
      </p:sp>
      <p:sp>
        <p:nvSpPr>
          <p:cNvPr id="10" name="内容占位符 2"/>
          <p:cNvSpPr>
            <a:spLocks/>
          </p:cNvSpPr>
          <p:nvPr/>
        </p:nvSpPr>
        <p:spPr bwMode="auto">
          <a:xfrm>
            <a:off x="1886426" y="10779860"/>
            <a:ext cx="1921224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强加因果。前后分句之间无因果关系，“对数学不感兴趣”只是“我对学科有偏重”的具体表现，而不是结果。</a:t>
            </a:r>
          </a:p>
        </p:txBody>
      </p:sp>
    </p:spTree>
    <p:extLst>
      <p:ext uri="{BB962C8B-B14F-4D97-AF65-F5344CB8AC3E}">
        <p14:creationId xmlns:p14="http://schemas.microsoft.com/office/powerpoint/2010/main" xmlns="" val="20655037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概念混乱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几个事物并列构成种概念，与对应属概念不能构成种属关系，或并列成分之间互相包含，会导致句子概念范围不清。</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117</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五大道历史体验馆”项目以五大道历史为背景，以洋楼文化为主线，结合历史图片、历史资料、历史物品、历史人物，通过多媒体手段，展现当年的洋楼生活。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1959218" y="767242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概念混乱。“历史图片”和“历史物品”概念有交叉，而“历史资料”又包含了“历史图片”和“历史物品”。</a:t>
            </a:r>
          </a:p>
        </p:txBody>
      </p:sp>
    </p:spTree>
    <p:extLst>
      <p:ext uri="{BB962C8B-B14F-4D97-AF65-F5344CB8AC3E}">
        <p14:creationId xmlns:p14="http://schemas.microsoft.com/office/powerpoint/2010/main" xmlns="" val="1216138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118</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江西卷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大庆石化总公司的老少职工们同台竞赛，年轻职工积极踊跃，老年职工更是不让须眉。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119</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江西卷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教育主管部门要求，各级各类学校学生的生活用品以及床上用品都应由学生自主选购，不得统一配备。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1993969" y="4441629"/>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不合逻辑。概念混乱。“老年职工更是不让须眉”错误，“须眉”指的是男子，是性别概念，“不让须眉”只适用于女性，“老年职工”显然不是专指女性，应改为“当仁不让”。</a:t>
            </a:r>
          </a:p>
        </p:txBody>
      </p:sp>
      <p:sp>
        <p:nvSpPr>
          <p:cNvPr id="10" name="内容占位符 2"/>
          <p:cNvSpPr>
            <a:spLocks/>
          </p:cNvSpPr>
          <p:nvPr/>
        </p:nvSpPr>
        <p:spPr bwMode="auto">
          <a:xfrm>
            <a:off x="1850444" y="7485542"/>
            <a:ext cx="1921224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概念混乱。“生活用品”与“床上用品”并列不当，两个概念的范围有交叉。</a:t>
            </a:r>
          </a:p>
        </p:txBody>
      </p:sp>
    </p:spTree>
    <p:extLst>
      <p:ext uri="{BB962C8B-B14F-4D97-AF65-F5344CB8AC3E}">
        <p14:creationId xmlns:p14="http://schemas.microsoft.com/office/powerpoint/2010/main" xmlns="" val="504909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P spid="1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病句破解需法则</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一、辨析病句技巧</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语感直觉法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辨析病句，可以依靠语感，从语感上察觉出语病。一般说来，按习惯的说法觉得别扭的地方，常常是有语病的地方。病句类型中的搭配不当、语序不当、语意重复的地方，都可以用此法辨析或修改。</a:t>
            </a:r>
          </a:p>
        </p:txBody>
      </p:sp>
    </p:spTree>
    <p:extLst>
      <p:ext uri="{BB962C8B-B14F-4D97-AF65-F5344CB8AC3E}">
        <p14:creationId xmlns:p14="http://schemas.microsoft.com/office/powerpoint/2010/main" xmlns="" val="3862659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0" end="0"/>
                                            </p:txEl>
                                          </p:spTgt>
                                        </p:tgtEl>
                                        <p:attrNameLst>
                                          <p:attrName>style.visibility</p:attrName>
                                        </p:attrNameLst>
                                      </p:cBhvr>
                                      <p:to>
                                        <p:strVal val="visible"/>
                                      </p:to>
                                    </p:set>
                                    <p:animEffect transition="in" filter="fade">
                                      <p:cBhvr>
                                        <p:cTn id="14" dur="2000"/>
                                        <p:tgtEl>
                                          <p:spTgt spid="69">
                                            <p:txEl>
                                              <p:pRg st="0" end="0"/>
                                            </p:txEl>
                                          </p:spTgt>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69">
                                            <p:txEl>
                                              <p:pRg st="1" end="1"/>
                                            </p:txEl>
                                          </p:spTgt>
                                        </p:tgtEl>
                                        <p:attrNameLst>
                                          <p:attrName>style.visibility</p:attrName>
                                        </p:attrNameLst>
                                      </p:cBhvr>
                                      <p:to>
                                        <p:strVal val="visible"/>
                                      </p:to>
                                    </p:set>
                                    <p:animEffect transition="in" filter="fade">
                                      <p:cBhvr>
                                        <p:cTn id="18" dur="500"/>
                                        <p:tgtEl>
                                          <p:spTgt spid="69">
                                            <p:txEl>
                                              <p:pRg st="1" end="1"/>
                                            </p:txEl>
                                          </p:spTgt>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69">
                                            <p:txEl>
                                              <p:pRg st="2" end="2"/>
                                            </p:txEl>
                                          </p:spTgt>
                                        </p:tgtEl>
                                        <p:attrNameLst>
                                          <p:attrName>style.visibility</p:attrName>
                                        </p:attrNameLst>
                                      </p:cBhvr>
                                      <p:to>
                                        <p:strVal val="visible"/>
                                      </p:to>
                                    </p:set>
                                    <p:animEffect transition="in" filter="fade">
                                      <p:cBhvr>
                                        <p:cTn id="22" dur="500"/>
                                        <p:tgtEl>
                                          <p:spTgt spid="69">
                                            <p:txEl>
                                              <p:pRg st="2" end="2"/>
                                            </p:txEl>
                                          </p:spTgt>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69">
                                            <p:txEl>
                                              <p:pRg st="3" end="3"/>
                                            </p:txEl>
                                          </p:spTgt>
                                        </p:tgtEl>
                                        <p:attrNameLst>
                                          <p:attrName>style.visibility</p:attrName>
                                        </p:attrNameLst>
                                      </p:cBhvr>
                                      <p:to>
                                        <p:strVal val="visible"/>
                                      </p:to>
                                    </p:set>
                                    <p:animEffect transition="in" filter="fade">
                                      <p:cBhvr>
                                        <p:cTn id="26" dur="5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94638" y="3132758"/>
            <a:ext cx="19645450"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154047" y="3160354"/>
            <a:ext cx="1964545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项，成分残缺，“依旧热情不减”前缺主语，应改为“北京市民对它依旧热情不减”。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项，一面对两面，应改为“能不能激发人们的爱国热情是评判一部文学作品好坏的非常重要的标准”。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项，语序不当，应改为“父亲住院期间，梅兰就算再忙再累，每天晚上也都不例外地陪伴在他身旁，听他讲述一生中经历的种种苦难和幸福”。</a:t>
            </a:r>
          </a:p>
        </p:txBody>
      </p:sp>
    </p:spTree>
    <p:extLst>
      <p:ext uri="{BB962C8B-B14F-4D97-AF65-F5344CB8AC3E}">
        <p14:creationId xmlns:p14="http://schemas.microsoft.com/office/powerpoint/2010/main" xmlns="" val="2491098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中华人民共和国公民在年老、疾病或者丧失劳动能力的情况下，有从国家和社会获得物质帮助的权利。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1880324" y="5321759"/>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句中“年老、疾病或者丧失劳动能力”并列不当，三个概念的范围有交叉。</a:t>
            </a:r>
          </a:p>
        </p:txBody>
      </p:sp>
    </p:spTree>
    <p:extLst>
      <p:ext uri="{BB962C8B-B14F-4D97-AF65-F5344CB8AC3E}">
        <p14:creationId xmlns:p14="http://schemas.microsoft.com/office/powerpoint/2010/main" xmlns="" val="620995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梳理枝干法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句子进行语法分析，可先提取出主干，检验主干是否有语病；如果主干没语病，再检查附加成分，看修饰语与中心语之间、修饰语内部是否有语病。病句类型中的搭配不当、成分残缺，都可以用此法辨析或修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这部由第六代导演执导的青春片带有鲜明的时代印记，表现了主人公拒绝平庸、坚守梦想的成长故事，具有极强的感染力，深深地打动了观众。</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1921285" y="838934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表现了主人公拒绝平庸、坚守梦想的成长故事”的主干成分为：“表现了</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谓语</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故事</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宾语</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。我们不难发现，这个句子动宾搭配不当，应该将“表现了”改为“讲述了”。</a:t>
            </a:r>
          </a:p>
        </p:txBody>
      </p:sp>
    </p:spTree>
    <p:extLst>
      <p:ext uri="{BB962C8B-B14F-4D97-AF65-F5344CB8AC3E}">
        <p14:creationId xmlns:p14="http://schemas.microsoft.com/office/powerpoint/2010/main" xmlns="" val="6661554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类比对照法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类比，是指仿造一个结构类似的句子同原句进行比较，如果仿造的句子有问题，就可以说明原句也不正确。所谓对照，是指遇到定语、状语较多的复杂单句时，可以对照多层定语和状语的一般次序来进行判断。一般来说，符合规则的是正确的；反之，则可能有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已申遗成功的北接陆上丝绸之路、南连海上丝绸之路的“中国大运河”，包括京杭大运河、隋唐大运河以及浙东运河所组成。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08915" y="925343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检验“包括京杭大运河、隋唐大运河以及浙东运河所组成”是否有语病，可以造出一些与之结构相同但内容为自己熟知的句子，如“学生包括男生、女生所组成”，从这个相似的句子可以看出“包括</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所组成”不能同时使用，应删除“所组成”。</a:t>
            </a:r>
          </a:p>
        </p:txBody>
      </p:sp>
    </p:spTree>
    <p:extLst>
      <p:ext uri="{BB962C8B-B14F-4D97-AF65-F5344CB8AC3E}">
        <p14:creationId xmlns:p14="http://schemas.microsoft.com/office/powerpoint/2010/main" xmlns="" val="2134202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逻辑分析法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有的语病从语法上不好查找，就得从事理上进行分析，这就是逻辑分析法。逻辑分析法要看概念使用、判断、推理是否得当，语句的前后顺序、句间的关系是否合适，前后语句是否呼应，等。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我国文化基础建设和公共文化资源配置，要向基层，特别要向落后地区和中西部地区倾斜，推进美术馆、图书馆、文化馆、博物馆等免费开放，丰富人民群众的精神文化生活。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1880324" y="846135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这个句子读起来通顺，语法上找不到错误，但经我们一推敲，就会发现“落后地区”和“中西部地区”概念有交叉，不能并列，可改成“特别要向中西部等落后地区倾斜”。</a:t>
            </a:r>
          </a:p>
        </p:txBody>
      </p:sp>
    </p:spTree>
    <p:extLst>
      <p:ext uri="{BB962C8B-B14F-4D97-AF65-F5344CB8AC3E}">
        <p14:creationId xmlns:p14="http://schemas.microsoft.com/office/powerpoint/2010/main" xmlns="" val="32758050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寻找标志法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病句内在的毛病，往往有一些明显的语言标志，抓住这些重点词语，可以提升辨析的灵敏度。如介词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由、由于”“经、经过”“通过”“对、对于”等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、介宾短语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、关联词、否定词、数量词、两面词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如“成败、升降、高低、好坏、优劣、强弱、得失、能否、是否、有无”等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、谦敬辞、代词、并列词语等。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这家乒乓球馆设施齐全，可为乒乓球爱好者提供不同档次的球台、球拍、球衣、球鞋等乒乓器材。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1808886" y="918143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球衣、球鞋”不属于“乒乓器材”。</a:t>
            </a:r>
          </a:p>
        </p:txBody>
      </p:sp>
    </p:spTree>
    <p:extLst>
      <p:ext uri="{BB962C8B-B14F-4D97-AF65-F5344CB8AC3E}">
        <p14:creationId xmlns:p14="http://schemas.microsoft.com/office/powerpoint/2010/main" xmlns="" val="2448981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在激烈的市场竞争中，我们所缺乏的，一是勇气不足，二是谋略不当。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南昌至上海、杭州的火车动车组票价分别为</a:t>
            </a:r>
            <a:r>
              <a:rPr lang="en-US" altLang="zh-CN" sz="4000" dirty="0">
                <a:solidFill>
                  <a:schemeClr val="tx1">
                    <a:lumMod val="50000"/>
                    <a:lumOff val="50000"/>
                  </a:schemeClr>
                </a:solidFill>
                <a:latin typeface="微软雅黑" pitchFamily="34" charset="-122"/>
                <a:ea typeface="微软雅黑" pitchFamily="34" charset="-122"/>
              </a:rPr>
              <a:t>228</a:t>
            </a:r>
            <a:r>
              <a:rPr lang="zh-CN" altLang="en-US" sz="4000" dirty="0">
                <a:solidFill>
                  <a:schemeClr val="tx1">
                    <a:lumMod val="50000"/>
                    <a:lumOff val="50000"/>
                  </a:schemeClr>
                </a:solidFill>
                <a:latin typeface="微软雅黑" pitchFamily="34" charset="-122"/>
                <a:ea typeface="微软雅黑" pitchFamily="34" charset="-122"/>
              </a:rPr>
              <a:t>元、</a:t>
            </a:r>
            <a:r>
              <a:rPr lang="en-US" altLang="zh-CN" sz="4000" dirty="0">
                <a:solidFill>
                  <a:schemeClr val="tx1">
                    <a:lumMod val="50000"/>
                    <a:lumOff val="50000"/>
                  </a:schemeClr>
                </a:solidFill>
                <a:latin typeface="微软雅黑" pitchFamily="34" charset="-122"/>
                <a:ea typeface="微软雅黑" pitchFamily="34" charset="-122"/>
              </a:rPr>
              <a:t>179</a:t>
            </a:r>
            <a:r>
              <a:rPr lang="zh-CN" altLang="en-US" sz="4000" dirty="0">
                <a:solidFill>
                  <a:schemeClr val="tx1">
                    <a:lumMod val="50000"/>
                    <a:lumOff val="50000"/>
                  </a:schemeClr>
                </a:solidFill>
                <a:latin typeface="微软雅黑" pitchFamily="34" charset="-122"/>
                <a:ea typeface="微软雅黑" pitchFamily="34" charset="-122"/>
              </a:rPr>
              <a:t>元，而对应的普通列车硬座票价为</a:t>
            </a:r>
            <a:r>
              <a:rPr lang="en-US" altLang="zh-CN" sz="4000" dirty="0">
                <a:solidFill>
                  <a:schemeClr val="tx1">
                    <a:lumMod val="50000"/>
                    <a:lumOff val="50000"/>
                  </a:schemeClr>
                </a:solidFill>
                <a:latin typeface="微软雅黑" pitchFamily="34" charset="-122"/>
                <a:ea typeface="微软雅黑" pitchFamily="34" charset="-122"/>
              </a:rPr>
              <a:t>106</a:t>
            </a:r>
            <a:r>
              <a:rPr lang="zh-CN" altLang="en-US" sz="4000" dirty="0">
                <a:solidFill>
                  <a:schemeClr val="tx1">
                    <a:lumMod val="50000"/>
                    <a:lumOff val="50000"/>
                  </a:schemeClr>
                </a:solidFill>
                <a:latin typeface="微软雅黑" pitchFamily="34" charset="-122"/>
                <a:ea typeface="微软雅黑" pitchFamily="34" charset="-122"/>
              </a:rPr>
              <a:t>元、</a:t>
            </a:r>
            <a:r>
              <a:rPr lang="en-US" altLang="zh-CN" sz="4000" dirty="0">
                <a:solidFill>
                  <a:schemeClr val="tx1">
                    <a:lumMod val="50000"/>
                    <a:lumOff val="50000"/>
                  </a:schemeClr>
                </a:solidFill>
                <a:latin typeface="微软雅黑" pitchFamily="34" charset="-122"/>
                <a:ea typeface="微软雅黑" pitchFamily="34" charset="-122"/>
              </a:rPr>
              <a:t>81</a:t>
            </a:r>
            <a:r>
              <a:rPr lang="zh-CN" altLang="en-US" sz="4000" dirty="0">
                <a:solidFill>
                  <a:schemeClr val="tx1">
                    <a:lumMod val="50000"/>
                    <a:lumOff val="50000"/>
                  </a:schemeClr>
                </a:solidFill>
                <a:latin typeface="微软雅黑" pitchFamily="34" charset="-122"/>
                <a:ea typeface="微软雅黑" pitchFamily="34" charset="-122"/>
              </a:rPr>
              <a:t>元，相比之下，普通列车硬座票价要低一倍多。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经过老主任再三解释，才使他怒气逐渐平息，脸上勉强露出一丝笑容。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34864" y="363681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否定不当，应删去“不足”和“不当”。</a:t>
            </a:r>
          </a:p>
        </p:txBody>
      </p:sp>
      <p:sp>
        <p:nvSpPr>
          <p:cNvPr id="9" name="内容占位符 2"/>
          <p:cNvSpPr>
            <a:spLocks/>
          </p:cNvSpPr>
          <p:nvPr/>
        </p:nvSpPr>
        <p:spPr bwMode="auto">
          <a:xfrm>
            <a:off x="2034864" y="6096437"/>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低一倍多”有误，表示“降低”“减少”“缩小”时，一般采用百分比或分数形式，不能用倍数表示。</a:t>
            </a:r>
          </a:p>
        </p:txBody>
      </p:sp>
      <p:sp>
        <p:nvSpPr>
          <p:cNvPr id="10" name="内容占位符 2"/>
          <p:cNvSpPr>
            <a:spLocks/>
          </p:cNvSpPr>
          <p:nvPr/>
        </p:nvSpPr>
        <p:spPr bwMode="auto">
          <a:xfrm>
            <a:off x="2023200" y="831242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因句首使用介词“经过”，使“老主任再三解释”的主语地位丧失，造成整个句子主语残缺，可去掉“经过”。如果要保留“经过”，则应去掉“才使”，让“他”做整个句子的主语。</a:t>
            </a:r>
          </a:p>
        </p:txBody>
      </p:sp>
    </p:spTree>
    <p:extLst>
      <p:ext uri="{BB962C8B-B14F-4D97-AF65-F5344CB8AC3E}">
        <p14:creationId xmlns:p14="http://schemas.microsoft.com/office/powerpoint/2010/main" xmlns="" val="2500782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二、修改病句技巧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基本原则</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不能改变原句的基本意思，尽量保留原句的词语和基本结构。明确试题的修改要求，切忌盲目修改。修改后的语句不需要润色。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解题技巧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严格审明要求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做题时，要根据题目要求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有的要求修改运用不当的词语，有的要求修改语法上有毛病的句子，有的要求删除句子中多余的词语，等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，注意联系上下句或全段。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快速辨明类型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快速辨明类型的办法是“提取主干法”，如果主干没语病，马上检查附加成分，看修饰语与中心语之间、修饰语内部是否有语病，再看逻辑上是否有问题。</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620785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妥善弄明方法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修改病句的基本方法有增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成分残缺的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多余的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用词不当的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语序不当的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这四种。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福建卷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下面的文字有一处语病，请写出序号并加以修改。</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某科学研究所后院有座坟，②坟前竖着一块纪念碑，③碑上用中英文镌刻着“谨纪念为生命科学研究而献身的实验动物”的铭文。④善待实验动物的尊严，是科学工作者的责任。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有语病的一处的序号：</a:t>
            </a:r>
            <a:r>
              <a:rPr lang="en-US" altLang="zh-CN" sz="4000" dirty="0">
                <a:solidFill>
                  <a:schemeClr val="tx1">
                    <a:lumMod val="50000"/>
                    <a:lumOff val="50000"/>
                  </a:schemeClr>
                </a:solidFill>
                <a:latin typeface="微软雅黑" pitchFamily="34" charset="-122"/>
                <a:ea typeface="微软雅黑" pitchFamily="34" charset="-122"/>
              </a:rPr>
              <a:t>________(1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修改：</a:t>
            </a:r>
            <a:r>
              <a:rPr lang="en-US" altLang="zh-CN" sz="4000" dirty="0">
                <a:solidFill>
                  <a:schemeClr val="tx1">
                    <a:lumMod val="50000"/>
                    <a:lumOff val="50000"/>
                  </a:schemeClr>
                </a:solidFill>
                <a:latin typeface="微软雅黑" pitchFamily="34" charset="-122"/>
                <a:ea typeface="微软雅黑" pitchFamily="34" charset="-122"/>
              </a:rPr>
              <a:t>__________________________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3" name="内容占位符 2"/>
          <p:cNvSpPr>
            <a:spLocks/>
          </p:cNvSpPr>
          <p:nvPr/>
        </p:nvSpPr>
        <p:spPr bwMode="auto">
          <a:xfrm>
            <a:off x="1880324" y="1016924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(1)④   (2)</a:t>
            </a:r>
            <a:r>
              <a:rPr lang="zh-CN" altLang="en-US" sz="3600" dirty="0">
                <a:solidFill>
                  <a:srgbClr val="A50021"/>
                </a:solidFill>
                <a:latin typeface="微软雅黑" panose="020B0503020204020204" pitchFamily="34" charset="-122"/>
                <a:ea typeface="微软雅黑" panose="020B0503020204020204" pitchFamily="34" charset="-122"/>
              </a:rPr>
              <a:t>把“善待”改为“维护”</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或删去“的尊严”</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善待”与“尊严”搭配不当，可以用“删”或者“换”的方法修改。</a:t>
            </a:r>
          </a:p>
        </p:txBody>
      </p:sp>
    </p:spTree>
    <p:extLst>
      <p:ext uri="{BB962C8B-B14F-4D97-AF65-F5344CB8AC3E}">
        <p14:creationId xmlns:p14="http://schemas.microsoft.com/office/powerpoint/2010/main" xmlns="" val="2106593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下列各句中，没有语病的一项是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由政府和农民按比例分担保金的农业保险，由于受灾认定难等弱点，推行面临重重障碍，因而，增强更为完善的政策标准成为当务之急。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由于各地自然条件、经济发展水平存在很大差异，地方公车使用改革相对比较复杂，因此各地一定要结合各自实际情况，周密制订改革方案。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此时，他却像什么也没有发生一样，细心地调试着设备。正是在他的影响下，刚刚还有些年轻的惊恐的战士，情绪很快平稳了下来。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专家建议，考生最好选择在</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号前后报名，切忌不要拖到最后两天，以免因报名人数过多无法登录或因初次审核被退回而延误报名。</a:t>
            </a: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8423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项，搭配不当，“增强”应改为“调整”或“制定”。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项，语序不当，应是“有些惊恐的年轻战士”。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项，多重否定搭配不当，应去掉“不要”。</a:t>
            </a:r>
          </a:p>
        </p:txBody>
      </p:sp>
    </p:spTree>
    <p:extLst>
      <p:ext uri="{BB962C8B-B14F-4D97-AF65-F5344CB8AC3E}">
        <p14:creationId xmlns:p14="http://schemas.microsoft.com/office/powerpoint/2010/main" xmlns="" val="2306923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．作为古希腊哲学家，他在本体论问题的论述中充满着辩证法，因此被誉为“古代世界的黑格尔”。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．由此可见，当时的设计者们不仅希望该过程中艺术活动是富有创造性的，而且技术活动也是富有创造性的。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．本书首次将各民族文学广泛载入中国文学通史，但就其章节设置、阐释深度等方面依然有很大的改进空间。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．古代神话虽然玄幻瑰奇，但仍然来源于生活现实，曲折地反映了先民们征服自然、追求美好生活的愿望。</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328292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9452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下列各句中，没有语病的一项是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随着大数据技术成为日常生活中的一部分，我们应该从一个比以前更大更全面的角度来理解事物，也就是我们要树立“样本等于总体”的新理念。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河南博物院关注公众需求，目的是以“定位国民终身教育，打造公众服务精品”为宗旨，结合观众年龄层次，不断创新社会教育形式，使观众人数持续增长。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尽管有完善的法律规定，但侵害女性员工正当权益的事件还是屡屡发生，特别是在私企和民企，更是侵权行为的高发地，这类企业不应成为监管盲区。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一部分救援队员用水管、灭火拖把等工具“对抗”明火，一部分救援队员在火势蔓延的方向将可燃物刨开阻断火势，经过</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个多小时的努力，成功控制了山火。</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16734"/>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40350" y="2919652"/>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项，句式杂糅，“目的是以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为宗旨”杂糅，“目的是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为宗旨”保留其一。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项，主语残缺，应删去“在”。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项，表意不明，在“成功”前加“他们”。</a:t>
            </a:r>
          </a:p>
        </p:txBody>
      </p:sp>
    </p:spTree>
    <p:extLst>
      <p:ext uri="{BB962C8B-B14F-4D97-AF65-F5344CB8AC3E}">
        <p14:creationId xmlns:p14="http://schemas.microsoft.com/office/powerpoint/2010/main" xmlns="" val="8155963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下列各句中，没有语病的一项是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今年就业形势尽管更为复杂，但是我们对保持今年就业形势的稳定还是充满着信心。在化解过剩产能中，我们将稳妥、多渠道地做好职工安置工作，打好“组合拳”。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推进“一带一路”建设，要诚心诚意对待沿线国家，做到言必信、行必果。要本着互利共赢为原则同沿线国家开展合作，让沿线国家得益于我国发展。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备受青睐的“天价”学区房可谓当今教育环境下诞生的“怪胎”，其不仅暴露出家长们“望子成龙”的迫切心理，同时也折射出我国教育改革存在的问题。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今年，全国共计取消、停征</a:t>
            </a:r>
            <a:r>
              <a:rPr lang="en-US" altLang="zh-CN" sz="4000" dirty="0">
                <a:solidFill>
                  <a:schemeClr val="tx1">
                    <a:lumMod val="50000"/>
                    <a:lumOff val="50000"/>
                  </a:schemeClr>
                </a:solidFill>
                <a:latin typeface="微软雅黑" pitchFamily="34" charset="-122"/>
                <a:ea typeface="微软雅黑" pitchFamily="34" charset="-122"/>
              </a:rPr>
              <a:t>345</a:t>
            </a:r>
            <a:r>
              <a:rPr lang="zh-CN" altLang="en-US" sz="4000" dirty="0">
                <a:solidFill>
                  <a:schemeClr val="tx1">
                    <a:lumMod val="50000"/>
                    <a:lumOff val="50000"/>
                  </a:schemeClr>
                </a:solidFill>
                <a:latin typeface="微软雅黑" pitchFamily="34" charset="-122"/>
                <a:ea typeface="微软雅黑" pitchFamily="34" charset="-122"/>
              </a:rPr>
              <a:t>项行政事业性收费，减少了</a:t>
            </a:r>
            <a:r>
              <a:rPr lang="en-US" altLang="zh-CN" sz="4000" dirty="0">
                <a:solidFill>
                  <a:schemeClr val="tx1">
                    <a:lumMod val="50000"/>
                    <a:lumOff val="50000"/>
                  </a:schemeClr>
                </a:solidFill>
                <a:latin typeface="微软雅黑" pitchFamily="34" charset="-122"/>
                <a:ea typeface="微软雅黑" pitchFamily="34" charset="-122"/>
              </a:rPr>
              <a:t>77</a:t>
            </a:r>
            <a:r>
              <a:rPr lang="zh-CN" altLang="en-US" sz="4000" dirty="0">
                <a:solidFill>
                  <a:schemeClr val="tx1">
                    <a:lumMod val="50000"/>
                    <a:lumOff val="50000"/>
                  </a:schemeClr>
                </a:solidFill>
                <a:latin typeface="微软雅黑" pitchFamily="34" charset="-122"/>
                <a:ea typeface="微软雅黑" pitchFamily="34" charset="-122"/>
              </a:rPr>
              <a:t>项行政事业性收费标准，每年可减轻企业和个人负担</a:t>
            </a:r>
            <a:r>
              <a:rPr lang="en-US" altLang="zh-CN" sz="4000" dirty="0">
                <a:solidFill>
                  <a:schemeClr val="tx1">
                    <a:lumMod val="50000"/>
                    <a:lumOff val="50000"/>
                  </a:schemeClr>
                </a:solidFill>
                <a:latin typeface="微软雅黑" pitchFamily="34" charset="-122"/>
                <a:ea typeface="微软雅黑" pitchFamily="34" charset="-122"/>
              </a:rPr>
              <a:t>180</a:t>
            </a:r>
            <a:r>
              <a:rPr lang="zh-CN" altLang="en-US" sz="4000" dirty="0">
                <a:solidFill>
                  <a:schemeClr val="tx1">
                    <a:lumMod val="50000"/>
                    <a:lumOff val="50000"/>
                  </a:schemeClr>
                </a:solidFill>
                <a:latin typeface="微软雅黑" pitchFamily="34" charset="-122"/>
                <a:ea typeface="微软雅黑" pitchFamily="34" charset="-122"/>
              </a:rPr>
              <a:t>亿元。</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项，关联词位置不当，应将“尽管”放到第一个“今年”前面。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为原则”和“本着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的原则”句式杂糅。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项，搭配不当，应将“减少”改为“降低”。</a:t>
            </a:r>
          </a:p>
        </p:txBody>
      </p:sp>
    </p:spTree>
    <p:extLst>
      <p:ext uri="{BB962C8B-B14F-4D97-AF65-F5344CB8AC3E}">
        <p14:creationId xmlns:p14="http://schemas.microsoft.com/office/powerpoint/2010/main" xmlns="" val="4255176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下列各句中，没有语病的一项是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我们见证着中国互联网从小到大、从弱到强、从无到有的发展历史，也身处中国从网络大国向网络强国不断迈进的进程中。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作为全国首家自闭症音乐康复中心，为自闭症儿童开设了音乐治疗课程，运用与音乐相关的手段，帮助他们逐渐融入社会。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通过节能、减排等一系列治理环境的措施，北京的天空会变得更蓝，蓝天不会仅存于冬奥会期间，而是会长期地持续下去。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衡量一个国家的法治水平，不是看立法，而是看法律的实施；不是看写在纸上的法律条文，而是看司法部门的执法严格。</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275750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13552"/>
            <a:ext cx="19800000" cy="8140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2916734"/>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项，语序不当，应改为“从无到有、从小到大、从弱到强”。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项，滥用介词导致主语残缺，应删去介词“作为”。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项，两面和一面搭配不当，“执法严格”应改为“执法的情况”。</a:t>
            </a:r>
          </a:p>
        </p:txBody>
      </p:sp>
    </p:spTree>
    <p:extLst>
      <p:ext uri="{BB962C8B-B14F-4D97-AF65-F5344CB8AC3E}">
        <p14:creationId xmlns:p14="http://schemas.microsoft.com/office/powerpoint/2010/main" xmlns="" val="29717126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下列各句中，没有语病的一项是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据某地图大数据显示，春节期间，游客人数最多的景区为杭州西湖，</a:t>
            </a:r>
            <a:r>
              <a:rPr lang="en-US" altLang="zh-CN" sz="4000" dirty="0">
                <a:solidFill>
                  <a:schemeClr val="tx1">
                    <a:lumMod val="50000"/>
                    <a:lumOff val="50000"/>
                  </a:schemeClr>
                </a:solidFill>
                <a:latin typeface="微软雅黑" pitchFamily="34" charset="-122"/>
                <a:ea typeface="微软雅黑" pitchFamily="34" charset="-122"/>
              </a:rPr>
              <a:t>309</a:t>
            </a:r>
            <a:r>
              <a:rPr lang="zh-CN" altLang="en-US" sz="4000" dirty="0">
                <a:solidFill>
                  <a:schemeClr val="tx1">
                    <a:lumMod val="50000"/>
                    <a:lumOff val="50000"/>
                  </a:schemeClr>
                </a:solidFill>
                <a:latin typeface="微软雅黑" pitchFamily="34" charset="-122"/>
                <a:ea typeface="微软雅黑" pitchFamily="34" charset="-122"/>
              </a:rPr>
              <a:t>万人次涌进西湖景区。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经过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多年的快速发展，人们的诉求实现了从生存到生态、从温饱到环保，“会呼吸的痛”让人们渴望干净的空气和水。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记住乡愁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以浓厚的文化内涵，丰富而平实的情感，感人的中国故事，受到海内外观众的一致好评，被誉为“弘扬社会主义核心价值观最接地气的精品力作”。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自</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日起，广西三江进入春茶采摘期，全县每天可收茶青</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吨，预计今年春茶产量将达</a:t>
            </a:r>
            <a:r>
              <a:rPr lang="en-US" altLang="zh-CN" sz="4000" dirty="0">
                <a:solidFill>
                  <a:schemeClr val="tx1">
                    <a:lumMod val="50000"/>
                    <a:lumOff val="50000"/>
                  </a:schemeClr>
                </a:solidFill>
                <a:latin typeface="微软雅黑" pitchFamily="34" charset="-122"/>
                <a:ea typeface="微软雅黑" pitchFamily="34" charset="-122"/>
              </a:rPr>
              <a:t>3500</a:t>
            </a:r>
            <a:r>
              <a:rPr lang="zh-CN" altLang="en-US" sz="4000" dirty="0">
                <a:solidFill>
                  <a:schemeClr val="tx1">
                    <a:lumMod val="50000"/>
                    <a:lumOff val="50000"/>
                  </a:schemeClr>
                </a:solidFill>
                <a:latin typeface="微软雅黑" pitchFamily="34" charset="-122"/>
                <a:ea typeface="微软雅黑" pitchFamily="34" charset="-122"/>
              </a:rPr>
              <a:t>吨左右，同比增长</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44490" y="3034811"/>
            <a:ext cx="19800000" cy="803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034811"/>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项，结构混乱。“据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显示”是“据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显示”两种句式的杂糅，可改为：“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数据显示”，或“据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数据”，或“从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数据来看”。另外，“游客人数最多的景区为杭州西湖，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309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万人次涌进西湖景区”搭配不当，可改为“游客人数最多的景区为杭州西湖，达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309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万人次”。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项，成分残缺。应在“从温饱到环保”后加上“的转变”。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项，前后矛盾。可删去“左右”。</a:t>
            </a:r>
          </a:p>
        </p:txBody>
      </p:sp>
    </p:spTree>
    <p:extLst>
      <p:ext uri="{BB962C8B-B14F-4D97-AF65-F5344CB8AC3E}">
        <p14:creationId xmlns:p14="http://schemas.microsoft.com/office/powerpoint/2010/main" xmlns="" val="288443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1611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下面的文字中有四处语病，请写出相应句子的序号，并对错误加以修改。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江淮分水岭是安徽省境内长江、淮河流域的分界线，具有承东启西、连贯南北的区位优势。②由于特殊的地理条件，使得本不缺雨水的江淮分水岭留不住水。③能否解决水的问题，是这一地区社会经济加速发展的关键。④针对这一情况，新出台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江淮分水岭区域发展规划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提出了加快基础设施建设、打造生态安全屏障的意见。⑤它要求这一地区加快退耕还林进度，加大生态体系建设。⑥我们相信，通过这些措施的实施，缺水少绿的江淮分水岭将成为“绿色长城”指日可待。</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895940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滥用介词导致成分残缺；③两面对一面，前后不照应；⑤搭配不当；⑥语意重复。</a:t>
            </a:r>
          </a:p>
        </p:txBody>
      </p:sp>
      <p:graphicFrame>
        <p:nvGraphicFramePr>
          <p:cNvPr id="4" name="表格 3"/>
          <p:cNvGraphicFramePr>
            <a:graphicFrameLocks noGrp="1"/>
          </p:cNvGraphicFramePr>
          <p:nvPr>
            <p:extLst>
              <p:ext uri="{D42A27DB-BD31-4B8C-83A1-F6EECF244321}">
                <p14:modId xmlns:p14="http://schemas.microsoft.com/office/powerpoint/2010/main" xmlns="" val="2244232017"/>
              </p:ext>
            </p:extLst>
          </p:nvPr>
        </p:nvGraphicFramePr>
        <p:xfrm>
          <a:off x="4104780" y="3708822"/>
          <a:ext cx="13249471" cy="4988332"/>
        </p:xfrm>
        <a:graphic>
          <a:graphicData uri="http://schemas.openxmlformats.org/drawingml/2006/table">
            <a:tbl>
              <a:tblPr>
                <a:tableStyleId>{5C22544A-7EE6-4342-B048-85BDC9FD1C3A}</a:tableStyleId>
              </a:tblPr>
              <a:tblGrid>
                <a:gridCol w="1904449">
                  <a:extLst>
                    <a:ext uri="{9D8B030D-6E8A-4147-A177-3AD203B41FA5}">
                      <a16:colId xmlns="" xmlns:a16="http://schemas.microsoft.com/office/drawing/2014/main" val="2331260498"/>
                    </a:ext>
                  </a:extLst>
                </a:gridCol>
                <a:gridCol w="11345022">
                  <a:extLst>
                    <a:ext uri="{9D8B030D-6E8A-4147-A177-3AD203B41FA5}">
                      <a16:colId xmlns="" xmlns:a16="http://schemas.microsoft.com/office/drawing/2014/main" val="4257302900"/>
                    </a:ext>
                  </a:extLst>
                </a:gridCol>
              </a:tblGrid>
              <a:tr h="831509">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序　号</a:t>
                      </a:r>
                    </a:p>
                  </a:txBody>
                  <a:tcPr marL="68580" marR="68580" marT="0" marB="0" anchor="ctr"/>
                </a:tc>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修　改</a:t>
                      </a:r>
                    </a:p>
                  </a:txBody>
                  <a:tcPr marL="68580" marR="68580" marT="0" marB="0" anchor="ctr"/>
                </a:tc>
                <a:extLst>
                  <a:ext uri="{0D108BD9-81ED-4DB2-BD59-A6C34878D82A}">
                    <a16:rowId xmlns="" xmlns:a16="http://schemas.microsoft.com/office/drawing/2014/main" val="3542143959"/>
                  </a:ext>
                </a:extLst>
              </a:tr>
              <a:tr h="831509">
                <a:tc>
                  <a:txBody>
                    <a:bodyPr/>
                    <a:lstStyle/>
                    <a:p>
                      <a:pPr algn="ctr">
                        <a:spcAft>
                          <a:spcPts val="0"/>
                        </a:spcAft>
                      </a:pPr>
                      <a:r>
                        <a:rPr lang="en-US" sz="3600" kern="1200">
                          <a:solidFill>
                            <a:schemeClr val="accent2"/>
                          </a:solidFill>
                          <a:latin typeface="微软雅黑" pitchFamily="34" charset="-122"/>
                          <a:ea typeface="微软雅黑" pitchFamily="34" charset="-122"/>
                          <a:cs typeface="Times New Roman" panose="02020603050405020304" pitchFamily="18" charset="0"/>
                        </a:rPr>
                        <a:t>②</a:t>
                      </a:r>
                      <a:endParaRPr lang="zh-CN" altLang="en-US" sz="3600" kern="1200">
                        <a:solidFill>
                          <a:schemeClr val="accent2"/>
                        </a:solidFill>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　将</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由于</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或</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使得</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删掉</a:t>
                      </a:r>
                    </a:p>
                  </a:txBody>
                  <a:tcPr marL="68580" marR="68580" marT="0" marB="0" anchor="ctr"/>
                </a:tc>
                <a:extLst>
                  <a:ext uri="{0D108BD9-81ED-4DB2-BD59-A6C34878D82A}">
                    <a16:rowId xmlns="" xmlns:a16="http://schemas.microsoft.com/office/drawing/2014/main" val="3316674595"/>
                  </a:ext>
                </a:extLst>
              </a:tr>
              <a:tr h="831509">
                <a:tc>
                  <a:txBody>
                    <a:bodyPr/>
                    <a:lstStyle/>
                    <a:p>
                      <a:pPr algn="ctr">
                        <a:spcAft>
                          <a:spcPts val="0"/>
                        </a:spcAft>
                      </a:pPr>
                      <a:r>
                        <a:rPr lang="zh-CN" altLang="en-US" sz="3600" kern="1200">
                          <a:solidFill>
                            <a:schemeClr val="accent2"/>
                          </a:solidFill>
                          <a:latin typeface="微软雅黑" pitchFamily="34" charset="-122"/>
                          <a:ea typeface="微软雅黑" pitchFamily="34" charset="-122"/>
                          <a:cs typeface="Times New Roman" panose="02020603050405020304" pitchFamily="18" charset="0"/>
                        </a:rPr>
                        <a:t>③</a:t>
                      </a:r>
                    </a:p>
                  </a:txBody>
                  <a:tcPr marL="68580" marR="68580" marT="0" marB="0" anchor="ctr"/>
                </a:tc>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　在</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经济”的后面加上“能否”</a:t>
                      </a:r>
                    </a:p>
                  </a:txBody>
                  <a:tcPr marL="68580" marR="68580" marT="0" marB="0" anchor="ctr"/>
                </a:tc>
                <a:extLst>
                  <a:ext uri="{0D108BD9-81ED-4DB2-BD59-A6C34878D82A}">
                    <a16:rowId xmlns="" xmlns:a16="http://schemas.microsoft.com/office/drawing/2014/main" val="3146602833"/>
                  </a:ext>
                </a:extLst>
              </a:tr>
              <a:tr h="1662296">
                <a:tc>
                  <a:txBody>
                    <a:bodyPr/>
                    <a:lstStyle/>
                    <a:p>
                      <a:pPr algn="ctr">
                        <a:spcAft>
                          <a:spcPts val="0"/>
                        </a:spcAft>
                      </a:pPr>
                      <a:r>
                        <a:rPr lang="en-US" sz="3600" kern="1200">
                          <a:solidFill>
                            <a:schemeClr val="accent2"/>
                          </a:solidFill>
                          <a:latin typeface="微软雅黑" pitchFamily="34" charset="-122"/>
                          <a:ea typeface="微软雅黑" pitchFamily="34" charset="-122"/>
                          <a:cs typeface="Times New Roman" panose="02020603050405020304" pitchFamily="18" charset="0"/>
                        </a:rPr>
                        <a:t>⑤</a:t>
                      </a:r>
                      <a:endParaRPr lang="zh-CN" altLang="en-US" sz="3600" kern="1200">
                        <a:solidFill>
                          <a:schemeClr val="accent2"/>
                        </a:solidFill>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　在</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建设</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的后面加上</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力度</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或将</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加大</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改为</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加快</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kern="1200" dirty="0">
                        <a:solidFill>
                          <a:schemeClr val="accent2"/>
                        </a:solidFill>
                        <a:latin typeface="微软雅黑" pitchFamily="34" charset="-122"/>
                        <a:ea typeface="微软雅黑" pitchFamily="34"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03500990"/>
                  </a:ext>
                </a:extLst>
              </a:tr>
              <a:tr h="831509">
                <a:tc>
                  <a:txBody>
                    <a:bodyPr/>
                    <a:lstStyle/>
                    <a:p>
                      <a:pPr algn="ctr">
                        <a:spcAft>
                          <a:spcPts val="0"/>
                        </a:spcAft>
                      </a:pPr>
                      <a:r>
                        <a:rPr lang="en-US" sz="3600" kern="1200">
                          <a:solidFill>
                            <a:schemeClr val="accent2"/>
                          </a:solidFill>
                          <a:latin typeface="微软雅黑" pitchFamily="34" charset="-122"/>
                          <a:ea typeface="微软雅黑" pitchFamily="34" charset="-122"/>
                          <a:cs typeface="Times New Roman" panose="02020603050405020304" pitchFamily="18" charset="0"/>
                        </a:rPr>
                        <a:t>⑥</a:t>
                      </a:r>
                      <a:endParaRPr lang="zh-CN" altLang="en-US" sz="3600" kern="1200">
                        <a:solidFill>
                          <a:schemeClr val="accent2"/>
                        </a:solidFill>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a:spcAft>
                          <a:spcPts val="0"/>
                        </a:spcAft>
                      </a:pP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　删掉</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将</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或</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kern="1200" dirty="0">
                          <a:solidFill>
                            <a:schemeClr val="accent2"/>
                          </a:solidFill>
                          <a:latin typeface="微软雅黑" pitchFamily="34" charset="-122"/>
                          <a:ea typeface="微软雅黑" pitchFamily="34" charset="-122"/>
                          <a:cs typeface="Times New Roman" panose="02020603050405020304" pitchFamily="18" charset="0"/>
                        </a:rPr>
                        <a:t>指日可待</a:t>
                      </a:r>
                      <a:r>
                        <a:rPr lang="en-US" sz="3600" kern="12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kern="1200" dirty="0">
                        <a:solidFill>
                          <a:schemeClr val="accent2"/>
                        </a:solidFill>
                        <a:latin typeface="微软雅黑" pitchFamily="34" charset="-122"/>
                        <a:ea typeface="微软雅黑" pitchFamily="34"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782994130"/>
                  </a:ext>
                </a:extLst>
              </a:tr>
            </a:tbl>
          </a:graphicData>
        </a:graphic>
      </p:graphicFrame>
    </p:spTree>
    <p:extLst>
      <p:ext uri="{BB962C8B-B14F-4D97-AF65-F5344CB8AC3E}">
        <p14:creationId xmlns:p14="http://schemas.microsoft.com/office/powerpoint/2010/main" xmlns="" val="16062414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4"/>
                                        </p:tgtEl>
                                      </p:cBhvr>
                                    </p:animEffect>
                                    <p:animScale>
                                      <p:cBhvr>
                                        <p:cTn id="10"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7986" y="3060750"/>
            <a:ext cx="1969210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项，搭配不当，“他”与“充满着辩证法”不搭配，可以修改为“他对于本体论问题的论述充满着辩证法思想”。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项，语序不当，一是应把“希望该过程中”放到“不仅”之前；二是应将“技术活动”与“艺术活动”交换位置。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项，句式杂糅，“但就其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方面”句式杂糅，应删去“就”，或在“方面”后加“来说”。</a:t>
            </a:r>
          </a:p>
        </p:txBody>
      </p:sp>
    </p:spTree>
    <p:extLst>
      <p:ext uri="{BB962C8B-B14F-4D97-AF65-F5344CB8AC3E}">
        <p14:creationId xmlns:p14="http://schemas.microsoft.com/office/powerpoint/2010/main" xmlns="" val="19784362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．他在新作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世界史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的前言中系统地阐述了世界是个不可分割的整体的观念，并将相关理论在该书的编撰中得到实施。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．作为一名语文老师，他非常喜欢茅盾的小说，对茅盾的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子夜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曾反复阅读， 一直被翻得破烂不堪，只好重新装订。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舌尖上的中国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这部风靡海内外的纪录片，用镜头展示烹饪技术，用美味包裹乡愁，给观众带来了心灵的震撼。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．如果我们能够看准时机，把握机会，那么今天所投资百万元带来的效益，恐怕是五年后投资千万元也比不上的。</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22982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56116" y="3060750"/>
            <a:ext cx="1968397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本题考查辨析病句的能力，能力层级为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级。考查的病句类型有：句式杂糅、成分残缺或赘余、语序不当等。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项，句式杂糅，“并将相关理论融进了该书”或“并让相关理论在该书中得到了体现”两种说法取其一。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项，“一直被翻得破烂不堪”由于暗换主语造成主语残缺。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项，语序不当，可改为“今天投资百万元所带来的效益”。</a:t>
            </a:r>
          </a:p>
        </p:txBody>
      </p:sp>
    </p:spTree>
    <p:extLst>
      <p:ext uri="{BB962C8B-B14F-4D97-AF65-F5344CB8AC3E}">
        <p14:creationId xmlns:p14="http://schemas.microsoft.com/office/powerpoint/2010/main" xmlns="" val="3669624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81458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原题见本专题“真题体验”第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2954121404"/>
              </p:ext>
            </p:extLst>
          </p:nvPr>
        </p:nvGraphicFramePr>
        <p:xfrm>
          <a:off x="1951762" y="4962030"/>
          <a:ext cx="19941179" cy="5435405"/>
        </p:xfrm>
        <a:graphic>
          <a:graphicData uri="http://schemas.openxmlformats.org/drawingml/2006/table">
            <a:tbl>
              <a:tblPr>
                <a:tableStyleId>{16D9F66E-5EB9-4882-86FB-DCBF35E3C3E4}</a:tableStyleId>
              </a:tblPr>
              <a:tblGrid>
                <a:gridCol w="1241758">
                  <a:extLst>
                    <a:ext uri="{9D8B030D-6E8A-4147-A177-3AD203B41FA5}">
                      <a16:colId xmlns="" xmlns:a16="http://schemas.microsoft.com/office/drawing/2014/main" val="20000"/>
                    </a:ext>
                  </a:extLst>
                </a:gridCol>
                <a:gridCol w="2045249">
                  <a:extLst>
                    <a:ext uri="{9D8B030D-6E8A-4147-A177-3AD203B41FA5}">
                      <a16:colId xmlns="" xmlns:a16="http://schemas.microsoft.com/office/drawing/2014/main" val="20001"/>
                    </a:ext>
                  </a:extLst>
                </a:gridCol>
                <a:gridCol w="16654172">
                  <a:extLst>
                    <a:ext uri="{9D8B030D-6E8A-4147-A177-3AD203B41FA5}">
                      <a16:colId xmlns="" xmlns:a16="http://schemas.microsoft.com/office/drawing/2014/main" val="20002"/>
                    </a:ext>
                  </a:extLst>
                </a:gridCol>
              </a:tblGrid>
              <a:tr h="1519601">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题干着眼于辨别有无语病，要求选择没有语病的一句的所在项，即四个选项中有三个存在语病</a:t>
                      </a:r>
                    </a:p>
                  </a:txBody>
                  <a:tcPr marL="68580" marR="68580" marT="0" marB="0" anchor="ctr"/>
                </a:tc>
                <a:extLst>
                  <a:ext uri="{0D108BD9-81ED-4DB2-BD59-A6C34878D82A}">
                    <a16:rowId xmlns="" xmlns:a16="http://schemas.microsoft.com/office/drawing/2014/main" val="10000"/>
                  </a:ext>
                </a:extLst>
              </a:tr>
              <a:tr h="3915804">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①读句子，弄清原句的意思，从语感的角度分析，看语序是否恰当。②从语法角度分析。先梳理出句子的主干和枝叶，看成分是否残缺或赘余；看句式是否杂糅；看主、谓、宾之间，定、状、补与中心语之间是否搭配。③如果仍然找不出病因，再从逻辑角度分析，看句意是否符合逻辑，看表意是否明确。④依据题意选出正确的选项</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extLst>
              <p:ext uri="{D42A27DB-BD31-4B8C-83A1-F6EECF244321}">
                <p14:modId xmlns:p14="http://schemas.microsoft.com/office/powerpoint/2010/main" xmlns="" val="3793487901"/>
              </p:ext>
            </p:extLst>
          </p:nvPr>
        </p:nvGraphicFramePr>
        <p:xfrm>
          <a:off x="2023200" y="3946505"/>
          <a:ext cx="19788326" cy="7704108"/>
        </p:xfrm>
        <a:graphic>
          <a:graphicData uri="http://schemas.openxmlformats.org/drawingml/2006/table">
            <a:tbl>
              <a:tblPr>
                <a:tableStyleId>{16D9F66E-5EB9-4882-86FB-DCBF35E3C3E4}</a:tableStyleId>
              </a:tblPr>
              <a:tblGrid>
                <a:gridCol w="1232240">
                  <a:extLst>
                    <a:ext uri="{9D8B030D-6E8A-4147-A177-3AD203B41FA5}">
                      <a16:colId xmlns="" xmlns:a16="http://schemas.microsoft.com/office/drawing/2014/main" val="20000"/>
                    </a:ext>
                  </a:extLst>
                </a:gridCol>
                <a:gridCol w="2029572">
                  <a:extLst>
                    <a:ext uri="{9D8B030D-6E8A-4147-A177-3AD203B41FA5}">
                      <a16:colId xmlns="" xmlns:a16="http://schemas.microsoft.com/office/drawing/2014/main" val="20001"/>
                    </a:ext>
                  </a:extLst>
                </a:gridCol>
                <a:gridCol w="16526514">
                  <a:extLst>
                    <a:ext uri="{9D8B030D-6E8A-4147-A177-3AD203B41FA5}">
                      <a16:colId xmlns="" xmlns:a16="http://schemas.microsoft.com/office/drawing/2014/main" val="20002"/>
                    </a:ext>
                  </a:extLst>
                </a:gridCol>
              </a:tblGrid>
              <a:tr h="3904346">
                <a:tc rowSpan="2">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答题有据</a:t>
                      </a:r>
                    </a:p>
                  </a:txBody>
                  <a:tcPr marL="68580" marR="68580" marT="0" marB="0" anchor="ctr"/>
                </a:tc>
                <a:tc>
                  <a:txBody>
                    <a:bodyPr/>
                    <a:lstStyle/>
                    <a:p>
                      <a:pPr marL="0" indent="13335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A</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项：判断</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错误类型：</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改正：</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________________</a:t>
                      </a:r>
                    </a:p>
                    <a:p>
                      <a:pPr marL="0" indent="13335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B</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项：判断</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错误类型：</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  </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改正：</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________________</a:t>
                      </a:r>
                    </a:p>
                    <a:p>
                      <a:pPr marL="0" indent="13335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C</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项：判断</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错误类型：</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  </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改正：</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________________</a:t>
                      </a:r>
                    </a:p>
                    <a:p>
                      <a:pPr marL="0" indent="13335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D</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项：判断</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错误类型：</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  </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改正：</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________________</a:t>
                      </a:r>
                    </a:p>
                  </a:txBody>
                  <a:tcPr marL="68580" marR="68580" marT="0" marB="0" anchor="ctr"/>
                </a:tc>
                <a:extLst>
                  <a:ext uri="{0D108BD9-81ED-4DB2-BD59-A6C34878D82A}">
                    <a16:rowId xmlns="" xmlns:a16="http://schemas.microsoft.com/office/drawing/2014/main" val="10000"/>
                  </a:ext>
                </a:extLst>
              </a:tr>
              <a:tr h="3799762">
                <a:tc vMerge="1">
                  <a:txBody>
                    <a:bodyPr/>
                    <a:lstStyle/>
                    <a:p>
                      <a:endParaRPr lang="zh-CN" altLang="en-US"/>
                    </a:p>
                  </a:txBody>
                  <a:tcP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p>
                  </a:txBody>
                  <a:tcPr marL="68580" marR="68580" marT="0" marB="0" anchor="ctr"/>
                </a:tc>
                <a:extLst>
                  <a:ext uri="{0D108BD9-81ED-4DB2-BD59-A6C34878D82A}">
                    <a16:rowId xmlns="" xmlns:a16="http://schemas.microsoft.com/office/drawing/2014/main" val="10001"/>
                  </a:ext>
                </a:extLst>
              </a:tr>
            </a:tbl>
          </a:graphicData>
        </a:graphic>
      </p:graphicFrame>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60" name="矩形 59"/>
          <p:cNvSpPr/>
          <p:nvPr/>
        </p:nvSpPr>
        <p:spPr>
          <a:xfrm>
            <a:off x="5630474" y="7957294"/>
            <a:ext cx="1540971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答题有据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项：错误，搭配不当，“创业大街”与“启动”不搭配。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项：错误，暗换主语，后面一句话的主语不是“实时性”，而应该是“新媒体”。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项：错误，句式杂糅，将“受”改为“在”，或删去“下”。</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p>
        </p:txBody>
      </p:sp>
    </p:spTree>
    <p:extLst>
      <p:ext uri="{BB962C8B-B14F-4D97-AF65-F5344CB8AC3E}">
        <p14:creationId xmlns:p14="http://schemas.microsoft.com/office/powerpoint/2010/main" xmlns="" val="3842305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2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3293209"/>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一、“短语类型”与“单句句子成分”简要知识</a:t>
            </a:r>
          </a:p>
          <a:p>
            <a:pPr indent="1071563"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短语类型</a:t>
            </a:r>
          </a:p>
          <a:p>
            <a:pPr indent="1071563"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短语是词的组合，是在语义和语法上能搭配而没有句调的一组词，故又称词组。短语的类型主要有：</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9">
                                            <p:txEl>
                                              <p:pRg st="0" end="0"/>
                                            </p:txEl>
                                          </p:spTgt>
                                        </p:tgtEl>
                                        <p:attrNameLst>
                                          <p:attrName>style.visibility</p:attrName>
                                        </p:attrNameLst>
                                      </p:cBhvr>
                                      <p:to>
                                        <p:strVal val="visible"/>
                                      </p:to>
                                    </p:set>
                                    <p:animEffect transition="in" filter="fade">
                                      <p:cBhvr>
                                        <p:cTn id="17" dur="2000"/>
                                        <p:tgtEl>
                                          <p:spTgt spid="69">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9">
                                            <p:txEl>
                                              <p:pRg st="1" end="1"/>
                                            </p:txEl>
                                          </p:spTgt>
                                        </p:tgtEl>
                                        <p:attrNameLst>
                                          <p:attrName>style.visibility</p:attrName>
                                        </p:attrNameLst>
                                      </p:cBhvr>
                                      <p:to>
                                        <p:strVal val="visible"/>
                                      </p:to>
                                    </p:set>
                                    <p:animEffect transition="in" filter="fade">
                                      <p:cBhvr>
                                        <p:cTn id="20" dur="2000"/>
                                        <p:tgtEl>
                                          <p:spTgt spid="69">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9">
                                            <p:txEl>
                                              <p:pRg st="2" end="2"/>
                                            </p:txEl>
                                          </p:spTgt>
                                        </p:tgtEl>
                                        <p:attrNameLst>
                                          <p:attrName>style.visibility</p:attrName>
                                        </p:attrNameLst>
                                      </p:cBhvr>
                                      <p:to>
                                        <p:strVal val="visible"/>
                                      </p:to>
                                    </p:set>
                                    <p:animEffect transition="in" filter="fade">
                                      <p:cBhvr>
                                        <p:cTn id="23" dur="2000"/>
                                        <p:tgtEl>
                                          <p:spTgt spid="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92552"/>
          </a:xfrm>
          <a:prstGeom prst="rect">
            <a:avLst/>
          </a:prstGeom>
          <a:noFill/>
        </p:spPr>
        <p:txBody>
          <a:bodyPr wrap="square" rtlCol="0">
            <a:spAutoFit/>
          </a:bodyPr>
          <a:lstStyle/>
          <a:p>
            <a:pPr indent="1071563"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按构成词性关系短语分为：</a:t>
            </a:r>
          </a:p>
        </p:txBody>
      </p:sp>
      <p:graphicFrame>
        <p:nvGraphicFramePr>
          <p:cNvPr id="10" name="表格 9"/>
          <p:cNvGraphicFramePr>
            <a:graphicFrameLocks noGrp="1"/>
          </p:cNvGraphicFramePr>
          <p:nvPr>
            <p:extLst>
              <p:ext uri="{D42A27DB-BD31-4B8C-83A1-F6EECF244321}">
                <p14:modId xmlns:p14="http://schemas.microsoft.com/office/powerpoint/2010/main" xmlns="" val="3215640017"/>
              </p:ext>
            </p:extLst>
          </p:nvPr>
        </p:nvGraphicFramePr>
        <p:xfrm>
          <a:off x="2059954" y="3996320"/>
          <a:ext cx="19763246" cy="6121213"/>
        </p:xfrm>
        <a:graphic>
          <a:graphicData uri="http://schemas.openxmlformats.org/drawingml/2006/table">
            <a:tbl>
              <a:tblPr>
                <a:tableStyleId>{5C22544A-7EE6-4342-B048-85BDC9FD1C3A}</a:tableStyleId>
              </a:tblPr>
              <a:tblGrid>
                <a:gridCol w="1684786">
                  <a:extLst>
                    <a:ext uri="{9D8B030D-6E8A-4147-A177-3AD203B41FA5}">
                      <a16:colId xmlns="" xmlns:a16="http://schemas.microsoft.com/office/drawing/2014/main" val="3002492595"/>
                    </a:ext>
                  </a:extLst>
                </a:gridCol>
                <a:gridCol w="18078460">
                  <a:extLst>
                    <a:ext uri="{9D8B030D-6E8A-4147-A177-3AD203B41FA5}">
                      <a16:colId xmlns="" xmlns:a16="http://schemas.microsoft.com/office/drawing/2014/main" val="2049471721"/>
                    </a:ext>
                  </a:extLst>
                </a:gridCol>
              </a:tblGrid>
              <a:tr h="87445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类型</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extLst>
                  <a:ext uri="{0D108BD9-81ED-4DB2-BD59-A6C34878D82A}">
                    <a16:rowId xmlns="" xmlns:a16="http://schemas.microsoft.com/office/drawing/2014/main" val="3235444686"/>
                  </a:ext>
                </a:extLst>
              </a:tr>
              <a:tr h="1748918">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名词性短语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以名词为主体构成，具有名词的特征和语法功能，一般在句中做主语、宾语。如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三贤故里</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历史人物</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负责人”等</a:t>
                      </a:r>
                    </a:p>
                  </a:txBody>
                  <a:tcPr marL="68580" marR="68580" marT="0" marB="0" anchor="ctr"/>
                </a:tc>
                <a:extLst>
                  <a:ext uri="{0D108BD9-81ED-4DB2-BD59-A6C34878D82A}">
                    <a16:rowId xmlns="" xmlns:a16="http://schemas.microsoft.com/office/drawing/2014/main" val="820514639"/>
                  </a:ext>
                </a:extLst>
              </a:tr>
              <a:tr h="1748918">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动词性短语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以动词为主体构成，具有动词的特征和语法功能，一般在句中做谓语。如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走与停</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吃得香</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大力发扬</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524169297"/>
                  </a:ext>
                </a:extLst>
              </a:tr>
              <a:tr h="1748918">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形容词性短语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以形容词为主体构成，具有形容词的特征和语法功能，一般在句中做谓语、定语。如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真与假</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不土不洋</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格外高兴</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2959458310"/>
                  </a:ext>
                </a:extLst>
              </a:tr>
            </a:tbl>
          </a:graphicData>
        </a:graphic>
      </p:graphicFrame>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14582"/>
          </a:xfrm>
          <a:prstGeom prst="rect">
            <a:avLst/>
          </a:prstGeom>
          <a:noFill/>
        </p:spPr>
        <p:txBody>
          <a:bodyPr wrap="square" rtlCol="0">
            <a:spAutoFit/>
          </a:bodyPr>
          <a:lstStyle/>
          <a:p>
            <a:pPr indent="1071563"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按内部结构关系短语分为：</a:t>
            </a:r>
          </a:p>
        </p:txBody>
      </p:sp>
      <p:graphicFrame>
        <p:nvGraphicFramePr>
          <p:cNvPr id="4" name="表格 3"/>
          <p:cNvGraphicFramePr>
            <a:graphicFrameLocks noGrp="1"/>
          </p:cNvGraphicFramePr>
          <p:nvPr/>
        </p:nvGraphicFramePr>
        <p:xfrm>
          <a:off x="2023200" y="3751948"/>
          <a:ext cx="19800000" cy="8558784"/>
        </p:xfrm>
        <a:graphic>
          <a:graphicData uri="http://schemas.openxmlformats.org/drawingml/2006/table">
            <a:tbl>
              <a:tblPr>
                <a:tableStyleId>{5C22544A-7EE6-4342-B048-85BDC9FD1C3A}</a:tableStyleId>
              </a:tblPr>
              <a:tblGrid>
                <a:gridCol w="1361500">
                  <a:extLst>
                    <a:ext uri="{9D8B030D-6E8A-4147-A177-3AD203B41FA5}">
                      <a16:colId xmlns="" xmlns:a16="http://schemas.microsoft.com/office/drawing/2014/main" val="2213273503"/>
                    </a:ext>
                  </a:extLst>
                </a:gridCol>
                <a:gridCol w="18438500">
                  <a:extLst>
                    <a:ext uri="{9D8B030D-6E8A-4147-A177-3AD203B41FA5}">
                      <a16:colId xmlns="" xmlns:a16="http://schemas.microsoft.com/office/drawing/2014/main" val="1407109283"/>
                    </a:ext>
                  </a:extLst>
                </a:gridCol>
              </a:tblGrid>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类型</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extLst>
                  <a:ext uri="{0D108BD9-81ED-4DB2-BD59-A6C34878D82A}">
                    <a16:rowId xmlns="" xmlns:a16="http://schemas.microsoft.com/office/drawing/2014/main" val="3517329606"/>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主谓短语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由主语和谓语组成，主语在前，谓语在后。如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阳光明媚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今天星期日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春风和煦</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1106641051"/>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动宾短语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由动词和宾语组成，动词在前，宾语在后。如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回答问题</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喜欢旅游</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祝福祖国</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3848193792"/>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偏正短语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由修饰语和中心语组成，修饰语在前，中心语在后。修饰语的作用是描写或限制后面的中心语，它们之间的关系是修饰与被修饰的关系。如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一条领带</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他的家人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非常高兴</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2344854443"/>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动补短语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由中心语和补语两部分组成，补语附加在中心语后面，它们之间是说明或补充关系，有的中间加助词“得”。如“看清楚”“学得好”“高兴极了”等</a:t>
                      </a:r>
                    </a:p>
                  </a:txBody>
                  <a:tcPr marL="68580" marR="68580" marT="0" marB="0" anchor="ctr"/>
                </a:tc>
                <a:extLst>
                  <a:ext uri="{0D108BD9-81ED-4DB2-BD59-A6C34878D82A}">
                    <a16:rowId xmlns="" xmlns:a16="http://schemas.microsoft.com/office/drawing/2014/main" val="2230677410"/>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并列短语</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由语法地位平等的两个或两个以上的名词、动词、形容词、代词或数量词等组合而成 。它们之间的关系是并列关系。如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又快又好</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伟大而质朴</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洗衣做饭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812067516"/>
                  </a:ext>
                </a:extLst>
              </a:tr>
            </a:tbl>
          </a:graphicData>
        </a:graphic>
      </p:graphicFrame>
    </p:spTree>
    <p:extLst>
      <p:ext uri="{BB962C8B-B14F-4D97-AF65-F5344CB8AC3E}">
        <p14:creationId xmlns:p14="http://schemas.microsoft.com/office/powerpoint/2010/main" xmlns="" val="42247447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5356" y="1828706"/>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1108" y="3088968"/>
            <a:ext cx="19781868" cy="814582"/>
          </a:xfrm>
          <a:prstGeom prst="rect">
            <a:avLst/>
          </a:prstGeom>
          <a:noFill/>
        </p:spPr>
        <p:txBody>
          <a:bodyPr wrap="square" rtlCol="0">
            <a:spAutoFit/>
          </a:bodyPr>
          <a:lstStyle/>
          <a:p>
            <a:pPr indent="1071563"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结构特殊的短语</a:t>
            </a:r>
          </a:p>
        </p:txBody>
      </p:sp>
      <p:graphicFrame>
        <p:nvGraphicFramePr>
          <p:cNvPr id="5" name="表格 4"/>
          <p:cNvGraphicFramePr>
            <a:graphicFrameLocks noGrp="1"/>
          </p:cNvGraphicFramePr>
          <p:nvPr>
            <p:extLst>
              <p:ext uri="{D42A27DB-BD31-4B8C-83A1-F6EECF244321}">
                <p14:modId xmlns:p14="http://schemas.microsoft.com/office/powerpoint/2010/main" xmlns="" val="2356098899"/>
              </p:ext>
            </p:extLst>
          </p:nvPr>
        </p:nvGraphicFramePr>
        <p:xfrm>
          <a:off x="2019675" y="3903550"/>
          <a:ext cx="15910641" cy="8558784"/>
        </p:xfrm>
        <a:graphic>
          <a:graphicData uri="http://schemas.openxmlformats.org/drawingml/2006/table">
            <a:tbl>
              <a:tblPr>
                <a:tableStyleId>{5C22544A-7EE6-4342-B048-85BDC9FD1C3A}</a:tableStyleId>
              </a:tblPr>
              <a:tblGrid>
                <a:gridCol w="4965425">
                  <a:extLst>
                    <a:ext uri="{9D8B030D-6E8A-4147-A177-3AD203B41FA5}">
                      <a16:colId xmlns="" xmlns:a16="http://schemas.microsoft.com/office/drawing/2014/main" val="1722584861"/>
                    </a:ext>
                  </a:extLst>
                </a:gridCol>
                <a:gridCol w="10945216">
                  <a:extLst>
                    <a:ext uri="{9D8B030D-6E8A-4147-A177-3AD203B41FA5}">
                      <a16:colId xmlns="" xmlns:a16="http://schemas.microsoft.com/office/drawing/2014/main" val="3163805013"/>
                    </a:ext>
                  </a:extLst>
                </a:gridCol>
              </a:tblGrid>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类型</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extLst>
                  <a:ext uri="{0D108BD9-81ED-4DB2-BD59-A6C34878D82A}">
                    <a16:rowId xmlns="" xmlns:a16="http://schemas.microsoft.com/office/drawing/2014/main" val="3970603572"/>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方位短语</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院子西头、春雨中</a:t>
                      </a:r>
                    </a:p>
                  </a:txBody>
                  <a:tcPr marL="68580" marR="68580" marT="0" marB="0" anchor="ctr"/>
                </a:tc>
                <a:extLst>
                  <a:ext uri="{0D108BD9-81ED-4DB2-BD59-A6C34878D82A}">
                    <a16:rowId xmlns="" xmlns:a16="http://schemas.microsoft.com/office/drawing/2014/main" val="2897794923"/>
                  </a:ext>
                </a:extLst>
              </a:tr>
              <a:tr h="42172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的</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字短语</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你家的、年长的</a:t>
                      </a:r>
                    </a:p>
                  </a:txBody>
                  <a:tcPr marL="68580" marR="68580" marT="0" marB="0" anchor="ctr"/>
                </a:tc>
                <a:extLst>
                  <a:ext uri="{0D108BD9-81ED-4DB2-BD59-A6C34878D82A}">
                    <a16:rowId xmlns="" xmlns:a16="http://schemas.microsoft.com/office/drawing/2014/main" val="3629541538"/>
                  </a:ext>
                </a:extLst>
              </a:tr>
              <a:tr h="42172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复指短语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革命圣地延安、李克强总理</a:t>
                      </a:r>
                    </a:p>
                  </a:txBody>
                  <a:tcPr marL="68580" marR="68580" marT="0" marB="0" anchor="ctr"/>
                </a:tc>
                <a:extLst>
                  <a:ext uri="{0D108BD9-81ED-4DB2-BD59-A6C34878D82A}">
                    <a16:rowId xmlns="" xmlns:a16="http://schemas.microsoft.com/office/drawing/2014/main" val="4172505761"/>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能愿短语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会跳舞、能完成任务</a:t>
                      </a:r>
                    </a:p>
                  </a:txBody>
                  <a:tcPr marL="68580" marR="68580" marT="0" marB="0" anchor="ctr"/>
                </a:tc>
                <a:extLst>
                  <a:ext uri="{0D108BD9-81ED-4DB2-BD59-A6C34878D82A}">
                    <a16:rowId xmlns="" xmlns:a16="http://schemas.microsoft.com/office/drawing/2014/main" val="2075911826"/>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兼语短语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派你去、使人进步</a:t>
                      </a:r>
                    </a:p>
                  </a:txBody>
                  <a:tcPr marL="68580" marR="68580" marT="0" marB="0" anchor="ctr"/>
                </a:tc>
                <a:extLst>
                  <a:ext uri="{0D108BD9-81ED-4DB2-BD59-A6C34878D82A}">
                    <a16:rowId xmlns="" xmlns:a16="http://schemas.microsoft.com/office/drawing/2014/main" val="3049905612"/>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连动短语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上街买菜、骑车回家</a:t>
                      </a:r>
                    </a:p>
                  </a:txBody>
                  <a:tcPr marL="68580" marR="68580" marT="0" marB="0" anchor="ctr"/>
                </a:tc>
                <a:extLst>
                  <a:ext uri="{0D108BD9-81ED-4DB2-BD59-A6C34878D82A}">
                    <a16:rowId xmlns="" xmlns:a16="http://schemas.microsoft.com/office/drawing/2014/main" val="3091418578"/>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双宾短语 </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告诉大家一个好消息</a:t>
                      </a:r>
                    </a:p>
                  </a:txBody>
                  <a:tcPr marL="68580" marR="68580" marT="0" marB="0" anchor="ctr"/>
                </a:tc>
                <a:extLst>
                  <a:ext uri="{0D108BD9-81ED-4DB2-BD59-A6C34878D82A}">
                    <a16:rowId xmlns="" xmlns:a16="http://schemas.microsoft.com/office/drawing/2014/main" val="1726505393"/>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趋向短语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送过去、走上来</a:t>
                      </a:r>
                    </a:p>
                  </a:txBody>
                  <a:tcPr marL="68580" marR="68580" marT="0" marB="0" anchor="ctr"/>
                </a:tc>
                <a:extLst>
                  <a:ext uri="{0D108BD9-81ED-4DB2-BD59-A6C34878D82A}">
                    <a16:rowId xmlns="" xmlns:a16="http://schemas.microsoft.com/office/drawing/2014/main" val="632956909"/>
                  </a:ext>
                </a:extLst>
              </a:tr>
              <a:tr h="421724">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介宾短语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从明天、在新的岗位上</a:t>
                      </a:r>
                    </a:p>
                  </a:txBody>
                  <a:tcPr marL="68580" marR="68580" marT="0" marB="0" anchor="ctr"/>
                </a:tc>
                <a:extLst>
                  <a:ext uri="{0D108BD9-81ED-4DB2-BD59-A6C34878D82A}">
                    <a16:rowId xmlns="" xmlns:a16="http://schemas.microsoft.com/office/drawing/2014/main" val="2207202680"/>
                  </a:ext>
                </a:extLst>
              </a:tr>
              <a:tr h="42172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固定短语</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中华人民共和国、年富力强</a:t>
                      </a:r>
                    </a:p>
                  </a:txBody>
                  <a:tcPr marL="68580" marR="68580" marT="0" marB="0" anchor="ctr"/>
                </a:tc>
                <a:extLst>
                  <a:ext uri="{0D108BD9-81ED-4DB2-BD59-A6C34878D82A}">
                    <a16:rowId xmlns="" xmlns:a16="http://schemas.microsoft.com/office/drawing/2014/main" val="313195213"/>
                  </a:ext>
                </a:extLst>
              </a:tr>
              <a:tr h="61134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数量短语</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三个、五吨</a:t>
                      </a:r>
                    </a:p>
                  </a:txBody>
                  <a:tcPr marL="68580" marR="68580" marT="0" marB="0" anchor="ctr"/>
                </a:tc>
                <a:extLst>
                  <a:ext uri="{0D108BD9-81ED-4DB2-BD59-A6C34878D82A}">
                    <a16:rowId xmlns="" xmlns:a16="http://schemas.microsoft.com/office/drawing/2014/main" val="1763190066"/>
                  </a:ext>
                </a:extLst>
              </a:tr>
            </a:tbl>
          </a:graphicData>
        </a:graphic>
      </p:graphicFrame>
    </p:spTree>
    <p:extLst>
      <p:ext uri="{BB962C8B-B14F-4D97-AF65-F5344CB8AC3E}">
        <p14:creationId xmlns:p14="http://schemas.microsoft.com/office/powerpoint/2010/main" xmlns="" val="1530579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下列指出下列短语的结构类型。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描写景物</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老师和学生</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经济发展</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悠久历史</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非常努力</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雄伟壮丽</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喜欢清静</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红得发紫</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给你一个苹果</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a:t>
            </a:r>
          </a:p>
        </p:txBody>
      </p:sp>
      <p:sp>
        <p:nvSpPr>
          <p:cNvPr id="12" name="内容占位符 2"/>
          <p:cNvSpPr>
            <a:spLocks/>
          </p:cNvSpPr>
          <p:nvPr/>
        </p:nvSpPr>
        <p:spPr bwMode="auto">
          <a:xfrm>
            <a:off x="5688956" y="4716934"/>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动宾短语</a:t>
            </a:r>
          </a:p>
        </p:txBody>
      </p:sp>
      <p:sp>
        <p:nvSpPr>
          <p:cNvPr id="13" name="内容占位符 2"/>
          <p:cNvSpPr>
            <a:spLocks/>
          </p:cNvSpPr>
          <p:nvPr/>
        </p:nvSpPr>
        <p:spPr bwMode="auto">
          <a:xfrm>
            <a:off x="5688956" y="5579602"/>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并列短语</a:t>
            </a:r>
          </a:p>
        </p:txBody>
      </p:sp>
      <p:sp>
        <p:nvSpPr>
          <p:cNvPr id="14" name="内容占位符 2"/>
          <p:cNvSpPr>
            <a:spLocks/>
          </p:cNvSpPr>
          <p:nvPr/>
        </p:nvSpPr>
        <p:spPr bwMode="auto">
          <a:xfrm>
            <a:off x="5678820" y="6248868"/>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主谓短语</a:t>
            </a:r>
          </a:p>
        </p:txBody>
      </p:sp>
      <p:sp>
        <p:nvSpPr>
          <p:cNvPr id="15" name="内容占位符 2"/>
          <p:cNvSpPr>
            <a:spLocks/>
          </p:cNvSpPr>
          <p:nvPr/>
        </p:nvSpPr>
        <p:spPr bwMode="auto">
          <a:xfrm>
            <a:off x="5678820" y="6994194"/>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偏正短语</a:t>
            </a:r>
          </a:p>
        </p:txBody>
      </p:sp>
      <p:sp>
        <p:nvSpPr>
          <p:cNvPr id="16" name="内容占位符 2"/>
          <p:cNvSpPr>
            <a:spLocks/>
          </p:cNvSpPr>
          <p:nvPr/>
        </p:nvSpPr>
        <p:spPr bwMode="auto">
          <a:xfrm>
            <a:off x="5689940" y="7868043"/>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偏正短语</a:t>
            </a:r>
          </a:p>
        </p:txBody>
      </p:sp>
      <p:sp>
        <p:nvSpPr>
          <p:cNvPr id="18" name="内容占位符 2"/>
          <p:cNvSpPr>
            <a:spLocks/>
          </p:cNvSpPr>
          <p:nvPr/>
        </p:nvSpPr>
        <p:spPr bwMode="auto">
          <a:xfrm>
            <a:off x="5678820" y="8730711"/>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并列短语</a:t>
            </a:r>
          </a:p>
        </p:txBody>
      </p:sp>
      <p:sp>
        <p:nvSpPr>
          <p:cNvPr id="19" name="内容占位符 2"/>
          <p:cNvSpPr>
            <a:spLocks/>
          </p:cNvSpPr>
          <p:nvPr/>
        </p:nvSpPr>
        <p:spPr bwMode="auto">
          <a:xfrm>
            <a:off x="5678820" y="9481203"/>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动宾短语</a:t>
            </a:r>
          </a:p>
        </p:txBody>
      </p:sp>
      <p:sp>
        <p:nvSpPr>
          <p:cNvPr id="20" name="内容占位符 2"/>
          <p:cNvSpPr>
            <a:spLocks/>
          </p:cNvSpPr>
          <p:nvPr/>
        </p:nvSpPr>
        <p:spPr bwMode="auto">
          <a:xfrm>
            <a:off x="5678820" y="10198566"/>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动补短语</a:t>
            </a:r>
          </a:p>
        </p:txBody>
      </p:sp>
      <p:sp>
        <p:nvSpPr>
          <p:cNvPr id="21" name="内容占位符 2"/>
          <p:cNvSpPr>
            <a:spLocks/>
          </p:cNvSpPr>
          <p:nvPr/>
        </p:nvSpPr>
        <p:spPr bwMode="auto">
          <a:xfrm>
            <a:off x="5400924" y="11027982"/>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双宾短语　</a:t>
            </a:r>
          </a:p>
        </p:txBody>
      </p:sp>
    </p:spTree>
    <p:extLst>
      <p:ext uri="{BB962C8B-B14F-4D97-AF65-F5344CB8AC3E}">
        <p14:creationId xmlns:p14="http://schemas.microsoft.com/office/powerpoint/2010/main" xmlns="" val="20014949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4" grpId="0"/>
      <p:bldP spid="15" grpId="0"/>
      <p:bldP spid="16"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守株待兔</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历史悠久</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今天星期一</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(13)</a:t>
            </a:r>
            <a:r>
              <a:rPr lang="zh-CN" altLang="en-US" sz="4000" dirty="0">
                <a:solidFill>
                  <a:schemeClr val="tx1">
                    <a:lumMod val="50000"/>
                    <a:lumOff val="50000"/>
                  </a:schemeClr>
                </a:solidFill>
                <a:latin typeface="微软雅黑" pitchFamily="34" charset="-122"/>
                <a:ea typeface="微软雅黑" pitchFamily="34" charset="-122"/>
              </a:rPr>
              <a:t>竞选州长</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(14)</a:t>
            </a:r>
            <a:r>
              <a:rPr lang="zh-CN" altLang="en-US" sz="4000" dirty="0">
                <a:solidFill>
                  <a:schemeClr val="tx1">
                    <a:lumMod val="50000"/>
                    <a:lumOff val="50000"/>
                  </a:schemeClr>
                </a:solidFill>
                <a:latin typeface="微软雅黑" pitchFamily="34" charset="-122"/>
                <a:ea typeface="微软雅黑" pitchFamily="34" charset="-122"/>
              </a:rPr>
              <a:t>销售计划</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在车站旁边</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(16)</a:t>
            </a:r>
            <a:r>
              <a:rPr lang="zh-CN" altLang="en-US" sz="4000" dirty="0">
                <a:solidFill>
                  <a:schemeClr val="tx1">
                    <a:lumMod val="50000"/>
                    <a:lumOff val="50000"/>
                  </a:schemeClr>
                </a:solidFill>
                <a:latin typeface="微软雅黑" pitchFamily="34" charset="-122"/>
                <a:ea typeface="微软雅黑" pitchFamily="34" charset="-122"/>
              </a:rPr>
              <a:t>卖书的</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a:t>
            </a:r>
          </a:p>
        </p:txBody>
      </p:sp>
      <p:sp>
        <p:nvSpPr>
          <p:cNvPr id="12" name="内容占位符 2"/>
          <p:cNvSpPr>
            <a:spLocks/>
          </p:cNvSpPr>
          <p:nvPr/>
        </p:nvSpPr>
        <p:spPr bwMode="auto">
          <a:xfrm>
            <a:off x="5688956" y="2988742"/>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连动短语</a:t>
            </a:r>
          </a:p>
        </p:txBody>
      </p:sp>
      <p:sp>
        <p:nvSpPr>
          <p:cNvPr id="13" name="内容占位符 2"/>
          <p:cNvSpPr>
            <a:spLocks/>
          </p:cNvSpPr>
          <p:nvPr/>
        </p:nvSpPr>
        <p:spPr bwMode="auto">
          <a:xfrm>
            <a:off x="5688956" y="3851410"/>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主谓短语</a:t>
            </a:r>
          </a:p>
        </p:txBody>
      </p:sp>
      <p:sp>
        <p:nvSpPr>
          <p:cNvPr id="14" name="内容占位符 2"/>
          <p:cNvSpPr>
            <a:spLocks/>
          </p:cNvSpPr>
          <p:nvPr/>
        </p:nvSpPr>
        <p:spPr bwMode="auto">
          <a:xfrm>
            <a:off x="5678820" y="4520676"/>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主谓短语</a:t>
            </a:r>
          </a:p>
        </p:txBody>
      </p:sp>
      <p:sp>
        <p:nvSpPr>
          <p:cNvPr id="15" name="内容占位符 2"/>
          <p:cNvSpPr>
            <a:spLocks/>
          </p:cNvSpPr>
          <p:nvPr/>
        </p:nvSpPr>
        <p:spPr bwMode="auto">
          <a:xfrm>
            <a:off x="5678820" y="5266002"/>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动宾短语</a:t>
            </a:r>
          </a:p>
        </p:txBody>
      </p:sp>
      <p:sp>
        <p:nvSpPr>
          <p:cNvPr id="16" name="内容占位符 2"/>
          <p:cNvSpPr>
            <a:spLocks/>
          </p:cNvSpPr>
          <p:nvPr/>
        </p:nvSpPr>
        <p:spPr bwMode="auto">
          <a:xfrm>
            <a:off x="5689940" y="6139851"/>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偏正短语</a:t>
            </a:r>
          </a:p>
        </p:txBody>
      </p:sp>
      <p:sp>
        <p:nvSpPr>
          <p:cNvPr id="18" name="内容占位符 2"/>
          <p:cNvSpPr>
            <a:spLocks/>
          </p:cNvSpPr>
          <p:nvPr/>
        </p:nvSpPr>
        <p:spPr bwMode="auto">
          <a:xfrm>
            <a:off x="5678820" y="7002519"/>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介宾短语</a:t>
            </a:r>
          </a:p>
        </p:txBody>
      </p:sp>
      <p:sp>
        <p:nvSpPr>
          <p:cNvPr id="19" name="内容占位符 2"/>
          <p:cNvSpPr>
            <a:spLocks/>
          </p:cNvSpPr>
          <p:nvPr/>
        </p:nvSpPr>
        <p:spPr bwMode="auto">
          <a:xfrm>
            <a:off x="5678820" y="7753011"/>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的”字短语</a:t>
            </a:r>
          </a:p>
        </p:txBody>
      </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4" grpId="0"/>
      <p:bldP spid="15" grpId="0"/>
      <p:bldP spid="16"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p14="http://schemas.microsoft.com/office/powerpoint/2010/main" xmlns="" val="1842677217"/>
              </p:ext>
            </p:extLst>
          </p:nvPr>
        </p:nvGraphicFramePr>
        <p:xfrm>
          <a:off x="1951038" y="2895600"/>
          <a:ext cx="19689762" cy="6717878"/>
        </p:xfrm>
        <a:graphic>
          <a:graphicData uri="http://schemas.openxmlformats.org/presentationml/2006/ole">
            <p:oleObj spid="_x0000_s5140" name="Document" r:id="rId3" imgW="15957889" imgH="5004685" progId="Word.Document.8">
              <p:embed/>
            </p:oleObj>
          </a:graphicData>
        </a:graphic>
      </p:graphicFrame>
    </p:spTree>
    <p:extLst>
      <p:ext uri="{BB962C8B-B14F-4D97-AF65-F5344CB8AC3E}">
        <p14:creationId xmlns:p14="http://schemas.microsoft.com/office/powerpoint/2010/main" xmlns="" val="1033039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p14="http://schemas.microsoft.com/office/powerpoint/2010/main" xmlns="" val="2007693840"/>
              </p:ext>
            </p:extLst>
          </p:nvPr>
        </p:nvGraphicFramePr>
        <p:xfrm>
          <a:off x="1914309" y="2648778"/>
          <a:ext cx="19354800" cy="9509125"/>
        </p:xfrm>
        <a:graphic>
          <a:graphicData uri="http://schemas.openxmlformats.org/presentationml/2006/ole">
            <p:oleObj spid="_x0000_s6164" name="Document" r:id="rId3" imgW="14937761" imgH="8241399" progId="Word.Document.8">
              <p:embed/>
            </p:oleObj>
          </a:graphicData>
        </a:graphic>
      </p:graphicFrame>
    </p:spTree>
    <p:extLst>
      <p:ext uri="{BB962C8B-B14F-4D97-AF65-F5344CB8AC3E}">
        <p14:creationId xmlns:p14="http://schemas.microsoft.com/office/powerpoint/2010/main" xmlns="" val="21565148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nvGraphicFramePr>
        <p:xfrm>
          <a:off x="2232572" y="2988742"/>
          <a:ext cx="17740312" cy="9906000"/>
        </p:xfrm>
        <a:graphic>
          <a:graphicData uri="http://schemas.openxmlformats.org/presentationml/2006/ole">
            <p:oleObj spid="_x0000_s7188" name="Document" r:id="rId3" imgW="12005711" imgH="5962524" progId="Word.Document.8">
              <p:embed/>
            </p:oleObj>
          </a:graphicData>
        </a:graphic>
      </p:graphicFrame>
    </p:spTree>
    <p:extLst>
      <p:ext uri="{BB962C8B-B14F-4D97-AF65-F5344CB8AC3E}">
        <p14:creationId xmlns:p14="http://schemas.microsoft.com/office/powerpoint/2010/main" xmlns="" val="32915221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p14="http://schemas.microsoft.com/office/powerpoint/2010/main" xmlns="" val="1053995793"/>
              </p:ext>
            </p:extLst>
          </p:nvPr>
        </p:nvGraphicFramePr>
        <p:xfrm>
          <a:off x="2225675" y="2987675"/>
          <a:ext cx="17738725" cy="8107363"/>
        </p:xfrm>
        <a:graphic>
          <a:graphicData uri="http://schemas.openxmlformats.org/presentationml/2006/ole">
            <p:oleObj spid="_x0000_s8212" name="Document" r:id="rId3" imgW="12071234" imgH="4179491" progId="Word.Document.8">
              <p:embed/>
            </p:oleObj>
          </a:graphicData>
        </a:graphic>
      </p:graphicFrame>
    </p:spTree>
    <p:extLst>
      <p:ext uri="{BB962C8B-B14F-4D97-AF65-F5344CB8AC3E}">
        <p14:creationId xmlns:p14="http://schemas.microsoft.com/office/powerpoint/2010/main" xmlns="" val="210270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p14="http://schemas.microsoft.com/office/powerpoint/2010/main" xmlns="" val="207492559"/>
              </p:ext>
            </p:extLst>
          </p:nvPr>
        </p:nvGraphicFramePr>
        <p:xfrm>
          <a:off x="2304580" y="3060750"/>
          <a:ext cx="19612549" cy="8424936"/>
        </p:xfrm>
        <a:graphic>
          <a:graphicData uri="http://schemas.openxmlformats.org/presentationml/2006/ole">
            <p:oleObj spid="_x0000_s9236" name="Document" r:id="rId3" imgW="11822684" imgH="5073183" progId="Word.Document.8">
              <p:embed/>
            </p:oleObj>
          </a:graphicData>
        </a:graphic>
      </p:graphicFrame>
    </p:spTree>
    <p:extLst>
      <p:ext uri="{BB962C8B-B14F-4D97-AF65-F5344CB8AC3E}">
        <p14:creationId xmlns:p14="http://schemas.microsoft.com/office/powerpoint/2010/main" xmlns="" val="379952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专题二    </a:t>
              </a:r>
              <a:r>
                <a:rPr lang="en-US" altLang="zh-CN" sz="5500" b="1" dirty="0">
                  <a:solidFill>
                    <a:srgbClr val="EF8340"/>
                  </a:solidFill>
                  <a:latin typeface="微软雅黑" pitchFamily="34" charset="-122"/>
                  <a:ea typeface="微软雅黑" pitchFamily="34" charset="-122"/>
                </a:rPr>
                <a:t>PART 02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辨析并修改病句</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p14="http://schemas.microsoft.com/office/powerpoint/2010/main" xmlns="" val="3739123948"/>
              </p:ext>
            </p:extLst>
          </p:nvPr>
        </p:nvGraphicFramePr>
        <p:xfrm>
          <a:off x="2163763" y="3017838"/>
          <a:ext cx="18646775" cy="10904537"/>
        </p:xfrm>
        <a:graphic>
          <a:graphicData uri="http://schemas.openxmlformats.org/presentationml/2006/ole">
            <p:oleObj spid="_x0000_s10260" name="Document" r:id="rId3" imgW="11255227" imgH="6640707" progId="Word.Document.8">
              <p:embed/>
            </p:oleObj>
          </a:graphicData>
        </a:graphic>
      </p:graphicFrame>
    </p:spTree>
    <p:extLst>
      <p:ext uri="{BB962C8B-B14F-4D97-AF65-F5344CB8AC3E}">
        <p14:creationId xmlns:p14="http://schemas.microsoft.com/office/powerpoint/2010/main" xmlns="" val="32107528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p14="http://schemas.microsoft.com/office/powerpoint/2010/main" xmlns="" val="1508763933"/>
              </p:ext>
            </p:extLst>
          </p:nvPr>
        </p:nvGraphicFramePr>
        <p:xfrm>
          <a:off x="1296468" y="2654300"/>
          <a:ext cx="18378488" cy="10668000"/>
        </p:xfrm>
        <a:graphic>
          <a:graphicData uri="http://schemas.openxmlformats.org/presentationml/2006/ole">
            <p:oleObj spid="_x0000_s11352" name="Document" r:id="rId3" imgW="11723730" imgH="6832862" progId="Word.Document.8">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199531163"/>
              </p:ext>
            </p:extLst>
          </p:nvPr>
        </p:nvGraphicFramePr>
        <p:xfrm>
          <a:off x="1808886" y="5254298"/>
          <a:ext cx="19994562" cy="1889125"/>
        </p:xfrm>
        <a:graphic>
          <a:graphicData uri="http://schemas.openxmlformats.org/presentationml/2006/ole">
            <p:oleObj spid="_x0000_s11353" name="Document" r:id="rId4" imgW="11761872" imgH="1115437" progId="Word.Document.8">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924068684"/>
              </p:ext>
            </p:extLst>
          </p:nvPr>
        </p:nvGraphicFramePr>
        <p:xfrm>
          <a:off x="1131984" y="7042944"/>
          <a:ext cx="19994562" cy="1890712"/>
        </p:xfrm>
        <a:graphic>
          <a:graphicData uri="http://schemas.openxmlformats.org/presentationml/2006/ole">
            <p:oleObj spid="_x0000_s11354" name="Document" r:id="rId5" imgW="12877715" imgH="1117600" progId="Word.Document.8">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1392554153"/>
              </p:ext>
            </p:extLst>
          </p:nvPr>
        </p:nvGraphicFramePr>
        <p:xfrm>
          <a:off x="1528859" y="8760291"/>
          <a:ext cx="19597687" cy="1858963"/>
        </p:xfrm>
        <a:graphic>
          <a:graphicData uri="http://schemas.openxmlformats.org/presentationml/2006/ole">
            <p:oleObj spid="_x0000_s11355" name="Document" r:id="rId6" imgW="12877715" imgH="1119042" progId="Word.Document.8">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2145576091"/>
              </p:ext>
            </p:extLst>
          </p:nvPr>
        </p:nvGraphicFramePr>
        <p:xfrm>
          <a:off x="1594572" y="10619254"/>
          <a:ext cx="19597687" cy="1858963"/>
        </p:xfrm>
        <a:graphic>
          <a:graphicData uri="http://schemas.openxmlformats.org/presentationml/2006/ole">
            <p:oleObj spid="_x0000_s11356" name="Document" r:id="rId7" imgW="12877715" imgH="1120845" progId="Word.Document.8">
              <p:embed/>
            </p:oleObj>
          </a:graphicData>
        </a:graphic>
      </p:graphicFrame>
    </p:spTree>
    <p:extLst>
      <p:ext uri="{BB962C8B-B14F-4D97-AF65-F5344CB8AC3E}">
        <p14:creationId xmlns:p14="http://schemas.microsoft.com/office/powerpoint/2010/main" xmlns="" val="4056471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93866"/>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三</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句子的主干</a:t>
            </a:r>
            <a:endParaRPr lang="zh-CN" altLang="en-US"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所谓主干，是指把句子的所有定语、状语和补语都压缩掉以后剩下的部分。如：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北京的工人们立刻修好一座桥。</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这个句子如做分析，是这样的：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北京的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工人们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立刻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桥。</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主语：北京的工人们。谓语：立刻修好。宾语：一座桥。那么如上分析，把句子主语、谓语中包含的定语、状语、补语压缩掉，因宾语是短语，压缩掉其定语，那么句子的主干就显露出来了。这个句子的主干为：工人们修桥。</a:t>
            </a:r>
          </a:p>
        </p:txBody>
      </p:sp>
    </p:spTree>
    <p:extLst>
      <p:ext uri="{BB962C8B-B14F-4D97-AF65-F5344CB8AC3E}">
        <p14:creationId xmlns:p14="http://schemas.microsoft.com/office/powerpoint/2010/main" xmlns="" val="1854269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9694962"/>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抓句子的主干，可使句子的主干和枝叶分得较清楚，对理解比较长的复杂的句子是有帮助的。如：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马克思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第一次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彻底地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解释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清楚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自然和社会的发展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规律。</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个句子比较长。谓语中心语是“解释”，前面有两个状语，后面有一个补语；宾语由一个短语充当，其中心语是“规律”，前面有一个名词性短语做定语。抓住句子的主干“马克思解释规律”来理解这样一个较长的句子就比较容易了。</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由此可以看出，抓主干，压缩枝叶，便于逐层分别检查，有利于迅速准确地找到句子的语法毛病。但是，这只是一种方法，主干的意思不等于原句大意。因为没有了定语、状语及对概念的限制，实际上就扩大了概念的范围。有些句子抽出主干连读，就成了病句。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他的表叔是我的弟弟。</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抽出主干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表叔是弟弟，这句话就成了病句。对于这方面的内容，我们不做深究，只是掌握找句子主干的基本方法就可以了。</a:t>
            </a:r>
          </a:p>
        </p:txBody>
      </p:sp>
    </p:spTree>
    <p:extLst>
      <p:ext uri="{BB962C8B-B14F-4D97-AF65-F5344CB8AC3E}">
        <p14:creationId xmlns:p14="http://schemas.microsoft.com/office/powerpoint/2010/main" xmlns="" val="1096642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5" end="5"/>
                                            </p:txEl>
                                          </p:spTgt>
                                        </p:tgtEl>
                                        <p:attrNameLst>
                                          <p:attrName>style.visibility</p:attrName>
                                        </p:attrNameLst>
                                      </p:cBhvr>
                                      <p:to>
                                        <p:strVal val="visible"/>
                                      </p:to>
                                    </p:set>
                                    <p:animEffect transition="in" filter="fade">
                                      <p:cBhvr>
                                        <p:cTn id="22" dur="2000"/>
                                        <p:tgtEl>
                                          <p:spTgt spid="6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提取下面句子的主干。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他指出了来自像于</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月进行了核试验的朝鲜和被西方指责寻求获得核武器的伊朗这样的国家的“新的、潜在的、危险的”威胁。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在建设文化强国的进程中，文化产业和文化事业是文化大发展、大繁荣的两翼。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上海某网吧通过安装“网吧乐园”影视点播系统向网吧用户提供美国五家电影公司的</a:t>
            </a:r>
            <a:r>
              <a:rPr lang="en-US" altLang="zh-CN" sz="4000" dirty="0">
                <a:solidFill>
                  <a:schemeClr val="tx1">
                    <a:lumMod val="50000"/>
                    <a:lumOff val="50000"/>
                  </a:schemeClr>
                </a:solidFill>
                <a:latin typeface="微软雅黑" pitchFamily="34" charset="-122"/>
                <a:ea typeface="微软雅黑" pitchFamily="34" charset="-122"/>
              </a:rPr>
              <a:t>13</a:t>
            </a:r>
            <a:r>
              <a:rPr lang="zh-CN" altLang="en-US" sz="4000" dirty="0">
                <a:solidFill>
                  <a:schemeClr val="tx1">
                    <a:lumMod val="50000"/>
                    <a:lumOff val="50000"/>
                  </a:schemeClr>
                </a:solidFill>
                <a:latin typeface="微软雅黑" pitchFamily="34" charset="-122"/>
                <a:ea typeface="微软雅黑" pitchFamily="34" charset="-122"/>
              </a:rPr>
              <a:t>部电影作品的行为构成侵权。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内容占位符 2"/>
          <p:cNvSpPr>
            <a:spLocks/>
          </p:cNvSpPr>
          <p:nvPr/>
        </p:nvSpPr>
        <p:spPr bwMode="auto">
          <a:xfrm>
            <a:off x="2448596" y="6229102"/>
            <a:ext cx="6480720"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他指出了威胁。</a:t>
            </a:r>
          </a:p>
        </p:txBody>
      </p:sp>
      <p:sp>
        <p:nvSpPr>
          <p:cNvPr id="12" name="内容占位符 2"/>
          <p:cNvSpPr>
            <a:spLocks/>
          </p:cNvSpPr>
          <p:nvPr/>
        </p:nvSpPr>
        <p:spPr bwMode="auto">
          <a:xfrm>
            <a:off x="2448596" y="7692218"/>
            <a:ext cx="9289032" cy="6971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文化产业和文化事业是两翼。</a:t>
            </a:r>
          </a:p>
        </p:txBody>
      </p:sp>
      <p:sp>
        <p:nvSpPr>
          <p:cNvPr id="13" name="内容占位符 2"/>
          <p:cNvSpPr>
            <a:spLocks/>
          </p:cNvSpPr>
          <p:nvPr/>
        </p:nvSpPr>
        <p:spPr bwMode="auto">
          <a:xfrm>
            <a:off x="2448596" y="10159332"/>
            <a:ext cx="9289032" cy="6971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行为构成侵权。</a:t>
            </a:r>
          </a:p>
        </p:txBody>
      </p:sp>
    </p:spTree>
    <p:extLst>
      <p:ext uri="{BB962C8B-B14F-4D97-AF65-F5344CB8AC3E}">
        <p14:creationId xmlns:p14="http://schemas.microsoft.com/office/powerpoint/2010/main" xmlns="" val="3170825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中国的经济影响不断增强，意味着它将逐渐成为一个能够取代美国的经济伙伴。</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令人难以忍受的山路行军、极端的温度差异、艰难异常的作战，使得库纳尔省成为自越战以来对美军而言最为艰苦的战场。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1" name="内容占位符 2"/>
          <p:cNvSpPr>
            <a:spLocks/>
          </p:cNvSpPr>
          <p:nvPr/>
        </p:nvSpPr>
        <p:spPr bwMode="auto">
          <a:xfrm>
            <a:off x="2023200" y="3682225"/>
            <a:ext cx="16546510" cy="2143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影响增强意味着它成为伙伴。</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主语：影响增强或经济影响增强。谓语：意味着。宾语：它成为伙伴。</a:t>
            </a:r>
            <a:r>
              <a:rPr lang="en-US" altLang="zh-CN" sz="3600" dirty="0">
                <a:solidFill>
                  <a:srgbClr val="A50021"/>
                </a:solidFill>
                <a:latin typeface="微软雅黑" panose="020B0503020204020204" pitchFamily="34" charset="-122"/>
                <a:ea typeface="微软雅黑" panose="020B0503020204020204" pitchFamily="34" charset="-122"/>
              </a:rPr>
              <a:t>)</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
        <p:nvSpPr>
          <p:cNvPr id="12" name="内容占位符 2"/>
          <p:cNvSpPr>
            <a:spLocks/>
          </p:cNvSpPr>
          <p:nvPr/>
        </p:nvSpPr>
        <p:spPr bwMode="auto">
          <a:xfrm>
            <a:off x="2023200" y="7071459"/>
            <a:ext cx="9289032" cy="6971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行军、差异、作战，使库纳尔省成为战场。</a:t>
            </a:r>
          </a:p>
        </p:txBody>
      </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94743"/>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二、病句的六种类型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考试说明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规定的病句类型为以下六种：语序不当、搭配不当、成分残缺或赘余、结构混乱、表意不明、不合逻辑。这六种类型的病句，一般分为语法性病句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语序不当、成分残缺或赘余、结构混乱、搭配不当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和语意性病句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表意不明、不合逻辑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。下面分别进行论述。</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类型一　语序不当</a:t>
            </a:r>
            <a:endParaRPr lang="en-US" altLang="zh-CN" sz="4000" b="1"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多项定语顺序排列不当</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主语中心语、宾语中心语前若有多个定语，一般要按相关的语法要求排列，多项定语的排列顺序通常是：领属、时地、数量、动、形、名，即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领属性定语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时地定语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数量定语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限制性定语：动词、动词性短语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性状情态定语：形容词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性质定语：名词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＋中心词。</a:t>
            </a:r>
          </a:p>
        </p:txBody>
      </p:sp>
    </p:spTree>
    <p:extLst>
      <p:ext uri="{BB962C8B-B14F-4D97-AF65-F5344CB8AC3E}">
        <p14:creationId xmlns:p14="http://schemas.microsoft.com/office/powerpoint/2010/main" xmlns="" val="237229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9">
                                            <p:txEl>
                                              <p:pRg st="1" end="1"/>
                                            </p:txEl>
                                          </p:spTgt>
                                        </p:tgtEl>
                                        <p:attrNameLst>
                                          <p:attrName>style.visibility</p:attrName>
                                        </p:attrNameLst>
                                      </p:cBhvr>
                                      <p:to>
                                        <p:strVal val="visible"/>
                                      </p:to>
                                    </p:set>
                                    <p:animEffect transition="in" filter="fade">
                                      <p:cBhvr>
                                        <p:cTn id="12" dur="2000"/>
                                        <p:tgtEl>
                                          <p:spTgt spid="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对象 5"/>
          <p:cNvGraphicFramePr>
            <a:graphicFrameLocks noChangeAspect="1"/>
          </p:cNvGraphicFramePr>
          <p:nvPr>
            <p:extLst>
              <p:ext uri="{D42A27DB-BD31-4B8C-83A1-F6EECF244321}">
                <p14:modId xmlns:p14="http://schemas.microsoft.com/office/powerpoint/2010/main" xmlns="" val="2831475678"/>
              </p:ext>
            </p:extLst>
          </p:nvPr>
        </p:nvGraphicFramePr>
        <p:xfrm>
          <a:off x="1701729" y="3420790"/>
          <a:ext cx="19232562" cy="4451350"/>
        </p:xfrm>
        <a:graphic>
          <a:graphicData uri="http://schemas.openxmlformats.org/presentationml/2006/ole">
            <p:oleObj spid="_x0000_s13331" name="Document" r:id="rId3" imgW="11915161" imgH="2745691" progId="Word.Document.8">
              <p:embed/>
            </p:oleObj>
          </a:graphicData>
        </a:graphic>
      </p:graphicFrame>
    </p:spTree>
    <p:extLst>
      <p:ext uri="{BB962C8B-B14F-4D97-AF65-F5344CB8AC3E}">
        <p14:creationId xmlns:p14="http://schemas.microsoft.com/office/powerpoint/2010/main" xmlns="" val="2311808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全国规模最大的两栖爬行动物标本馆，已经收藏了</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万多号标本，这些标本几乎覆盖了所有中国的两栖爬行动物种类。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b="1" dirty="0">
                <a:solidFill>
                  <a:srgbClr val="EF8340"/>
                </a:solidFill>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5. </a:t>
            </a:r>
            <a:r>
              <a:rPr lang="en-US" altLang="zh-CN" sz="4000" b="1"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湖南卷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家风是最为宝贵的一个家族的精神财富，也是一个有影响力有美誉度的家族必备的要素。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2" name="内容占位符 2"/>
          <p:cNvSpPr>
            <a:spLocks/>
          </p:cNvSpPr>
          <p:nvPr/>
        </p:nvSpPr>
        <p:spPr bwMode="auto">
          <a:xfrm>
            <a:off x="2023200" y="5292998"/>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多项定语顺序排列不当。“中国”表领属，“所有”表数量，不应该是“所有中国”，而是“中国所有”。</a:t>
            </a:r>
          </a:p>
        </p:txBody>
      </p:sp>
      <p:sp>
        <p:nvSpPr>
          <p:cNvPr id="13" name="内容占位符 2"/>
          <p:cNvSpPr>
            <a:spLocks/>
          </p:cNvSpPr>
          <p:nvPr/>
        </p:nvSpPr>
        <p:spPr bwMode="auto">
          <a:xfrm>
            <a:off x="2304580" y="8389817"/>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多项定语顺序排列不当。“最为宝贵的”应放在“精神财富”前面。且语序不当。</a:t>
            </a:r>
          </a:p>
        </p:txBody>
      </p:sp>
    </p:spTree>
    <p:extLst>
      <p:ext uri="{BB962C8B-B14F-4D97-AF65-F5344CB8AC3E}">
        <p14:creationId xmlns:p14="http://schemas.microsoft.com/office/powerpoint/2010/main" xmlns="" val="5466935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b="1"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我先来到展厅后面一座小山上，映入眼帘的，是一个巨大的由一块茶色玻璃构成的覆斗形上盖，它保护着古墓的发掘现场。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4" name="内容占位符 2"/>
          <p:cNvSpPr>
            <a:spLocks/>
          </p:cNvSpPr>
          <p:nvPr/>
        </p:nvSpPr>
        <p:spPr bwMode="auto">
          <a:xfrm>
            <a:off x="1880324" y="4521540"/>
            <a:ext cx="19719635"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多项定语顺序排列不当。“巨大的”是形容词，“由一块茶色玻璃构成的”是动词性短语，故“巨大的”应放在距离中心词近的地方，正确顺序应为“是一个由一块茶色玻璃构成的巨大的覆斗形上盖”。</a:t>
            </a:r>
          </a:p>
        </p:txBody>
      </p:sp>
    </p:spTree>
    <p:extLst>
      <p:ext uri="{BB962C8B-B14F-4D97-AF65-F5344CB8AC3E}">
        <p14:creationId xmlns:p14="http://schemas.microsoft.com/office/powerpoint/2010/main" xmlns="" val="162938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7294305"/>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考查新课标全国卷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对该考点提出的要求是：辨析并修改病句，能力层级为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所谓“病句”，是指不符合现代汉语语法规则、不合逻辑事理的句子。“辨析病句”是指对病句进行辨别与剖析，即认清句子表达有无语病，有什么语病；“修改病句”是实际操作修改存在语病的句子或不符合现代汉语规范的句子，使之变成正确的语句。</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①辨析病句是新课标全国卷的高考必考考点，又是考查热点。②在考查形式和趋势上，题型较为固定。一般辨析病句多采用客观题形式考查。③题干设计倾向于选出“没有语病的一项”，较少要求选出“有语病的一项”，客观题分值都是</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分。④所考查的语病，一般都是人们在语言交际中经常出现的有代表性的语病，命题材料具有鲜明的时代性和浓郁的生活气息，来自于当前书报、网络、电视等。预计</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年高考对辨析并修改病句的考查仍趋热，并延续上述考情趋势。</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49408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多项状语顺序排列不当</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多项状语通常顺序是：时间状语＋处所状语＋情态或对象状语。其一般规律是：</a:t>
            </a: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表目的或原因的介宾短语；</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时间状语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要放在处所状语前面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处所状语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应放在时间状语后面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范围副词做状语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应放在表情态的状语之前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表情态的形容词做状语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应靠近中心词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f. </a:t>
            </a:r>
            <a:r>
              <a:rPr lang="zh-CN" altLang="en-US" sz="4000" dirty="0">
                <a:solidFill>
                  <a:schemeClr val="tx1">
                    <a:lumMod val="50000"/>
                    <a:lumOff val="50000"/>
                  </a:schemeClr>
                </a:solidFill>
                <a:latin typeface="微软雅黑" pitchFamily="34" charset="-122"/>
                <a:ea typeface="微软雅黑" pitchFamily="34" charset="-122"/>
              </a:rPr>
              <a:t>表对象的介词短语做状语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应和中心词紧连在一起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例如：那位失主为表谢意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表目的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，昨天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表时间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在电视台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表处所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副词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诚挚地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形容词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点了一首歌。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多项状语顺序排列不当在高考试题中出现的往往是某一个状语的顺序不当。</a:t>
            </a:r>
          </a:p>
        </p:txBody>
      </p:sp>
    </p:spTree>
    <p:extLst>
      <p:ext uri="{BB962C8B-B14F-4D97-AF65-F5344CB8AC3E}">
        <p14:creationId xmlns:p14="http://schemas.microsoft.com/office/powerpoint/2010/main" xmlns="" val="3272703281"/>
      </p:ext>
    </p:extLst>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四川省农村扶贫开发条例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是首次四川针对贫困人群制定的地方性法规，将精准扶贫确定为重要原则，从最贫困村户入手，让老乡过上好日子。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8.</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北京卷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崇安髭蟾是武夷山区特有的两栖类珍稀动物，生活在海拔一千米左右的高山溪水中，最初因五十年前在崇安发现而得名。</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日，第</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颗北斗导航卫星的发射进入倒计时，西昌卫星发射中心各个岗位的操作人员对火箭起飞前进行了最后的检查，满怀信心等待着发射时刻的到来。</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2" name="内容占位符 2"/>
          <p:cNvSpPr>
            <a:spLocks/>
          </p:cNvSpPr>
          <p:nvPr/>
        </p:nvSpPr>
        <p:spPr bwMode="auto">
          <a:xfrm>
            <a:off x="2023200" y="5292998"/>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多项状语顺序不当。将“首次四川”改为“四川首次”。</a:t>
            </a:r>
          </a:p>
        </p:txBody>
      </p:sp>
      <p:sp>
        <p:nvSpPr>
          <p:cNvPr id="13" name="内容占位符 2"/>
          <p:cNvSpPr>
            <a:spLocks/>
          </p:cNvSpPr>
          <p:nvPr/>
        </p:nvSpPr>
        <p:spPr bwMode="auto">
          <a:xfrm>
            <a:off x="2023200" y="7732257"/>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多项状语顺序不当。把“最初”移至“五十年前”后。</a:t>
            </a:r>
          </a:p>
        </p:txBody>
      </p:sp>
      <p:sp>
        <p:nvSpPr>
          <p:cNvPr id="10" name="内容占位符 2"/>
          <p:cNvSpPr>
            <a:spLocks/>
          </p:cNvSpPr>
          <p:nvPr/>
        </p:nvSpPr>
        <p:spPr bwMode="auto">
          <a:xfrm>
            <a:off x="1880324" y="990234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多项状语顺序不当。把“起飞前”移至“进行了”后。</a:t>
            </a:r>
          </a:p>
        </p:txBody>
      </p:sp>
    </p:spTree>
    <p:extLst>
      <p:ext uri="{BB962C8B-B14F-4D97-AF65-F5344CB8AC3E}">
        <p14:creationId xmlns:p14="http://schemas.microsoft.com/office/powerpoint/2010/main" xmlns="" val="1433226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定语、状语错位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有时错误地将定语当作了状语或将状语当作了定语。</a:t>
            </a:r>
          </a:p>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这次发展论坛在上海举行，参加论坛的中外各界人士在论坛期间就环境保护、人才培养、普及教育等众多议题为期两天发表意见并进行各种交流。</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________________________________________________________________________________________________________________________________________________________________________________________________________________________</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304580" y="694918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定语和状语错位。原来的状语“为期两天”应该在句中做定语，即“为期两天</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加‘的’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应放在“发展论坛”之前。另外，“论坛期间”是个简省句，规范的说法应该是“论坛活动期间”。</a:t>
            </a:r>
          </a:p>
        </p:txBody>
      </p:sp>
    </p:spTree>
    <p:extLst>
      <p:ext uri="{BB962C8B-B14F-4D97-AF65-F5344CB8AC3E}">
        <p14:creationId xmlns:p14="http://schemas.microsoft.com/office/powerpoint/2010/main" xmlns="" val="2511040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93866"/>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自</a:t>
            </a: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日起，中央气象台把钓鱼岛及周边海域的天气预报纳入国内城市预报中，这是一个毫无疑问的英明决策。</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__________________________________________________________________________________________________________________________________________________________________________</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12. </a:t>
            </a:r>
            <a:r>
              <a:rPr lang="zh-CN" altLang="en-US" sz="4000" dirty="0">
                <a:solidFill>
                  <a:schemeClr val="tx1">
                    <a:lumMod val="50000"/>
                    <a:lumOff val="50000"/>
                  </a:schemeClr>
                </a:solidFill>
                <a:latin typeface="微软雅黑" pitchFamily="34" charset="-122"/>
                <a:ea typeface="微软雅黑" pitchFamily="34" charset="-122"/>
              </a:rPr>
              <a:t>广大青年表现出进行改革的无比的热情，我们应该发挥广大青年的充分的作用。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__________________________________________________________________________________________________________________________________________________________________________</a:t>
            </a:r>
          </a:p>
        </p:txBody>
      </p:sp>
      <p:sp>
        <p:nvSpPr>
          <p:cNvPr id="8" name="内容占位符 2"/>
          <p:cNvSpPr>
            <a:spLocks/>
          </p:cNvSpPr>
          <p:nvPr/>
        </p:nvSpPr>
        <p:spPr bwMode="auto">
          <a:xfrm>
            <a:off x="2023200" y="450091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定语和状语错位。句中“毫无疑问”做“决策”的定语错误，应将“毫无疑问”移至“是”前做状语，并删去“毫无疑问”后面的“的”。</a:t>
            </a:r>
          </a:p>
        </p:txBody>
      </p:sp>
      <p:sp>
        <p:nvSpPr>
          <p:cNvPr id="9" name="内容占位符 2"/>
          <p:cNvSpPr>
            <a:spLocks/>
          </p:cNvSpPr>
          <p:nvPr/>
        </p:nvSpPr>
        <p:spPr bwMode="auto">
          <a:xfrm>
            <a:off x="2115419" y="687659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定语和状语错位。把状语“充分”放在了定语的位置上，应将“充分”调到“发挥”前，并删掉“充分”后面的“的”。</a:t>
            </a:r>
          </a:p>
        </p:txBody>
      </p:sp>
    </p:spTree>
    <p:extLst>
      <p:ext uri="{BB962C8B-B14F-4D97-AF65-F5344CB8AC3E}">
        <p14:creationId xmlns:p14="http://schemas.microsoft.com/office/powerpoint/2010/main" xmlns="" val="12460280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多项谓语排列顺序不当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多项谓语一般要按照某种逻辑关系排列，因为逻辑关系强调的是表达应符合人们的认识规律，表意要符合情理和生活事实，如果不按照逻辑关系排列，就会犯不合逻辑的毛病。</a:t>
            </a:r>
          </a:p>
        </p:txBody>
      </p:sp>
    </p:spTree>
    <p:extLst>
      <p:ext uri="{BB962C8B-B14F-4D97-AF65-F5344CB8AC3E}">
        <p14:creationId xmlns:p14="http://schemas.microsoft.com/office/powerpoint/2010/main" xmlns="" val="31149350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495181"/>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13. </a:t>
            </a:r>
            <a:r>
              <a:rPr lang="zh-CN" altLang="en-US" sz="4000" dirty="0">
                <a:solidFill>
                  <a:schemeClr val="tx1">
                    <a:lumMod val="50000"/>
                    <a:lumOff val="50000"/>
                  </a:schemeClr>
                </a:solidFill>
                <a:latin typeface="微软雅黑" pitchFamily="34" charset="-122"/>
                <a:ea typeface="微软雅黑" pitchFamily="34" charset="-122"/>
              </a:rPr>
              <a:t>今年广东天气形势复杂，西江、北江可能出现五年一遇的洪水；省政府要求各地要立足防大汛、抢大险、抗大旱，排查在前、排险在前、预警在前，确保群众的生命财产安全。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14 .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一旦确定了某个特定节日的纪念物，商家、企业就可以设计、经营、生产相关的物品，电视、报纸、杂志等媒体就有了重点宣传的目标。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15 . </a:t>
            </a:r>
            <a:r>
              <a:rPr lang="zh-CN" altLang="en-US" sz="4000" dirty="0">
                <a:solidFill>
                  <a:schemeClr val="tx1">
                    <a:lumMod val="50000"/>
                    <a:lumOff val="50000"/>
                  </a:schemeClr>
                </a:solidFill>
                <a:latin typeface="微软雅黑" pitchFamily="34" charset="-122"/>
                <a:ea typeface="微软雅黑" pitchFamily="34" charset="-122"/>
              </a:rPr>
              <a:t>树立和落实科学发展观，发展和重视农业产后经济，应当成为解决我国“三农”问题的重要组成部分。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2" name="内容占位符 2"/>
          <p:cNvSpPr>
            <a:spLocks/>
          </p:cNvSpPr>
          <p:nvPr/>
        </p:nvSpPr>
        <p:spPr bwMode="auto">
          <a:xfrm>
            <a:off x="2023200" y="5292998"/>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多项谓语排列顺序不当。“排查在前、排险在前、预警在前”应改为“预警在前、排查在前、排险在前”。</a:t>
            </a:r>
          </a:p>
        </p:txBody>
      </p:sp>
      <p:sp>
        <p:nvSpPr>
          <p:cNvPr id="13" name="内容占位符 2"/>
          <p:cNvSpPr>
            <a:spLocks/>
          </p:cNvSpPr>
          <p:nvPr/>
        </p:nvSpPr>
        <p:spPr bwMode="auto">
          <a:xfrm>
            <a:off x="1840430" y="848877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多项谓语排列顺序不当。按照逻辑，应该是先生产，再经营。</a:t>
            </a:r>
          </a:p>
        </p:txBody>
      </p:sp>
      <p:sp>
        <p:nvSpPr>
          <p:cNvPr id="10" name="内容占位符 2"/>
          <p:cNvSpPr>
            <a:spLocks/>
          </p:cNvSpPr>
          <p:nvPr/>
        </p:nvSpPr>
        <p:spPr bwMode="auto">
          <a:xfrm>
            <a:off x="1808886" y="10842269"/>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多项谓语排列顺序不当。这个句子中的“发展和重视”是个并列短语，按逻辑顺序，应该是先“重视”后“发展”，因此应改成“重视和发展”。</a:t>
            </a:r>
          </a:p>
        </p:txBody>
      </p:sp>
    </p:spTree>
    <p:extLst>
      <p:ext uri="{BB962C8B-B14F-4D97-AF65-F5344CB8AC3E}">
        <p14:creationId xmlns:p14="http://schemas.microsoft.com/office/powerpoint/2010/main" xmlns="" val="42927923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关联词位置不当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在复句中，如果两个分句的主语相同，那么主语应置于关联词之前；如果两个分句的主语不同，第一个分句的主语应放在关联词之后。记忆技巧为主语“同前异后”。 </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16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他家离铁路不远，小时候常常去看火车玩儿，火车每当鸣着汽笛从他身边飞驰而过时，他就很兴奋，觉得自己也被赋予了一种力量。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23200" y="7597254"/>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关联词语位置不当。当前后分句的主语不一致时，第一个分句的关联词语在主语之前，因此应该将“每当”移至“火车”前。</a:t>
            </a:r>
          </a:p>
        </p:txBody>
      </p:sp>
    </p:spTree>
    <p:extLst>
      <p:ext uri="{BB962C8B-B14F-4D97-AF65-F5344CB8AC3E}">
        <p14:creationId xmlns:p14="http://schemas.microsoft.com/office/powerpoint/2010/main" xmlns="" val="3053890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1633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诚信教育已成为我国公民道德建设的重要内容，因为不仅诚信关系到国家的整体形象，而且体现了公民的基本道德素质。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18</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专家认为，我国人均饮茶量每天不足</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克，加之大部分农药不溶于水，茶叶中即使有少量的农药残留，泡出的茶汤中也会农药含量极低，对人体健康影响不大。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3" name="内容占位符 2"/>
          <p:cNvSpPr>
            <a:spLocks/>
          </p:cNvSpPr>
          <p:nvPr/>
        </p:nvSpPr>
        <p:spPr bwMode="auto">
          <a:xfrm>
            <a:off x="1861920" y="459962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关联词位置不当。关联词“不仅”应置于“诚信”之后。此外，“不仅”“而且”后面的内容互换位置。</a:t>
            </a:r>
          </a:p>
        </p:txBody>
      </p:sp>
      <p:sp>
        <p:nvSpPr>
          <p:cNvPr id="10" name="内容占位符 2"/>
          <p:cNvSpPr>
            <a:spLocks/>
          </p:cNvSpPr>
          <p:nvPr/>
        </p:nvSpPr>
        <p:spPr bwMode="auto">
          <a:xfrm>
            <a:off x="1861920" y="762456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关联词位置不当。后一个分句主语为“农药含量”，前一个分句的主语是“茶叶中”，可将“即使”调至“茶叶”的前面。另外，后一个分句中“农药含量”应调至“也会”前。</a:t>
            </a:r>
          </a:p>
        </p:txBody>
      </p:sp>
    </p:spTree>
    <p:extLst>
      <p:ext uri="{BB962C8B-B14F-4D97-AF65-F5344CB8AC3E}">
        <p14:creationId xmlns:p14="http://schemas.microsoft.com/office/powerpoint/2010/main" xmlns="" val="21133505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前后呼应不当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有时，选项中会出现两组有对应关系的并列短语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或句子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，如果其中某组并列短语中的词语顺序颠倒，就会产生呼应不当的毛病。</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19 </a:t>
            </a:r>
            <a:r>
              <a:rPr lang="zh-CN" altLang="en-US" sz="4000" dirty="0">
                <a:solidFill>
                  <a:schemeClr val="tx1">
                    <a:lumMod val="50000"/>
                    <a:lumOff val="50000"/>
                  </a:schemeClr>
                </a:solidFill>
                <a:latin typeface="微软雅黑" pitchFamily="34" charset="-122"/>
                <a:ea typeface="微软雅黑" pitchFamily="34" charset="-122"/>
              </a:rPr>
              <a:t>对调整工资、发放资金、提高职工的福利待遇等问题，文章从理论上和政策上做了详细的规定和深刻的说明，具有极强的指导意义和可操作性。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23200" y="7669262"/>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呼应时语序不当。根据表意的合理性原则，“深刻的说明”对应的应该是“理论”，“详细的规定”对应的应该是“政策”，应把“理论”和“政策”的位置互换；或者把“详细的规定”和“深刻的说明”的位置互换。</a:t>
            </a:r>
          </a:p>
        </p:txBody>
      </p:sp>
    </p:spTree>
    <p:extLst>
      <p:ext uri="{BB962C8B-B14F-4D97-AF65-F5344CB8AC3E}">
        <p14:creationId xmlns:p14="http://schemas.microsoft.com/office/powerpoint/2010/main" xmlns="" val="28254446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20</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植物营养学就是研究如何通过施肥等措施提高作物产量、改善农产品品质的科学，因此植物营养不仅对粮食质量安全，而且对粮食数量安全至关重要。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21 </a:t>
            </a:r>
            <a:r>
              <a:rPr lang="zh-CN" altLang="en-US" sz="4000" dirty="0">
                <a:solidFill>
                  <a:schemeClr val="tx1">
                    <a:lumMod val="50000"/>
                    <a:lumOff val="50000"/>
                  </a:schemeClr>
                </a:solidFill>
                <a:latin typeface="微软雅黑" pitchFamily="34" charset="-122"/>
                <a:ea typeface="微软雅黑" pitchFamily="34" charset="-122"/>
              </a:rPr>
              <a:t>中国同日本的战争，是正义和非正义、侵略和非侵略的大较量。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3" name="内容占位符 2"/>
          <p:cNvSpPr>
            <a:spLocks/>
          </p:cNvSpPr>
          <p:nvPr/>
        </p:nvSpPr>
        <p:spPr bwMode="auto">
          <a:xfrm>
            <a:off x="1886422" y="4633987"/>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呼应时语序不当。“粮食数量安全”对应前面的“提高作物产量”，“粮食质量安全”对应“改善农产品品质”，所以，后面两句应改为“因此植物营养不仅对粮食数量安全，而且对粮食质量安全至关重要”。</a:t>
            </a:r>
          </a:p>
        </p:txBody>
      </p:sp>
      <p:sp>
        <p:nvSpPr>
          <p:cNvPr id="10" name="内容占位符 2"/>
          <p:cNvSpPr>
            <a:spLocks/>
          </p:cNvSpPr>
          <p:nvPr/>
        </p:nvSpPr>
        <p:spPr bwMode="auto">
          <a:xfrm>
            <a:off x="1987315" y="777214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前后呼应时语序不当。根据表达符合逻辑性的原则，中国在战争上是正义的，与之呼应的应该是“非侵略”，故应将“非侵略”与“侵略”调换一下位置。</a:t>
            </a:r>
          </a:p>
        </p:txBody>
      </p:sp>
    </p:spTree>
    <p:extLst>
      <p:ext uri="{BB962C8B-B14F-4D97-AF65-F5344CB8AC3E}">
        <p14:creationId xmlns:p14="http://schemas.microsoft.com/office/powerpoint/2010/main" xmlns="" val="2665168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4610972"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．近日刚刚建成的西红门创业大街和青年创新创业大赛同步启动，绿色设计和“互联网＋农业”设计是本次赛事的两大主题。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．最近几年，从中央到地方各级政府出台了一系列新能源汽车扶持政策，节能环保、经济实惠的新能源汽车逐渐进入老百姓的生活。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．实时性是以互联网为载体的新媒体的重要特点，是通过图片、声音、文字对新近发生和正在发生的事件进行传播的。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．广西传统文化既具有典型的本土特色，又兼有受中原文化、客家文化、湘楚文化共同影响下形成的其他特点。</a:t>
            </a:r>
            <a:endParaRPr lang="zh-CN" altLang="en-US" sz="4000" dirty="0">
              <a:latin typeface="微软雅黑" pitchFamily="34" charset="-122"/>
              <a:ea typeface="微软雅黑" pitchFamily="34" charset="-122"/>
            </a:endParaRPr>
          </a:p>
        </p:txBody>
      </p:sp>
      <p:sp>
        <p:nvSpPr>
          <p:cNvPr id="16" name="矩形 15"/>
          <p:cNvSpPr/>
          <p:nvPr/>
        </p:nvSpPr>
        <p:spPr>
          <a:xfrm>
            <a:off x="16850196" y="3803630"/>
            <a:ext cx="4973004" cy="71517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875998" y="3829446"/>
            <a:ext cx="4973004"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答案”及“解析”见本专题“现场指导”。</a:t>
            </a: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主客体颠倒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所谓主客体颠倒是指一个句子中所陈述的对象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陈述对象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与客体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被陈述的对象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位置相互颠倒，是语序不当的一种。在遣词造句时，主宾关系往往通过介词“对、对于、和、与”等来反映，介词常引出对象。按常理，介词前是主体，介词后是客体，即只能是人对物，或主观对客观，若颠倒过来就是悖理的。</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003894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鸦片战争以来的中国近代史，对于大多数中学生是比较熟悉的，重大的历史事件都能说得一清二楚。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smtClean="0">
                <a:solidFill>
                  <a:srgbClr val="EF8340"/>
                </a:solidFill>
                <a:latin typeface="微软雅黑" pitchFamily="34" charset="-122"/>
                <a:ea typeface="微软雅黑" pitchFamily="34" charset="-122"/>
              </a:rPr>
              <a:t>23</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贾珠死后，贾宝玉成了王夫人的心头肉，无论从母性本能还是从自身权益出发，王夫人对宝玉都弥足珍贵。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smtClean="0">
                <a:solidFill>
                  <a:srgbClr val="EF8340"/>
                </a:solidFill>
                <a:latin typeface="微软雅黑" pitchFamily="34" charset="-122"/>
                <a:ea typeface="微软雅黑" pitchFamily="34" charset="-122"/>
              </a:rPr>
              <a:t>24 </a:t>
            </a:r>
            <a:r>
              <a:rPr lang="zh-CN" altLang="en-US" sz="4000" dirty="0">
                <a:solidFill>
                  <a:schemeClr val="tx1">
                    <a:lumMod val="50000"/>
                    <a:lumOff val="50000"/>
                  </a:schemeClr>
                </a:solidFill>
                <a:latin typeface="微软雅黑" pitchFamily="34" charset="-122"/>
                <a:ea typeface="微软雅黑" pitchFamily="34" charset="-122"/>
              </a:rPr>
              <a:t>虽然现在所学的一些专业课，对我们很陌生，学起来比较吃力，不过我相信，在老师的帮助下，只要下苦功，就一定能够学好。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2" name="内容占位符 2"/>
          <p:cNvSpPr>
            <a:spLocks/>
          </p:cNvSpPr>
          <p:nvPr/>
        </p:nvSpPr>
        <p:spPr bwMode="auto">
          <a:xfrm>
            <a:off x="2023200" y="5292998"/>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主客体颠倒。主体“大多数中学生”和客体“鸦片战争以来的中国近代史”颠倒了，应改为“大多数中学生对于鸦片战争以来的中国近代史是比较熟悉的”。</a:t>
            </a:r>
          </a:p>
        </p:txBody>
      </p:sp>
      <p:sp>
        <p:nvSpPr>
          <p:cNvPr id="13" name="内容占位符 2"/>
          <p:cNvSpPr>
            <a:spLocks/>
          </p:cNvSpPr>
          <p:nvPr/>
        </p:nvSpPr>
        <p:spPr bwMode="auto">
          <a:xfrm>
            <a:off x="1840430" y="848877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主客体颠倒。应为“宝玉对王夫人都弥足珍贵”。</a:t>
            </a:r>
          </a:p>
        </p:txBody>
      </p:sp>
      <p:sp>
        <p:nvSpPr>
          <p:cNvPr id="10" name="内容占位符 2"/>
          <p:cNvSpPr>
            <a:spLocks/>
          </p:cNvSpPr>
          <p:nvPr/>
        </p:nvSpPr>
        <p:spPr bwMode="auto">
          <a:xfrm>
            <a:off x="1808886" y="10842269"/>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主客体颠倒。应为“我们对现在所学的一些专业课很陌生”。</a:t>
            </a:r>
          </a:p>
        </p:txBody>
      </p:sp>
    </p:spTree>
    <p:extLst>
      <p:ext uri="{BB962C8B-B14F-4D97-AF65-F5344CB8AC3E}">
        <p14:creationId xmlns:p14="http://schemas.microsoft.com/office/powerpoint/2010/main" xmlns="" val="25939967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修饰语与中心词位置不当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修饰语与中心词的位置互相颠倒，也就是把修饰语当作中心词，而把中心词当作修饰语。</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25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广东卷最近纽约市颁布了一项禁令关于禁止超市、流动贩卖车、电影院、熟食店等销售大剂量含糖饮料，以控制日益严重的肥胖现象。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1921493" y="6877174"/>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修饰语与中心词位置不当。从句意来看，“禁令”是中心词，“关于</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饮料”是修饰语，句中将两者位置弄反了，可将“禁令”移至“饮料”后，并在“饮料”后加“的”。</a:t>
            </a:r>
          </a:p>
        </p:txBody>
      </p:sp>
    </p:spTree>
    <p:extLst>
      <p:ext uri="{BB962C8B-B14F-4D97-AF65-F5344CB8AC3E}">
        <p14:creationId xmlns:p14="http://schemas.microsoft.com/office/powerpoint/2010/main" xmlns="" val="15822060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锦”是一种丝织品，在古代，由于珍贵的原材料、烦琐的生产工艺，这种丝织品数量有限，是达官贵人才能享用的时尚奢侈品。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27 </a:t>
            </a:r>
            <a:r>
              <a:rPr lang="zh-CN" altLang="en-US" sz="4000" dirty="0">
                <a:solidFill>
                  <a:schemeClr val="tx1">
                    <a:lumMod val="50000"/>
                    <a:lumOff val="50000"/>
                  </a:schemeClr>
                </a:solidFill>
                <a:latin typeface="微软雅黑" pitchFamily="34" charset="-122"/>
                <a:ea typeface="微软雅黑" pitchFamily="34" charset="-122"/>
              </a:rPr>
              <a:t>近期发热患儿增多，我院已进入门诊超负荷状态，为使就诊更有序，决定采取分时段挂号。如果由此给您带来不便，敬请谅解。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3" name="内容占位符 2"/>
          <p:cNvSpPr>
            <a:spLocks/>
          </p:cNvSpPr>
          <p:nvPr/>
        </p:nvSpPr>
        <p:spPr bwMode="auto">
          <a:xfrm>
            <a:off x="2117521" y="441553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修饰语与中心词位置不当。将“珍贵的原材料、烦琐的生产工艺”改为“原材料珍贵、生产工艺烦琐”。</a:t>
            </a:r>
          </a:p>
        </p:txBody>
      </p:sp>
      <p:sp>
        <p:nvSpPr>
          <p:cNvPr id="10" name="内容占位符 2"/>
          <p:cNvSpPr>
            <a:spLocks/>
          </p:cNvSpPr>
          <p:nvPr/>
        </p:nvSpPr>
        <p:spPr bwMode="auto">
          <a:xfrm>
            <a:off x="1994429" y="777214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修饰语与中心词位置不当。将中心词“门诊”放至“我院”后面。另外，“采取”缺宾语中心语，可以在“挂号”后加“的方法”。</a:t>
            </a:r>
          </a:p>
        </p:txBody>
      </p:sp>
    </p:spTree>
    <p:extLst>
      <p:ext uri="{BB962C8B-B14F-4D97-AF65-F5344CB8AC3E}">
        <p14:creationId xmlns:p14="http://schemas.microsoft.com/office/powerpoint/2010/main" xmlns="" val="28422381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并列词语或短语顺序不当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一个分句中有并列的词语或短语，这些并列词语或短语之间有时间、空间、范围大小、情感流程、数目常规等关系，如果顺序不当，就会造成不合逻辑、失去照应等问题。</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28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一种观念只有被人们普遍接受、理解和掌握并转化为整个社会的群体意识，才能成为人们自觉遵守和奉行的准则。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23200" y="7485542"/>
            <a:ext cx="19291492"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并列词语顺序不当。应为“理解、接受”。</a:t>
            </a:r>
          </a:p>
        </p:txBody>
      </p:sp>
    </p:spTree>
    <p:extLst>
      <p:ext uri="{BB962C8B-B14F-4D97-AF65-F5344CB8AC3E}">
        <p14:creationId xmlns:p14="http://schemas.microsoft.com/office/powerpoint/2010/main" xmlns="" val="16555889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29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我国首座自主建造、设计、开发的第六代深水半潜式钻井平台，在我国南海海域正式开钻，标志着我国海洋石油工业深水战略迈出了实质性步伐。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30 </a:t>
            </a:r>
            <a:r>
              <a:rPr lang="zh-CN" altLang="en-US" sz="4000" dirty="0">
                <a:solidFill>
                  <a:schemeClr val="tx1">
                    <a:lumMod val="50000"/>
                    <a:lumOff val="50000"/>
                  </a:schemeClr>
                </a:solidFill>
                <a:latin typeface="微软雅黑" pitchFamily="34" charset="-122"/>
                <a:ea typeface="微软雅黑" pitchFamily="34" charset="-122"/>
              </a:rPr>
              <a:t>去年的大赛我们的工作得到好评，今年的比赛从命题、决赛、海选到颁奖，我们又被指定参与活动全过程，一定要高度重视，不可疏忽。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3" name="内容占位符 2"/>
          <p:cNvSpPr>
            <a:spLocks/>
          </p:cNvSpPr>
          <p:nvPr/>
        </p:nvSpPr>
        <p:spPr bwMode="auto">
          <a:xfrm>
            <a:off x="2023200" y="442890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并列词语顺序不当。按照工程环节，“建造、设计、开发”三个词有先后顺序，应为“设计、开发、建造”。</a:t>
            </a:r>
          </a:p>
        </p:txBody>
      </p:sp>
      <p:sp>
        <p:nvSpPr>
          <p:cNvPr id="10" name="内容占位符 2"/>
          <p:cNvSpPr>
            <a:spLocks/>
          </p:cNvSpPr>
          <p:nvPr/>
        </p:nvSpPr>
        <p:spPr bwMode="auto">
          <a:xfrm>
            <a:off x="1872683" y="759725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并列词语顺序不当。后面的分句应改为“今年的比赛，我们又被指定参与从命题、海选、决赛到颁奖的活动全过程，一定要高度重视，不可疏忽”。</a:t>
            </a:r>
          </a:p>
        </p:txBody>
      </p:sp>
    </p:spTree>
    <p:extLst>
      <p:ext uri="{BB962C8B-B14F-4D97-AF65-F5344CB8AC3E}">
        <p14:creationId xmlns:p14="http://schemas.microsoft.com/office/powerpoint/2010/main" xmlns="" val="3473850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分句间内容次序颠倒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一个句子由几个分句组成，各分句之间常有主次、轻重、因果、承接、递进关系。如果颠倒了，就会造成分句间次序不当的问题。最常见的是把递进关系变成“递退” 关系。</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31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如何引导有运动天赋的青少年热爱并且投身于滑雪运动，从而培养这些青少年对滑雪运动的兴趣，是北京冬奥申委正在关注的问题。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04083" y="7597254"/>
            <a:ext cx="19082120" cy="15954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分句间内容次序颠倒。应改为“如何培养有运动天赋的青少年对滑雪运动的兴趣，从而引导这些青少年热爱并且投身于滑雪运动”。</a:t>
            </a:r>
          </a:p>
        </p:txBody>
      </p:sp>
    </p:spTree>
    <p:extLst>
      <p:ext uri="{BB962C8B-B14F-4D97-AF65-F5344CB8AC3E}">
        <p14:creationId xmlns:p14="http://schemas.microsoft.com/office/powerpoint/2010/main" xmlns="" val="20663298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32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作为一个全新的、相对成熟的行业，不仅电子商务在一定程度上改变了人类的生活方式，也冲击了历史悠久的传统商业模式。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33</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现代文明不仅带来了理性化、工业化、市场化、都市化、民主化和法制化这些美好的社会制度，而且创造了前所未有的物质财富。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3" name="内容占位符 2"/>
          <p:cNvSpPr>
            <a:spLocks/>
          </p:cNvSpPr>
          <p:nvPr/>
        </p:nvSpPr>
        <p:spPr bwMode="auto">
          <a:xfrm>
            <a:off x="1856093" y="435689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分句间内容次序颠倒。将“电子商务”移到“不仅”前；递进关系颠倒，应改为“电子商务不仅冲击了历史悠久的传统商业模式，也在一定程度上改变了人类的生活方式”。</a:t>
            </a:r>
          </a:p>
        </p:txBody>
      </p:sp>
      <p:sp>
        <p:nvSpPr>
          <p:cNvPr id="10" name="内容占位符 2"/>
          <p:cNvSpPr>
            <a:spLocks/>
          </p:cNvSpPr>
          <p:nvPr/>
        </p:nvSpPr>
        <p:spPr bwMode="auto">
          <a:xfrm>
            <a:off x="2023200" y="772233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分句间内容次序颠倒。“不仅</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，而且</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是表递进关系的关联词，“而且”后面的内容应比“不仅”后面的内容意思更进一层。因前后分句之间逻辑关系不正确，故应将“不仅”和“而且”后面的内容对调。</a:t>
            </a:r>
          </a:p>
        </p:txBody>
      </p:sp>
    </p:spTree>
    <p:extLst>
      <p:ext uri="{BB962C8B-B14F-4D97-AF65-F5344CB8AC3E}">
        <p14:creationId xmlns:p14="http://schemas.microsoft.com/office/powerpoint/2010/main" xmlns="" val="3871452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1692771"/>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类型二　搭配不当</a:t>
            </a:r>
          </a:p>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一</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主谓、主宾、动宾、动补搭配不当</a:t>
            </a:r>
          </a:p>
        </p:txBody>
      </p:sp>
      <p:sp>
        <p:nvSpPr>
          <p:cNvPr id="12" name="TextBox 68"/>
          <p:cNvSpPr txBox="1"/>
          <p:nvPr/>
        </p:nvSpPr>
        <p:spPr>
          <a:xfrm>
            <a:off x="1971295" y="5513380"/>
            <a:ext cx="20002640" cy="489364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句中有多个主语与一个谓语，存在其中的某个主语与谓语不搭配的情况；主宾搭配不当，有的在第一个句子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搭配恰当，但在第二个句子中则暗换了主语，致使主宾搭配不当；不少动词和其所带的宾语都是彼此较为固定的搭配对象，如果打破了这样的搭配习惯，则属误用；动词与所带的补语也有不搭配的。到目前为止，在高考考查的所有病句类型中，此种类型的病句是较多的。</a:t>
            </a:r>
          </a:p>
        </p:txBody>
      </p:sp>
    </p:spTree>
    <p:extLst>
      <p:ext uri="{BB962C8B-B14F-4D97-AF65-F5344CB8AC3E}">
        <p14:creationId xmlns:p14="http://schemas.microsoft.com/office/powerpoint/2010/main" xmlns="" val="37558283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69">
                                            <p:txEl>
                                              <p:pRg st="0" end="0"/>
                                            </p:txEl>
                                          </p:spTgt>
                                        </p:tgtEl>
                                        <p:attrNameLst>
                                          <p:attrName>style.visibility</p:attrName>
                                        </p:attrNameLst>
                                      </p:cBhvr>
                                      <p:to>
                                        <p:strVal val="visible"/>
                                      </p:to>
                                    </p:set>
                                    <p:animEffect transition="in" filter="fade">
                                      <p:cBhvr>
                                        <p:cTn id="12" dur="2000"/>
                                        <p:tgtEl>
                                          <p:spTgt spid="6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34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京剧是中国独有的表演艺术，它的审美情趣和艺术品位，是中国文化的形象代言之一，是世界艺术之林的奇葩。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35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要深化对南极地区海冰融化现象和南极上空大气运动过程的认识，就必须扩大科学考察区域，加强科研观测精度，改进实验设计方法。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36</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市旅游局要求各风景区进一步加强对景区厕所、停车场的建设和管理，整治和引导不文明旅游的各种顽疾和陋习，有效提升景区的服务水平。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23200" y="507697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主宾搭配不当。应该是“京剧是世界艺术之林的奇葩”，而不是“审美情趣和艺术品位”。</a:t>
            </a:r>
          </a:p>
        </p:txBody>
      </p:sp>
      <p:sp>
        <p:nvSpPr>
          <p:cNvPr id="9" name="内容占位符 2"/>
          <p:cNvSpPr>
            <a:spLocks/>
          </p:cNvSpPr>
          <p:nvPr/>
        </p:nvSpPr>
        <p:spPr bwMode="auto">
          <a:xfrm>
            <a:off x="2023200" y="752524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动宾搭配不当。动词“加强”与宾语“精度”不搭配，可将“加强”改为“提高”。</a:t>
            </a:r>
          </a:p>
        </p:txBody>
      </p:sp>
      <p:sp>
        <p:nvSpPr>
          <p:cNvPr id="10" name="内容占位符 2"/>
          <p:cNvSpPr>
            <a:spLocks/>
          </p:cNvSpPr>
          <p:nvPr/>
        </p:nvSpPr>
        <p:spPr bwMode="auto">
          <a:xfrm>
            <a:off x="1880324" y="1000619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动宾搭配不当。应将“和引导”删掉。</a:t>
            </a:r>
          </a:p>
        </p:txBody>
      </p:sp>
    </p:spTree>
    <p:extLst>
      <p:ext uri="{BB962C8B-B14F-4D97-AF65-F5344CB8AC3E}">
        <p14:creationId xmlns:p14="http://schemas.microsoft.com/office/powerpoint/2010/main" xmlns="" val="2536347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．自从我国第一颗人造地球卫星“东方红一号”成功发射，成为世界上第五个把卫星送上天的国家以来，我国的航天事业取得了巨大的突破。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．国务院近日发布盐业体制改革方案，提出不再核准新增食盐定点生产批发企业，取消食盐批发企业只能在指定范围内销售，允许它们开展跨区域经营。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．职业教育的意义不仅在于传授技能，更在于育人，因此有意识地把工匠精神渗透进日常的技能教学中是职业教育改革的重要课题。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．面对突然发生的灾难，一个地方抗灾能力的强弱既取决于当地经济实力的雄厚，更取决于政府的应急机制和领导人的智慧。</a:t>
            </a: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37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报告还显示，成年国民人均电子书的阅读量有所增加，而报刊的阅读率明显减少。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38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现在的重庆夜景，随着光彩工程的实施，现代科技的运用，更加璀璨夺目，已进入世界四大夜景城市之一。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48739" y="443521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主谓搭配不当。把“阅读率明显减少”改为“阅读率明显下降”。</a:t>
            </a:r>
          </a:p>
        </p:txBody>
      </p:sp>
      <p:sp>
        <p:nvSpPr>
          <p:cNvPr id="9" name="内容占位符 2"/>
          <p:cNvSpPr>
            <a:spLocks/>
          </p:cNvSpPr>
          <p:nvPr/>
        </p:nvSpPr>
        <p:spPr bwMode="auto">
          <a:xfrm>
            <a:off x="2062980" y="693723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是主宾搭配不当，原句的主语是“重庆夜景”，与后面的宾语“世界四大夜景城市之一”搭配不当。二是动宾搭配不当，末句“进入”与“四大夜景城市之一”搭配不当。修改为：随着光彩工程的实施，现代科技的运用，现在的重庆夜景，更加璀璨夺目，重庆已成为世界四大夜景城市之一。</a:t>
            </a:r>
          </a:p>
        </p:txBody>
      </p:sp>
    </p:spTree>
    <p:extLst>
      <p:ext uri="{BB962C8B-B14F-4D97-AF65-F5344CB8AC3E}">
        <p14:creationId xmlns:p14="http://schemas.microsoft.com/office/powerpoint/2010/main" xmlns="" val="40164735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39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这次招聘，一半以上的应聘者曾多年担任外资企业的中高层管理岗位，有较丰富的管理经验。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40</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第二十五届阿姆斯特丹国际纪录片电影节</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天里吸引了</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多万名观众，来自</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多个国家的近</a:t>
            </a:r>
            <a:r>
              <a:rPr lang="en-US" altLang="zh-CN" sz="4000" dirty="0">
                <a:solidFill>
                  <a:schemeClr val="tx1">
                    <a:lumMod val="50000"/>
                    <a:lumOff val="50000"/>
                  </a:schemeClr>
                </a:solidFill>
                <a:latin typeface="微软雅黑" pitchFamily="34" charset="-122"/>
                <a:ea typeface="微软雅黑" pitchFamily="34" charset="-122"/>
              </a:rPr>
              <a:t>2500</a:t>
            </a:r>
            <a:r>
              <a:rPr lang="zh-CN" altLang="en-US" sz="4000" dirty="0">
                <a:solidFill>
                  <a:schemeClr val="tx1">
                    <a:lumMod val="50000"/>
                    <a:lumOff val="50000"/>
                  </a:schemeClr>
                </a:solidFill>
                <a:latin typeface="微软雅黑" pitchFamily="34" charset="-122"/>
                <a:ea typeface="微软雅黑" pitchFamily="34" charset="-122"/>
              </a:rPr>
              <a:t>名电影人、</a:t>
            </a:r>
            <a:r>
              <a:rPr lang="en-US" altLang="zh-CN" sz="4000" dirty="0">
                <a:solidFill>
                  <a:schemeClr val="tx1">
                    <a:lumMod val="50000"/>
                    <a:lumOff val="50000"/>
                  </a:schemeClr>
                </a:solidFill>
                <a:latin typeface="微软雅黑" pitchFamily="34" charset="-122"/>
                <a:ea typeface="微软雅黑" pitchFamily="34" charset="-122"/>
              </a:rPr>
              <a:t>300</a:t>
            </a:r>
            <a:r>
              <a:rPr lang="zh-CN" altLang="en-US" sz="4000" dirty="0">
                <a:solidFill>
                  <a:schemeClr val="tx1">
                    <a:lumMod val="50000"/>
                    <a:lumOff val="50000"/>
                  </a:schemeClr>
                </a:solidFill>
                <a:latin typeface="微软雅黑" pitchFamily="34" charset="-122"/>
                <a:ea typeface="微软雅黑" pitchFamily="34" charset="-122"/>
              </a:rPr>
              <a:t>多部电影前来参与。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31971" y="444092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动宾搭配不当。动词“担任”与宾语“岗位”搭配不当，应改为“担任</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职务”。</a:t>
            </a:r>
          </a:p>
        </p:txBody>
      </p:sp>
      <p:sp>
        <p:nvSpPr>
          <p:cNvPr id="11" name="内容占位符 2"/>
          <p:cNvSpPr>
            <a:spLocks/>
          </p:cNvSpPr>
          <p:nvPr/>
        </p:nvSpPr>
        <p:spPr bwMode="auto">
          <a:xfrm>
            <a:off x="2029832" y="690950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主谓搭配不当。“</a:t>
            </a:r>
            <a:r>
              <a:rPr lang="en-US" altLang="zh-CN" sz="3600" dirty="0">
                <a:solidFill>
                  <a:srgbClr val="A50021"/>
                </a:solidFill>
                <a:latin typeface="微软雅黑" panose="020B0503020204020204" pitchFamily="34" charset="-122"/>
                <a:ea typeface="微软雅黑" panose="020B0503020204020204" pitchFamily="34" charset="-122"/>
              </a:rPr>
              <a:t>300</a:t>
            </a:r>
            <a:r>
              <a:rPr lang="zh-CN" altLang="en-US" sz="3600" dirty="0">
                <a:solidFill>
                  <a:srgbClr val="A50021"/>
                </a:solidFill>
                <a:latin typeface="微软雅黑" panose="020B0503020204020204" pitchFamily="34" charset="-122"/>
                <a:ea typeface="微软雅黑" panose="020B0503020204020204" pitchFamily="34" charset="-122"/>
              </a:rPr>
              <a:t>多部电影前来参与”中，“电影”和“参与”属于主谓搭配不当，应改为“来自</a:t>
            </a:r>
            <a:r>
              <a:rPr lang="en-US" altLang="zh-CN" sz="3600" dirty="0">
                <a:solidFill>
                  <a:srgbClr val="A50021"/>
                </a:solidFill>
                <a:latin typeface="微软雅黑" panose="020B0503020204020204" pitchFamily="34" charset="-122"/>
                <a:ea typeface="微软雅黑" panose="020B0503020204020204" pitchFamily="34" charset="-122"/>
              </a:rPr>
              <a:t>40</a:t>
            </a:r>
            <a:r>
              <a:rPr lang="zh-CN" altLang="en-US" sz="3600" dirty="0">
                <a:solidFill>
                  <a:srgbClr val="A50021"/>
                </a:solidFill>
                <a:latin typeface="微软雅黑" panose="020B0503020204020204" pitchFamily="34" charset="-122"/>
                <a:ea typeface="微软雅黑" panose="020B0503020204020204" pitchFamily="34" charset="-122"/>
              </a:rPr>
              <a:t>多个国家的近</a:t>
            </a:r>
            <a:r>
              <a:rPr lang="en-US" altLang="zh-CN" sz="3600" dirty="0">
                <a:solidFill>
                  <a:srgbClr val="A50021"/>
                </a:solidFill>
                <a:latin typeface="微软雅黑" panose="020B0503020204020204" pitchFamily="34" charset="-122"/>
                <a:ea typeface="微软雅黑" panose="020B0503020204020204" pitchFamily="34" charset="-122"/>
              </a:rPr>
              <a:t>2500</a:t>
            </a:r>
            <a:r>
              <a:rPr lang="zh-CN" altLang="en-US" sz="3600" dirty="0">
                <a:solidFill>
                  <a:srgbClr val="A50021"/>
                </a:solidFill>
                <a:latin typeface="微软雅黑" panose="020B0503020204020204" pitchFamily="34" charset="-122"/>
                <a:ea typeface="微软雅黑" panose="020B0503020204020204" pitchFamily="34" charset="-122"/>
              </a:rPr>
              <a:t>名电影人前来参与，</a:t>
            </a:r>
            <a:r>
              <a:rPr lang="en-US" altLang="zh-CN" sz="3600" dirty="0">
                <a:solidFill>
                  <a:srgbClr val="A50021"/>
                </a:solidFill>
                <a:latin typeface="微软雅黑" panose="020B0503020204020204" pitchFamily="34" charset="-122"/>
                <a:ea typeface="微软雅黑" panose="020B0503020204020204" pitchFamily="34" charset="-122"/>
              </a:rPr>
              <a:t>300</a:t>
            </a:r>
            <a:r>
              <a:rPr lang="zh-CN" altLang="en-US" sz="3600" dirty="0">
                <a:solidFill>
                  <a:srgbClr val="A50021"/>
                </a:solidFill>
                <a:latin typeface="微软雅黑" panose="020B0503020204020204" pitchFamily="34" charset="-122"/>
                <a:ea typeface="微软雅黑" panose="020B0503020204020204" pitchFamily="34" charset="-122"/>
              </a:rPr>
              <a:t>多部电影前来参演”。</a:t>
            </a:r>
          </a:p>
        </p:txBody>
      </p:sp>
    </p:spTree>
    <p:extLst>
      <p:ext uri="{BB962C8B-B14F-4D97-AF65-F5344CB8AC3E}">
        <p14:creationId xmlns:p14="http://schemas.microsoft.com/office/powerpoint/2010/main" xmlns="" val="8409311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41</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当今的世界，各个国家、地区相互依存，已经形成了你中有我、我中有你的格局，是一个经济全球化的时代。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42 </a:t>
            </a:r>
            <a:r>
              <a:rPr lang="zh-CN" altLang="en-US" sz="4000" dirty="0">
                <a:solidFill>
                  <a:schemeClr val="tx1">
                    <a:lumMod val="50000"/>
                    <a:lumOff val="50000"/>
                  </a:schemeClr>
                </a:solidFill>
                <a:latin typeface="微软雅黑" pitchFamily="34" charset="-122"/>
                <a:ea typeface="微软雅黑" pitchFamily="34" charset="-122"/>
              </a:rPr>
              <a:t>第二航站楼交付使用后，设备可达到国际领先水平，旅客过安检通道的时间，将从目前的</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分钟缩短至</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分钟，缩短了</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42207" y="448088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主宾搭配不当。“世界</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时代”，主语“世界”与宾语“时代”不搭配，可以把主语改为“当今时代”，也可以将谓语“是”改为“处在”。</a:t>
            </a:r>
          </a:p>
        </p:txBody>
      </p:sp>
      <p:sp>
        <p:nvSpPr>
          <p:cNvPr id="9" name="内容占位符 2"/>
          <p:cNvSpPr>
            <a:spLocks/>
          </p:cNvSpPr>
          <p:nvPr/>
        </p:nvSpPr>
        <p:spPr bwMode="auto">
          <a:xfrm>
            <a:off x="2023200" y="766926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动补搭配的不当。最后一句的“</a:t>
            </a:r>
            <a:r>
              <a:rPr lang="en-US" altLang="zh-CN" sz="3600" dirty="0">
                <a:solidFill>
                  <a:srgbClr val="A50021"/>
                </a:solidFill>
                <a:latin typeface="微软雅黑" panose="020B0503020204020204" pitchFamily="34" charset="-122"/>
                <a:ea typeface="微软雅黑" panose="020B0503020204020204" pitchFamily="34" charset="-122"/>
              </a:rPr>
              <a:t>10</a:t>
            </a:r>
            <a:r>
              <a:rPr lang="zh-CN" altLang="en-US" sz="3600" dirty="0">
                <a:solidFill>
                  <a:srgbClr val="A50021"/>
                </a:solidFill>
                <a:latin typeface="微软雅黑" panose="020B0503020204020204" pitchFamily="34" charset="-122"/>
                <a:ea typeface="微软雅黑" panose="020B0503020204020204" pitchFamily="34" charset="-122"/>
              </a:rPr>
              <a:t>倍”是补充说明“缩短”的时间数量，做动词“缩短”的补语，不符合逻辑，应把“</a:t>
            </a:r>
            <a:r>
              <a:rPr lang="en-US" altLang="zh-CN" sz="3600" dirty="0">
                <a:solidFill>
                  <a:srgbClr val="A50021"/>
                </a:solidFill>
                <a:latin typeface="微软雅黑" panose="020B0503020204020204" pitchFamily="34" charset="-122"/>
                <a:ea typeface="微软雅黑" panose="020B0503020204020204" pitchFamily="34" charset="-122"/>
              </a:rPr>
              <a:t>10</a:t>
            </a:r>
            <a:r>
              <a:rPr lang="zh-CN" altLang="en-US" sz="3600" dirty="0">
                <a:solidFill>
                  <a:srgbClr val="A50021"/>
                </a:solidFill>
                <a:latin typeface="微软雅黑" panose="020B0503020204020204" pitchFamily="34" charset="-122"/>
                <a:ea typeface="微软雅黑" panose="020B0503020204020204" pitchFamily="34" charset="-122"/>
              </a:rPr>
              <a:t>倍”改为“十分之九”。</a:t>
            </a:r>
          </a:p>
        </p:txBody>
      </p:sp>
    </p:spTree>
    <p:extLst>
      <p:ext uri="{BB962C8B-B14F-4D97-AF65-F5344CB8AC3E}">
        <p14:creationId xmlns:p14="http://schemas.microsoft.com/office/powerpoint/2010/main" xmlns="" val="21083951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修饰语与中心语搭配不当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主要指修饰语或限制语用在中心语前面会造成表达上的不合习惯或不合事理等问题的现象。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43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北京卷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据悉，一种新型的袖珍电脑将亮相本届科博会，它采用语音输入、太阳能供电，具有高雅、时尚、方便、环保的功能和作用。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3200" y="692219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残缺，修饰语与中心语搭配不当。“它采用语音输入、太阳能供电”缺失宾语中心语，应在“供电”后加上“的方式”；“具有高雅、时尚、方便、环保的功能和作用”，修饰语与中心语搭配不当，“高雅、时尚、方便”不属于“功能和作用”，应将“功能和作用”改为“特点”。</a:t>
            </a:r>
          </a:p>
        </p:txBody>
      </p:sp>
    </p:spTree>
    <p:extLst>
      <p:ext uri="{BB962C8B-B14F-4D97-AF65-F5344CB8AC3E}">
        <p14:creationId xmlns:p14="http://schemas.microsoft.com/office/powerpoint/2010/main" xmlns="" val="39998454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44 </a:t>
            </a:r>
            <a:r>
              <a:rPr lang="zh-CN" altLang="en-US" sz="4000" dirty="0">
                <a:solidFill>
                  <a:schemeClr val="tx1">
                    <a:lumMod val="50000"/>
                    <a:lumOff val="50000"/>
                  </a:schemeClr>
                </a:solidFill>
                <a:latin typeface="微软雅黑" pitchFamily="34" charset="-122"/>
                <a:ea typeface="微软雅黑" pitchFamily="34" charset="-122"/>
              </a:rPr>
              <a:t>随着全球气温升高，飓风、洪水、干旱等极端气象事件的频率和强度正在增加，气候变暖已成为全人类必须共同面对的挑战。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45 </a:t>
            </a:r>
            <a:r>
              <a:rPr lang="zh-CN" altLang="en-US" sz="4000" dirty="0">
                <a:solidFill>
                  <a:schemeClr val="tx1">
                    <a:lumMod val="50000"/>
                    <a:lumOff val="50000"/>
                  </a:schemeClr>
                </a:solidFill>
                <a:latin typeface="微软雅黑" pitchFamily="34" charset="-122"/>
                <a:ea typeface="微软雅黑" pitchFamily="34" charset="-122"/>
              </a:rPr>
              <a:t>这一歌唱组合独立团创作的高品质词曲以及在演唱中表现出的音乐天分和文化素养，很难让人相信这是平均年龄仅</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岁的作品。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3200" y="450091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修饰语与中心语搭配不当。“极端气象事件的频率和强度”一句的修饰语“极端气象事件”与中心语“频率和强度”搭配不当，应在“事件”后面添加必要的动词“发生”。</a:t>
            </a:r>
          </a:p>
        </p:txBody>
      </p:sp>
      <p:sp>
        <p:nvSpPr>
          <p:cNvPr id="11" name="内容占位符 2"/>
          <p:cNvSpPr>
            <a:spLocks/>
          </p:cNvSpPr>
          <p:nvPr/>
        </p:nvSpPr>
        <p:spPr bwMode="auto">
          <a:xfrm>
            <a:off x="2023200" y="774127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修饰语与中心语搭配不当。“平均年龄仅</a:t>
            </a:r>
            <a:r>
              <a:rPr lang="en-US" altLang="zh-CN" sz="3600" dirty="0">
                <a:solidFill>
                  <a:srgbClr val="A50021"/>
                </a:solidFill>
                <a:latin typeface="微软雅黑" panose="020B0503020204020204" pitchFamily="34" charset="-122"/>
                <a:ea typeface="微软雅黑" panose="020B0503020204020204" pitchFamily="34" charset="-122"/>
              </a:rPr>
              <a:t>20</a:t>
            </a:r>
            <a:r>
              <a:rPr lang="zh-CN" altLang="en-US" sz="3600" dirty="0">
                <a:solidFill>
                  <a:srgbClr val="A50021"/>
                </a:solidFill>
                <a:latin typeface="微软雅黑" panose="020B0503020204020204" pitchFamily="34" charset="-122"/>
                <a:ea typeface="微软雅黑" panose="020B0503020204020204" pitchFamily="34" charset="-122"/>
              </a:rPr>
              <a:t>岁”不能修饰“作品”，应在“作品”前面加上“年轻人的”。</a:t>
            </a:r>
          </a:p>
        </p:txBody>
      </p:sp>
    </p:spTree>
    <p:extLst>
      <p:ext uri="{BB962C8B-B14F-4D97-AF65-F5344CB8AC3E}">
        <p14:creationId xmlns:p14="http://schemas.microsoft.com/office/powerpoint/2010/main" xmlns="" val="42389194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一面与两面搭配不当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其主要特点为：句子前面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或后面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出现了表示一正一反两方面意思的词语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如“成败”“升降”“高低”“好坏”“优劣”“强弱”“得失”“能否”“是否”“有无”等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，后面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或前面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却只有表示一方面的意思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或正或反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的词句与之相呼应，从而造成前后内容搭配不协调的问题。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46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除了驾驶员要有熟练的驾驶技术、丰富的驾驶经验之外，汽车本身的状况，也是保证行车安全的重要条件之一。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1808886" y="918143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一面与两面搭配不当。应将“汽车本身的状况”改为“汽车本身的良好状况”。</a:t>
            </a:r>
          </a:p>
        </p:txBody>
      </p:sp>
    </p:spTree>
    <p:extLst>
      <p:ext uri="{BB962C8B-B14F-4D97-AF65-F5344CB8AC3E}">
        <p14:creationId xmlns:p14="http://schemas.microsoft.com/office/powerpoint/2010/main" xmlns="" val="41977294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47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每一个学生都具有创新的潜能，要激发这种潜能，就要看能否培养学生自主学习的能力。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48</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学校能否形成良好的、有促进功能的校园文化，学习者能否真正适应并融入它，这对教学活动的有效开展起着重要作用。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3200" y="450091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一面与两面搭配不当。“激发这种潜能”和“能否”一面对两面。可删除“看能否”，或将“激发这种潜能”前的“要”改为“能否”。</a:t>
            </a:r>
          </a:p>
        </p:txBody>
      </p:sp>
      <p:sp>
        <p:nvSpPr>
          <p:cNvPr id="11" name="内容占位符 2"/>
          <p:cNvSpPr>
            <a:spLocks/>
          </p:cNvSpPr>
          <p:nvPr/>
        </p:nvSpPr>
        <p:spPr bwMode="auto">
          <a:xfrm>
            <a:off x="2023200" y="774127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一面与两面搭配不当。“能否”表示事物的两个方面，所以对应的结论也应该是两个方面，而“有效开展”仅指积极的方面，前后不对称导致搭配不当，可以改为“这对教学活动能否有效开展起着重要作用”。</a:t>
            </a:r>
          </a:p>
        </p:txBody>
      </p:sp>
    </p:spTree>
    <p:extLst>
      <p:ext uri="{BB962C8B-B14F-4D97-AF65-F5344CB8AC3E}">
        <p14:creationId xmlns:p14="http://schemas.microsoft.com/office/powerpoint/2010/main" xmlns="" val="29104635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关联词语搭配不当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一些关联词语有其固定的搭配对象，如“只有”和“才”、“只要”和“就”、“不但不”和“反而”等，如果不是，则会犯搭配不当的错误；有些关联词语搭配的对象不同，则其表意功能也不同，如“不是”与“而是”搭配表并列，与“就是”搭配则表选择，命题者有时就利用其搭配易混淆的情况来设置错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49</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亚冠联赛半决赛次回合比赛中广州恒大队以</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横扫日本柏太阳神队时，球员们深知：一个球的输赢，不仅仅关系到个人的面子，而是关系到祖国的耻辱和荣誉。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38332" y="925343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关联词语搭配不当。“不是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，而是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表并列关系，从前后两个句子之间的关系分析，属于递进关系，应将“而是”改为“而且”。</a:t>
            </a:r>
          </a:p>
        </p:txBody>
      </p:sp>
    </p:spTree>
    <p:extLst>
      <p:ext uri="{BB962C8B-B14F-4D97-AF65-F5344CB8AC3E}">
        <p14:creationId xmlns:p14="http://schemas.microsoft.com/office/powerpoint/2010/main" xmlns="" val="4317471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50 </a:t>
            </a:r>
            <a:r>
              <a:rPr lang="zh-CN" altLang="en-US" sz="4000" dirty="0">
                <a:solidFill>
                  <a:schemeClr val="tx1">
                    <a:lumMod val="50000"/>
                    <a:lumOff val="50000"/>
                  </a:schemeClr>
                </a:solidFill>
                <a:latin typeface="微软雅黑" pitchFamily="34" charset="-122"/>
                <a:ea typeface="微软雅黑" pitchFamily="34" charset="-122"/>
              </a:rPr>
              <a:t>如果能掌握各种类型的调查报告的特点，才有助于在调查研究过程中抓住中心，突出重点。 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51 </a:t>
            </a:r>
            <a:r>
              <a:rPr lang="zh-CN" altLang="en-US" sz="4000" dirty="0">
                <a:solidFill>
                  <a:schemeClr val="tx1">
                    <a:lumMod val="50000"/>
                    <a:lumOff val="50000"/>
                  </a:schemeClr>
                </a:solidFill>
                <a:latin typeface="微软雅黑" pitchFamily="34" charset="-122"/>
                <a:ea typeface="微软雅黑" pitchFamily="34" charset="-122"/>
              </a:rPr>
              <a:t>人们认为，影响团队有效性的关键因素不只是个体贡献的简单相加，而是能使队员行动一致、互相配合的团队协作技能。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内容占位符 2"/>
          <p:cNvSpPr>
            <a:spLocks/>
          </p:cNvSpPr>
          <p:nvPr/>
        </p:nvSpPr>
        <p:spPr bwMode="auto">
          <a:xfrm>
            <a:off x="1937368" y="456145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关联词语搭配不当。第一个分句用了“如果”，第二个分句“才”与之不搭配。分析前后句子间的关系，是假设关系，应将“才”改为“就”。</a:t>
            </a:r>
          </a:p>
        </p:txBody>
      </p:sp>
      <p:sp>
        <p:nvSpPr>
          <p:cNvPr id="9" name="内容占位符 2"/>
          <p:cNvSpPr>
            <a:spLocks/>
          </p:cNvSpPr>
          <p:nvPr/>
        </p:nvSpPr>
        <p:spPr bwMode="auto">
          <a:xfrm>
            <a:off x="1937368" y="776545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关联词语搭配不当。句中“不只是”与“而是”搭配不当，“不只是”常与“而且”搭配，表示递进关系。分析句子间的关系后可知，是并列关系，应把“不只是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，而是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改为“不是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，而是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xmlns="" val="2845731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多重否定搭配不当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注意是否误用多重否定，尤其是本身具有否定意义的动词，如：没、阻止、防止、否认、避免、幸免、难免、切忌等。这类词本身含有否定意义，用在句中起否定句意的作用，如果忽视这一用法，在句中又用否定词，就会造成语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52</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今年五一节前夕，发改委发出紧急通知，禁止空调厂商和经销商不得以价格战的手段进行不正当竞争。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内容占位符 2"/>
          <p:cNvSpPr>
            <a:spLocks/>
          </p:cNvSpPr>
          <p:nvPr/>
        </p:nvSpPr>
        <p:spPr bwMode="auto">
          <a:xfrm>
            <a:off x="2232572" y="842728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多重否定搭配不当。“禁止”与“不得”应该删去一个。</a:t>
            </a:r>
          </a:p>
        </p:txBody>
      </p:sp>
    </p:spTree>
    <p:extLst>
      <p:ext uri="{BB962C8B-B14F-4D97-AF65-F5344CB8AC3E}">
        <p14:creationId xmlns:p14="http://schemas.microsoft.com/office/powerpoint/2010/main" xmlns="" val="27892578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132758"/>
            <a:ext cx="19645450"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3129576"/>
            <a:ext cx="19716888"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本题考查辨析语病的能力。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项，暗换主语，“成为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主语应为“我国”；“取得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突破”搭配不当，应改为“实现了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突破”或“取得了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项，成分残缺，“取消”后缺少宾语中心语，应在“销售”后加上“的规定”。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项，两面对一面，“强弱”是两面，而“雄厚”只是针对“强”的一面。</a:t>
            </a:r>
          </a:p>
        </p:txBody>
      </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53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江西卷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女性学者被称为“美女学者”，我还听过“美女主持”“美女政治家”的说法，估计没被我漏举的还有不少。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54</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近视患者都应当接受专业医师的检查，选配合适的眼镜，切忌不要因为怕麻烦、爱漂亮而不戴眼镜。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内容占位符 2"/>
          <p:cNvSpPr>
            <a:spLocks/>
          </p:cNvSpPr>
          <p:nvPr/>
        </p:nvSpPr>
        <p:spPr bwMode="auto">
          <a:xfrm>
            <a:off x="2023200" y="4342817"/>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否定与肯定顾此失彼。“漏举的”指没有列举出来的，应删除“没”。</a:t>
            </a:r>
          </a:p>
        </p:txBody>
      </p:sp>
      <p:sp>
        <p:nvSpPr>
          <p:cNvPr id="14" name="内容占位符 2"/>
          <p:cNvSpPr>
            <a:spLocks/>
          </p:cNvSpPr>
          <p:nvPr/>
        </p:nvSpPr>
        <p:spPr bwMode="auto">
          <a:xfrm>
            <a:off x="2026856" y="691483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多重否定搭配不当。“切忌”与“不要”应该删去一个。</a:t>
            </a:r>
          </a:p>
        </p:txBody>
      </p:sp>
    </p:spTree>
    <p:extLst>
      <p:ext uri="{BB962C8B-B14F-4D97-AF65-F5344CB8AC3E}">
        <p14:creationId xmlns:p14="http://schemas.microsoft.com/office/powerpoint/2010/main" xmlns="" val="42731996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1614801"/>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类型三　成分残缺或赘余</a:t>
            </a:r>
          </a:p>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一</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成分残缺</a:t>
            </a:r>
          </a:p>
        </p:txBody>
      </p:sp>
      <p:sp>
        <p:nvSpPr>
          <p:cNvPr id="12" name="TextBox 68"/>
          <p:cNvSpPr txBox="1"/>
          <p:nvPr/>
        </p:nvSpPr>
        <p:spPr>
          <a:xfrm>
            <a:off x="1971295" y="5513380"/>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缺主语、谓语、宾语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缺主语：句子缺少主语，有时是由介词滥用造成的，有时是由省略不当造成的。②缺谓语：当句中的某个重要动词缺失时，往往会造成句子表达不规范或表意不合理。③缺宾语：这是一种最为常见的设误类型，有时是“主语＋谓语＋宾语”这样的主干成分中，宾语残缺了；有时是“介词＋宾语”这样的结构中，宾语残缺了。</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985176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69">
                                            <p:txEl>
                                              <p:pRg st="0" end="0"/>
                                            </p:txEl>
                                          </p:spTgt>
                                        </p:tgtEl>
                                        <p:attrNameLst>
                                          <p:attrName>style.visibility</p:attrName>
                                        </p:attrNameLst>
                                      </p:cBhvr>
                                      <p:to>
                                        <p:strVal val="visible"/>
                                      </p:to>
                                    </p:set>
                                    <p:animEffect transition="in" filter="fade">
                                      <p:cBhvr>
                                        <p:cTn id="12" dur="2000"/>
                                        <p:tgtEl>
                                          <p:spTgt spid="6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55</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这场专项整治行动是为规范互联网金融在迅速发展过程中的各种乱象，经过广泛征集意见，酝酿一年之久，形成最终方案。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56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学校宿舍、教学楼等人群密集区，一旦发生火灾，后果不堪设想，因此学生掌握火灾中自救互救相当重要。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57</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面对电商领域投诉激增的现状，政府管理部门和电商平台应及时联手，打击侵权和制售假冒伪劣商品，保护消费者的合法权益。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23200" y="507697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成分残缺，应在“各种乱象”后加“而展开的”。</a:t>
            </a:r>
          </a:p>
        </p:txBody>
      </p:sp>
      <p:sp>
        <p:nvSpPr>
          <p:cNvPr id="9" name="内容占位符 2"/>
          <p:cNvSpPr>
            <a:spLocks/>
          </p:cNvSpPr>
          <p:nvPr/>
        </p:nvSpPr>
        <p:spPr bwMode="auto">
          <a:xfrm>
            <a:off x="2023200" y="752524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成分残缺，应为“掌握</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的常识</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或知识</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相当重要”。</a:t>
            </a:r>
          </a:p>
        </p:txBody>
      </p:sp>
      <p:sp>
        <p:nvSpPr>
          <p:cNvPr id="10" name="内容占位符 2"/>
          <p:cNvSpPr>
            <a:spLocks/>
          </p:cNvSpPr>
          <p:nvPr/>
        </p:nvSpPr>
        <p:spPr bwMode="auto">
          <a:xfrm>
            <a:off x="1880324" y="1000619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成分残缺，“打击”后缺宾语中心语，应在“商品”后添加“等行为”。</a:t>
            </a:r>
          </a:p>
        </p:txBody>
      </p:sp>
    </p:spTree>
    <p:extLst>
      <p:ext uri="{BB962C8B-B14F-4D97-AF65-F5344CB8AC3E}">
        <p14:creationId xmlns:p14="http://schemas.microsoft.com/office/powerpoint/2010/main" xmlns="" val="7298238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58</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由于自贸区致力于营造国际化、法治化、市场化的营商环境，使更多金融、物流和</a:t>
            </a:r>
            <a:r>
              <a:rPr lang="en-US" altLang="zh-CN" sz="4000" dirty="0">
                <a:solidFill>
                  <a:schemeClr val="tx1">
                    <a:lumMod val="50000"/>
                    <a:lumOff val="50000"/>
                  </a:schemeClr>
                </a:solidFill>
                <a:latin typeface="微软雅黑" pitchFamily="34" charset="-122"/>
                <a:ea typeface="微软雅黑" pitchFamily="34" charset="-122"/>
              </a:rPr>
              <a:t>IT</a:t>
            </a:r>
            <a:r>
              <a:rPr lang="zh-CN" altLang="en-US" sz="4000" dirty="0">
                <a:solidFill>
                  <a:schemeClr val="tx1">
                    <a:lumMod val="50000"/>
                    <a:lumOff val="50000"/>
                  </a:schemeClr>
                </a:solidFill>
                <a:latin typeface="微软雅黑" pitchFamily="34" charset="-122"/>
                <a:ea typeface="微软雅黑" pitchFamily="34" charset="-122"/>
              </a:rPr>
              <a:t>等专业人才有机会不出国门，就能拿到远超同行水平的“国际工资”。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59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日正式实施了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湖北省全民阅读促进办法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，是我国首部关于全民阅读的地方政府规章，普通人的阅读权益因此获得了法律保障。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60</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打车软件为乘客和司机搭建起沟通平台，方便了市民打车，但出租车无论是否使用打车软件，均应遵守运营规则，这才能维护相关各方的合法权益和合理要求。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23200" y="440129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滥用关联词导致主语缺失。“由于”和“使”二者删其一。</a:t>
            </a:r>
          </a:p>
        </p:txBody>
      </p:sp>
      <p:sp>
        <p:nvSpPr>
          <p:cNvPr id="9" name="内容占位符 2"/>
          <p:cNvSpPr>
            <a:spLocks/>
          </p:cNvSpPr>
          <p:nvPr/>
        </p:nvSpPr>
        <p:spPr bwMode="auto">
          <a:xfrm>
            <a:off x="2026322" y="686939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缺主语。“正式实施了”改为“正式实施的”。</a:t>
            </a:r>
          </a:p>
        </p:txBody>
      </p:sp>
      <p:sp>
        <p:nvSpPr>
          <p:cNvPr id="10" name="内容占位符 2"/>
          <p:cNvSpPr>
            <a:spLocks/>
          </p:cNvSpPr>
          <p:nvPr/>
        </p:nvSpPr>
        <p:spPr bwMode="auto">
          <a:xfrm>
            <a:off x="1880324" y="933749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缺谓语。“维护”与“合法权益”可以搭配，但是不可以与“合理要求”搭配，所以“合理要求”的前面缺谓语动词，可添加“满足”。</a:t>
            </a:r>
          </a:p>
        </p:txBody>
      </p:sp>
    </p:spTree>
    <p:extLst>
      <p:ext uri="{BB962C8B-B14F-4D97-AF65-F5344CB8AC3E}">
        <p14:creationId xmlns:p14="http://schemas.microsoft.com/office/powerpoint/2010/main" xmlns="" val="1629651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61</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全民阅读”活动是丰富市民文化生活，引导市民多读书、读好书，使读书成为一种体现百姓精神追求的生活方式。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62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英国政府计划从今年</a:t>
            </a:r>
            <a:r>
              <a:rPr lang="en-US" altLang="zh-CN" sz="4000" dirty="0">
                <a:solidFill>
                  <a:schemeClr val="tx1">
                    <a:lumMod val="50000"/>
                    <a:lumOff val="50000"/>
                  </a:schemeClr>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月开始，推行</a:t>
            </a: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到</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岁幼童将接受语文和算术能力的“基准测验”，此政策遭到了教师工会的强烈反对。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63</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具有自动化生产、智能识别和系统操控等功能的工业机器人，正成为国内不少装备制造企业提高生产效率、解决人力成本上涨的利器。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48739" y="443521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宾语中心语残缺。应在句末加上“的一项活动”，或去掉“是”。</a:t>
            </a:r>
          </a:p>
        </p:txBody>
      </p:sp>
      <p:sp>
        <p:nvSpPr>
          <p:cNvPr id="9" name="内容占位符 2"/>
          <p:cNvSpPr>
            <a:spLocks/>
          </p:cNvSpPr>
          <p:nvPr/>
        </p:nvSpPr>
        <p:spPr bwMode="auto">
          <a:xfrm>
            <a:off x="2062980" y="693723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宾语中心语残缺。可在“基准测验”后加“的政策”，充当“推行”的宾语中心语。</a:t>
            </a:r>
          </a:p>
        </p:txBody>
      </p:sp>
      <p:sp>
        <p:nvSpPr>
          <p:cNvPr id="10" name="内容占位符 2"/>
          <p:cNvSpPr>
            <a:spLocks/>
          </p:cNvSpPr>
          <p:nvPr/>
        </p:nvSpPr>
        <p:spPr bwMode="auto">
          <a:xfrm>
            <a:off x="2062980" y="914034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解决”后缺少宾语中心语。应在“解决人力成本上涨”后加“问题”。</a:t>
            </a:r>
          </a:p>
        </p:txBody>
      </p:sp>
    </p:spTree>
    <p:extLst>
      <p:ext uri="{BB962C8B-B14F-4D97-AF65-F5344CB8AC3E}">
        <p14:creationId xmlns:p14="http://schemas.microsoft.com/office/powerpoint/2010/main" xmlns="" val="41241336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64</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据报道，某市场被发现存在销售假冒伪劣产品，伪造质检报告书，管理部门将对此开展专项检查行动，进一步规范经营行为。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48739" y="443521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成分残缺。“存在”后缺少宾语中心语，在“伪造质检报告书”的后面加“的情况”。</a:t>
            </a:r>
          </a:p>
        </p:txBody>
      </p:sp>
    </p:spTree>
    <p:extLst>
      <p:ext uri="{BB962C8B-B14F-4D97-AF65-F5344CB8AC3E}">
        <p14:creationId xmlns:p14="http://schemas.microsoft.com/office/powerpoint/2010/main" xmlns="" val="7112499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缺介词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该用介词的地方没有用就属于介词漏用，介词漏用会使句子表意不清或表达不规范。</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65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市防汛指挥部指出，今年防汛形势依然严峻，有关部门要对人民群众生命财产和城市发展高度负责的态度，扎扎实实地把防汛部署落到实处。 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3200" y="692219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句中缺少介词，因此不能与后面的“态度”构成介词结构，应在“有关部门要”的后面加“本着”。</a:t>
            </a:r>
          </a:p>
        </p:txBody>
      </p:sp>
    </p:spTree>
    <p:extLst>
      <p:ext uri="{BB962C8B-B14F-4D97-AF65-F5344CB8AC3E}">
        <p14:creationId xmlns:p14="http://schemas.microsoft.com/office/powerpoint/2010/main" xmlns="" val="42639129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66</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在网络时代到来以后，争鸣性质的学术文章，更强调要得到作者本人认可的文本为学术争论的起点。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67 </a:t>
            </a:r>
            <a:r>
              <a:rPr lang="zh-CN" altLang="en-US" sz="4000" dirty="0">
                <a:solidFill>
                  <a:schemeClr val="tx1">
                    <a:lumMod val="50000"/>
                    <a:lumOff val="50000"/>
                  </a:schemeClr>
                </a:solidFill>
                <a:latin typeface="微软雅黑" pitchFamily="34" charset="-122"/>
                <a:ea typeface="微软雅黑" pitchFamily="34" charset="-122"/>
              </a:rPr>
              <a:t>姜堰市委对政协工作的领导落到了实处，充分发挥了各民主党派参政议政的作用。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3200" y="450091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缺少介词。“更强调要得到作者本人认可的文本为学术争论的起点”缺少介词，应在“要”后添加介词“以”，以保证“以</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为”结构的完整。</a:t>
            </a:r>
          </a:p>
        </p:txBody>
      </p:sp>
      <p:sp>
        <p:nvSpPr>
          <p:cNvPr id="11" name="内容占位符 2"/>
          <p:cNvSpPr>
            <a:spLocks/>
          </p:cNvSpPr>
          <p:nvPr/>
        </p:nvSpPr>
        <p:spPr bwMode="auto">
          <a:xfrm>
            <a:off x="2023200" y="688228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缺少介词。在“对”的前面加上“把”字。</a:t>
            </a:r>
          </a:p>
        </p:txBody>
      </p:sp>
    </p:spTree>
    <p:extLst>
      <p:ext uri="{BB962C8B-B14F-4D97-AF65-F5344CB8AC3E}">
        <p14:creationId xmlns:p14="http://schemas.microsoft.com/office/powerpoint/2010/main" xmlns="" val="36385316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成分赘余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语意重复造成赘余</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指句子中词义重复，即多使用了一个词语。有主语、谓语、定语、状语语意重复以及并列成分语意重复等。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68</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据说当年徽州男人大多出外经商，家中皆是妇孺及孩童，为了安全，徽州的古村落老宅子大多为高墙深院、重门窄窗的建筑。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69</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江西卷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虽然有国家资源做支撑，但面临重重困难，国有企业能取得现在这样的成绩，确实可说堪称不易。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1994033" y="846135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重复累赘。“妇孺”指妇女和幼儿，与“孩童”不能构成并列关系。</a:t>
            </a:r>
          </a:p>
        </p:txBody>
      </p:sp>
      <p:sp>
        <p:nvSpPr>
          <p:cNvPr id="9" name="内容占位符 2"/>
          <p:cNvSpPr>
            <a:spLocks/>
          </p:cNvSpPr>
          <p:nvPr/>
        </p:nvSpPr>
        <p:spPr bwMode="auto">
          <a:xfrm>
            <a:off x="1994033" y="1082192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成分赘余。“可说”与“堪称”语意重复，应去掉“可说”或“堪称”。</a:t>
            </a:r>
          </a:p>
        </p:txBody>
      </p:sp>
    </p:spTree>
    <p:extLst>
      <p:ext uri="{BB962C8B-B14F-4D97-AF65-F5344CB8AC3E}">
        <p14:creationId xmlns:p14="http://schemas.microsoft.com/office/powerpoint/2010/main" xmlns="" val="42889206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70</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神木县属陕北黄土丘陵区向内蒙古高原的过渡地带，境内煤矿资源主要分布在北部的风沙草滩区，生态环境非常脆弱，一旦破坏，短期内难以一时恢复。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1906575" y="430253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成分赘余，状语重复。“短期内”与“一时”重复，应去掉“一时”。</a:t>
            </a:r>
          </a:p>
        </p:txBody>
      </p:sp>
    </p:spTree>
    <p:extLst>
      <p:ext uri="{BB962C8B-B14F-4D97-AF65-F5344CB8AC3E}">
        <p14:creationId xmlns:p14="http://schemas.microsoft.com/office/powerpoint/2010/main" xmlns="" val="5256884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3818314"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．随着技术的进步和经验的积累，再加上政策的扶持，使得我国自主品牌汽车进入快速发展时期，各种创新产品层出不穷。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．如果有一天科技发展到人们乘宇宙飞船就像今天乘飞机一样方便的时候，银河就不再遥远，宇宙也就不再那么神秘了。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．首届跨境电商论坛近日在北京举行， 来自各知名电商的数十名代表齐聚一堂，分析了电商企业面临的机遇和挑战。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．在第</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个国际博物馆日到来之际，本市历时三年开展的第一次全国可移动文物普査工作，昨日交出了首份答卷。</a:t>
            </a:r>
          </a:p>
        </p:txBody>
      </p:sp>
      <p:sp>
        <p:nvSpPr>
          <p:cNvPr id="14" name="矩形 13"/>
          <p:cNvSpPr/>
          <p:nvPr/>
        </p:nvSpPr>
        <p:spPr>
          <a:xfrm>
            <a:off x="16130116" y="2874936"/>
            <a:ext cx="5609972" cy="87868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130116" y="2874936"/>
            <a:ext cx="5609972" cy="8734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本题考查辨析病句，能力层级为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项，搭配不当，主宾搭配不当，“汽车”“进入”“时期”不搭配，可改成“自主品牌汽车工业进入快速发展时期”；另外，缺少主语，去掉“使得”。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项，重复赘余，删除“的时候”。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项，成分残缺，在“工作”后面增加“初战告捷”或“初现结果”。</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滥用介词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不该用介词的地方用介词就是滥用介词。滥用介词会使句子表意啰唆或成分残缺。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71 </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全国大纲卷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建立监督机制非常重要，企业对制度的决策、出台、执行到取得成效的每个环节都纳入监督的范围，就能切实有效地增强执行力。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72 </a:t>
            </a:r>
            <a:r>
              <a:rPr lang="zh-CN" altLang="en-US" sz="4000" dirty="0">
                <a:solidFill>
                  <a:schemeClr val="tx1">
                    <a:lumMod val="50000"/>
                    <a:lumOff val="50000"/>
                  </a:schemeClr>
                </a:solidFill>
                <a:latin typeface="微软雅黑" pitchFamily="34" charset="-122"/>
                <a:ea typeface="微软雅黑" pitchFamily="34" charset="-122"/>
              </a:rPr>
              <a:t>这位曾经驰骋乒坛的名将已经回到祖国，现就任于北京大学医学部教授，从事运动医学的教学与研究，为国家的体育事业贡献他的力量。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0" name="内容占位符 2"/>
          <p:cNvSpPr>
            <a:spLocks/>
          </p:cNvSpPr>
          <p:nvPr/>
        </p:nvSpPr>
        <p:spPr bwMode="auto">
          <a:xfrm>
            <a:off x="2037797" y="673315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滥用介词导致成分残缺。应把“对”改为“把”。</a:t>
            </a:r>
          </a:p>
        </p:txBody>
      </p:sp>
      <p:sp>
        <p:nvSpPr>
          <p:cNvPr id="11" name="内容占位符 2"/>
          <p:cNvSpPr>
            <a:spLocks/>
          </p:cNvSpPr>
          <p:nvPr/>
        </p:nvSpPr>
        <p:spPr bwMode="auto">
          <a:xfrm>
            <a:off x="2037797" y="911193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介词成分赘余。应去掉“就任于”中的“于”字。</a:t>
            </a:r>
          </a:p>
        </p:txBody>
      </p:sp>
    </p:spTree>
    <p:extLst>
      <p:ext uri="{BB962C8B-B14F-4D97-AF65-F5344CB8AC3E}">
        <p14:creationId xmlns:p14="http://schemas.microsoft.com/office/powerpoint/2010/main" xmlns="" val="39104429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73 </a:t>
            </a:r>
            <a:r>
              <a:rPr lang="zh-CN" altLang="en-US" sz="4000" dirty="0">
                <a:solidFill>
                  <a:schemeClr val="tx1">
                    <a:lumMod val="50000"/>
                    <a:lumOff val="50000"/>
                  </a:schemeClr>
                </a:solidFill>
                <a:latin typeface="微软雅黑" pitchFamily="34" charset="-122"/>
                <a:ea typeface="微软雅黑" pitchFamily="34" charset="-122"/>
              </a:rPr>
              <a:t>在最近报刊上发表的一系列文章里，给了我们一个十分有益的启示：要形成一个良好的社会风气，就必须加强国民素质教育。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7035" y="442890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句首介词短语的滥用造成句子缺失主语。应删除“在”和“里”。</a:t>
            </a:r>
          </a:p>
        </p:txBody>
      </p:sp>
    </p:spTree>
    <p:extLst>
      <p:ext uri="{BB962C8B-B14F-4D97-AF65-F5344CB8AC3E}">
        <p14:creationId xmlns:p14="http://schemas.microsoft.com/office/powerpoint/2010/main" xmlns="" val="7416026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滥用关联词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两个句子之间无转折、递进、因果、假设等关系，却滥用关联词；有时候，如果两个表意相同的关联词叠用在一起，就会犯“叠床架屋”的毛病。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74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绿色象征生命力、活力，象征和谐、真实；我之所以热爱绿色，唯其因为我热爱生命，眷恋人生，希望青春永驻。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75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参加这次探险活动前他已写下遗嘱，万一若在探险中遇到不测，四个子女都能从他的巨额遗产中按月领取固定数额的生活费。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内容占位符 2"/>
          <p:cNvSpPr>
            <a:spLocks/>
          </p:cNvSpPr>
          <p:nvPr/>
        </p:nvSpPr>
        <p:spPr bwMode="auto">
          <a:xfrm>
            <a:off x="2026678" y="759725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滥用关联词。“唯其”与后面的“因为”重复，可将“唯其”改为“是”。</a:t>
            </a:r>
          </a:p>
        </p:txBody>
      </p:sp>
      <p:sp>
        <p:nvSpPr>
          <p:cNvPr id="9" name="内容占位符 2"/>
          <p:cNvSpPr>
            <a:spLocks/>
          </p:cNvSpPr>
          <p:nvPr/>
        </p:nvSpPr>
        <p:spPr bwMode="auto">
          <a:xfrm>
            <a:off x="2105266" y="9848334"/>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万一”和“若”连用，表意重复，应删去一个。</a:t>
            </a:r>
          </a:p>
        </p:txBody>
      </p:sp>
    </p:spTree>
    <p:extLst>
      <p:ext uri="{BB962C8B-B14F-4D97-AF65-F5344CB8AC3E}">
        <p14:creationId xmlns:p14="http://schemas.microsoft.com/office/powerpoint/2010/main" xmlns="" val="40066061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76 </a:t>
            </a:r>
            <a:r>
              <a:rPr lang="zh-CN" altLang="en-US" sz="4000" dirty="0">
                <a:solidFill>
                  <a:schemeClr val="tx1">
                    <a:lumMod val="50000"/>
                    <a:lumOff val="50000"/>
                  </a:schemeClr>
                </a:solidFill>
                <a:latin typeface="微软雅黑" pitchFamily="34" charset="-122"/>
                <a:ea typeface="微软雅黑" pitchFamily="34" charset="-122"/>
              </a:rPr>
              <a:t>该集团的资金大都是从外界筹措的，利息之高令人难以想象，然而高额利息使该集团在资金运转上所承受的压力越来越大。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内容占位符 2"/>
          <p:cNvSpPr>
            <a:spLocks/>
          </p:cNvSpPr>
          <p:nvPr/>
        </p:nvSpPr>
        <p:spPr bwMode="auto">
          <a:xfrm>
            <a:off x="1937368" y="456145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强加转折关系造成成分赘余。删除“然而”。</a:t>
            </a:r>
          </a:p>
        </p:txBody>
      </p:sp>
    </p:spTree>
    <p:extLst>
      <p:ext uri="{BB962C8B-B14F-4D97-AF65-F5344CB8AC3E}">
        <p14:creationId xmlns:p14="http://schemas.microsoft.com/office/powerpoint/2010/main" xmlns="" val="9993979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滥用表约数或估量的词语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此类病句的主要特点是句中的约数后面赘用了“左右”“上下”等表概数的词语，有的甚至前面还用了“大概”“大约”等表概数的副词。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77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海峡两岸关系协会与海峡交流基金会今天下午针对第三次陈江会谈的各项协议文本，举行了最后一次预备性磋商，历时大约一个多小时。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78</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说起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飞鸟集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，同学们一定不会陌生，它的作者印度著名诗人泰戈尔，一生共写了大约</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多部诗集，被称为“诗圣”。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内容占位符 2"/>
          <p:cNvSpPr>
            <a:spLocks/>
          </p:cNvSpPr>
          <p:nvPr/>
        </p:nvSpPr>
        <p:spPr bwMode="auto">
          <a:xfrm>
            <a:off x="2023200" y="7453238"/>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滥用表约数的词语。“大约”与“多”都表示约数，应删除其中一个。</a:t>
            </a:r>
          </a:p>
        </p:txBody>
      </p:sp>
      <p:sp>
        <p:nvSpPr>
          <p:cNvPr id="9" name="内容占位符 2"/>
          <p:cNvSpPr>
            <a:spLocks/>
          </p:cNvSpPr>
          <p:nvPr/>
        </p:nvSpPr>
        <p:spPr bwMode="auto">
          <a:xfrm>
            <a:off x="2023200" y="990151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滥用表约数的词语。应删去“一生共写了大约</a:t>
            </a:r>
            <a:r>
              <a:rPr lang="en-US" altLang="zh-CN" sz="3600" dirty="0">
                <a:solidFill>
                  <a:srgbClr val="A50021"/>
                </a:solidFill>
                <a:latin typeface="微软雅黑" panose="020B0503020204020204" pitchFamily="34" charset="-122"/>
                <a:ea typeface="微软雅黑" panose="020B0503020204020204" pitchFamily="34" charset="-122"/>
              </a:rPr>
              <a:t>50</a:t>
            </a:r>
            <a:r>
              <a:rPr lang="zh-CN" altLang="en-US" sz="3600" dirty="0">
                <a:solidFill>
                  <a:srgbClr val="A50021"/>
                </a:solidFill>
                <a:latin typeface="微软雅黑" panose="020B0503020204020204" pitchFamily="34" charset="-122"/>
                <a:ea typeface="微软雅黑" panose="020B0503020204020204" pitchFamily="34" charset="-122"/>
              </a:rPr>
              <a:t>多部诗集”中的“大约”。</a:t>
            </a:r>
          </a:p>
        </p:txBody>
      </p:sp>
    </p:spTree>
    <p:extLst>
      <p:ext uri="{BB962C8B-B14F-4D97-AF65-F5344CB8AC3E}">
        <p14:creationId xmlns:p14="http://schemas.microsoft.com/office/powerpoint/2010/main" xmlns="" val="6080534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79 </a:t>
            </a:r>
            <a:r>
              <a:rPr lang="zh-CN" altLang="en-US" sz="4000" dirty="0">
                <a:solidFill>
                  <a:schemeClr val="tx1">
                    <a:lumMod val="50000"/>
                    <a:lumOff val="50000"/>
                  </a:schemeClr>
                </a:solidFill>
                <a:latin typeface="微软雅黑" pitchFamily="34" charset="-122"/>
                <a:ea typeface="微软雅黑" pitchFamily="34" charset="-122"/>
              </a:rPr>
              <a:t>消费者一旦被认定受到经营者的精神损害，经营者将支付至少</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万以上的精神赔偿。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内容占位符 2"/>
          <p:cNvSpPr>
            <a:spLocks/>
          </p:cNvSpPr>
          <p:nvPr/>
        </p:nvSpPr>
        <p:spPr bwMode="auto">
          <a:xfrm>
            <a:off x="1624334" y="3771051"/>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至少”和“以上”矛盾，应删去一个。</a:t>
            </a:r>
          </a:p>
        </p:txBody>
      </p:sp>
    </p:spTree>
    <p:extLst>
      <p:ext uri="{BB962C8B-B14F-4D97-AF65-F5344CB8AC3E}">
        <p14:creationId xmlns:p14="http://schemas.microsoft.com/office/powerpoint/2010/main" xmlns="" val="31529773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9948" y="3120153"/>
            <a:ext cx="19788326" cy="742319"/>
          </a:xfrm>
          <a:prstGeom prst="rect">
            <a:avLst/>
          </a:prstGeom>
          <a:noFill/>
        </p:spPr>
        <p:txBody>
          <a:bodyPr wrap="square" rtlCol="0">
            <a:spAutoFit/>
          </a:bodyPr>
          <a:lstStyle/>
          <a:p>
            <a:pPr>
              <a:lnSpc>
                <a:spcPct val="13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病句小贴士</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常见“赘余”</a:t>
            </a:r>
            <a:r>
              <a:rPr lang="en-US" altLang="zh-CN" sz="3600" b="1" dirty="0">
                <a:solidFill>
                  <a:schemeClr val="tx1">
                    <a:lumMod val="50000"/>
                    <a:lumOff val="50000"/>
                  </a:schemeClr>
                </a:solidFill>
                <a:latin typeface="微软雅黑" pitchFamily="34" charset="-122"/>
                <a:ea typeface="微软雅黑" pitchFamily="34" charset="-122"/>
              </a:rPr>
              <a:t>30</a:t>
            </a:r>
            <a:r>
              <a:rPr lang="zh-CN" altLang="en-US" sz="3600" b="1" dirty="0">
                <a:solidFill>
                  <a:schemeClr val="tx1">
                    <a:lumMod val="50000"/>
                    <a:lumOff val="50000"/>
                  </a:schemeClr>
                </a:solidFill>
                <a:latin typeface="微软雅黑" pitchFamily="34" charset="-122"/>
                <a:ea typeface="微软雅黑" pitchFamily="34" charset="-122"/>
              </a:rPr>
              <a:t>例</a:t>
            </a:r>
          </a:p>
        </p:txBody>
      </p:sp>
      <p:graphicFrame>
        <p:nvGraphicFramePr>
          <p:cNvPr id="4" name="表格 3"/>
          <p:cNvGraphicFramePr>
            <a:graphicFrameLocks noGrp="1"/>
          </p:cNvGraphicFramePr>
          <p:nvPr>
            <p:extLst>
              <p:ext uri="{D42A27DB-BD31-4B8C-83A1-F6EECF244321}">
                <p14:modId xmlns:p14="http://schemas.microsoft.com/office/powerpoint/2010/main" xmlns="" val="2381432632"/>
              </p:ext>
            </p:extLst>
          </p:nvPr>
        </p:nvGraphicFramePr>
        <p:xfrm>
          <a:off x="2232572" y="3996854"/>
          <a:ext cx="19291492" cy="6534545"/>
        </p:xfrm>
        <a:graphic>
          <a:graphicData uri="http://schemas.openxmlformats.org/drawingml/2006/table">
            <a:tbl>
              <a:tblPr>
                <a:tableStyleId>{5C22544A-7EE6-4342-B048-85BDC9FD1C3A}</a:tableStyleId>
              </a:tblPr>
              <a:tblGrid>
                <a:gridCol w="6628196">
                  <a:extLst>
                    <a:ext uri="{9D8B030D-6E8A-4147-A177-3AD203B41FA5}">
                      <a16:colId xmlns="" xmlns:a16="http://schemas.microsoft.com/office/drawing/2014/main" val="1604477222"/>
                    </a:ext>
                  </a:extLst>
                </a:gridCol>
                <a:gridCol w="335612">
                  <a:extLst>
                    <a:ext uri="{9D8B030D-6E8A-4147-A177-3AD203B41FA5}">
                      <a16:colId xmlns="" xmlns:a16="http://schemas.microsoft.com/office/drawing/2014/main" val="2605136633"/>
                    </a:ext>
                  </a:extLst>
                </a:gridCol>
                <a:gridCol w="12327684">
                  <a:extLst>
                    <a:ext uri="{9D8B030D-6E8A-4147-A177-3AD203B41FA5}">
                      <a16:colId xmlns="" xmlns:a16="http://schemas.microsoft.com/office/drawing/2014/main" val="3847213124"/>
                    </a:ext>
                  </a:extLst>
                </a:gridCol>
              </a:tblGrid>
              <a:tr h="882280">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常见错例</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错因分析</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12266014"/>
                  </a:ext>
                </a:extLst>
              </a:tr>
              <a:tr h="1240865">
                <a:tc>
                  <a:txBody>
                    <a:bodyPr/>
                    <a:lstStyle/>
                    <a:p>
                      <a:pPr algn="l">
                        <a:spcAft>
                          <a:spcPts val="0"/>
                        </a:spcAft>
                      </a:pP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1.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报刊杂志</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报刊：报纸和杂志的合称</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957246723"/>
                  </a:ext>
                </a:extLst>
              </a:tr>
              <a:tr h="882280">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2.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目的是为了</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目的</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是为了</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意思相同</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2976697778"/>
                  </a:ext>
                </a:extLst>
              </a:tr>
              <a:tr h="882280">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3.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很好的表率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表率：好的榜样</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691706491"/>
                  </a:ext>
                </a:extLst>
              </a:tr>
              <a:tr h="882280">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4.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我的愚见</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愚：用作自称的谦辞</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444134645"/>
                  </a:ext>
                </a:extLst>
              </a:tr>
              <a:tr h="882280">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5.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各种多样</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多样：各种样式</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711601128"/>
                  </a:ext>
                </a:extLst>
              </a:tr>
              <a:tr h="882280">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6.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涉及到</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涉及：牵涉到，关联到</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446974062"/>
                  </a:ext>
                </a:extLst>
              </a:tr>
            </a:tbl>
          </a:graphicData>
        </a:graphic>
      </p:graphicFrame>
    </p:spTree>
    <p:extLst>
      <p:ext uri="{BB962C8B-B14F-4D97-AF65-F5344CB8AC3E}">
        <p14:creationId xmlns:p14="http://schemas.microsoft.com/office/powerpoint/2010/main" xmlns="" val="474579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327148781"/>
              </p:ext>
            </p:extLst>
          </p:nvPr>
        </p:nvGraphicFramePr>
        <p:xfrm>
          <a:off x="2271617" y="3322203"/>
          <a:ext cx="19291492" cy="8105750"/>
        </p:xfrm>
        <a:graphic>
          <a:graphicData uri="http://schemas.openxmlformats.org/drawingml/2006/table">
            <a:tbl>
              <a:tblPr>
                <a:tableStyleId>{5C22544A-7EE6-4342-B048-85BDC9FD1C3A}</a:tableStyleId>
              </a:tblPr>
              <a:tblGrid>
                <a:gridCol w="6628196">
                  <a:extLst>
                    <a:ext uri="{9D8B030D-6E8A-4147-A177-3AD203B41FA5}">
                      <a16:colId xmlns="" xmlns:a16="http://schemas.microsoft.com/office/drawing/2014/main" val="1604477222"/>
                    </a:ext>
                  </a:extLst>
                </a:gridCol>
                <a:gridCol w="335612">
                  <a:extLst>
                    <a:ext uri="{9D8B030D-6E8A-4147-A177-3AD203B41FA5}">
                      <a16:colId xmlns="" xmlns:a16="http://schemas.microsoft.com/office/drawing/2014/main" val="2605136633"/>
                    </a:ext>
                  </a:extLst>
                </a:gridCol>
                <a:gridCol w="12327684">
                  <a:extLst>
                    <a:ext uri="{9D8B030D-6E8A-4147-A177-3AD203B41FA5}">
                      <a16:colId xmlns="" xmlns:a16="http://schemas.microsoft.com/office/drawing/2014/main" val="3847213124"/>
                    </a:ext>
                  </a:extLst>
                </a:gridCol>
              </a:tblGrid>
              <a:tr h="810575">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常见错例</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错因分析</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12266014"/>
                  </a:ext>
                </a:extLst>
              </a:tr>
              <a:tr h="81057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7.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人际间，国际间</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际：彼此之间</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426899887"/>
                  </a:ext>
                </a:extLst>
              </a:tr>
              <a:tr h="81057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8.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十分罕见</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罕见：十分少见</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712001548"/>
                  </a:ext>
                </a:extLst>
              </a:tr>
              <a:tr h="81057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9.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仔细端详</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端详：仔细地看</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95415086"/>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10.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可以堪称</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堪称：可以称作</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708384971"/>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11.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提出质疑</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质疑：提出疑问</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507933565"/>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12.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第一部处女作</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处女作：作者的第一个作品</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919477259"/>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13.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胜利的捷报</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捷报：胜利的消息</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930163901"/>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14.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人为的蓄意破坏</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蓄意：存心的，人为的</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610855878"/>
                  </a:ext>
                </a:extLst>
              </a:tr>
              <a:tr h="81057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15.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偶然邂逅</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邂逅：偶然相遇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644500691"/>
                  </a:ext>
                </a:extLst>
              </a:tr>
            </a:tbl>
          </a:graphicData>
        </a:graphic>
      </p:graphicFrame>
    </p:spTree>
    <p:extLst>
      <p:ext uri="{BB962C8B-B14F-4D97-AF65-F5344CB8AC3E}">
        <p14:creationId xmlns:p14="http://schemas.microsoft.com/office/powerpoint/2010/main" xmlns="" val="3908161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2651232705"/>
              </p:ext>
            </p:extLst>
          </p:nvPr>
        </p:nvGraphicFramePr>
        <p:xfrm>
          <a:off x="2232572" y="3348782"/>
          <a:ext cx="19291492" cy="8064893"/>
        </p:xfrm>
        <a:graphic>
          <a:graphicData uri="http://schemas.openxmlformats.org/drawingml/2006/table">
            <a:tbl>
              <a:tblPr>
                <a:tableStyleId>{5C22544A-7EE6-4342-B048-85BDC9FD1C3A}</a:tableStyleId>
              </a:tblPr>
              <a:tblGrid>
                <a:gridCol w="6628196">
                  <a:extLst>
                    <a:ext uri="{9D8B030D-6E8A-4147-A177-3AD203B41FA5}">
                      <a16:colId xmlns="" xmlns:a16="http://schemas.microsoft.com/office/drawing/2014/main" val="1604477222"/>
                    </a:ext>
                  </a:extLst>
                </a:gridCol>
                <a:gridCol w="335612">
                  <a:extLst>
                    <a:ext uri="{9D8B030D-6E8A-4147-A177-3AD203B41FA5}">
                      <a16:colId xmlns="" xmlns:a16="http://schemas.microsoft.com/office/drawing/2014/main" val="2605136633"/>
                    </a:ext>
                  </a:extLst>
                </a:gridCol>
                <a:gridCol w="12327684">
                  <a:extLst>
                    <a:ext uri="{9D8B030D-6E8A-4147-A177-3AD203B41FA5}">
                      <a16:colId xmlns="" xmlns:a16="http://schemas.microsoft.com/office/drawing/2014/main" val="3847213124"/>
                    </a:ext>
                  </a:extLst>
                </a:gridCol>
              </a:tblGrid>
              <a:tr h="733172">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常见错例</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错因分析</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12266014"/>
                  </a:ext>
                </a:extLst>
              </a:tr>
              <a:tr h="733172">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16.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过分溢美</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溢美：过分夸赞</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922955358"/>
                  </a:ext>
                </a:extLst>
              </a:tr>
              <a:tr h="733172">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17.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杀人的刽子手</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刽子手：旧时执行死刑的人</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293948297"/>
                  </a:ext>
                </a:extLst>
              </a:tr>
              <a:tr h="733172">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18.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空前从未有过的</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空前：以前所没有</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449806029"/>
                  </a:ext>
                </a:extLst>
              </a:tr>
              <a:tr h="733172">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19.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原始初衷</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初衷：最初的心愿</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48091286"/>
                  </a:ext>
                </a:extLst>
              </a:tr>
              <a:tr h="733172">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20.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随便苟同</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苟同：随便地同意</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15229333"/>
                  </a:ext>
                </a:extLst>
              </a:tr>
              <a:tr h="733172">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21.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多年夙愿</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夙</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，旧有的，素有的，本身含有</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多年</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的意思</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971358324"/>
                  </a:ext>
                </a:extLst>
              </a:tr>
              <a:tr h="733172">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22.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连续蝉联</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蝉联：连续</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983244380"/>
                  </a:ext>
                </a:extLst>
              </a:tr>
              <a:tr h="146634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23.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还记忆犹新</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记忆犹新：过去的事情，至今印象还非常清楚，就像刚发生的一样</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58699995"/>
                  </a:ext>
                </a:extLst>
              </a:tr>
              <a:tr h="733172">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24.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更加变本加厉</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dirty="0"/>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变本加厉：变得比原来更加严重</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889181658"/>
                  </a:ext>
                </a:extLst>
              </a:tr>
            </a:tbl>
          </a:graphicData>
        </a:graphic>
      </p:graphicFrame>
    </p:spTree>
    <p:extLst>
      <p:ext uri="{BB962C8B-B14F-4D97-AF65-F5344CB8AC3E}">
        <p14:creationId xmlns:p14="http://schemas.microsoft.com/office/powerpoint/2010/main" xmlns="" val="4122129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271528845"/>
              </p:ext>
            </p:extLst>
          </p:nvPr>
        </p:nvGraphicFramePr>
        <p:xfrm>
          <a:off x="2271617" y="3420790"/>
          <a:ext cx="19291492" cy="6768755"/>
        </p:xfrm>
        <a:graphic>
          <a:graphicData uri="http://schemas.openxmlformats.org/drawingml/2006/table">
            <a:tbl>
              <a:tblPr>
                <a:tableStyleId>{5C22544A-7EE6-4342-B048-85BDC9FD1C3A}</a:tableStyleId>
              </a:tblPr>
              <a:tblGrid>
                <a:gridCol w="6628196">
                  <a:extLst>
                    <a:ext uri="{9D8B030D-6E8A-4147-A177-3AD203B41FA5}">
                      <a16:colId xmlns="" xmlns:a16="http://schemas.microsoft.com/office/drawing/2014/main" val="1604477222"/>
                    </a:ext>
                  </a:extLst>
                </a:gridCol>
                <a:gridCol w="335612">
                  <a:extLst>
                    <a:ext uri="{9D8B030D-6E8A-4147-A177-3AD203B41FA5}">
                      <a16:colId xmlns="" xmlns:a16="http://schemas.microsoft.com/office/drawing/2014/main" val="2605136633"/>
                    </a:ext>
                  </a:extLst>
                </a:gridCol>
                <a:gridCol w="12327684">
                  <a:extLst>
                    <a:ext uri="{9D8B030D-6E8A-4147-A177-3AD203B41FA5}">
                      <a16:colId xmlns="" xmlns:a16="http://schemas.microsoft.com/office/drawing/2014/main" val="3847213124"/>
                    </a:ext>
                  </a:extLst>
                </a:gridCol>
              </a:tblGrid>
              <a:tr h="966965">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常见错例</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错因分析</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12266014"/>
                  </a:ext>
                </a:extLst>
              </a:tr>
              <a:tr h="96696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25.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独自孑然一身</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孑然一身：孤单一人，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独自</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已含在其中</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651234834"/>
                  </a:ext>
                </a:extLst>
              </a:tr>
              <a:tr h="96696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26.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津津乐道地说</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津津乐道：饶有兴味地谈论某事。</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道</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说</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重复</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420904982"/>
                  </a:ext>
                </a:extLst>
              </a:tr>
              <a:tr h="966965">
                <a:tc gridSpan="2">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27.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并非是</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并非：并不是</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383605251"/>
                  </a:ext>
                </a:extLst>
              </a:tr>
              <a:tr h="96696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28.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付诸于</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诸：之于</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16094573"/>
                  </a:ext>
                </a:extLst>
              </a:tr>
              <a:tr h="96696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29.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值得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所重视</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值得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后面接名词或名词性短语，</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所</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多余</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197239684"/>
                  </a:ext>
                </a:extLst>
              </a:tr>
              <a:tr h="966965">
                <a:tc gridSpan="2">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30. </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来自于</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来自：从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来。于：从</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004401702"/>
                  </a:ext>
                </a:extLst>
              </a:tr>
            </a:tbl>
          </a:graphicData>
        </a:graphic>
      </p:graphicFrame>
    </p:spTree>
    <p:extLst>
      <p:ext uri="{BB962C8B-B14F-4D97-AF65-F5344CB8AC3E}">
        <p14:creationId xmlns:p14="http://schemas.microsoft.com/office/powerpoint/2010/main" xmlns="" val="37943351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下列各句中，没有语病的一句是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．为纪念抗日战争暨世界反法西斯战争胜利</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周年，从现在起到年底，国家大剧院宣布将承办</a:t>
            </a:r>
            <a:r>
              <a:rPr lang="en-US" altLang="zh-CN" sz="4000" dirty="0">
                <a:solidFill>
                  <a:schemeClr val="tx1">
                    <a:lumMod val="50000"/>
                    <a:lumOff val="50000"/>
                  </a:schemeClr>
                </a:solidFill>
                <a:latin typeface="微软雅黑" pitchFamily="34" charset="-122"/>
                <a:ea typeface="微软雅黑" pitchFamily="34" charset="-122"/>
              </a:rPr>
              <a:t>31</a:t>
            </a:r>
            <a:r>
              <a:rPr lang="zh-CN" altLang="en-US" sz="4000" dirty="0">
                <a:solidFill>
                  <a:schemeClr val="tx1">
                    <a:lumMod val="50000"/>
                    <a:lumOff val="50000"/>
                  </a:schemeClr>
                </a:solidFill>
                <a:latin typeface="微软雅黑" pitchFamily="34" charset="-122"/>
                <a:ea typeface="微软雅黑" pitchFamily="34" charset="-122"/>
              </a:rPr>
              <a:t>场精心策划的演出。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．根据国家统计局发布的数据，</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月份我国居民消费价格指数出现自去年</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月以来的最大涨幅，但仍低于相关机构的预测。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．这部小说中的“边缘人”是一个玩世不恭、富有破坏性却真实坦白的群体，人们面对这类形象时会引起深深的思索。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．为进一步保障百姓餐桌安全，国家对施行已超过</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年的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食品安全法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做了修订，因加大了惩处力度而被冠以“史上最严”的称号。</a:t>
            </a:r>
          </a:p>
        </p:txBody>
      </p:sp>
    </p:spTree>
    <p:extLst>
      <p:ext uri="{BB962C8B-B14F-4D97-AF65-F5344CB8AC3E}">
        <p14:creationId xmlns:p14="http://schemas.microsoft.com/office/powerpoint/2010/main" xmlns="" val="2691272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1692771"/>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类型四　结构混乱</a:t>
            </a:r>
          </a:p>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一</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句式杂糅</a:t>
            </a:r>
          </a:p>
        </p:txBody>
      </p:sp>
      <p:sp>
        <p:nvSpPr>
          <p:cNvPr id="12" name="TextBox 68"/>
          <p:cNvSpPr txBox="1"/>
          <p:nvPr/>
        </p:nvSpPr>
        <p:spPr>
          <a:xfrm>
            <a:off x="1971295" y="5513380"/>
            <a:ext cx="20002640" cy="569386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“句式杂糅”是指本来两个结构合理、表意清楚的句子糅合在一起，引起结构混乱，造成表意不明。句式杂糅是近几年高考考查的热点之一。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80</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双创特区”以围绕聚集青年大学生、高校和科研院所科技人才、海外人才、企事业人员四类人才为重点，创新创业。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3" name="内容占位符 2"/>
          <p:cNvSpPr>
            <a:spLocks/>
          </p:cNvSpPr>
          <p:nvPr/>
        </p:nvSpPr>
        <p:spPr bwMode="auto">
          <a:xfrm>
            <a:off x="2023200" y="9541470"/>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句式杂糅，可删掉“围绕”。另外，不合逻辑，“创新创业”的主语应该是“四类人才”，而不应该是“双创特区”。</a:t>
            </a:r>
          </a:p>
        </p:txBody>
      </p:sp>
    </p:spTree>
    <p:extLst>
      <p:ext uri="{BB962C8B-B14F-4D97-AF65-F5344CB8AC3E}">
        <p14:creationId xmlns:p14="http://schemas.microsoft.com/office/powerpoint/2010/main" xmlns="" val="31038980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英国皇家莎士比亚剧团艺术总监对昆曲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牡丹亭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华美的唱腔和演员娴熟的技巧惊叹不已，赞美昆曲精美绝伦的服装与简洁的舞台设计形成了奇妙的平衡。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82</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首届“书香之家”颁奖典礼，是设在杜甫草堂古色古香的仰止堂举行的，当场揭晓了书香家庭、书香校园、书香企业、书香社区等获奖名单。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2032861" y="4555135"/>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句式杂糅，可改为“赞美昆曲精美绝伦的服装与简洁的舞台设计形成的奇妙的平衡”或“认为昆曲精美绝伦的服装与简洁的舞台设计形成了奇妙的平衡”。</a:t>
            </a:r>
          </a:p>
        </p:txBody>
      </p:sp>
      <p:sp>
        <p:nvSpPr>
          <p:cNvPr id="9" name="内容占位符 2"/>
          <p:cNvSpPr>
            <a:spLocks/>
          </p:cNvSpPr>
          <p:nvPr/>
        </p:nvSpPr>
        <p:spPr bwMode="auto">
          <a:xfrm>
            <a:off x="2050910" y="763608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句式杂糅。将“是设在杜甫草堂古色古香的仰止堂举行的”改为“是在杜甫草堂古色古香的仰止堂举行的”，或改为“设在杜甫草堂古色古香的仰止堂”。</a:t>
            </a:r>
          </a:p>
        </p:txBody>
      </p:sp>
    </p:spTree>
    <p:extLst>
      <p:ext uri="{BB962C8B-B14F-4D97-AF65-F5344CB8AC3E}">
        <p14:creationId xmlns:p14="http://schemas.microsoft.com/office/powerpoint/2010/main" xmlns="" val="628511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中途易辙</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中途易辙的特征是一句话说了一半，忽然另起炉灶，重新说起，使前一句话的意思游离。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83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我国重新修订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食品安全法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，目的是用更严格的监管、更严厉的处罚、更严肃的问责，切实保障“舌尖上的安全”，被称为“最严食品安全法”。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内容占位符 2"/>
          <p:cNvSpPr>
            <a:spLocks/>
          </p:cNvSpPr>
          <p:nvPr/>
        </p:nvSpPr>
        <p:spPr bwMode="auto">
          <a:xfrm>
            <a:off x="2026322" y="686939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中途易辙。应在“被称为”之前加上“该法”。</a:t>
            </a:r>
          </a:p>
        </p:txBody>
      </p:sp>
    </p:spTree>
    <p:extLst>
      <p:ext uri="{BB962C8B-B14F-4D97-AF65-F5344CB8AC3E}">
        <p14:creationId xmlns:p14="http://schemas.microsoft.com/office/powerpoint/2010/main" xmlns="" val="3008427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84</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世纪至</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世纪，荷兰铸制著名的马剑银币，逐渐流入中国台湾和东南沿海地区，至今在中国民间仍有不少收藏。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85</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湖南卷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文化具有多向性与多面性：既有物质性，也有精神性；既是固态的，也是动态的；既有过去时，也有现在时、将来时；既要传承它，更要创新和发展它。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内容占位符 2"/>
          <p:cNvSpPr>
            <a:spLocks/>
          </p:cNvSpPr>
          <p:nvPr/>
        </p:nvSpPr>
        <p:spPr bwMode="auto">
          <a:xfrm>
            <a:off x="2002448" y="442890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中途易辙导致句意混乱，第一个分句的主语是“荷兰”，第二个分句的主语暗换成了“马剑银币”，从第三个分句看，主语也是“马剑银币”。因此，可在“铸制”后面加上“的”，使全句的主语都变成“马剑银币”。</a:t>
            </a:r>
          </a:p>
        </p:txBody>
      </p:sp>
      <p:sp>
        <p:nvSpPr>
          <p:cNvPr id="10" name="内容占位符 2"/>
          <p:cNvSpPr>
            <a:spLocks/>
          </p:cNvSpPr>
          <p:nvPr/>
        </p:nvSpPr>
        <p:spPr bwMode="auto">
          <a:xfrm>
            <a:off x="2021208" y="8389342"/>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中途易辙导致成分残缺，最后一个复句的主语应是“我们”而非“文化”；语序不当，应该先“发展”再“创新”，所以最后一个复句应改成“我们既要传承它，更要发展和创新它”，同时还要把最后一个分号改为句号。</a:t>
            </a:r>
          </a:p>
        </p:txBody>
      </p:sp>
    </p:spTree>
    <p:extLst>
      <p:ext uri="{BB962C8B-B14F-4D97-AF65-F5344CB8AC3E}">
        <p14:creationId xmlns:p14="http://schemas.microsoft.com/office/powerpoint/2010/main" xmlns="" val="7427496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1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藕断丝连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“藕断丝连”是指一句话的结构已经完整，却把它的最后一部分用作另一部分的开头，也就是把两句话不恰当地合并成一句话，也叫“前后两兼”。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86</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责任感是沉甸甸的，为我们社会所需要，每个人都应该具备，在所有价值中它处于最高的位置是毋庸置疑的。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9" name="内容占位符 2"/>
          <p:cNvSpPr>
            <a:spLocks/>
          </p:cNvSpPr>
          <p:nvPr/>
        </p:nvSpPr>
        <p:spPr bwMode="auto">
          <a:xfrm>
            <a:off x="2062980" y="7580896"/>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末句藕断丝连。应改为“在所有价值中它处于最高的位置，这是毋庸置疑的”。</a:t>
            </a:r>
          </a:p>
        </p:txBody>
      </p:sp>
      <p:sp>
        <p:nvSpPr>
          <p:cNvPr id="10" name="内容占位符 2"/>
          <p:cNvSpPr>
            <a:spLocks/>
          </p:cNvSpPr>
          <p:nvPr/>
        </p:nvSpPr>
        <p:spPr bwMode="auto">
          <a:xfrm>
            <a:off x="2062980" y="9140343"/>
            <a:ext cx="18757956" cy="1883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618742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许多水果都有药用功效，如柠檬中含有柠檬酸、柠檬多酚及维生素</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等成分就具有很强的抑制血小板聚集的作用。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b="1" dirty="0">
                <a:solidFill>
                  <a:srgbClr val="EF8340"/>
                </a:solidFill>
                <a:latin typeface="微软雅黑" pitchFamily="34" charset="-122"/>
                <a:ea typeface="微软雅黑" pitchFamily="34" charset="-122"/>
              </a:rPr>
              <a:t>88</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根据上级领导的指示精神，我们单位评出了很多先进职工成了大家的榜样。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内容占位符 2"/>
          <p:cNvSpPr>
            <a:spLocks/>
          </p:cNvSpPr>
          <p:nvPr/>
        </p:nvSpPr>
        <p:spPr bwMode="auto">
          <a:xfrm>
            <a:off x="1880324" y="4435214"/>
            <a:ext cx="18757956" cy="25859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末句藕断丝连。应将“如柠檬中含有柠檬酸、柠檬多酚及维生素</a:t>
            </a:r>
            <a:r>
              <a:rPr lang="en-US" altLang="zh-CN" sz="3600" dirty="0">
                <a:solidFill>
                  <a:srgbClr val="A50021"/>
                </a:solidFill>
                <a:latin typeface="微软雅黑" panose="020B0503020204020204" pitchFamily="34" charset="-122"/>
                <a:ea typeface="微软雅黑" panose="020B0503020204020204" pitchFamily="34" charset="-122"/>
              </a:rPr>
              <a:t>C</a:t>
            </a:r>
            <a:r>
              <a:rPr lang="zh-CN" altLang="en-US" sz="3600" dirty="0">
                <a:solidFill>
                  <a:srgbClr val="A50021"/>
                </a:solidFill>
                <a:latin typeface="微软雅黑" panose="020B0503020204020204" pitchFamily="34" charset="-122"/>
                <a:ea typeface="微软雅黑" panose="020B0503020204020204" pitchFamily="34" charset="-122"/>
              </a:rPr>
              <a:t>等成分就具有很强的抑制血小板聚集的作用”一句改为两句话，即“如柠檬中含有柠檬酸、柠檬多酚及维生素</a:t>
            </a:r>
            <a:r>
              <a:rPr lang="en-US" altLang="zh-CN" sz="3600" dirty="0">
                <a:solidFill>
                  <a:srgbClr val="A50021"/>
                </a:solidFill>
                <a:latin typeface="微软雅黑" panose="020B0503020204020204" pitchFamily="34" charset="-122"/>
                <a:ea typeface="微软雅黑" panose="020B0503020204020204" pitchFamily="34" charset="-122"/>
              </a:rPr>
              <a:t>C</a:t>
            </a:r>
            <a:r>
              <a:rPr lang="zh-CN" altLang="en-US" sz="3600" dirty="0">
                <a:solidFill>
                  <a:srgbClr val="A50021"/>
                </a:solidFill>
                <a:latin typeface="微软雅黑" panose="020B0503020204020204" pitchFamily="34" charset="-122"/>
                <a:ea typeface="微软雅黑" panose="020B0503020204020204" pitchFamily="34" charset="-122"/>
              </a:rPr>
              <a:t>等成分，它们就具有很强的抑制血小板聚集的作用”。</a:t>
            </a:r>
          </a:p>
        </p:txBody>
      </p:sp>
      <p:sp>
        <p:nvSpPr>
          <p:cNvPr id="9" name="内容占位符 2"/>
          <p:cNvSpPr>
            <a:spLocks/>
          </p:cNvSpPr>
          <p:nvPr/>
        </p:nvSpPr>
        <p:spPr bwMode="auto">
          <a:xfrm>
            <a:off x="1987672" y="7597254"/>
            <a:ext cx="18757956" cy="25859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末句藕断丝连。把“</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评出了</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先进职工”与“成了</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榜样”凑在了一起。实际上该句是两个句子，应在“职工”后面加上逗号，然后在“成了”前面加上“他们”。</a:t>
            </a:r>
          </a:p>
        </p:txBody>
      </p:sp>
    </p:spTree>
    <p:extLst>
      <p:ext uri="{BB962C8B-B14F-4D97-AF65-F5344CB8AC3E}">
        <p14:creationId xmlns:p14="http://schemas.microsoft.com/office/powerpoint/2010/main" xmlns="" val="26731817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8"/>
          <p:cNvSpPr txBox="1"/>
          <p:nvPr/>
        </p:nvSpPr>
        <p:spPr>
          <a:xfrm>
            <a:off x="2109948" y="3120153"/>
            <a:ext cx="19788326" cy="742319"/>
          </a:xfrm>
          <a:prstGeom prst="rect">
            <a:avLst/>
          </a:prstGeom>
          <a:noFill/>
        </p:spPr>
        <p:txBody>
          <a:bodyPr wrap="square" rtlCol="0">
            <a:spAutoFit/>
          </a:bodyPr>
          <a:lstStyle/>
          <a:p>
            <a:pPr>
              <a:lnSpc>
                <a:spcPct val="13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病句小贴士</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常见“句式杂糅” </a:t>
            </a:r>
            <a:r>
              <a:rPr lang="en-US" altLang="zh-CN" sz="3600" b="1" dirty="0">
                <a:solidFill>
                  <a:schemeClr val="tx1">
                    <a:lumMod val="50000"/>
                    <a:lumOff val="50000"/>
                  </a:schemeClr>
                </a:solidFill>
                <a:latin typeface="微软雅黑" pitchFamily="34" charset="-122"/>
                <a:ea typeface="微软雅黑" pitchFamily="34" charset="-122"/>
              </a:rPr>
              <a:t>30</a:t>
            </a:r>
            <a:r>
              <a:rPr lang="zh-CN" altLang="en-US" sz="3600" b="1" dirty="0">
                <a:solidFill>
                  <a:schemeClr val="tx1">
                    <a:lumMod val="50000"/>
                    <a:lumOff val="50000"/>
                  </a:schemeClr>
                </a:solidFill>
                <a:latin typeface="微软雅黑" pitchFamily="34" charset="-122"/>
                <a:ea typeface="微软雅黑" pitchFamily="34" charset="-122"/>
              </a:rPr>
              <a:t>例</a:t>
            </a:r>
          </a:p>
        </p:txBody>
      </p:sp>
      <p:graphicFrame>
        <p:nvGraphicFramePr>
          <p:cNvPr id="4" name="表格 3"/>
          <p:cNvGraphicFramePr>
            <a:graphicFrameLocks noGrp="1"/>
          </p:cNvGraphicFramePr>
          <p:nvPr>
            <p:extLst>
              <p:ext uri="{D42A27DB-BD31-4B8C-83A1-F6EECF244321}">
                <p14:modId xmlns:p14="http://schemas.microsoft.com/office/powerpoint/2010/main" xmlns="" val="3353726705"/>
              </p:ext>
            </p:extLst>
          </p:nvPr>
        </p:nvGraphicFramePr>
        <p:xfrm>
          <a:off x="2448596" y="4068862"/>
          <a:ext cx="18866096" cy="7056784"/>
        </p:xfrm>
        <a:graphic>
          <a:graphicData uri="http://schemas.openxmlformats.org/drawingml/2006/table">
            <a:tbl>
              <a:tblPr>
                <a:tableStyleId>{5C22544A-7EE6-4342-B048-85BDC9FD1C3A}</a:tableStyleId>
              </a:tblPr>
              <a:tblGrid>
                <a:gridCol w="8566625">
                  <a:extLst>
                    <a:ext uri="{9D8B030D-6E8A-4147-A177-3AD203B41FA5}">
                      <a16:colId xmlns="" xmlns:a16="http://schemas.microsoft.com/office/drawing/2014/main" val="2562186896"/>
                    </a:ext>
                  </a:extLst>
                </a:gridCol>
                <a:gridCol w="10299471">
                  <a:extLst>
                    <a:ext uri="{9D8B030D-6E8A-4147-A177-3AD203B41FA5}">
                      <a16:colId xmlns="" xmlns:a16="http://schemas.microsoft.com/office/drawing/2014/main" val="1930790615"/>
                    </a:ext>
                  </a:extLst>
                </a:gridCol>
              </a:tblGrid>
              <a:tr h="731860">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常见错例</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正确形式</a:t>
                      </a:r>
                    </a:p>
                  </a:txBody>
                  <a:tcPr marL="68580" marR="68580" marT="0" marB="0" anchor="ctr"/>
                </a:tc>
                <a:extLst>
                  <a:ext uri="{0D108BD9-81ED-4DB2-BD59-A6C34878D82A}">
                    <a16:rowId xmlns="" xmlns:a16="http://schemas.microsoft.com/office/drawing/2014/main" val="1203890058"/>
                  </a:ext>
                </a:extLst>
              </a:tr>
              <a:tr h="1476188">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是由于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决定的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是由</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决定的</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是由于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 xmlns:a16="http://schemas.microsoft.com/office/drawing/2014/main" val="2642608012"/>
                  </a:ext>
                </a:extLst>
              </a:tr>
              <a:tr h="1212184">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他的死是为了</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而死的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他的死是为了</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他是为了</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而死的</a:t>
                      </a:r>
                    </a:p>
                  </a:txBody>
                  <a:tcPr marL="68580" marR="68580" marT="0" marB="0" anchor="ctr"/>
                </a:tc>
                <a:extLst>
                  <a:ext uri="{0D108BD9-81ED-4DB2-BD59-A6C34878D82A}">
                    <a16:rowId xmlns="" xmlns:a16="http://schemas.microsoft.com/office/drawing/2014/main" val="3558654164"/>
                  </a:ext>
                </a:extLst>
              </a:tr>
              <a:tr h="1212184">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3.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的原因，是由于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是由于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 xmlns:a16="http://schemas.microsoft.com/office/drawing/2014/main" val="2351377936"/>
                  </a:ext>
                </a:extLst>
              </a:tr>
              <a:tr h="1212184">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4.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原因是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造成的</a:t>
                      </a:r>
                    </a:p>
                  </a:txBody>
                  <a:tcPr marL="68580" marR="68580" marT="0" marB="0" anchor="ctr"/>
                </a:tc>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原因是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是由</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造成的</a:t>
                      </a:r>
                    </a:p>
                  </a:txBody>
                  <a:tcPr marL="68580" marR="68580" marT="0" marB="0" anchor="ctr"/>
                </a:tc>
                <a:extLst>
                  <a:ext uri="{0D108BD9-81ED-4DB2-BD59-A6C34878D82A}">
                    <a16:rowId xmlns="" xmlns:a16="http://schemas.microsoft.com/office/drawing/2014/main" val="4128063429"/>
                  </a:ext>
                </a:extLst>
              </a:tr>
              <a:tr h="1212184">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5.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其根本原因是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在作怪</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其根本原因是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在作怪</a:t>
                      </a:r>
                    </a:p>
                  </a:txBody>
                  <a:tcPr marL="68580" marR="68580" marT="0" marB="0" anchor="ctr"/>
                </a:tc>
                <a:extLst>
                  <a:ext uri="{0D108BD9-81ED-4DB2-BD59-A6C34878D82A}">
                    <a16:rowId xmlns="" xmlns:a16="http://schemas.microsoft.com/office/drawing/2014/main" val="3463263395"/>
                  </a:ext>
                </a:extLst>
              </a:tr>
            </a:tbl>
          </a:graphicData>
        </a:graphic>
      </p:graphicFrame>
    </p:spTree>
    <p:extLst>
      <p:ext uri="{BB962C8B-B14F-4D97-AF65-F5344CB8AC3E}">
        <p14:creationId xmlns:p14="http://schemas.microsoft.com/office/powerpoint/2010/main" xmlns="" val="378513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xmlns="" val="1438851684"/>
              </p:ext>
            </p:extLst>
          </p:nvPr>
        </p:nvGraphicFramePr>
        <p:xfrm>
          <a:off x="2448596" y="3353435"/>
          <a:ext cx="18866096" cy="7844221"/>
        </p:xfrm>
        <a:graphic>
          <a:graphicData uri="http://schemas.openxmlformats.org/drawingml/2006/table">
            <a:tbl>
              <a:tblPr>
                <a:tableStyleId>{5C22544A-7EE6-4342-B048-85BDC9FD1C3A}</a:tableStyleId>
              </a:tblPr>
              <a:tblGrid>
                <a:gridCol w="8566625">
                  <a:extLst>
                    <a:ext uri="{9D8B030D-6E8A-4147-A177-3AD203B41FA5}">
                      <a16:colId xmlns="" xmlns:a16="http://schemas.microsoft.com/office/drawing/2014/main" val="2562186896"/>
                    </a:ext>
                  </a:extLst>
                </a:gridCol>
                <a:gridCol w="10299471">
                  <a:extLst>
                    <a:ext uri="{9D8B030D-6E8A-4147-A177-3AD203B41FA5}">
                      <a16:colId xmlns="" xmlns:a16="http://schemas.microsoft.com/office/drawing/2014/main" val="1930790615"/>
                    </a:ext>
                  </a:extLst>
                </a:gridCol>
              </a:tblGrid>
              <a:tr h="775911">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常见错例</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正确形式</a:t>
                      </a:r>
                    </a:p>
                  </a:txBody>
                  <a:tcPr marL="68580" marR="68580" marT="0" marB="0" anchor="ctr"/>
                </a:tc>
                <a:extLst>
                  <a:ext uri="{0D108BD9-81ED-4DB2-BD59-A6C34878D82A}">
                    <a16:rowId xmlns="" xmlns:a16="http://schemas.microsoft.com/office/drawing/2014/main" val="1203890058"/>
                  </a:ext>
                </a:extLst>
              </a:tr>
              <a:tr h="1285147">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6.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关键的问题是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在起决定作用</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关键的问题是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在起决定作用</a:t>
                      </a:r>
                    </a:p>
                  </a:txBody>
                  <a:tcPr marL="68580" marR="68580" marT="0" marB="0" anchor="ctr"/>
                </a:tc>
                <a:extLst>
                  <a:ext uri="{0D108BD9-81ED-4DB2-BD59-A6C34878D82A}">
                    <a16:rowId xmlns="" xmlns:a16="http://schemas.microsoft.com/office/drawing/2014/main" val="1036921310"/>
                  </a:ext>
                </a:extLst>
              </a:tr>
              <a:tr h="642574">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7.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经过</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下</a:t>
                      </a:r>
                    </a:p>
                  </a:txBody>
                  <a:tcPr marL="68580" marR="68580" marT="0" marB="0" anchor="ctr"/>
                </a:tc>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经过</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下</a:t>
                      </a:r>
                    </a:p>
                  </a:txBody>
                  <a:tcPr marL="68580" marR="68580" marT="0" marB="0" anchor="ctr"/>
                </a:tc>
                <a:extLst>
                  <a:ext uri="{0D108BD9-81ED-4DB2-BD59-A6C34878D82A}">
                    <a16:rowId xmlns="" xmlns:a16="http://schemas.microsoft.com/office/drawing/2014/main" val="2167340684"/>
                  </a:ext>
                </a:extLst>
              </a:tr>
              <a:tr h="1285147">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8.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围绕以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围绕</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 xmlns:a16="http://schemas.microsoft.com/office/drawing/2014/main" val="1006339247"/>
                  </a:ext>
                </a:extLst>
              </a:tr>
              <a:tr h="12851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9.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大多是以</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为主</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大多是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为主</a:t>
                      </a:r>
                    </a:p>
                  </a:txBody>
                  <a:tcPr marL="68580" marR="68580" marT="0" marB="0" anchor="ctr"/>
                </a:tc>
                <a:extLst>
                  <a:ext uri="{0D108BD9-81ED-4DB2-BD59-A6C34878D82A}">
                    <a16:rowId xmlns="" xmlns:a16="http://schemas.microsoft.com/office/drawing/2014/main" val="1407267436"/>
                  </a:ext>
                </a:extLst>
              </a:tr>
              <a:tr h="642574">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10.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有</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组成</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有</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由</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组成</a:t>
                      </a:r>
                    </a:p>
                  </a:txBody>
                  <a:tcPr marL="68580" marR="68580" marT="0" marB="0" anchor="ctr"/>
                </a:tc>
                <a:extLst>
                  <a:ext uri="{0D108BD9-81ED-4DB2-BD59-A6C34878D82A}">
                    <a16:rowId xmlns="" xmlns:a16="http://schemas.microsoft.com/office/drawing/2014/main" val="409670133"/>
                  </a:ext>
                </a:extLst>
              </a:tr>
              <a:tr h="12851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11.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靠的是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取得的</a:t>
                      </a:r>
                    </a:p>
                  </a:txBody>
                  <a:tcPr marL="68580" marR="68580" marT="0" marB="0" anchor="ctr"/>
                </a:tc>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靠的是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是靠</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取得的</a:t>
                      </a:r>
                    </a:p>
                  </a:txBody>
                  <a:tcPr marL="68580" marR="68580" marT="0" marB="0" anchor="ctr"/>
                </a:tc>
                <a:extLst>
                  <a:ext uri="{0D108BD9-81ED-4DB2-BD59-A6C34878D82A}">
                    <a16:rowId xmlns="" xmlns:a16="http://schemas.microsoft.com/office/drawing/2014/main" val="2549043137"/>
                  </a:ext>
                </a:extLst>
              </a:tr>
              <a:tr h="642574">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12.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借口</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为名</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借口是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为名</a:t>
                      </a:r>
                    </a:p>
                  </a:txBody>
                  <a:tcPr marL="68580" marR="68580" marT="0" marB="0" anchor="ctr"/>
                </a:tc>
                <a:extLst>
                  <a:ext uri="{0D108BD9-81ED-4DB2-BD59-A6C34878D82A}">
                    <a16:rowId xmlns="" xmlns:a16="http://schemas.microsoft.com/office/drawing/2014/main" val="2383137713"/>
                  </a:ext>
                </a:extLst>
              </a:tr>
            </a:tbl>
          </a:graphicData>
        </a:graphic>
      </p:graphicFrame>
    </p:spTree>
    <p:extLst>
      <p:ext uri="{BB962C8B-B14F-4D97-AF65-F5344CB8AC3E}">
        <p14:creationId xmlns:p14="http://schemas.microsoft.com/office/powerpoint/2010/main" xmlns="" val="4599253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xmlns="" val="3941804351"/>
              </p:ext>
            </p:extLst>
          </p:nvPr>
        </p:nvGraphicFramePr>
        <p:xfrm>
          <a:off x="2448596" y="3353435"/>
          <a:ext cx="18866096" cy="7916229"/>
        </p:xfrm>
        <a:graphic>
          <a:graphicData uri="http://schemas.openxmlformats.org/drawingml/2006/table">
            <a:tbl>
              <a:tblPr>
                <a:tableStyleId>{5C22544A-7EE6-4342-B048-85BDC9FD1C3A}</a:tableStyleId>
              </a:tblPr>
              <a:tblGrid>
                <a:gridCol w="8566625">
                  <a:extLst>
                    <a:ext uri="{9D8B030D-6E8A-4147-A177-3AD203B41FA5}">
                      <a16:colId xmlns="" xmlns:a16="http://schemas.microsoft.com/office/drawing/2014/main" val="2562186896"/>
                    </a:ext>
                  </a:extLst>
                </a:gridCol>
                <a:gridCol w="10299471">
                  <a:extLst>
                    <a:ext uri="{9D8B030D-6E8A-4147-A177-3AD203B41FA5}">
                      <a16:colId xmlns="" xmlns:a16="http://schemas.microsoft.com/office/drawing/2014/main" val="1930790615"/>
                    </a:ext>
                  </a:extLst>
                </a:gridCol>
              </a:tblGrid>
              <a:tr h="723747">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常见错例</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正确形式</a:t>
                      </a:r>
                    </a:p>
                  </a:txBody>
                  <a:tcPr marL="68580" marR="68580" marT="0" marB="0" anchor="ctr"/>
                </a:tc>
                <a:extLst>
                  <a:ext uri="{0D108BD9-81ED-4DB2-BD59-A6C34878D82A}">
                    <a16:rowId xmlns="" xmlns:a16="http://schemas.microsoft.com/office/drawing/2014/main" val="1203890058"/>
                  </a:ext>
                </a:extLst>
              </a:tr>
              <a:tr h="1198747">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13.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听到</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的噩耗传来</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听到</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的噩耗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的噩耗传来</a:t>
                      </a:r>
                    </a:p>
                  </a:txBody>
                  <a:tcPr marL="68580" marR="68580" marT="0" marB="0" anchor="ctr"/>
                </a:tc>
                <a:extLst>
                  <a:ext uri="{0D108BD9-81ED-4DB2-BD59-A6C34878D82A}">
                    <a16:rowId xmlns="" xmlns:a16="http://schemas.microsoft.com/office/drawing/2014/main" val="3799314847"/>
                  </a:ext>
                </a:extLst>
              </a:tr>
              <a:tr h="11987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14.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变得分外</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多了</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变得分外</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变得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多了</a:t>
                      </a:r>
                    </a:p>
                  </a:txBody>
                  <a:tcPr marL="68580" marR="68580" marT="0" marB="0" anchor="ctr"/>
                </a:tc>
                <a:extLst>
                  <a:ext uri="{0D108BD9-81ED-4DB2-BD59-A6C34878D82A}">
                    <a16:rowId xmlns="" xmlns:a16="http://schemas.microsoft.com/office/drawing/2014/main" val="2695541055"/>
                  </a:ext>
                </a:extLst>
              </a:tr>
              <a:tr h="11987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15.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的特点是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的独到之处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的特点是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有</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的独到之处</a:t>
                      </a:r>
                    </a:p>
                  </a:txBody>
                  <a:tcPr marL="68580" marR="68580" marT="0" marB="0" anchor="ctr"/>
                </a:tc>
                <a:extLst>
                  <a:ext uri="{0D108BD9-81ED-4DB2-BD59-A6C34878D82A}">
                    <a16:rowId xmlns="" xmlns:a16="http://schemas.microsoft.com/office/drawing/2014/main" val="919063275"/>
                  </a:ext>
                </a:extLst>
              </a:tr>
              <a:tr h="11987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16.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是为了</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为目的的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是为了</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为目的的</a:t>
                      </a:r>
                    </a:p>
                  </a:txBody>
                  <a:tcPr marL="68580" marR="68580" marT="0" marB="0" anchor="ctr"/>
                </a:tc>
                <a:extLst>
                  <a:ext uri="{0D108BD9-81ED-4DB2-BD59-A6C34878D82A}">
                    <a16:rowId xmlns="" xmlns:a16="http://schemas.microsoft.com/office/drawing/2014/main" val="4226798489"/>
                  </a:ext>
                </a:extLst>
              </a:tr>
              <a:tr h="11987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17.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的原因，是因为</a:t>
                      </a:r>
                      <a:r>
                        <a:rPr lang="en-US" alt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的原因是</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是因为</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endPar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 xmlns:a16="http://schemas.microsoft.com/office/drawing/2014/main" val="1825375285"/>
                  </a:ext>
                </a:extLst>
              </a:tr>
              <a:tr h="1198747">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18.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是因为</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是因为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a:t>
                      </a:r>
                    </a:p>
                  </a:txBody>
                  <a:tcPr marL="68580" marR="68580" marT="0" marB="0" anchor="ctr"/>
                </a:tc>
                <a:extLst>
                  <a:ext uri="{0D108BD9-81ED-4DB2-BD59-A6C34878D82A}">
                    <a16:rowId xmlns="" xmlns:a16="http://schemas.microsoft.com/office/drawing/2014/main" val="253005611"/>
                  </a:ext>
                </a:extLst>
              </a:tr>
            </a:tbl>
          </a:graphicData>
        </a:graphic>
      </p:graphicFrame>
    </p:spTree>
    <p:extLst>
      <p:ext uri="{BB962C8B-B14F-4D97-AF65-F5344CB8AC3E}">
        <p14:creationId xmlns:p14="http://schemas.microsoft.com/office/powerpoint/2010/main" xmlns="" val="29883842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88346"/>
            <a:ext cx="19645450" cy="8573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xmlns="" val="1926419541"/>
              </p:ext>
            </p:extLst>
          </p:nvPr>
        </p:nvGraphicFramePr>
        <p:xfrm>
          <a:off x="2448596" y="3353435"/>
          <a:ext cx="18866096" cy="8060243"/>
        </p:xfrm>
        <a:graphic>
          <a:graphicData uri="http://schemas.openxmlformats.org/drawingml/2006/table">
            <a:tbl>
              <a:tblPr>
                <a:tableStyleId>{5C22544A-7EE6-4342-B048-85BDC9FD1C3A}</a:tableStyleId>
              </a:tblPr>
              <a:tblGrid>
                <a:gridCol w="8566625">
                  <a:extLst>
                    <a:ext uri="{9D8B030D-6E8A-4147-A177-3AD203B41FA5}">
                      <a16:colId xmlns="" xmlns:a16="http://schemas.microsoft.com/office/drawing/2014/main" val="2562186896"/>
                    </a:ext>
                  </a:extLst>
                </a:gridCol>
                <a:gridCol w="10299471">
                  <a:extLst>
                    <a:ext uri="{9D8B030D-6E8A-4147-A177-3AD203B41FA5}">
                      <a16:colId xmlns="" xmlns:a16="http://schemas.microsoft.com/office/drawing/2014/main" val="1930790615"/>
                    </a:ext>
                  </a:extLst>
                </a:gridCol>
              </a:tblGrid>
              <a:tr h="868417">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常见错例</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正确形式</a:t>
                      </a:r>
                    </a:p>
                  </a:txBody>
                  <a:tcPr marL="68580" marR="68580" marT="0" marB="0" anchor="ctr"/>
                </a:tc>
                <a:extLst>
                  <a:ext uri="{0D108BD9-81ED-4DB2-BD59-A6C34878D82A}">
                    <a16:rowId xmlns="" xmlns:a16="http://schemas.microsoft.com/office/drawing/2014/main" val="1203890058"/>
                  </a:ext>
                </a:extLst>
              </a:tr>
              <a:tr h="1438365">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19. ……</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的原因主要是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所致</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的原因主要是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主要是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所致</a:t>
                      </a:r>
                    </a:p>
                  </a:txBody>
                  <a:tcPr marL="68580" marR="68580" marT="0" marB="0" anchor="ctr"/>
                </a:tc>
                <a:extLst>
                  <a:ext uri="{0D108BD9-81ED-4DB2-BD59-A6C34878D82A}">
                    <a16:rowId xmlns="" xmlns:a16="http://schemas.microsoft.com/office/drawing/2014/main" val="384045583"/>
                  </a:ext>
                </a:extLst>
              </a:tr>
              <a:tr h="143836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20.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是由于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的结果</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是由于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的结果</a:t>
                      </a:r>
                    </a:p>
                  </a:txBody>
                  <a:tcPr marL="68580" marR="68580" marT="0" marB="0" anchor="ctr"/>
                </a:tc>
                <a:extLst>
                  <a:ext uri="{0D108BD9-81ED-4DB2-BD59-A6C34878D82A}">
                    <a16:rowId xmlns="" xmlns:a16="http://schemas.microsoft.com/office/drawing/2014/main" val="3674028222"/>
                  </a:ext>
                </a:extLst>
              </a:tr>
              <a:tr h="143836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21.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关键在于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是十分重要的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关键在于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是十分重要的</a:t>
                      </a:r>
                    </a:p>
                  </a:txBody>
                  <a:tcPr marL="68580" marR="68580" marT="0" marB="0" anchor="ctr"/>
                </a:tc>
                <a:extLst>
                  <a:ext uri="{0D108BD9-81ED-4DB2-BD59-A6C34878D82A}">
                    <a16:rowId xmlns="" xmlns:a16="http://schemas.microsoft.com/office/drawing/2014/main" val="1427169471"/>
                  </a:ext>
                </a:extLst>
              </a:tr>
              <a:tr h="719183">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22.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由于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下</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由于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下</a:t>
                      </a:r>
                    </a:p>
                  </a:txBody>
                  <a:tcPr marL="68580" marR="68580" marT="0" marB="0" anchor="ctr"/>
                </a:tc>
                <a:extLst>
                  <a:ext uri="{0D108BD9-81ED-4DB2-BD59-A6C34878D82A}">
                    <a16:rowId xmlns="" xmlns:a16="http://schemas.microsoft.com/office/drawing/2014/main" val="2852394162"/>
                  </a:ext>
                </a:extLst>
              </a:tr>
              <a:tr h="1438365">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23.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对于</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问题上</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对于</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问题</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在</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问题上</a:t>
                      </a:r>
                    </a:p>
                  </a:txBody>
                  <a:tcPr marL="68580" marR="68580" marT="0" marB="0" anchor="ctr"/>
                </a:tc>
                <a:extLst>
                  <a:ext uri="{0D108BD9-81ED-4DB2-BD59-A6C34878D82A}">
                    <a16:rowId xmlns="" xmlns:a16="http://schemas.microsoft.com/office/drawing/2014/main" val="1185443369"/>
                  </a:ext>
                </a:extLst>
              </a:tr>
              <a:tr h="719183">
                <a:tc>
                  <a:txBody>
                    <a:bodyPr/>
                    <a:lstStyle/>
                    <a:p>
                      <a:pPr algn="l">
                        <a:spcAft>
                          <a:spcPts val="0"/>
                        </a:spcAft>
                      </a:pP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24. </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以</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即可</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　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为宜</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a:t>
                      </a:r>
                      <a:r>
                        <a:rPr lang="zh-CN" alt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mn-cs"/>
                        </a:rPr>
                        <a:t>即可</a:t>
                      </a:r>
                    </a:p>
                  </a:txBody>
                  <a:tcPr marL="68580" marR="68580" marT="0" marB="0" anchor="ctr"/>
                </a:tc>
                <a:extLst>
                  <a:ext uri="{0D108BD9-81ED-4DB2-BD59-A6C34878D82A}">
                    <a16:rowId xmlns="" xmlns:a16="http://schemas.microsoft.com/office/drawing/2014/main" val="2266921039"/>
                  </a:ext>
                </a:extLst>
              </a:tr>
            </a:tbl>
          </a:graphicData>
        </a:graphic>
      </p:graphicFrame>
    </p:spTree>
    <p:extLst>
      <p:ext uri="{BB962C8B-B14F-4D97-AF65-F5344CB8AC3E}">
        <p14:creationId xmlns:p14="http://schemas.microsoft.com/office/powerpoint/2010/main" xmlns="" val="2015393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3525</TotalTime>
  <Words>13256</Words>
  <Application>Microsoft Office PowerPoint</Application>
  <PresentationFormat>自定义</PresentationFormat>
  <Paragraphs>1129</Paragraphs>
  <Slides>139</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139</vt:i4>
      </vt:variant>
    </vt:vector>
  </HeadingPairs>
  <TitlesOfParts>
    <vt:vector size="141"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548</cp:revision>
  <dcterms:created xsi:type="dcterms:W3CDTF">2016-01-31T01:38:40Z</dcterms:created>
  <dcterms:modified xsi:type="dcterms:W3CDTF">2017-03-17T04:03:08Z</dcterms:modified>
</cp:coreProperties>
</file>