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sldIdLst>
    <p:sldId id="293" r:id="rId3"/>
    <p:sldId id="294" r:id="rId4"/>
    <p:sldId id="295" r:id="rId5"/>
    <p:sldId id="296" r:id="rId6"/>
    <p:sldId id="297" r:id="rId7"/>
    <p:sldId id="298" r:id="rId8"/>
    <p:sldId id="289" r:id="rId9"/>
    <p:sldId id="299" r:id="rId10"/>
    <p:sldId id="300" r:id="rId11"/>
    <p:sldId id="349" r:id="rId12"/>
    <p:sldId id="337" r:id="rId13"/>
    <p:sldId id="352" r:id="rId14"/>
    <p:sldId id="338" r:id="rId15"/>
    <p:sldId id="353" r:id="rId16"/>
    <p:sldId id="331" r:id="rId17"/>
    <p:sldId id="332" r:id="rId18"/>
    <p:sldId id="333" r:id="rId19"/>
    <p:sldId id="339" r:id="rId20"/>
    <p:sldId id="407" r:id="rId21"/>
    <p:sldId id="411" r:id="rId22"/>
    <p:sldId id="409" r:id="rId23"/>
    <p:sldId id="410" r:id="rId24"/>
    <p:sldId id="334" r:id="rId25"/>
    <p:sldId id="335" r:id="rId26"/>
    <p:sldId id="340" r:id="rId27"/>
    <p:sldId id="341" r:id="rId28"/>
    <p:sldId id="354" r:id="rId29"/>
    <p:sldId id="342" r:id="rId30"/>
    <p:sldId id="343" r:id="rId31"/>
    <p:sldId id="344" r:id="rId32"/>
    <p:sldId id="345" r:id="rId33"/>
    <p:sldId id="346" r:id="rId34"/>
    <p:sldId id="356" r:id="rId35"/>
    <p:sldId id="355" r:id="rId36"/>
    <p:sldId id="347" r:id="rId37"/>
    <p:sldId id="348" r:id="rId38"/>
    <p:sldId id="350" r:id="rId39"/>
    <p:sldId id="351" r:id="rId40"/>
    <p:sldId id="414" r:id="rId41"/>
    <p:sldId id="420" r:id="rId42"/>
    <p:sldId id="423" r:id="rId43"/>
    <p:sldId id="412" r:id="rId44"/>
    <p:sldId id="421" r:id="rId45"/>
    <p:sldId id="422" r:id="rId46"/>
    <p:sldId id="302" r:id="rId47"/>
    <p:sldId id="424" r:id="rId48"/>
    <p:sldId id="416" r:id="rId49"/>
    <p:sldId id="417" r:id="rId50"/>
    <p:sldId id="418" r:id="rId51"/>
    <p:sldId id="329" r:id="rId52"/>
    <p:sldId id="330" r:id="rId53"/>
    <p:sldId id="359" r:id="rId54"/>
    <p:sldId id="358" r:id="rId55"/>
    <p:sldId id="361" r:id="rId56"/>
  </p:sldIdLst>
  <p:sldSz cx="9144000" cy="6858000" type="screen4x3"/>
  <p:notesSz cx="6858000" cy="9144000"/>
  <p:custDataLst>
    <p:tags r:id="rId57"/>
  </p:custDataLst>
  <p:defaultTextStyle>
    <a:defPPr>
      <a:defRPr lang="zh-CN"/>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003300"/>
    <a:srgbClr val="3333CC"/>
    <a:srgbClr val="66FFFF"/>
    <a:srgbClr val="FF7C80"/>
    <a:srgbClr val="66FF99"/>
    <a:srgbClr val="FFCC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40"/>
    <p:restoredTop sz="94581"/>
  </p:normalViewPr>
  <p:slideViewPr>
    <p:cSldViewPr showGuides="1">
      <p:cViewPr varScale="1">
        <p:scale>
          <a:sx n="65" d="100"/>
          <a:sy n="65" d="100"/>
        </p:scale>
        <p:origin x="-1524" y="-114"/>
      </p:cViewPr>
      <p:guideLst>
        <p:guide orient="horz" pos="2192"/>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gs" Target="tags/tag1.xml"/><Relationship Id="rId6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hlink"/>
        </a:solidFill>
        <a:effectLst/>
      </p:bgPr>
    </p:bg>
    <p:spTree>
      <p:nvGrpSpPr>
        <p:cNvPr id="1" name=""/>
        <p:cNvGrpSpPr/>
        <p:nvPr/>
      </p:nvGrpSpPr>
      <p:grpSpPr>
        <a:xfrm>
          <a:off x="0" y="0"/>
          <a:ext cx="0" cy="0"/>
          <a:chOff x="0" y="0"/>
          <a:chExt cx="0" cy="0"/>
        </a:xfrm>
      </p:grpSpPr>
      <p:sp>
        <p:nvSpPr>
          <p:cNvPr id="4098"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4099" name="Rectangle 3"/>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hf sldNum="0" hdr="0" ftr="0" dt="0"/>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hlink"/>
        </a:solidFill>
        <a:effectLst/>
      </p:bgPr>
    </p:bg>
    <p:spTree>
      <p:nvGrpSpPr>
        <p:cNvPr id="1" name=""/>
        <p:cNvGrpSpPr/>
        <p:nvPr/>
      </p:nvGrpSpPr>
      <p:grpSpPr>
        <a:xfrm>
          <a:off x="0" y="0"/>
          <a:ext cx="0" cy="0"/>
          <a:chOff x="0" y="0"/>
          <a:chExt cx="0" cy="0"/>
        </a:xfrm>
      </p:grpSpPr>
      <p:sp>
        <p:nvSpPr>
          <p:cNvPr id="4098"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4099" name="Rectangle 3"/>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Times New Roman" panose="02020603050405020304" pitchFamily="18" charset="0"/>
              </a:rPr>
              <a:pPr lvl="0" eaLnBrk="1" hangingPunct="1"/>
              <a:t>‹#›</a:t>
            </a:fld>
            <a:endParaRPr lang="en-US" altLang="zh-CN"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random/>
  </p:transition>
  <p:hf sldNum="0" hdr="0" ftr="0" dt="0"/>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3.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3.jpeg"/></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3.jpeg"/></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p:cNvSpPr>
          <p:nvPr>
            <p:ph idx="1"/>
          </p:nvPr>
        </p:nvSpPr>
        <p:spPr>
          <a:xfrm>
            <a:off x="179388" y="404813"/>
            <a:ext cx="6624637" cy="5976937"/>
          </a:xfrm>
          <a:solidFill>
            <a:schemeClr val="accent5">
              <a:lumMod val="20000"/>
              <a:lumOff val="80000"/>
            </a:schemeClr>
          </a:solidFill>
          <a:ln/>
        </p:spPr>
        <p:txBody>
          <a:bodyPr vert="horz" wrap="square" lIns="91440" tIns="45720" rIns="91440" bIns="45720" anchor="t" anchorCtr="0"/>
          <a:lstStyle/>
          <a:p>
            <a:pPr eaLnBrk="1" hangingPunct="1">
              <a:buNone/>
            </a:pPr>
            <a:r>
              <a:rPr lang="en-US" altLang="zh-CN" dirty="0"/>
              <a:t>   </a:t>
            </a:r>
            <a:r>
              <a:rPr lang="zh-CN" altLang="en-US" sz="4800" b="1" dirty="0">
                <a:solidFill>
                  <a:srgbClr val="A50021"/>
                </a:solidFill>
                <a:latin typeface="隶书" pitchFamily="49" charset="-122"/>
                <a:ea typeface="隶书" pitchFamily="49" charset="-122"/>
              </a:rPr>
              <a:t>沈从文：</a:t>
            </a:r>
          </a:p>
          <a:p>
            <a:pPr eaLnBrk="1" hangingPunct="1">
              <a:buNone/>
            </a:pPr>
            <a:r>
              <a:rPr lang="zh-CN" altLang="en-US" b="1" dirty="0">
                <a:solidFill>
                  <a:srgbClr val="003300"/>
                </a:solidFill>
                <a:latin typeface="楷体_GB2312" pitchFamily="49" charset="-122"/>
                <a:ea typeface="楷体_GB2312" pitchFamily="49" charset="-122"/>
              </a:rPr>
              <a:t>      他一生跌宕起伏，极富有传奇色彩。台湾学者金介甫：沈从文仅次于鲁迅。</a:t>
            </a:r>
          </a:p>
          <a:p>
            <a:pPr eaLnBrk="1" hangingPunct="1">
              <a:buNone/>
            </a:pPr>
            <a:endParaRPr lang="zh-CN" altLang="en-US" b="1" dirty="0">
              <a:solidFill>
                <a:srgbClr val="003300"/>
              </a:solidFill>
              <a:latin typeface="楷体_GB2312" pitchFamily="49" charset="-122"/>
              <a:ea typeface="楷体_GB2312" pitchFamily="49" charset="-122"/>
            </a:endParaRPr>
          </a:p>
          <a:p>
            <a:pPr eaLnBrk="1" hangingPunct="1">
              <a:buNone/>
            </a:pPr>
            <a:r>
              <a:rPr lang="zh-CN" altLang="en-US" b="1" dirty="0">
                <a:solidFill>
                  <a:srgbClr val="003300"/>
                </a:solidFill>
                <a:latin typeface="楷体_GB2312" pitchFamily="49" charset="-122"/>
                <a:ea typeface="楷体_GB2312" pitchFamily="49" charset="-122"/>
              </a:rPr>
              <a:t>      沈从文</a:t>
            </a:r>
            <a:r>
              <a:rPr lang="en-US" altLang="zh-CN" b="1" dirty="0">
                <a:solidFill>
                  <a:srgbClr val="003300"/>
                </a:solidFill>
                <a:latin typeface="楷体_GB2312" pitchFamily="49" charset="-122"/>
                <a:ea typeface="楷体_GB2312" pitchFamily="49" charset="-122"/>
              </a:rPr>
              <a:t>1902</a:t>
            </a:r>
            <a:r>
              <a:rPr lang="zh-CN" altLang="en-US" b="1" dirty="0">
                <a:solidFill>
                  <a:srgbClr val="003300"/>
                </a:solidFill>
                <a:latin typeface="楷体_GB2312" pitchFamily="49" charset="-122"/>
                <a:ea typeface="楷体_GB2312" pitchFamily="49" charset="-122"/>
              </a:rPr>
              <a:t>年诞生于湖南凤凰一个没落的官僚家庭。父亲是军人，母亲能读书，懂医方，会照相。沈从文的启蒙教育得益于这位富有</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胆气与常识</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的母亲。</a:t>
            </a:r>
            <a:r>
              <a:rPr lang="zh-CN" altLang="en-US" b="1" dirty="0">
                <a:latin typeface="楷体_GB2312" pitchFamily="49" charset="-122"/>
                <a:ea typeface="楷体_GB2312" pitchFamily="49" charset="-122"/>
              </a:rPr>
              <a:t> </a:t>
            </a:r>
          </a:p>
        </p:txBody>
      </p:sp>
      <p:pic>
        <p:nvPicPr>
          <p:cNvPr id="40964" name="Picture 4" descr="沈从文2"/>
          <p:cNvPicPr>
            <a:picLocks noChangeAspect="1"/>
          </p:cNvPicPr>
          <p:nvPr/>
        </p:nvPicPr>
        <p:blipFill>
          <a:blip r:embed="rId2"/>
          <a:stretch>
            <a:fillRect/>
          </a:stretch>
        </p:blipFill>
        <p:spPr>
          <a:xfrm>
            <a:off x="6904038" y="2060575"/>
            <a:ext cx="2239962" cy="3789363"/>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0964"/>
                                        </p:tgtEl>
                                        <p:attrNameLst>
                                          <p:attrName>style.visibility</p:attrName>
                                        </p:attrNameLst>
                                      </p:cBhvr>
                                      <p:to>
                                        <p:strVal val="visible"/>
                                      </p:to>
                                    </p:set>
                                    <p:animEffect transition="in" filter="strips(downLeft)">
                                      <p:cBhvr>
                                        <p:cTn id="7" dur="500"/>
                                        <p:tgtEl>
                                          <p:spTgt spid="4096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63">
                                            <p:txEl>
                                              <p:pRg st="0" end="0"/>
                                            </p:txEl>
                                          </p:spTgt>
                                        </p:tgtEl>
                                        <p:attrNameLst>
                                          <p:attrName>style.visibility</p:attrName>
                                        </p:attrNameLst>
                                      </p:cBhvr>
                                      <p:to>
                                        <p:strVal val="visible"/>
                                      </p:to>
                                    </p:set>
                                    <p:animEffect transition="in" filter="blinds(horizontal)">
                                      <p:cBhvr>
                                        <p:cTn id="12" dur="500"/>
                                        <p:tgtEl>
                                          <p:spTgt spid="4096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0963">
                                            <p:txEl>
                                              <p:pRg st="1" end="1"/>
                                            </p:txEl>
                                          </p:spTgt>
                                        </p:tgtEl>
                                        <p:attrNameLst>
                                          <p:attrName>style.visibility</p:attrName>
                                        </p:attrNameLst>
                                      </p:cBhvr>
                                      <p:to>
                                        <p:strVal val="visible"/>
                                      </p:to>
                                    </p:set>
                                    <p:animEffect transition="in" filter="blinds(horizontal)">
                                      <p:cBhvr>
                                        <p:cTn id="17" dur="500"/>
                                        <p:tgtEl>
                                          <p:spTgt spid="4096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0963">
                                            <p:txEl>
                                              <p:pRg st="3" end="3"/>
                                            </p:txEl>
                                          </p:spTgt>
                                        </p:tgtEl>
                                        <p:attrNameLst>
                                          <p:attrName>style.visibility</p:attrName>
                                        </p:attrNameLst>
                                      </p:cBhvr>
                                      <p:to>
                                        <p:strVal val="visible"/>
                                      </p:to>
                                    </p:set>
                                    <p:animEffect transition="in" filter="blinds(horizontal)">
                                      <p:cBhvr>
                                        <p:cTn id="22" dur="500"/>
                                        <p:tgtEl>
                                          <p:spTgt spid="409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269322" descr="32906346ff0931046b63e51b"/>
          <p:cNvPicPr>
            <a:picLocks noChangeAspect="1"/>
          </p:cNvPicPr>
          <p:nvPr/>
        </p:nvPicPr>
        <p:blipFill>
          <a:blip r:embed="rId2"/>
          <a:stretch>
            <a:fillRect/>
          </a:stretch>
        </p:blipFill>
        <p:spPr>
          <a:xfrm>
            <a:off x="0" y="0"/>
            <a:ext cx="9144000" cy="6962775"/>
          </a:xfrm>
          <a:prstGeom prst="rect">
            <a:avLst/>
          </a:prstGeom>
          <a:noFill/>
          <a:ln w="9525">
            <a:noFill/>
          </a:ln>
        </p:spPr>
      </p:pic>
      <p:sp>
        <p:nvSpPr>
          <p:cNvPr id="269319" name="文本框 269318"/>
          <p:cNvSpPr txBox="1"/>
          <p:nvPr/>
        </p:nvSpPr>
        <p:spPr>
          <a:xfrm>
            <a:off x="4857750" y="2214563"/>
            <a:ext cx="3960813" cy="3600450"/>
          </a:xfrm>
          <a:prstGeom prst="rect">
            <a:avLst/>
          </a:prstGeom>
          <a:solidFill>
            <a:schemeClr val="accent5">
              <a:lumMod val="20000"/>
              <a:lumOff val="80000"/>
            </a:schemeClr>
          </a:solidFill>
          <a:ln w="9525">
            <a:noFill/>
          </a:ln>
        </p:spPr>
        <p:txBody>
          <a:bodyPr>
            <a:spAutoFit/>
          </a:bodyPr>
          <a:lstStyle/>
          <a:p>
            <a:pPr marR="0" defTabSz="914400">
              <a:spcBef>
                <a:spcPct val="50000"/>
              </a:spcBef>
              <a:buClrTx/>
              <a:buSzTx/>
              <a:buFontTx/>
              <a:buNone/>
              <a:defRPr/>
            </a:pPr>
            <a:r>
              <a:rPr kumimoji="1" lang="en-US" altLang="zh-CN" sz="3200" b="1" i="1" kern="1200" cap="none" spc="0" normalizeH="0" baseline="0" noProof="1">
                <a:solidFill>
                  <a:schemeClr val="folHlink"/>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r>
              <a:rPr kumimoji="1" lang="zh-CN" altLang="en-US" sz="3200" b="1" i="1" kern="1200" cap="none" spc="0" normalizeH="0" baseline="0" noProof="1" smtClean="0">
                <a:solidFill>
                  <a:srgbClr val="C00000"/>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沈从文的</a:t>
            </a:r>
            <a:r>
              <a:rPr kumimoji="1" lang="zh-CN" altLang="en-US" sz="2800" b="1" kern="1200" cap="none" spc="0" normalizeH="0" baseline="0" noProof="1" smtClean="0">
                <a:solidFill>
                  <a:srgbClr val="C00000"/>
                </a:solidFill>
                <a:latin typeface="楷体_GB2312" pitchFamily="49" charset="-122"/>
                <a:ea typeface="楷体_GB2312" pitchFamily="49" charset="-122"/>
                <a:cs typeface="+mn-cs"/>
              </a:rPr>
              <a:t>作品</a:t>
            </a:r>
            <a:r>
              <a:rPr kumimoji="1" lang="zh-CN" altLang="en-US" sz="2800" b="1" kern="1200" cap="none" spc="0" normalizeH="0" baseline="0" noProof="1">
                <a:solidFill>
                  <a:srgbClr val="C00000"/>
                </a:solidFill>
                <a:latin typeface="楷体_GB2312" pitchFamily="49" charset="-122"/>
                <a:ea typeface="楷体_GB2312" pitchFamily="49" charset="-122"/>
                <a:cs typeface="+mn-cs"/>
              </a:rPr>
              <a:t>着力描绘不受“近代文明”玷污的原始古朴的人性，在古老的生活节奏与情调中塑造一系列不带社会阶级烙印的自然化的人，讴歌一种自在自得的人生。</a:t>
            </a:r>
          </a:p>
        </p:txBody>
      </p:sp>
      <p:sp>
        <p:nvSpPr>
          <p:cNvPr id="14340" name="矩形 269320"/>
          <p:cNvSpPr/>
          <p:nvPr/>
        </p:nvSpPr>
        <p:spPr>
          <a:xfrm>
            <a:off x="0" y="4508500"/>
            <a:ext cx="9444038" cy="519113"/>
          </a:xfrm>
          <a:prstGeom prst="rect">
            <a:avLst/>
          </a:prstGeom>
          <a:noFill/>
          <a:ln w="9525">
            <a:noFill/>
          </a:ln>
        </p:spPr>
        <p:txBody>
          <a:bodyPr>
            <a:spAutoFit/>
          </a:bodyPr>
          <a:lstStyle/>
          <a:p>
            <a:r>
              <a:rPr lang="en-US" altLang="zh-CN" sz="2800" b="1" dirty="0">
                <a:solidFill>
                  <a:srgbClr val="FF3300"/>
                </a:solidFill>
                <a:latin typeface="Times New Roman" panose="02020603050405020304" pitchFamily="18" charset="0"/>
              </a:rPr>
              <a:t> </a:t>
            </a:r>
          </a:p>
        </p:txBody>
      </p:sp>
      <p:sp>
        <p:nvSpPr>
          <p:cNvPr id="269327" name="圆角矩形 269326"/>
          <p:cNvSpPr/>
          <p:nvPr/>
        </p:nvSpPr>
        <p:spPr>
          <a:xfrm>
            <a:off x="214313" y="1214438"/>
            <a:ext cx="4464050" cy="3743325"/>
          </a:xfrm>
          <a:prstGeom prst="roundRect">
            <a:avLst>
              <a:gd name="adj" fmla="val 16667"/>
            </a:avLst>
          </a:prstGeom>
          <a:solidFill>
            <a:schemeClr val="folHlink"/>
          </a:solidFill>
          <a:ln w="9525" cap="flat" cmpd="sng">
            <a:solidFill>
              <a:schemeClr val="tx1"/>
            </a:solidFill>
            <a:prstDash val="solid"/>
            <a:headEnd type="none" w="med" len="med"/>
            <a:tailEnd type="none" w="med" len="med"/>
          </a:ln>
        </p:spPr>
        <p:txBody>
          <a:bodyPr/>
          <a:lstStyle/>
          <a:p>
            <a:endParaRPr lang="zh-CN" altLang="en-US" dirty="0">
              <a:latin typeface="Times New Roman" panose="02020603050405020304" pitchFamily="18" charset="0"/>
            </a:endParaRPr>
          </a:p>
        </p:txBody>
      </p:sp>
      <p:pic>
        <p:nvPicPr>
          <p:cNvPr id="269328" name="图片 269327" descr="边城"/>
          <p:cNvPicPr>
            <a:picLocks noChangeAspect="1"/>
          </p:cNvPicPr>
          <p:nvPr/>
        </p:nvPicPr>
        <p:blipFill>
          <a:blip r:embed="rId3"/>
          <a:stretch>
            <a:fillRect/>
          </a:stretch>
        </p:blipFill>
        <p:spPr>
          <a:xfrm>
            <a:off x="428625" y="1428750"/>
            <a:ext cx="3960813" cy="339407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69327"/>
                                        </p:tgtEl>
                                        <p:attrNameLst>
                                          <p:attrName>style.visibility</p:attrName>
                                        </p:attrNameLst>
                                      </p:cBhvr>
                                      <p:to>
                                        <p:strVal val="visible"/>
                                      </p:to>
                                    </p:set>
                                    <p:animEffect transition="in" filter="box(out)">
                                      <p:cBhvr>
                                        <p:cTn id="7" dur="500"/>
                                        <p:tgtEl>
                                          <p:spTgt spid="269327"/>
                                        </p:tgtEl>
                                      </p:cBhvr>
                                    </p:animEffect>
                                  </p:childTnLst>
                                </p:cTn>
                              </p:par>
                              <p:par>
                                <p:cTn id="8" presetID="9" presetClass="entr" presetSubtype="0" fill="hold" nodeType="withEffect">
                                  <p:stCondLst>
                                    <p:cond delay="0"/>
                                  </p:stCondLst>
                                  <p:childTnLst>
                                    <p:set>
                                      <p:cBhvr>
                                        <p:cTn id="9" dur="1" fill="hold">
                                          <p:stCondLst>
                                            <p:cond delay="0"/>
                                          </p:stCondLst>
                                        </p:cTn>
                                        <p:tgtEl>
                                          <p:spTgt spid="269328"/>
                                        </p:tgtEl>
                                        <p:attrNameLst>
                                          <p:attrName>style.visibility</p:attrName>
                                        </p:attrNameLst>
                                      </p:cBhvr>
                                      <p:to>
                                        <p:strVal val="visible"/>
                                      </p:to>
                                    </p:set>
                                    <p:animEffect transition="in" filter="dissolve">
                                      <p:cBhvr>
                                        <p:cTn id="10" dur="500"/>
                                        <p:tgtEl>
                                          <p:spTgt spid="269328"/>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269319"/>
                                        </p:tgtEl>
                                        <p:attrNameLst>
                                          <p:attrName>style.visibility</p:attrName>
                                        </p:attrNameLst>
                                      </p:cBhvr>
                                      <p:to>
                                        <p:strVal val="visible"/>
                                      </p:to>
                                    </p:set>
                                    <p:animEffect transition="in" filter="checkerboard(across)">
                                      <p:cBhvr>
                                        <p:cTn id="15" dur="500"/>
                                        <p:tgtEl>
                                          <p:spTgt spid="269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237574" descr="图片3"/>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37573" name="文本框 237572"/>
          <p:cNvSpPr txBox="1"/>
          <p:nvPr/>
        </p:nvSpPr>
        <p:spPr>
          <a:xfrm>
            <a:off x="1509713" y="620713"/>
            <a:ext cx="2105025" cy="5040312"/>
          </a:xfrm>
          <a:prstGeom prst="rect">
            <a:avLst/>
          </a:prstGeom>
          <a:noFill/>
          <a:ln w="9525">
            <a:noFill/>
          </a:ln>
        </p:spPr>
        <p:txBody>
          <a:bodyPr vert="eaVert">
            <a:spAutoFit/>
          </a:bodyPr>
          <a:lstStyle/>
          <a:p>
            <a:pPr>
              <a:spcBef>
                <a:spcPct val="50000"/>
              </a:spcBef>
            </a:pPr>
            <a:r>
              <a:rPr lang="zh-CN" altLang="en-US" sz="7200" b="1" dirty="0">
                <a:solidFill>
                  <a:srgbClr val="D9B20B"/>
                </a:solidFill>
                <a:latin typeface="Times New Roman" panose="02020603050405020304" pitchFamily="18" charset="0"/>
                <a:ea typeface="华文行楷" pitchFamily="2" charset="-122"/>
              </a:rPr>
              <a:t>边    城</a:t>
            </a:r>
          </a:p>
          <a:p>
            <a:pPr>
              <a:spcBef>
                <a:spcPct val="50000"/>
              </a:spcBef>
            </a:pPr>
            <a:r>
              <a:rPr lang="zh-CN" altLang="en-US" sz="3600" dirty="0">
                <a:latin typeface="Times New Roman" panose="02020603050405020304" pitchFamily="18" charset="0"/>
                <a:ea typeface="华文行楷" pitchFamily="2" charset="-122"/>
              </a:rPr>
              <a:t>                     </a:t>
            </a:r>
            <a:r>
              <a:rPr lang="zh-CN" altLang="en-US" sz="3600" b="1" dirty="0">
                <a:solidFill>
                  <a:srgbClr val="FFFF66"/>
                </a:solidFill>
                <a:latin typeface="Times New Roman" panose="02020603050405020304" pitchFamily="18" charset="0"/>
                <a:ea typeface="华文行楷" pitchFamily="2" charset="-122"/>
              </a:rPr>
              <a:t>沈从文</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iterate type="lt">
                                    <p:tmPct val="10000"/>
                                  </p:iterate>
                                  <p:childTnLst>
                                    <p:set>
                                      <p:cBhvr>
                                        <p:cTn id="6" dur="1" fill="hold">
                                          <p:stCondLst>
                                            <p:cond delay="0"/>
                                          </p:stCondLst>
                                        </p:cTn>
                                        <p:tgtEl>
                                          <p:spTgt spid="237573">
                                            <p:txEl>
                                              <p:pRg st="0" end="0"/>
                                            </p:txEl>
                                          </p:spTgt>
                                        </p:tgtEl>
                                        <p:attrNameLst>
                                          <p:attrName>style.visibility</p:attrName>
                                        </p:attrNameLst>
                                      </p:cBhvr>
                                      <p:to>
                                        <p:strVal val="visible"/>
                                      </p:to>
                                    </p:set>
                                    <p:animEffect transition="in" filter="fade">
                                      <p:cBhvr>
                                        <p:cTn id="7" dur="1000"/>
                                        <p:tgtEl>
                                          <p:spTgt spid="237573">
                                            <p:txEl>
                                              <p:pRg st="0" end="0"/>
                                            </p:txEl>
                                          </p:spTgt>
                                        </p:tgtEl>
                                      </p:cBhvr>
                                    </p:animEffect>
                                    <p:anim calcmode="lin" valueType="num">
                                      <p:cBhvr>
                                        <p:cTn id="8" dur="1000" fill="hold"/>
                                        <p:tgtEl>
                                          <p:spTgt spid="237573">
                                            <p:txEl>
                                              <p:pRg st="0" end="0"/>
                                            </p:txEl>
                                          </p:spTgt>
                                        </p:tgtEl>
                                        <p:attrNameLst>
                                          <p:attrName>ppt_w</p:attrName>
                                        </p:attrNameLst>
                                      </p:cBhvr>
                                      <p:tavLst>
                                        <p:tav tm="0" fmla="#ppt_w*sin(2.5*pi*$)">
                                          <p:val>
                                            <p:fltVal val="0"/>
                                          </p:val>
                                        </p:tav>
                                        <p:tav tm="100000">
                                          <p:val>
                                            <p:fltVal val="1"/>
                                          </p:val>
                                        </p:tav>
                                      </p:tavLst>
                                    </p:anim>
                                    <p:anim calcmode="lin" valueType="num">
                                      <p:cBhvr>
                                        <p:cTn id="9" dur="1000" fill="hold"/>
                                        <p:tgtEl>
                                          <p:spTgt spid="23757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iterate type="lt">
                                    <p:tmPct val="10000"/>
                                  </p:iterate>
                                  <p:childTnLst>
                                    <p:set>
                                      <p:cBhvr>
                                        <p:cTn id="13" dur="1" fill="hold">
                                          <p:stCondLst>
                                            <p:cond delay="0"/>
                                          </p:stCondLst>
                                        </p:cTn>
                                        <p:tgtEl>
                                          <p:spTgt spid="237573">
                                            <p:txEl>
                                              <p:pRg st="1" end="1"/>
                                            </p:txEl>
                                          </p:spTgt>
                                        </p:tgtEl>
                                        <p:attrNameLst>
                                          <p:attrName>style.visibility</p:attrName>
                                        </p:attrNameLst>
                                      </p:cBhvr>
                                      <p:to>
                                        <p:strVal val="visible"/>
                                      </p:to>
                                    </p:set>
                                    <p:animEffect transition="in" filter="fade">
                                      <p:cBhvr>
                                        <p:cTn id="14" dur="1000"/>
                                        <p:tgtEl>
                                          <p:spTgt spid="237573">
                                            <p:txEl>
                                              <p:pRg st="1" end="1"/>
                                            </p:txEl>
                                          </p:spTgt>
                                        </p:tgtEl>
                                      </p:cBhvr>
                                    </p:animEffect>
                                    <p:anim calcmode="lin" valueType="num">
                                      <p:cBhvr>
                                        <p:cTn id="15" dur="1000" fill="hold"/>
                                        <p:tgtEl>
                                          <p:spTgt spid="237573">
                                            <p:txEl>
                                              <p:pRg st="1" end="1"/>
                                            </p:txEl>
                                          </p:spTgt>
                                        </p:tgtEl>
                                        <p:attrNameLst>
                                          <p:attrName>ppt_w</p:attrName>
                                        </p:attrNameLst>
                                      </p:cBhvr>
                                      <p:tavLst>
                                        <p:tav tm="0" fmla="#ppt_w*sin(2.5*pi*$)">
                                          <p:val>
                                            <p:fltVal val="0"/>
                                          </p:val>
                                        </p:tav>
                                        <p:tav tm="100000">
                                          <p:val>
                                            <p:fltVal val="1"/>
                                          </p:val>
                                        </p:tav>
                                      </p:tavLst>
                                    </p:anim>
                                    <p:anim calcmode="lin" valueType="num">
                                      <p:cBhvr>
                                        <p:cTn id="16" dur="1000" fill="hold"/>
                                        <p:tgtEl>
                                          <p:spTgt spid="23757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pic>
        <p:nvPicPr>
          <p:cNvPr id="16387" name="Picture 3" descr="67fa13614f348064eaf8f863"/>
          <p:cNvPicPr>
            <a:picLocks noGrp="1" noChangeAspect="1"/>
          </p:cNvPicPr>
          <p:nvPr>
            <p:ph idx="1"/>
          </p:nvPr>
        </p:nvPicPr>
        <p:blipFill>
          <a:blip r:embed="rId2"/>
          <a:srcRect/>
          <a:stretch>
            <a:fillRect/>
          </a:stretch>
        </p:blipFill>
        <p:spPr>
          <a:xfrm>
            <a:off x="0" y="0"/>
            <a:ext cx="9144000" cy="6858000"/>
          </a:xfrm>
          <a:ln/>
        </p:spPr>
      </p:pic>
      <p:sp>
        <p:nvSpPr>
          <p:cNvPr id="78852" name="Text Box 4"/>
          <p:cNvSpPr txBox="1">
            <a:spLocks noChangeArrowheads="1"/>
          </p:cNvSpPr>
          <p:nvPr/>
        </p:nvSpPr>
        <p:spPr bwMode="auto">
          <a:xfrm>
            <a:off x="179388" y="188913"/>
            <a:ext cx="5905500" cy="3262313"/>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20800" b="1" kern="1200" cap="none" spc="0" normalizeH="0" baseline="0" noProof="0">
                <a:effectLst>
                  <a:outerShdw blurRad="38100" dist="38100" dir="2700000" algn="tl">
                    <a:srgbClr val="C0C0C0"/>
                  </a:outerShdw>
                </a:effectLst>
                <a:latin typeface="Tahoma" panose="020B0604030504040204" pitchFamily="34" charset="0"/>
                <a:ea typeface="方正舒体" pitchFamily="2" charset="-122"/>
                <a:cs typeface="+mn-cs"/>
              </a:rPr>
              <a:t>边城</a:t>
            </a:r>
          </a:p>
        </p:txBody>
      </p:sp>
      <p:sp>
        <p:nvSpPr>
          <p:cNvPr id="16389" name="Rectangle 5"/>
          <p:cNvSpPr/>
          <p:nvPr/>
        </p:nvSpPr>
        <p:spPr>
          <a:xfrm>
            <a:off x="5580063" y="2205038"/>
            <a:ext cx="3562350" cy="1098550"/>
          </a:xfrm>
          <a:prstGeom prst="rect">
            <a:avLst/>
          </a:prstGeom>
          <a:noFill/>
          <a:ln w="9525">
            <a:noFill/>
          </a:ln>
        </p:spPr>
        <p:txBody>
          <a:bodyPr wrap="none">
            <a:spAutoFit/>
          </a:bodyPr>
          <a:lstStyle/>
          <a:p>
            <a:r>
              <a:rPr lang="zh-CN" altLang="en-US" sz="6600" b="1" dirty="0">
                <a:latin typeface="Tahoma" panose="020B0604030504040204" pitchFamily="34" charset="0"/>
              </a:rPr>
              <a:t>（节选）</a:t>
            </a:r>
          </a:p>
        </p:txBody>
      </p:sp>
      <p:sp>
        <p:nvSpPr>
          <p:cNvPr id="78854" name="Text Box 6"/>
          <p:cNvSpPr txBox="1">
            <a:spLocks noChangeArrowheads="1"/>
          </p:cNvSpPr>
          <p:nvPr/>
        </p:nvSpPr>
        <p:spPr bwMode="auto">
          <a:xfrm>
            <a:off x="323850" y="3644900"/>
            <a:ext cx="8569325" cy="2346325"/>
          </a:xfrm>
          <a:prstGeom prst="rect">
            <a:avLst/>
          </a:prstGeom>
          <a:gradFill rotWithShape="1">
            <a:gsLst>
              <a:gs pos="0">
                <a:srgbClr val="9966FF"/>
              </a:gs>
              <a:gs pos="100000">
                <a:schemeClr val="bg1"/>
              </a:gs>
            </a:gsLst>
            <a:path path="rect">
              <a:fillToRect r="100000" b="100000"/>
            </a:path>
          </a:gradFill>
          <a:ln w="57150" cmpd="thickThin">
            <a:solidFill>
              <a:schemeClr val="tx1"/>
            </a:solidFill>
            <a:miter lim="800000"/>
          </a:ln>
          <a:effectLst/>
        </p:spPr>
        <p:txBody>
          <a:bodyPr>
            <a:spAutoFit/>
          </a:bodyPr>
          <a:lstStyle/>
          <a:p>
            <a:pPr marR="0" defTabSz="914400">
              <a:spcBef>
                <a:spcPct val="50000"/>
              </a:spcBef>
              <a:buClrTx/>
              <a:buSzTx/>
              <a:buFontTx/>
              <a:buNone/>
              <a:defRPr/>
            </a:pPr>
            <a:r>
              <a:rPr kumimoji="1" lang="zh-CN" altLang="en-US" sz="3600" b="1" kern="1200" cap="none" spc="0" normalizeH="0" baseline="0" noProof="0" dirty="0">
                <a:solidFill>
                  <a:schemeClr val="tx2"/>
                </a:solidFill>
                <a:effectLst>
                  <a:outerShdw blurRad="38100" dist="38100" dir="2700000" algn="tl">
                    <a:srgbClr val="FFFFFF"/>
                  </a:outerShdw>
                </a:effectLst>
                <a:latin typeface="Tahoma" panose="020B0604030504040204" pitchFamily="34" charset="0"/>
                <a:ea typeface="仿宋_GB2312" pitchFamily="49" charset="-122"/>
                <a:cs typeface="+mn-cs"/>
              </a:rPr>
              <a:t>　　</a:t>
            </a:r>
            <a:r>
              <a:rPr kumimoji="1" lang="zh-CN" altLang="en-US" sz="3600" b="1" kern="1200" cap="none" spc="0" normalizeH="0" baseline="0" noProof="0" dirty="0">
                <a:solidFill>
                  <a:schemeClr val="tx2"/>
                </a:solidFill>
                <a:latin typeface="Tahoma" panose="020B0604030504040204" pitchFamily="34" charset="0"/>
                <a:ea typeface="仿宋_GB2312" pitchFamily="49" charset="-122"/>
                <a:cs typeface="+mn-cs"/>
              </a:rPr>
              <a:t>熔生动丰富的</a:t>
            </a:r>
            <a:r>
              <a:rPr kumimoji="1" lang="zh-CN" altLang="en-US" sz="3600" b="1" kern="1200" cap="none" spc="0" normalizeH="0" baseline="0" noProof="0" dirty="0">
                <a:solidFill>
                  <a:srgbClr val="FF0000"/>
                </a:solidFill>
                <a:latin typeface="Tahoma" panose="020B0604030504040204" pitchFamily="34" charset="0"/>
                <a:ea typeface="仿宋_GB2312" pitchFamily="49" charset="-122"/>
                <a:cs typeface="+mn-cs"/>
              </a:rPr>
              <a:t>社会风俗画</a:t>
            </a:r>
            <a:r>
              <a:rPr kumimoji="1" lang="zh-CN" altLang="en-US" sz="3600" b="1" kern="1200" cap="none" spc="0" normalizeH="0" baseline="0" noProof="0" dirty="0">
                <a:solidFill>
                  <a:schemeClr val="tx2"/>
                </a:solidFill>
                <a:latin typeface="Tahoma" panose="020B0604030504040204" pitchFamily="34" charset="0"/>
                <a:ea typeface="仿宋_GB2312" pitchFamily="49" charset="-122"/>
                <a:cs typeface="+mn-cs"/>
              </a:rPr>
              <a:t>和优美清新的</a:t>
            </a:r>
            <a:r>
              <a:rPr kumimoji="1" lang="zh-CN" altLang="en-US" sz="3600" b="1" kern="1200" cap="none" spc="0" normalizeH="0" baseline="0" noProof="0" dirty="0">
                <a:solidFill>
                  <a:srgbClr val="FF0000"/>
                </a:solidFill>
                <a:latin typeface="Tahoma" panose="020B0604030504040204" pitchFamily="34" charset="0"/>
                <a:ea typeface="仿宋_GB2312" pitchFamily="49" charset="-122"/>
                <a:cs typeface="+mn-cs"/>
              </a:rPr>
              <a:t>风情风景画</a:t>
            </a:r>
            <a:r>
              <a:rPr kumimoji="1" lang="zh-CN" altLang="en-US" sz="3600" b="1" kern="1200" cap="none" spc="0" normalizeH="0" baseline="0" noProof="0" dirty="0">
                <a:solidFill>
                  <a:schemeClr val="tx2"/>
                </a:solidFill>
                <a:latin typeface="Tahoma" panose="020B0604030504040204" pitchFamily="34" charset="0"/>
                <a:ea typeface="仿宋_GB2312" pitchFamily="49" charset="-122"/>
                <a:cs typeface="+mn-cs"/>
              </a:rPr>
              <a:t>于一炉，展示民性的粗犷强悍，民俗的醇厚善良，充溢着浓厚的乡土气息和返璞归真的牧歌情调。</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8854"/>
                                        </p:tgtEl>
                                        <p:attrNameLst>
                                          <p:attrName>style.visibility</p:attrName>
                                        </p:attrNameLst>
                                      </p:cBhvr>
                                      <p:to>
                                        <p:strVal val="visible"/>
                                      </p:to>
                                    </p:set>
                                    <p:animEffect transition="in" filter="wipe(up)">
                                      <p:cBhvr>
                                        <p:cTn id="7" dur="2000"/>
                                        <p:tgtEl>
                                          <p:spTgt spid="78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248835" descr="32906346ff0931046b63e51b"/>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48837" name="文本框 248836"/>
          <p:cNvSpPr txBox="1">
            <a:spLocks noChangeArrowheads="1"/>
          </p:cNvSpPr>
          <p:nvPr/>
        </p:nvSpPr>
        <p:spPr bwMode="auto">
          <a:xfrm>
            <a:off x="7596188" y="693738"/>
            <a:ext cx="915988" cy="2519363"/>
          </a:xfrm>
          <a:prstGeom prst="rect">
            <a:avLst/>
          </a:prstGeom>
          <a:gradFill rotWithShape="1">
            <a:gsLst>
              <a:gs pos="0">
                <a:srgbClr val="002F5E">
                  <a:alpha val="39999"/>
                </a:srgbClr>
              </a:gs>
              <a:gs pos="50000">
                <a:schemeClr val="hlink">
                  <a:alpha val="39999"/>
                </a:schemeClr>
              </a:gs>
              <a:gs pos="100000">
                <a:srgbClr val="002F5E">
                  <a:alpha val="39999"/>
                </a:srgbClr>
              </a:gs>
            </a:gsLst>
            <a:lin ang="0" scaled="1"/>
          </a:gradFill>
          <a:ln w="9525">
            <a:noFill/>
            <a:miter lim="800000"/>
          </a:ln>
        </p:spPr>
        <p:txBody>
          <a:bodyPr vert="eaVert">
            <a:spAutoFit/>
          </a:bodyPr>
          <a:lstStyle/>
          <a:p>
            <a:pPr marR="0" defTabSz="914400">
              <a:spcBef>
                <a:spcPct val="50000"/>
              </a:spcBef>
              <a:buClrTx/>
              <a:buSzTx/>
              <a:buFontTx/>
              <a:buNone/>
              <a:defRPr/>
            </a:pPr>
            <a:r>
              <a:rPr kumimoji="1" lang="zh-CN" altLang="en-US" sz="4800" b="1" kern="1200" cap="none" spc="0" normalizeH="0" baseline="0" noProof="0" smtClean="0">
                <a:solidFill>
                  <a:schemeClr val="bg1"/>
                </a:solidFill>
                <a:latin typeface="Times New Roman" panose="02020603050405020304" pitchFamily="18" charset="0"/>
                <a:ea typeface="楷体_GB2312" pitchFamily="49" charset="-122"/>
                <a:cs typeface="+mn-cs"/>
              </a:rPr>
              <a:t>教学目标</a:t>
            </a:r>
          </a:p>
        </p:txBody>
      </p:sp>
      <p:sp>
        <p:nvSpPr>
          <p:cNvPr id="248838" name="文本框 248837"/>
          <p:cNvSpPr txBox="1"/>
          <p:nvPr/>
        </p:nvSpPr>
        <p:spPr>
          <a:xfrm>
            <a:off x="2124075" y="692150"/>
            <a:ext cx="4816475" cy="5472113"/>
          </a:xfrm>
          <a:prstGeom prst="rect">
            <a:avLst/>
          </a:prstGeom>
          <a:noFill/>
          <a:ln w="9525">
            <a:noFill/>
          </a:ln>
        </p:spPr>
        <p:txBody>
          <a:bodyPr vert="eaVert">
            <a:spAutoFit/>
          </a:bodyPr>
          <a:lstStyle/>
          <a:p>
            <a:pPr>
              <a:spcBef>
                <a:spcPct val="50000"/>
              </a:spcBef>
            </a:pPr>
            <a:r>
              <a:rPr lang="en-US" altLang="zh-CN" sz="3200" b="1" dirty="0">
                <a:solidFill>
                  <a:srgbClr val="0A4FDA"/>
                </a:solidFill>
                <a:latin typeface="楷体_GB2312" pitchFamily="49" charset="-122"/>
                <a:ea typeface="楷体_GB2312" pitchFamily="49" charset="-122"/>
              </a:rPr>
              <a:t>    </a:t>
            </a:r>
            <a:r>
              <a:rPr lang="zh-CN" altLang="en-US" sz="3200" b="1" dirty="0">
                <a:latin typeface="楷体_GB2312" pitchFamily="49" charset="-122"/>
                <a:ea typeface="楷体_GB2312" pitchFamily="49" charset="-122"/>
              </a:rPr>
              <a:t>了解沈从文描绘的湘西风土人情和优美的环境描写。</a:t>
            </a:r>
          </a:p>
          <a:p>
            <a:pPr>
              <a:spcBef>
                <a:spcPct val="50000"/>
              </a:spcBef>
            </a:pPr>
            <a:r>
              <a:rPr lang="zh-CN" altLang="en-US" sz="3200" b="1" dirty="0">
                <a:latin typeface="楷体_GB2312" pitchFamily="49" charset="-122"/>
                <a:ea typeface="楷体_GB2312" pitchFamily="49" charset="-122"/>
              </a:rPr>
              <a:t>    分析主要人物翠翠的形象。把握对人物的描写。</a:t>
            </a:r>
          </a:p>
          <a:p>
            <a:pPr>
              <a:spcBef>
                <a:spcPct val="50000"/>
              </a:spcBef>
            </a:pPr>
            <a:r>
              <a:rPr lang="zh-CN" altLang="en-US" sz="3200" b="1" dirty="0">
                <a:latin typeface="楷体_GB2312" pitchFamily="49" charset="-122"/>
                <a:ea typeface="楷体_GB2312" pitchFamily="49" charset="-122"/>
              </a:rPr>
              <a:t>    结合人物分析，领会作者的创作目的，小说的主旨。</a:t>
            </a:r>
          </a:p>
          <a:p>
            <a:pPr>
              <a:spcBef>
                <a:spcPct val="50000"/>
              </a:spcBef>
            </a:pPr>
            <a:r>
              <a:rPr lang="zh-CN" altLang="en-US" sz="3200" b="1" dirty="0">
                <a:latin typeface="楷体_GB2312" pitchFamily="49" charset="-122"/>
                <a:ea typeface="楷体_GB2312" pitchFamily="49" charset="-122"/>
              </a:rPr>
              <a:t>    走进作者构筑的善与美的理想世界，体会人性之美。</a:t>
            </a:r>
            <a:r>
              <a:rPr lang="zh-CN" altLang="en-US" dirty="0">
                <a:latin typeface="Times New Roman" panose="02020603050405020304" pitchFamily="18" charset="0"/>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48837"/>
                                        </p:tgtEl>
                                        <p:attrNameLst>
                                          <p:attrName>style.visibility</p:attrName>
                                        </p:attrNameLst>
                                      </p:cBhvr>
                                      <p:to>
                                        <p:strVal val="visible"/>
                                      </p:to>
                                    </p:set>
                                    <p:anim calcmode="lin" valueType="num">
                                      <p:cBhvr>
                                        <p:cTn id="7" dur="1000" fill="hold"/>
                                        <p:tgtEl>
                                          <p:spTgt spid="248837"/>
                                        </p:tgtEl>
                                        <p:attrNameLst>
                                          <p:attrName>ppt_w</p:attrName>
                                        </p:attrNameLst>
                                      </p:cBhvr>
                                      <p:tavLst>
                                        <p:tav tm="0">
                                          <p:val>
                                            <p:strVal val="#ppt_w*0.70"/>
                                          </p:val>
                                        </p:tav>
                                        <p:tav tm="100000">
                                          <p:val>
                                            <p:strVal val="#ppt_w"/>
                                          </p:val>
                                        </p:tav>
                                      </p:tavLst>
                                    </p:anim>
                                    <p:anim calcmode="lin" valueType="num">
                                      <p:cBhvr>
                                        <p:cTn id="8" dur="1000" fill="hold"/>
                                        <p:tgtEl>
                                          <p:spTgt spid="248837"/>
                                        </p:tgtEl>
                                        <p:attrNameLst>
                                          <p:attrName>ppt_h</p:attrName>
                                        </p:attrNameLst>
                                      </p:cBhvr>
                                      <p:tavLst>
                                        <p:tav tm="0">
                                          <p:val>
                                            <p:strVal val="#ppt_h"/>
                                          </p:val>
                                        </p:tav>
                                        <p:tav tm="100000">
                                          <p:val>
                                            <p:strVal val="#ppt_h"/>
                                          </p:val>
                                        </p:tav>
                                      </p:tavLst>
                                    </p:anim>
                                    <p:animEffect transition="in" filter="fade">
                                      <p:cBhvr>
                                        <p:cTn id="9" dur="1000"/>
                                        <p:tgtEl>
                                          <p:spTgt spid="248837"/>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5" fill="hold" grpId="0" nodeType="clickEffect">
                                  <p:stCondLst>
                                    <p:cond delay="0"/>
                                  </p:stCondLst>
                                  <p:childTnLst>
                                    <p:set>
                                      <p:cBhvr>
                                        <p:cTn id="13" dur="1" fill="hold">
                                          <p:stCondLst>
                                            <p:cond delay="0"/>
                                          </p:stCondLst>
                                        </p:cTn>
                                        <p:tgtEl>
                                          <p:spTgt spid="248838"/>
                                        </p:tgtEl>
                                        <p:attrNameLst>
                                          <p:attrName>style.visibility</p:attrName>
                                        </p:attrNameLst>
                                      </p:cBhvr>
                                      <p:to>
                                        <p:strVal val="visible"/>
                                      </p:to>
                                    </p:set>
                                    <p:animEffect transition="in" filter="checkerboard(down)">
                                      <p:cBhvr>
                                        <p:cTn id="14" dur="1000"/>
                                        <p:tgtEl>
                                          <p:spTgt spid="2488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7" grpId="0" animBg="1"/>
      <p:bldP spid="2488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p:nvPr>
        </p:nvSpPr>
        <p:spPr>
          <a:xfrm>
            <a:off x="457200" y="274638"/>
            <a:ext cx="8229600" cy="777875"/>
          </a:xfrm>
          <a:ln/>
        </p:spPr>
        <p:txBody>
          <a:bodyPr vert="horz" wrap="square" lIns="91440" tIns="45720" rIns="91440" bIns="45720" anchor="ctr" anchorCtr="0"/>
          <a:lstStyle/>
          <a:p>
            <a:pPr eaLnBrk="1" hangingPunct="1"/>
            <a:r>
              <a:rPr lang="zh-CN" altLang="en-US" b="1" dirty="0">
                <a:solidFill>
                  <a:srgbClr val="CC0000"/>
                </a:solidFill>
              </a:rPr>
              <a:t>小说节选部分梗概</a:t>
            </a:r>
          </a:p>
        </p:txBody>
      </p:sp>
      <p:sp>
        <p:nvSpPr>
          <p:cNvPr id="26627" name="Rectangle 3"/>
          <p:cNvSpPr>
            <a:spLocks noGrp="1"/>
          </p:cNvSpPr>
          <p:nvPr>
            <p:ph idx="1"/>
          </p:nvPr>
        </p:nvSpPr>
        <p:spPr>
          <a:xfrm>
            <a:off x="539750" y="1341438"/>
            <a:ext cx="8229600" cy="4525962"/>
          </a:xfrm>
          <a:ln/>
        </p:spPr>
        <p:txBody>
          <a:bodyPr vert="horz" wrap="square" lIns="91440" tIns="45720" rIns="91440" bIns="45720" anchor="t" anchorCtr="0"/>
          <a:lstStyle/>
          <a:p>
            <a:pPr eaLnBrk="1" hangingPunct="1">
              <a:lnSpc>
                <a:spcPct val="90000"/>
              </a:lnSpc>
            </a:pPr>
            <a:r>
              <a:rPr lang="zh-CN" altLang="en-US" sz="2800" b="1" dirty="0"/>
              <a:t>第三节：叙述边城的人们紧锣密鼓地筹备着龙舟竞渡的热闹场面，鼓声将翠翠带到一个过去的节日里去。</a:t>
            </a:r>
          </a:p>
          <a:p>
            <a:pPr eaLnBrk="1" hangingPunct="1">
              <a:lnSpc>
                <a:spcPct val="90000"/>
              </a:lnSpc>
            </a:pPr>
            <a:r>
              <a:rPr lang="zh-CN" altLang="en-US" sz="2800" b="1" dirty="0"/>
              <a:t>第四节：讲述两年前翠翠在河边看龙舟，巧遇二老傩送的情形，傩送一句“大鱼咬你”就深深的印在了翠翠心中。</a:t>
            </a:r>
          </a:p>
          <a:p>
            <a:pPr eaLnBrk="1" hangingPunct="1">
              <a:lnSpc>
                <a:spcPct val="90000"/>
              </a:lnSpc>
            </a:pPr>
            <a:r>
              <a:rPr lang="zh-CN" altLang="en-US" sz="2800" b="1" dirty="0"/>
              <a:t>第五节：讲述一年前翠翠和外祖父看竞渡时巧遇大老天保的情景，祖父拿天保试探翠翠，翠翠却心有所属。</a:t>
            </a:r>
          </a:p>
          <a:p>
            <a:pPr eaLnBrk="1" hangingPunct="1">
              <a:lnSpc>
                <a:spcPct val="90000"/>
              </a:lnSpc>
            </a:pPr>
            <a:r>
              <a:rPr lang="zh-CN" altLang="en-US" sz="2800" b="1" dirty="0"/>
              <a:t>第六节：迎亲的花轿来到渡口，撩拨着翠翠内心深处的情思，引发了她对爱情的美好憧憬。</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blinds(horizontal)">
                                      <p:cBhvr>
                                        <p:cTn id="7" dur="500"/>
                                        <p:tgtEl>
                                          <p:spTgt spid="266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6627">
                                            <p:txEl>
                                              <p:pRg st="1" end="1"/>
                                            </p:txEl>
                                          </p:spTgt>
                                        </p:tgtEl>
                                        <p:attrNameLst>
                                          <p:attrName>style.visibility</p:attrName>
                                        </p:attrNameLst>
                                      </p:cBhvr>
                                      <p:to>
                                        <p:strVal val="visible"/>
                                      </p:to>
                                    </p:set>
                                    <p:animEffect transition="in" filter="strips(downLeft)">
                                      <p:cBhvr>
                                        <p:cTn id="12" dur="500"/>
                                        <p:tgtEl>
                                          <p:spTgt spid="266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627">
                                            <p:txEl>
                                              <p:pRg st="2" end="2"/>
                                            </p:txEl>
                                          </p:spTgt>
                                        </p:tgtEl>
                                        <p:attrNameLst>
                                          <p:attrName>style.visibility</p:attrName>
                                        </p:attrNameLst>
                                      </p:cBhvr>
                                      <p:to>
                                        <p:strVal val="visible"/>
                                      </p:to>
                                    </p:set>
                                    <p:animEffect transition="in" filter="blinds(horizontal)">
                                      <p:cBhvr>
                                        <p:cTn id="17" dur="500"/>
                                        <p:tgtEl>
                                          <p:spTgt spid="2662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26627">
                                            <p:txEl>
                                              <p:pRg st="3" end="3"/>
                                            </p:txEl>
                                          </p:spTgt>
                                        </p:tgtEl>
                                        <p:attrNameLst>
                                          <p:attrName>style.visibility</p:attrName>
                                        </p:attrNameLst>
                                      </p:cBhvr>
                                      <p:to>
                                        <p:strVal val="visible"/>
                                      </p:to>
                                    </p:set>
                                    <p:animEffect transition="in" filter="strips(downLeft)">
                                      <p:cBhvr>
                                        <p:cTn id="22" dur="500"/>
                                        <p:tgtEl>
                                          <p:spTgt spid="2662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245763" descr="12"/>
          <p:cNvPicPr>
            <a:picLocks noChangeAspect="1"/>
          </p:cNvPicPr>
          <p:nvPr/>
        </p:nvPicPr>
        <p:blipFill>
          <a:blip r:embed="rId2"/>
          <a:stretch>
            <a:fillRect/>
          </a:stretch>
        </p:blipFill>
        <p:spPr>
          <a:xfrm>
            <a:off x="0" y="-7937"/>
            <a:ext cx="9144000" cy="6865937"/>
          </a:xfrm>
          <a:prstGeom prst="rect">
            <a:avLst/>
          </a:prstGeom>
          <a:noFill/>
          <a:ln w="9525">
            <a:noFill/>
          </a:ln>
        </p:spPr>
      </p:pic>
      <p:sp>
        <p:nvSpPr>
          <p:cNvPr id="245765" name="文本框 245764"/>
          <p:cNvSpPr txBox="1"/>
          <p:nvPr/>
        </p:nvSpPr>
        <p:spPr>
          <a:xfrm>
            <a:off x="2339975" y="5516563"/>
            <a:ext cx="4608513" cy="641350"/>
          </a:xfrm>
          <a:prstGeom prst="rect">
            <a:avLst/>
          </a:prstGeom>
          <a:noFill/>
          <a:ln w="9525">
            <a:noFill/>
          </a:ln>
        </p:spPr>
        <p:txBody>
          <a:bodyPr>
            <a:spAutoFit/>
          </a:bodyPr>
          <a:lstStyle/>
          <a:p>
            <a:pPr>
              <a:spcBef>
                <a:spcPct val="50000"/>
              </a:spcBef>
            </a:pPr>
            <a:r>
              <a:rPr lang="zh-CN" altLang="en-US" sz="3600" b="1" dirty="0">
                <a:solidFill>
                  <a:srgbClr val="FFCC00"/>
                </a:solidFill>
                <a:latin typeface="Times New Roman" panose="02020603050405020304" pitchFamily="18" charset="0"/>
                <a:ea typeface="楷体_GB2312" pitchFamily="49" charset="-122"/>
              </a:rPr>
              <a:t>这是一个美丽的地方</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5765">
                                            <p:txEl>
                                              <p:pRg st="0" end="0"/>
                                            </p:txEl>
                                          </p:spTgt>
                                        </p:tgtEl>
                                        <p:attrNameLst>
                                          <p:attrName>style.visibility</p:attrName>
                                        </p:attrNameLst>
                                      </p:cBhvr>
                                      <p:to>
                                        <p:strVal val="visible"/>
                                      </p:to>
                                    </p:set>
                                    <p:animEffect transition="in" filter="blinds(horizontal)">
                                      <p:cBhvr>
                                        <p:cTn id="7" dur="1000"/>
                                        <p:tgtEl>
                                          <p:spTgt spid="2457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246790" descr="图片1"/>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46790" name="文本框 246789"/>
          <p:cNvSpPr txBox="1"/>
          <p:nvPr/>
        </p:nvSpPr>
        <p:spPr>
          <a:xfrm>
            <a:off x="1835150" y="5516563"/>
            <a:ext cx="6192838" cy="641350"/>
          </a:xfrm>
          <a:prstGeom prst="rect">
            <a:avLst/>
          </a:prstGeom>
          <a:noFill/>
          <a:ln w="9525">
            <a:noFill/>
          </a:ln>
        </p:spPr>
        <p:txBody>
          <a:bodyPr>
            <a:spAutoFit/>
          </a:bodyPr>
          <a:lstStyle/>
          <a:p>
            <a:pPr>
              <a:spcBef>
                <a:spcPct val="50000"/>
              </a:spcBef>
            </a:pPr>
            <a:r>
              <a:rPr lang="zh-CN" altLang="en-US" sz="3600" b="1" dirty="0">
                <a:solidFill>
                  <a:srgbClr val="FFCC00"/>
                </a:solidFill>
                <a:latin typeface="Times New Roman" panose="02020603050405020304" pitchFamily="18" charset="0"/>
                <a:ea typeface="楷体_GB2312" pitchFamily="49" charset="-122"/>
              </a:rPr>
              <a:t>是传说中凤凰展翅飞升的地方</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46790"/>
                                        </p:tgtEl>
                                        <p:attrNameLst>
                                          <p:attrName>style.visibility</p:attrName>
                                        </p:attrNameLst>
                                      </p:cBhvr>
                                      <p:to>
                                        <p:strVal val="visible"/>
                                      </p:to>
                                    </p:set>
                                    <p:animEffect transition="in" filter="blinds(horizontal)">
                                      <p:cBhvr>
                                        <p:cTn id="7" dur="1000"/>
                                        <p:tgtEl>
                                          <p:spTgt spid="2467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9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247811" descr="边城10"/>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47813" name="文本框 247812"/>
          <p:cNvSpPr txBox="1"/>
          <p:nvPr/>
        </p:nvSpPr>
        <p:spPr>
          <a:xfrm>
            <a:off x="3203575" y="5524500"/>
            <a:ext cx="4824413" cy="641350"/>
          </a:xfrm>
          <a:prstGeom prst="rect">
            <a:avLst/>
          </a:prstGeom>
          <a:noFill/>
          <a:ln w="9525">
            <a:noFill/>
          </a:ln>
        </p:spPr>
        <p:txBody>
          <a:bodyPr>
            <a:spAutoFit/>
          </a:bodyPr>
          <a:lstStyle/>
          <a:p>
            <a:pPr>
              <a:spcBef>
                <a:spcPct val="50000"/>
              </a:spcBef>
            </a:pPr>
            <a:r>
              <a:rPr lang="zh-CN" altLang="en-US" sz="3600" b="1" dirty="0">
                <a:solidFill>
                  <a:srgbClr val="FFCC00"/>
                </a:solidFill>
                <a:latin typeface="Times New Roman" panose="02020603050405020304" pitchFamily="18" charset="0"/>
                <a:ea typeface="楷体_GB2312" pitchFamily="49" charset="-122"/>
              </a:rPr>
              <a:t>这里山清水秀</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7813">
                                            <p:txEl>
                                              <p:pRg st="0" end="0"/>
                                            </p:txEl>
                                          </p:spTgt>
                                        </p:tgtEl>
                                        <p:attrNameLst>
                                          <p:attrName>style.visibility</p:attrName>
                                        </p:attrNameLst>
                                      </p:cBhvr>
                                      <p:to>
                                        <p:strVal val="visible"/>
                                      </p:to>
                                    </p:set>
                                    <p:animEffect transition="in" filter="blinds(horizontal)">
                                      <p:cBhvr>
                                        <p:cTn id="7" dur="1000"/>
                                        <p:tgtEl>
                                          <p:spTgt spid="2478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275459" descr="11"/>
          <p:cNvPicPr>
            <a:picLocks noChangeAspect="1"/>
          </p:cNvPicPr>
          <p:nvPr/>
        </p:nvPicPr>
        <p:blipFill>
          <a:blip r:embed="rId2"/>
          <a:stretch>
            <a:fillRect/>
          </a:stretch>
        </p:blipFill>
        <p:spPr>
          <a:xfrm>
            <a:off x="0" y="-26987"/>
            <a:ext cx="9144000" cy="691197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album1489518"/>
          <p:cNvPicPr>
            <a:picLocks noChangeAspect="1"/>
          </p:cNvPicPr>
          <p:nvPr/>
        </p:nvPicPr>
        <p:blipFill>
          <a:blip r:embed="rId2"/>
          <a:stretch>
            <a:fillRect/>
          </a:stretch>
        </p:blipFill>
        <p:spPr>
          <a:xfrm>
            <a:off x="0" y="0"/>
            <a:ext cx="9144000" cy="6858000"/>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p:cNvSpPr>
          <p:nvPr>
            <p:ph idx="1"/>
          </p:nvPr>
        </p:nvSpPr>
        <p:spPr>
          <a:xfrm>
            <a:off x="179388" y="188913"/>
            <a:ext cx="8785225" cy="3673475"/>
          </a:xfrm>
          <a:solidFill>
            <a:schemeClr val="accent5">
              <a:lumMod val="20000"/>
              <a:lumOff val="80000"/>
            </a:schemeClr>
          </a:solidFill>
          <a:ln/>
        </p:spPr>
        <p:txBody>
          <a:bodyPr vert="horz" wrap="square" lIns="91440" tIns="45720" rIns="91440" bIns="45720" anchor="t" anchorCtr="0"/>
          <a:lstStyle/>
          <a:p>
            <a:pPr eaLnBrk="1" hangingPunct="1">
              <a:lnSpc>
                <a:spcPct val="90000"/>
              </a:lnSpc>
              <a:buNone/>
            </a:pPr>
            <a:r>
              <a:rPr lang="en-US" altLang="zh-CN" b="1" dirty="0">
                <a:solidFill>
                  <a:srgbClr val="003300"/>
                </a:solidFill>
                <a:latin typeface="楷体_GB2312" pitchFamily="49" charset="-122"/>
                <a:ea typeface="楷体_GB2312" pitchFamily="49" charset="-122"/>
              </a:rPr>
              <a:t>     </a:t>
            </a:r>
            <a:r>
              <a:rPr lang="zh-CN" altLang="en-US" b="1" dirty="0">
                <a:solidFill>
                  <a:srgbClr val="003300"/>
                </a:solidFill>
                <a:latin typeface="楷体_GB2312" pitchFamily="49" charset="-122"/>
                <a:ea typeface="楷体_GB2312" pitchFamily="49" charset="-122"/>
              </a:rPr>
              <a:t>少年时代顽劣异常，却又不怕背书　上私塾总是逃学、打架、撒谎，和一批</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小流氓</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（沈从文语）四处游逛，惹事生非。用他自己的话说就是：</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对于一切成例与观念皆十分怀疑</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逃避那些书本枯燥文句去同一切自然相亲近</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。于是挨打、罚跪、抽鞭子</a:t>
            </a:r>
            <a:r>
              <a:rPr lang="en-US" altLang="zh-CN"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没人能治。但背书却从来难不住，即便是全生的课文，临时背上十遍八遍，也能顺利过关。 </a:t>
            </a:r>
          </a:p>
        </p:txBody>
      </p:sp>
      <p:pic>
        <p:nvPicPr>
          <p:cNvPr id="6147" name="Picture 5" descr="fh46"/>
          <p:cNvPicPr>
            <a:picLocks noChangeAspect="1"/>
          </p:cNvPicPr>
          <p:nvPr/>
        </p:nvPicPr>
        <p:blipFill>
          <a:blip r:embed="rId2"/>
          <a:stretch>
            <a:fillRect/>
          </a:stretch>
        </p:blipFill>
        <p:spPr>
          <a:xfrm>
            <a:off x="0" y="3860800"/>
            <a:ext cx="9144000" cy="2997200"/>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fh7"/>
          <p:cNvPicPr>
            <a:picLocks noChangeAspect="1"/>
          </p:cNvPicPr>
          <p:nvPr/>
        </p:nvPicPr>
        <p:blipFill>
          <a:blip r:embed="rId2">
            <a:lum bright="-16000" contrast="22000"/>
          </a:blip>
          <a:stretch>
            <a:fillRect/>
          </a:stretch>
        </p:blipFill>
        <p:spPr>
          <a:xfrm>
            <a:off x="0" y="0"/>
            <a:ext cx="9144000" cy="6858000"/>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fh51"/>
          <p:cNvPicPr>
            <a:picLocks noChangeAspect="1"/>
          </p:cNvPicPr>
          <p:nvPr/>
        </p:nvPicPr>
        <p:blipFill>
          <a:blip r:embed="rId2"/>
          <a:stretch>
            <a:fillRect/>
          </a:stretch>
        </p:blipFill>
        <p:spPr>
          <a:xfrm>
            <a:off x="0" y="0"/>
            <a:ext cx="9144000" cy="6858000"/>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fh2"/>
          <p:cNvPicPr>
            <a:picLocks noChangeAspect="1"/>
          </p:cNvPicPr>
          <p:nvPr/>
        </p:nvPicPr>
        <p:blipFill>
          <a:blip r:embed="rId2">
            <a:lum bright="-16000"/>
          </a:blip>
          <a:stretch>
            <a:fillRect/>
          </a:stretch>
        </p:blipFill>
        <p:spPr>
          <a:xfrm>
            <a:off x="0" y="0"/>
            <a:ext cx="9144000" cy="6858000"/>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239619" descr="边城8"/>
          <p:cNvPicPr>
            <a:picLocks noChangeAspect="1"/>
          </p:cNvPicPr>
          <p:nvPr/>
        </p:nvPicPr>
        <p:blipFill>
          <a:blip r:embed="rId2"/>
          <a:stretch>
            <a:fillRect/>
          </a:stretch>
        </p:blipFill>
        <p:spPr>
          <a:xfrm>
            <a:off x="0" y="0"/>
            <a:ext cx="9144000" cy="6875463"/>
          </a:xfrm>
          <a:prstGeom prst="rect">
            <a:avLst/>
          </a:prstGeom>
          <a:noFill/>
          <a:ln w="9525">
            <a:noFill/>
          </a:ln>
        </p:spPr>
      </p:pic>
      <p:sp>
        <p:nvSpPr>
          <p:cNvPr id="239621" name="文本框 239620"/>
          <p:cNvSpPr txBox="1"/>
          <p:nvPr/>
        </p:nvSpPr>
        <p:spPr>
          <a:xfrm>
            <a:off x="3348038" y="5524500"/>
            <a:ext cx="4249737" cy="641350"/>
          </a:xfrm>
          <a:prstGeom prst="rect">
            <a:avLst/>
          </a:prstGeom>
          <a:noFill/>
          <a:ln w="9525">
            <a:noFill/>
          </a:ln>
        </p:spPr>
        <p:txBody>
          <a:bodyPr>
            <a:spAutoFit/>
          </a:bodyPr>
          <a:lstStyle/>
          <a:p>
            <a:pPr>
              <a:spcBef>
                <a:spcPct val="50000"/>
              </a:spcBef>
            </a:pPr>
            <a:r>
              <a:rPr lang="zh-CN" altLang="en-US" sz="3600" b="1" dirty="0">
                <a:solidFill>
                  <a:srgbClr val="FFCC00"/>
                </a:solidFill>
                <a:latin typeface="Times New Roman" panose="02020603050405020304" pitchFamily="18" charset="0"/>
                <a:ea typeface="楷体_GB2312" pitchFamily="49" charset="-122"/>
              </a:rPr>
              <a:t>这里民风淳朴</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9621"/>
                                        </p:tgtEl>
                                        <p:attrNameLst>
                                          <p:attrName>style.visibility</p:attrName>
                                        </p:attrNameLst>
                                      </p:cBhvr>
                                      <p:to>
                                        <p:strVal val="visible"/>
                                      </p:to>
                                    </p:set>
                                    <p:animEffect transition="in" filter="blinds(horizontal)">
                                      <p:cBhvr>
                                        <p:cTn id="7" dur="1000"/>
                                        <p:tgtEl>
                                          <p:spTgt spid="2396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274438" descr="图片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4579" name="文本框 274436"/>
          <p:cNvSpPr txBox="1"/>
          <p:nvPr/>
        </p:nvSpPr>
        <p:spPr>
          <a:xfrm>
            <a:off x="1116013" y="5229225"/>
            <a:ext cx="7056437" cy="366713"/>
          </a:xfrm>
          <a:prstGeom prst="rect">
            <a:avLst/>
          </a:prstGeom>
          <a:noFill/>
          <a:ln w="9525">
            <a:noFill/>
          </a:ln>
        </p:spPr>
        <p:txBody>
          <a:bodyPr>
            <a:spAutoFit/>
          </a:bodyPr>
          <a:lstStyle/>
          <a:p>
            <a:pPr>
              <a:spcBef>
                <a:spcPct val="50000"/>
              </a:spcBef>
            </a:pPr>
            <a:endParaRPr lang="zh-CN" altLang="zh-CN" dirty="0">
              <a:latin typeface="Times New Roman" panose="02020603050405020304" pitchFamily="18" charset="0"/>
            </a:endParaRPr>
          </a:p>
        </p:txBody>
      </p:sp>
      <p:sp>
        <p:nvSpPr>
          <p:cNvPr id="274438" name="矩形 274437"/>
          <p:cNvSpPr/>
          <p:nvPr/>
        </p:nvSpPr>
        <p:spPr>
          <a:xfrm>
            <a:off x="1033463" y="5524500"/>
            <a:ext cx="7499350" cy="641350"/>
          </a:xfrm>
          <a:prstGeom prst="rect">
            <a:avLst/>
          </a:prstGeom>
          <a:noFill/>
          <a:ln w="9525">
            <a:noFill/>
          </a:ln>
        </p:spPr>
        <p:txBody>
          <a:bodyPr wrap="none">
            <a:spAutoFit/>
          </a:bodyPr>
          <a:lstStyle/>
          <a:p>
            <a:pPr>
              <a:spcBef>
                <a:spcPct val="50000"/>
              </a:spcBef>
            </a:pPr>
            <a:r>
              <a:rPr lang="zh-CN" altLang="en-US" sz="3600" b="1" dirty="0">
                <a:solidFill>
                  <a:srgbClr val="FFCC00"/>
                </a:solidFill>
                <a:latin typeface="Times New Roman" panose="02020603050405020304" pitchFamily="18" charset="0"/>
                <a:ea typeface="楷体_GB2312" pitchFamily="49" charset="-122"/>
              </a:rPr>
              <a:t>这里就是著名作家沈从文的世外桃源</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74438">
                                            <p:txEl>
                                              <p:pRg st="0" end="0"/>
                                            </p:txEl>
                                          </p:spTgt>
                                        </p:tgtEl>
                                        <p:attrNameLst>
                                          <p:attrName>style.visibility</p:attrName>
                                        </p:attrNameLst>
                                      </p:cBhvr>
                                      <p:to>
                                        <p:strVal val="visible"/>
                                      </p:to>
                                    </p:set>
                                    <p:animEffect transition="in" filter="blinds(horizontal)">
                                      <p:cBhvr>
                                        <p:cTn id="7" dur="1000"/>
                                        <p:tgtEl>
                                          <p:spTgt spid="2744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p:cNvPicPr>
          <p:nvPr/>
        </p:nvPicPr>
        <p:blipFill>
          <a:blip r:embed="rId2"/>
          <a:stretch>
            <a:fillRect/>
          </a:stretch>
        </p:blipFill>
        <p:spPr>
          <a:xfrm>
            <a:off x="0" y="214313"/>
            <a:ext cx="9144000" cy="642937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251913" descr="32906346ff0931046b63e51b"/>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51909" name="文本框 251908"/>
          <p:cNvSpPr txBox="1">
            <a:spLocks noChangeArrowheads="1"/>
          </p:cNvSpPr>
          <p:nvPr/>
        </p:nvSpPr>
        <p:spPr bwMode="auto">
          <a:xfrm>
            <a:off x="857250" y="1071563"/>
            <a:ext cx="7820025" cy="5324475"/>
          </a:xfrm>
          <a:prstGeom prst="rect">
            <a:avLst/>
          </a:prstGeom>
          <a:solidFill>
            <a:schemeClr val="accent5">
              <a:lumMod val="40000"/>
              <a:lumOff val="60000"/>
            </a:schemeClr>
          </a:solidFill>
          <a:ln w="9525">
            <a:noFill/>
            <a:miter lim="800000"/>
          </a:ln>
        </p:spPr>
        <p:txBody>
          <a:bodyPr wrap="square">
            <a:spAutoFit/>
          </a:bodyPr>
          <a:lstStyle/>
          <a:p>
            <a:pPr marR="0" defTabSz="914400">
              <a:spcAft>
                <a:spcPct val="50000"/>
              </a:spcAft>
              <a:buClrTx/>
              <a:buSzTx/>
              <a:buFontTx/>
              <a:buNone/>
              <a:defRPr/>
            </a:pPr>
            <a:r>
              <a:rPr kumimoji="1" lang="en-US" altLang="zh-CN" sz="3200" b="1" kern="1200" cap="none" spc="0" normalizeH="0" baseline="0" noProof="0" dirty="0" smtClean="0">
                <a:latin typeface="宋体" panose="02010600030101010101" pitchFamily="2" charset="-122"/>
                <a:ea typeface="宋体" panose="02010600030101010101" pitchFamily="2" charset="-122"/>
                <a:cs typeface="+mn-cs"/>
              </a:rPr>
              <a:t>   </a:t>
            </a:r>
            <a:r>
              <a:rPr kumimoji="1" lang="en-US" altLang="zh-CN" sz="2800" b="1" kern="1200" cap="none" spc="0" normalizeH="0" baseline="0" noProof="0" dirty="0" smtClean="0">
                <a:latin typeface="宋体" panose="02010600030101010101" pitchFamily="2" charset="-122"/>
                <a:ea typeface="楷体_GB2312" pitchFamily="49" charset="-122"/>
                <a:cs typeface="+mn-cs"/>
              </a:rPr>
              <a:t>“</a:t>
            </a:r>
            <a:r>
              <a:rPr kumimoji="1" lang="zh-CN" altLang="en-US" sz="2800" b="1" kern="1200" cap="none" spc="0" normalizeH="0" baseline="0" noProof="0" dirty="0" smtClean="0">
                <a:latin typeface="楷体_GB2312" pitchFamily="49" charset="-122"/>
                <a:ea typeface="楷体_GB2312" pitchFamily="49" charset="-122"/>
                <a:cs typeface="+mn-cs"/>
              </a:rPr>
              <a:t>这官路将近湘西边境到了一个地方名</a:t>
            </a:r>
            <a:r>
              <a:rPr kumimoji="1" lang="zh-CN" altLang="en-US" sz="2800" b="1" kern="1200" cap="none" spc="0" normalizeH="0" baseline="0" noProof="0" dirty="0" smtClean="0">
                <a:latin typeface="宋体" panose="02010600030101010101" pitchFamily="2" charset="-122"/>
                <a:ea typeface="楷体_GB2312" pitchFamily="49" charset="-122"/>
                <a:cs typeface="+mn-cs"/>
              </a:rPr>
              <a:t>‘</a:t>
            </a:r>
            <a:r>
              <a:rPr kumimoji="1" lang="zh-CN" altLang="en-US" sz="2800" b="1" kern="1200" cap="none" spc="0" normalizeH="0" baseline="0" noProof="0" dirty="0" smtClean="0">
                <a:latin typeface="楷体_GB2312" pitchFamily="49" charset="-122"/>
                <a:ea typeface="楷体_GB2312" pitchFamily="49" charset="-122"/>
                <a:cs typeface="+mn-cs"/>
              </a:rPr>
              <a:t>茶峒</a:t>
            </a:r>
            <a:r>
              <a:rPr kumimoji="1" lang="zh-CN" altLang="en-US" sz="2800" b="1" kern="1200" cap="none" spc="0" normalizeH="0" baseline="0" noProof="0" dirty="0" smtClean="0">
                <a:latin typeface="宋体" panose="02010600030101010101" pitchFamily="2" charset="-122"/>
                <a:ea typeface="楷体_GB2312" pitchFamily="49" charset="-122"/>
                <a:cs typeface="+mn-cs"/>
              </a:rPr>
              <a:t>’</a:t>
            </a:r>
            <a:r>
              <a:rPr kumimoji="1" lang="zh-CN" altLang="en-US" sz="2800" b="1" kern="1200" cap="none" spc="0" normalizeH="0" baseline="0" noProof="0" dirty="0" smtClean="0">
                <a:latin typeface="楷体_GB2312" pitchFamily="49" charset="-122"/>
                <a:ea typeface="楷体_GB2312" pitchFamily="49" charset="-122"/>
                <a:cs typeface="+mn-cs"/>
              </a:rPr>
              <a:t>的小山城时，有一小溪，溪边有座白色小塔，塔下住了一户单独的人家。这人家只一个老人，一个女孩子，一只黄狗。</a:t>
            </a:r>
            <a:r>
              <a:rPr kumimoji="1" lang="zh-CN" altLang="en-US" sz="2800" b="1" kern="1200" cap="none" spc="0" normalizeH="0" baseline="0" noProof="0" dirty="0" smtClean="0">
                <a:latin typeface="宋体" panose="02010600030101010101" pitchFamily="2" charset="-122"/>
                <a:ea typeface="楷体_GB2312" pitchFamily="49" charset="-122"/>
                <a:cs typeface="+mn-cs"/>
              </a:rPr>
              <a:t>”</a:t>
            </a:r>
            <a:endParaRPr kumimoji="1" lang="zh-CN" altLang="en-US" sz="2800" b="1" kern="1200" cap="none" spc="0" normalizeH="0" baseline="0" noProof="0" dirty="0" smtClean="0">
              <a:latin typeface="楷体_GB2312" pitchFamily="49" charset="-122"/>
              <a:ea typeface="楷体_GB2312" pitchFamily="49" charset="-122"/>
              <a:cs typeface="+mn-cs"/>
            </a:endParaRPr>
          </a:p>
          <a:p>
            <a:pPr marR="0" defTabSz="914400">
              <a:spcAft>
                <a:spcPct val="50000"/>
              </a:spcAft>
              <a:buClrTx/>
              <a:buSzTx/>
              <a:buFontTx/>
              <a:buNone/>
              <a:defRPr/>
            </a:pPr>
            <a:r>
              <a:rPr kumimoji="1" lang="zh-CN" altLang="en-US" sz="2800" b="1" kern="1200" cap="none" spc="0" normalizeH="0" baseline="0" noProof="0" dirty="0" smtClean="0">
                <a:latin typeface="楷体_GB2312" pitchFamily="49" charset="-122"/>
                <a:ea typeface="楷体_GB2312" pitchFamily="49" charset="-122"/>
                <a:cs typeface="+mn-cs"/>
              </a:rPr>
              <a:t>   </a:t>
            </a:r>
            <a:r>
              <a:rPr kumimoji="1" lang="zh-CN" altLang="en-US" sz="2800" b="1" kern="1200" cap="none" spc="0" normalizeH="0" baseline="0" noProof="0" dirty="0" smtClean="0">
                <a:latin typeface="宋体" panose="02010600030101010101" pitchFamily="2" charset="-122"/>
                <a:ea typeface="楷体_GB2312" pitchFamily="49" charset="-122"/>
                <a:cs typeface="+mn-cs"/>
              </a:rPr>
              <a:t>“</a:t>
            </a:r>
            <a:r>
              <a:rPr kumimoji="1" lang="zh-CN" altLang="en-US" sz="2800" b="1" kern="1200" cap="none" spc="0" normalizeH="0" baseline="0" noProof="0" dirty="0" smtClean="0">
                <a:latin typeface="楷体_GB2312" pitchFamily="49" charset="-122"/>
                <a:ea typeface="楷体_GB2312" pitchFamily="49" charset="-122"/>
                <a:cs typeface="+mn-cs"/>
              </a:rPr>
              <a:t>小溪流下去，绕山岨流，约三里便汇入茶峒的大河。人若过溪越小山走去，则只一里路就到了茶峒城边。溪流如弓背，山路如弓弦，故远近有了小小差异。小溪宽约二十丈，河床为大片石头作成。静静的水即或深到一篙不能落底，却依然清澈透明，河中游鱼来去皆可以计数。</a:t>
            </a:r>
            <a:r>
              <a:rPr kumimoji="1" lang="zh-CN" altLang="en-US" sz="2800" b="1" kern="1200" cap="none" spc="0" normalizeH="0" baseline="0" noProof="0" dirty="0" smtClean="0">
                <a:latin typeface="宋体" panose="02010600030101010101" pitchFamily="2" charset="-122"/>
                <a:ea typeface="楷体_GB2312" pitchFamily="49" charset="-122"/>
                <a:cs typeface="+mn-cs"/>
              </a:rPr>
              <a:t>”</a:t>
            </a:r>
            <a:endParaRPr kumimoji="1" lang="zh-CN" altLang="en-US" sz="2800" b="1" kern="1200" cap="none" spc="0" normalizeH="0" baseline="0" noProof="0" dirty="0" smtClean="0">
              <a:latin typeface="楷体_GB2312" pitchFamily="49" charset="-122"/>
              <a:ea typeface="楷体_GB2312" pitchFamily="49" charset="-122"/>
              <a:cs typeface="+mn-cs"/>
            </a:endParaRPr>
          </a:p>
          <a:p>
            <a:pPr marR="0" defTabSz="914400">
              <a:buClrTx/>
              <a:buSzTx/>
              <a:buFontTx/>
              <a:buNone/>
              <a:defRPr/>
            </a:pPr>
            <a:r>
              <a:rPr kumimoji="1" lang="zh-CN" altLang="en-US" sz="2800" b="1" kern="1200" cap="none" spc="0" normalizeH="0" baseline="0" noProof="0" dirty="0" smtClean="0">
                <a:latin typeface="楷体_GB2312" pitchFamily="49" charset="-122"/>
                <a:ea typeface="楷体_GB2312" pitchFamily="49" charset="-122"/>
                <a:cs typeface="+mn-cs"/>
              </a:rPr>
              <a:t>   </a:t>
            </a:r>
            <a:r>
              <a:rPr kumimoji="1" lang="zh-CN" altLang="en-US" sz="2800" b="1" kern="1200" cap="none" spc="0" normalizeH="0" baseline="0" noProof="0" dirty="0" smtClean="0">
                <a:latin typeface="宋体" panose="02010600030101010101" pitchFamily="2" charset="-122"/>
                <a:ea typeface="楷体_GB2312" pitchFamily="49" charset="-122"/>
                <a:cs typeface="+mn-cs"/>
              </a:rPr>
              <a:t>“</a:t>
            </a:r>
            <a:r>
              <a:rPr kumimoji="1" lang="zh-CN" altLang="en-US" sz="2800" b="1" kern="1200" cap="none" spc="0" normalizeH="0" baseline="0" noProof="0" dirty="0" smtClean="0">
                <a:latin typeface="楷体_GB2312" pitchFamily="49" charset="-122"/>
                <a:ea typeface="楷体_GB2312" pitchFamily="49" charset="-122"/>
                <a:cs typeface="+mn-cs"/>
              </a:rPr>
              <a:t>住处两山多篁竹，翠色逼人而来。</a:t>
            </a:r>
            <a:r>
              <a:rPr kumimoji="1" lang="zh-CN" altLang="en-US" sz="2800" b="1" kern="1200" cap="none" spc="0" normalizeH="0" baseline="0" noProof="0" dirty="0" smtClean="0">
                <a:latin typeface="宋体" panose="02010600030101010101" pitchFamily="2" charset="-122"/>
                <a:ea typeface="楷体_GB2312" pitchFamily="49" charset="-122"/>
                <a:cs typeface="+mn-cs"/>
              </a:rPr>
              <a:t>”</a:t>
            </a:r>
            <a:endParaRPr kumimoji="1" lang="zh-CN" altLang="en-US" sz="2800" b="1" kern="1200" cap="none" spc="0" normalizeH="0" baseline="0" noProof="0" dirty="0" smtClean="0">
              <a:latin typeface="楷体_GB2312" pitchFamily="49" charset="-122"/>
              <a:ea typeface="楷体_GB2312" pitchFamily="49" charset="-122"/>
              <a:cs typeface="+mn-cs"/>
            </a:endParaRPr>
          </a:p>
        </p:txBody>
      </p:sp>
      <p:sp>
        <p:nvSpPr>
          <p:cNvPr id="251910" name="文本框 251909"/>
          <p:cNvSpPr txBox="1">
            <a:spLocks noChangeArrowheads="1"/>
          </p:cNvSpPr>
          <p:nvPr/>
        </p:nvSpPr>
        <p:spPr bwMode="auto">
          <a:xfrm>
            <a:off x="428625" y="285750"/>
            <a:ext cx="2519363" cy="641350"/>
          </a:xfrm>
          <a:prstGeom prst="rect">
            <a:avLst/>
          </a:prstGeom>
          <a:gradFill rotWithShape="1">
            <a:gsLst>
              <a:gs pos="0">
                <a:srgbClr val="002F5E">
                  <a:alpha val="46001"/>
                </a:srgbClr>
              </a:gs>
              <a:gs pos="100000">
                <a:schemeClr val="hlink">
                  <a:alpha val="49001"/>
                </a:schemeClr>
              </a:gs>
            </a:gsLst>
            <a:lin ang="5400000" scaled="1"/>
          </a:gradFill>
          <a:ln w="9525">
            <a:noFill/>
            <a:miter lim="800000"/>
          </a:ln>
          <a:effectLst>
            <a:outerShdw sy="50000" kx="2453608" algn="bl" rotWithShape="0">
              <a:schemeClr val="bg2">
                <a:alpha val="50000"/>
              </a:schemeClr>
            </a:outerShdw>
          </a:effectLst>
        </p:spPr>
        <p:txBody>
          <a:bodyPr>
            <a:spAutoFit/>
          </a:bodyPr>
          <a:lstStyle/>
          <a:p>
            <a:pPr marR="0" defTabSz="914400">
              <a:spcBef>
                <a:spcPct val="50000"/>
              </a:spcBef>
              <a:buClrTx/>
              <a:buSzTx/>
              <a:buFontTx/>
              <a:buNone/>
              <a:defRPr/>
            </a:pPr>
            <a:r>
              <a:rPr kumimoji="1" lang="en-US" altLang="zh-CN" sz="3600" b="1" kern="1200" cap="none" spc="0" normalizeH="0" baseline="0" noProof="0" dirty="0" smtClean="0">
                <a:solidFill>
                  <a:srgbClr val="591703"/>
                </a:solidFill>
                <a:latin typeface="Times New Roman" panose="02020603050405020304" pitchFamily="18" charset="0"/>
                <a:ea typeface="宋体" panose="02010600030101010101" pitchFamily="2" charset="-122"/>
                <a:cs typeface="+mn-cs"/>
              </a:rPr>
              <a:t>  </a:t>
            </a:r>
            <a:r>
              <a:rPr kumimoji="1" lang="zh-CN" altLang="en-US" sz="3600" b="1" kern="1200" cap="none" spc="0" normalizeH="0" baseline="0" noProof="0" dirty="0" smtClean="0">
                <a:solidFill>
                  <a:schemeClr val="bg1"/>
                </a:solidFill>
                <a:latin typeface="Times New Roman" panose="02020603050405020304" pitchFamily="18" charset="0"/>
                <a:ea typeface="楷体_GB2312" pitchFamily="49" charset="-122"/>
                <a:cs typeface="+mn-cs"/>
              </a:rPr>
              <a:t>环境描写</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51910"/>
                                        </p:tgtEl>
                                        <p:attrNameLst>
                                          <p:attrName>style.visibility</p:attrName>
                                        </p:attrNameLst>
                                      </p:cBhvr>
                                      <p:to>
                                        <p:strVal val="visible"/>
                                      </p:to>
                                    </p:set>
                                    <p:anim calcmode="lin" valueType="num">
                                      <p:cBhvr>
                                        <p:cTn id="7" dur="1000" fill="hold"/>
                                        <p:tgtEl>
                                          <p:spTgt spid="251910"/>
                                        </p:tgtEl>
                                        <p:attrNameLst>
                                          <p:attrName>ppt_w</p:attrName>
                                        </p:attrNameLst>
                                      </p:cBhvr>
                                      <p:tavLst>
                                        <p:tav tm="0">
                                          <p:val>
                                            <p:strVal val="#ppt_w*0.70"/>
                                          </p:val>
                                        </p:tav>
                                        <p:tav tm="100000">
                                          <p:val>
                                            <p:strVal val="#ppt_w"/>
                                          </p:val>
                                        </p:tav>
                                      </p:tavLst>
                                    </p:anim>
                                    <p:anim calcmode="lin" valueType="num">
                                      <p:cBhvr>
                                        <p:cTn id="8" dur="1000" fill="hold"/>
                                        <p:tgtEl>
                                          <p:spTgt spid="251910"/>
                                        </p:tgtEl>
                                        <p:attrNameLst>
                                          <p:attrName>ppt_h</p:attrName>
                                        </p:attrNameLst>
                                      </p:cBhvr>
                                      <p:tavLst>
                                        <p:tav tm="0">
                                          <p:val>
                                            <p:strVal val="#ppt_h"/>
                                          </p:val>
                                        </p:tav>
                                        <p:tav tm="100000">
                                          <p:val>
                                            <p:strVal val="#ppt_h"/>
                                          </p:val>
                                        </p:tav>
                                      </p:tavLst>
                                    </p:anim>
                                    <p:animEffect transition="in" filter="fade">
                                      <p:cBhvr>
                                        <p:cTn id="9" dur="1000"/>
                                        <p:tgtEl>
                                          <p:spTgt spid="251910"/>
                                        </p:tgtEl>
                                      </p:cBhvr>
                                    </p:animEffect>
                                  </p:childTnLst>
                                </p:cTn>
                              </p:par>
                              <p:par>
                                <p:cTn id="10" presetID="4" presetClass="entr" presetSubtype="16" fill="hold" nodeType="withEffect">
                                  <p:stCondLst>
                                    <p:cond delay="0"/>
                                  </p:stCondLst>
                                  <p:childTnLst>
                                    <p:set>
                                      <p:cBhvr>
                                        <p:cTn id="11" dur="1" fill="hold">
                                          <p:stCondLst>
                                            <p:cond delay="0"/>
                                          </p:stCondLst>
                                        </p:cTn>
                                        <p:tgtEl>
                                          <p:spTgt spid="251909">
                                            <p:txEl>
                                              <p:pRg st="0" end="0"/>
                                            </p:txEl>
                                          </p:spTgt>
                                        </p:tgtEl>
                                        <p:attrNameLst>
                                          <p:attrName>style.visibility</p:attrName>
                                        </p:attrNameLst>
                                      </p:cBhvr>
                                      <p:to>
                                        <p:strVal val="visible"/>
                                      </p:to>
                                    </p:set>
                                    <p:animEffect transition="in" filter="box(in)">
                                      <p:cBhvr>
                                        <p:cTn id="12" dur="1000"/>
                                        <p:tgtEl>
                                          <p:spTgt spid="25190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51909">
                                            <p:txEl>
                                              <p:pRg st="1" end="1"/>
                                            </p:txEl>
                                          </p:spTgt>
                                        </p:tgtEl>
                                        <p:attrNameLst>
                                          <p:attrName>style.visibility</p:attrName>
                                        </p:attrNameLst>
                                      </p:cBhvr>
                                      <p:to>
                                        <p:strVal val="visible"/>
                                      </p:to>
                                    </p:set>
                                    <p:animEffect transition="in" filter="diamond(in)">
                                      <p:cBhvr>
                                        <p:cTn id="17" dur="1000"/>
                                        <p:tgtEl>
                                          <p:spTgt spid="25190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51909">
                                            <p:txEl>
                                              <p:pRg st="2" end="2"/>
                                            </p:txEl>
                                          </p:spTgt>
                                        </p:tgtEl>
                                        <p:attrNameLst>
                                          <p:attrName>style.visibility</p:attrName>
                                        </p:attrNameLst>
                                      </p:cBhvr>
                                      <p:to>
                                        <p:strVal val="visible"/>
                                      </p:to>
                                    </p:set>
                                    <p:animEffect transition="in" filter="diamond(in)">
                                      <p:cBhvr>
                                        <p:cTn id="22" dur="1000"/>
                                        <p:tgtEl>
                                          <p:spTgt spid="25190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251913" descr="32906346ff0931046b63e51b"/>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51909" name="文本框 251908"/>
          <p:cNvSpPr txBox="1">
            <a:spLocks noChangeArrowheads="1"/>
          </p:cNvSpPr>
          <p:nvPr/>
        </p:nvSpPr>
        <p:spPr bwMode="auto">
          <a:xfrm>
            <a:off x="500063" y="857250"/>
            <a:ext cx="8277225" cy="5754688"/>
          </a:xfrm>
          <a:prstGeom prst="rect">
            <a:avLst/>
          </a:prstGeom>
          <a:solidFill>
            <a:schemeClr val="accent5">
              <a:lumMod val="20000"/>
              <a:lumOff val="80000"/>
            </a:schemeClr>
          </a:solidFill>
          <a:ln w="9525">
            <a:noFill/>
            <a:miter lim="800000"/>
          </a:ln>
        </p:spPr>
        <p:txBody>
          <a:bodyPr wrap="square">
            <a:spAutoFit/>
          </a:bodyPr>
          <a:lstStyle/>
          <a:p>
            <a:pPr marR="0" defTabSz="914400">
              <a:spcAft>
                <a:spcPct val="50000"/>
              </a:spcAft>
              <a:buClrTx/>
              <a:buSzTx/>
              <a:buFontTx/>
              <a:buNone/>
              <a:defRPr/>
            </a:pPr>
            <a:r>
              <a:rPr kumimoji="1" lang="en-US" altLang="zh-CN" sz="3200" b="1" kern="1200" cap="none" spc="0" normalizeH="0" baseline="0" noProof="0" dirty="0" smtClean="0">
                <a:latin typeface="宋体" panose="02010600030101010101" pitchFamily="2" charset="-122"/>
                <a:ea typeface="宋体" panose="02010600030101010101" pitchFamily="2" charset="-122"/>
                <a:cs typeface="+mn-cs"/>
              </a:rPr>
              <a:t>   </a:t>
            </a:r>
            <a:r>
              <a:rPr kumimoji="1" lang="en-US" altLang="zh-CN" sz="2800" b="1" kern="1200" cap="none" spc="0" normalizeH="0" baseline="0" noProof="0" dirty="0" smtClean="0">
                <a:latin typeface="宋体" panose="02010600030101010101" pitchFamily="2" charset="-122"/>
                <a:ea typeface="楷体_GB2312" pitchFamily="49" charset="-122"/>
                <a:cs typeface="+mn-cs"/>
              </a:rPr>
              <a:t>“</a:t>
            </a:r>
            <a:r>
              <a:rPr kumimoji="1" lang="zh-CN" altLang="en-US" sz="2800" b="1" kern="1200" cap="none" spc="0" normalizeH="0" baseline="0" noProof="0" dirty="0" smtClean="0">
                <a:latin typeface="Times New Roman" panose="02020603050405020304" pitchFamily="18" charset="0"/>
                <a:ea typeface="宋体" panose="02010600030101010101" pitchFamily="2" charset="-122"/>
                <a:cs typeface="+mn-cs"/>
              </a:rPr>
              <a:t>水中游鱼来去，全如浮在空气里。两岸多高山，山中多可以造纸的细竹，长年作深翠颜色，逼人眼目。近水人家多在桃杏花里，春天时只需注意，凡有桃花处必有人家，凡有人家处必可沽酒。夏天则晒晾在日光下耀目的紫花布衣裤，可以作为人家所在的旗帜。秋冬来时，房屋在悬崖上的，滨水的，无不朗然入目。黄泥的墙，乌黑的瓦，位置则永远那么妥贴，且与四围环境极其调和，使人迎面得到的印象，实在非常愉快。一个对于诗歌图画稍有兴味的旅客，在这小河中，蜷伏于一只小船上，作三十天的旅行，必不至于感到厌烦，正因为处处有奇迹，自然的大胆处与精巧处，无一处不使人神往倾心。</a:t>
            </a:r>
            <a:r>
              <a:rPr kumimoji="1" lang="zh-CN" altLang="en-US" sz="2800" b="1" kern="1200" cap="none" spc="0" normalizeH="0" baseline="0" noProof="0" dirty="0" smtClean="0">
                <a:latin typeface="宋体" panose="02010600030101010101" pitchFamily="2" charset="-122"/>
                <a:ea typeface="楷体_GB2312" pitchFamily="49" charset="-122"/>
                <a:cs typeface="+mn-cs"/>
              </a:rPr>
              <a:t>”</a:t>
            </a:r>
            <a:endParaRPr kumimoji="1" lang="zh-CN" altLang="en-US" b="1" kern="1200" cap="none" spc="0" normalizeH="0" baseline="0" noProof="0" dirty="0" smtClean="0">
              <a:latin typeface="楷体_GB2312" pitchFamily="49" charset="-122"/>
              <a:ea typeface="楷体_GB2312" pitchFamily="49" charset="-122"/>
              <a:cs typeface="+mn-cs"/>
            </a:endParaRPr>
          </a:p>
        </p:txBody>
      </p:sp>
      <p:sp>
        <p:nvSpPr>
          <p:cNvPr id="251910" name="文本框 251909"/>
          <p:cNvSpPr txBox="1">
            <a:spLocks noChangeArrowheads="1"/>
          </p:cNvSpPr>
          <p:nvPr/>
        </p:nvSpPr>
        <p:spPr bwMode="auto">
          <a:xfrm>
            <a:off x="428625" y="214313"/>
            <a:ext cx="2519363" cy="641350"/>
          </a:xfrm>
          <a:prstGeom prst="rect">
            <a:avLst/>
          </a:prstGeom>
          <a:gradFill rotWithShape="1">
            <a:gsLst>
              <a:gs pos="0">
                <a:srgbClr val="002F5E">
                  <a:alpha val="46001"/>
                </a:srgbClr>
              </a:gs>
              <a:gs pos="100000">
                <a:schemeClr val="hlink">
                  <a:alpha val="49001"/>
                </a:schemeClr>
              </a:gs>
            </a:gsLst>
            <a:lin ang="5400000" scaled="1"/>
          </a:gradFill>
          <a:ln w="9525">
            <a:noFill/>
            <a:miter lim="800000"/>
          </a:ln>
          <a:effectLst>
            <a:outerShdw sy="50000" kx="2453608" algn="bl" rotWithShape="0">
              <a:schemeClr val="bg2">
                <a:alpha val="50000"/>
              </a:schemeClr>
            </a:outerShdw>
          </a:effectLst>
        </p:spPr>
        <p:txBody>
          <a:bodyPr>
            <a:spAutoFit/>
          </a:bodyPr>
          <a:lstStyle/>
          <a:p>
            <a:pPr marR="0" defTabSz="914400">
              <a:spcBef>
                <a:spcPct val="50000"/>
              </a:spcBef>
              <a:buClrTx/>
              <a:buSzTx/>
              <a:buFontTx/>
              <a:buNone/>
              <a:defRPr/>
            </a:pPr>
            <a:r>
              <a:rPr kumimoji="1" lang="en-US" altLang="zh-CN" sz="3600" b="1" kern="1200" cap="none" spc="0" normalizeH="0" baseline="0" noProof="0" dirty="0">
                <a:solidFill>
                  <a:srgbClr val="591703"/>
                </a:solidFill>
                <a:latin typeface="Arial" panose="020B0604020202020204" pitchFamily="34" charset="0"/>
                <a:ea typeface="宋体" panose="02010600030101010101" pitchFamily="2" charset="-122"/>
                <a:cs typeface="+mn-cs"/>
              </a:rPr>
              <a:t>  </a:t>
            </a:r>
            <a:r>
              <a:rPr kumimoji="1" lang="zh-CN" altLang="en-US" sz="3600" b="1" kern="1200" cap="none" spc="0" normalizeH="0" baseline="0" noProof="0" dirty="0">
                <a:solidFill>
                  <a:schemeClr val="bg1"/>
                </a:solidFill>
                <a:latin typeface="Arial" panose="020B0604020202020204" pitchFamily="34" charset="0"/>
                <a:ea typeface="楷体_GB2312" pitchFamily="49" charset="-122"/>
                <a:cs typeface="+mn-cs"/>
              </a:rPr>
              <a:t>环境描写</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51910"/>
                                        </p:tgtEl>
                                        <p:attrNameLst>
                                          <p:attrName>style.visibility</p:attrName>
                                        </p:attrNameLst>
                                      </p:cBhvr>
                                      <p:to>
                                        <p:strVal val="visible"/>
                                      </p:to>
                                    </p:set>
                                    <p:anim calcmode="lin" valueType="num">
                                      <p:cBhvr>
                                        <p:cTn id="7" dur="1000" fill="hold"/>
                                        <p:tgtEl>
                                          <p:spTgt spid="251910"/>
                                        </p:tgtEl>
                                        <p:attrNameLst>
                                          <p:attrName>ppt_w</p:attrName>
                                        </p:attrNameLst>
                                      </p:cBhvr>
                                      <p:tavLst>
                                        <p:tav tm="0">
                                          <p:val>
                                            <p:strVal val="#ppt_w*0.70"/>
                                          </p:val>
                                        </p:tav>
                                        <p:tav tm="100000">
                                          <p:val>
                                            <p:strVal val="#ppt_w"/>
                                          </p:val>
                                        </p:tav>
                                      </p:tavLst>
                                    </p:anim>
                                    <p:anim calcmode="lin" valueType="num">
                                      <p:cBhvr>
                                        <p:cTn id="8" dur="1000" fill="hold"/>
                                        <p:tgtEl>
                                          <p:spTgt spid="251910"/>
                                        </p:tgtEl>
                                        <p:attrNameLst>
                                          <p:attrName>ppt_h</p:attrName>
                                        </p:attrNameLst>
                                      </p:cBhvr>
                                      <p:tavLst>
                                        <p:tav tm="0">
                                          <p:val>
                                            <p:strVal val="#ppt_h"/>
                                          </p:val>
                                        </p:tav>
                                        <p:tav tm="100000">
                                          <p:val>
                                            <p:strVal val="#ppt_h"/>
                                          </p:val>
                                        </p:tav>
                                      </p:tavLst>
                                    </p:anim>
                                    <p:animEffect transition="in" filter="fade">
                                      <p:cBhvr>
                                        <p:cTn id="9" dur="1000"/>
                                        <p:tgtEl>
                                          <p:spTgt spid="251910"/>
                                        </p:tgtEl>
                                      </p:cBhvr>
                                    </p:animEffect>
                                  </p:childTnLst>
                                </p:cTn>
                              </p:par>
                              <p:par>
                                <p:cTn id="10" presetID="4" presetClass="entr" presetSubtype="16" fill="hold" nodeType="withEffect">
                                  <p:stCondLst>
                                    <p:cond delay="0"/>
                                  </p:stCondLst>
                                  <p:childTnLst>
                                    <p:set>
                                      <p:cBhvr>
                                        <p:cTn id="11" dur="1" fill="hold">
                                          <p:stCondLst>
                                            <p:cond delay="0"/>
                                          </p:stCondLst>
                                        </p:cTn>
                                        <p:tgtEl>
                                          <p:spTgt spid="251909">
                                            <p:txEl>
                                              <p:pRg st="0" end="0"/>
                                            </p:txEl>
                                          </p:spTgt>
                                        </p:tgtEl>
                                        <p:attrNameLst>
                                          <p:attrName>style.visibility</p:attrName>
                                        </p:attrNameLst>
                                      </p:cBhvr>
                                      <p:to>
                                        <p:strVal val="visible"/>
                                      </p:to>
                                    </p:set>
                                    <p:animEffect transition="in" filter="box(in)">
                                      <p:cBhvr>
                                        <p:cTn id="12" dur="1000"/>
                                        <p:tgtEl>
                                          <p:spTgt spid="2519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253962" descr="32906346ff0931046b63e51b"/>
          <p:cNvPicPr>
            <a:picLocks noChangeAspect="1"/>
          </p:cNvPicPr>
          <p:nvPr/>
        </p:nvPicPr>
        <p:blipFill>
          <a:blip r:embed="rId2"/>
          <a:stretch>
            <a:fillRect/>
          </a:stretch>
        </p:blipFill>
        <p:spPr>
          <a:xfrm>
            <a:off x="0" y="0"/>
            <a:ext cx="9144000" cy="6962775"/>
          </a:xfrm>
          <a:prstGeom prst="rect">
            <a:avLst/>
          </a:prstGeom>
          <a:noFill/>
          <a:ln w="9525">
            <a:noFill/>
          </a:ln>
        </p:spPr>
      </p:pic>
      <p:pic>
        <p:nvPicPr>
          <p:cNvPr id="99330" name="图片 253958" descr="边城10"/>
          <p:cNvPicPr>
            <a:picLocks noChangeAspect="1" noChangeArrowheads="1"/>
          </p:cNvPicPr>
          <p:nvPr/>
        </p:nvPicPr>
        <p:blipFill>
          <a:blip r:embed="rId3"/>
          <a:srcRect/>
          <a:stretch>
            <a:fillRect/>
          </a:stretch>
        </p:blipFill>
        <p:spPr bwMode="auto">
          <a:xfrm>
            <a:off x="611188" y="1341438"/>
            <a:ext cx="3230563" cy="4535488"/>
          </a:xfrm>
          <a:prstGeom prst="rect">
            <a:avLst/>
          </a:prstGeom>
          <a:noFill/>
          <a:ln w="9525">
            <a:noFill/>
            <a:miter lim="800000"/>
            <a:headEnd/>
            <a:tailEnd/>
          </a:ln>
          <a:effectLst>
            <a:outerShdw dist="107763" dir="2700000" algn="ctr" rotWithShape="0">
              <a:srgbClr val="808080">
                <a:alpha val="50000"/>
              </a:srgbClr>
            </a:outerShdw>
          </a:effectLst>
        </p:spPr>
      </p:pic>
      <p:sp>
        <p:nvSpPr>
          <p:cNvPr id="253960" name="文本框 253959"/>
          <p:cNvSpPr txBox="1"/>
          <p:nvPr/>
        </p:nvSpPr>
        <p:spPr>
          <a:xfrm>
            <a:off x="5867400" y="1341438"/>
            <a:ext cx="2879725" cy="4518025"/>
          </a:xfrm>
          <a:prstGeom prst="rect">
            <a:avLst/>
          </a:prstGeom>
          <a:noFill/>
          <a:ln w="9525">
            <a:noFill/>
          </a:ln>
        </p:spPr>
        <p:txBody>
          <a:bodyPr>
            <a:spAutoFit/>
          </a:bodyPr>
          <a:lstStyle/>
          <a:p>
            <a:pPr>
              <a:spcBef>
                <a:spcPct val="50000"/>
              </a:spcBef>
            </a:pPr>
            <a:endParaRPr lang="en-US" altLang="zh-CN" sz="3200" b="1" dirty="0">
              <a:solidFill>
                <a:srgbClr val="008000"/>
              </a:solidFill>
              <a:latin typeface="楷体_GB2312" pitchFamily="49" charset="-122"/>
              <a:ea typeface="楷体_GB2312" pitchFamily="49" charset="-122"/>
            </a:endParaRPr>
          </a:p>
          <a:p>
            <a:pPr>
              <a:spcBef>
                <a:spcPct val="50000"/>
              </a:spcBef>
            </a:pPr>
            <a:r>
              <a:rPr lang="zh-CN" altLang="en-US" sz="2800" b="1" dirty="0">
                <a:latin typeface="楷体_GB2312" pitchFamily="49" charset="-122"/>
                <a:ea typeface="楷体_GB2312" pitchFamily="49" charset="-122"/>
              </a:rPr>
              <a:t>清澈见底的河流 </a:t>
            </a:r>
          </a:p>
          <a:p>
            <a:pPr>
              <a:spcBef>
                <a:spcPct val="50000"/>
              </a:spcBef>
            </a:pPr>
            <a:r>
              <a:rPr lang="zh-CN" altLang="en-US" sz="2800" b="1" dirty="0">
                <a:latin typeface="楷体_GB2312" pitchFamily="49" charset="-122"/>
                <a:ea typeface="楷体_GB2312" pitchFamily="49" charset="-122"/>
              </a:rPr>
              <a:t>凭水依山的小城 </a:t>
            </a:r>
          </a:p>
          <a:p>
            <a:pPr>
              <a:spcBef>
                <a:spcPct val="50000"/>
              </a:spcBef>
            </a:pPr>
            <a:r>
              <a:rPr lang="zh-CN" altLang="en-US" sz="2800" b="1" dirty="0">
                <a:latin typeface="楷体_GB2312" pitchFamily="49" charset="-122"/>
                <a:ea typeface="楷体_GB2312" pitchFamily="49" charset="-122"/>
              </a:rPr>
              <a:t>攀引缆索的渡船 </a:t>
            </a:r>
          </a:p>
          <a:p>
            <a:pPr>
              <a:spcBef>
                <a:spcPct val="50000"/>
              </a:spcBef>
            </a:pPr>
            <a:r>
              <a:rPr lang="zh-CN" altLang="en-US" sz="2800" b="1" dirty="0">
                <a:latin typeface="楷体_GB2312" pitchFamily="49" charset="-122"/>
                <a:ea typeface="楷体_GB2312" pitchFamily="49" charset="-122"/>
              </a:rPr>
              <a:t>关乎风水的白塔 </a:t>
            </a:r>
          </a:p>
          <a:p>
            <a:pPr>
              <a:spcBef>
                <a:spcPct val="50000"/>
              </a:spcBef>
            </a:pPr>
            <a:r>
              <a:rPr lang="zh-CN" altLang="en-US" sz="2800" b="1" dirty="0">
                <a:latin typeface="楷体_GB2312" pitchFamily="49" charset="-122"/>
                <a:ea typeface="楷体_GB2312" pitchFamily="49" charset="-122"/>
              </a:rPr>
              <a:t>翠色逼人的篁竹</a:t>
            </a:r>
          </a:p>
          <a:p>
            <a:pPr>
              <a:spcBef>
                <a:spcPct val="50000"/>
              </a:spcBef>
            </a:pPr>
            <a:r>
              <a:rPr lang="zh-CN" altLang="en-US" sz="3200" b="1" dirty="0">
                <a:latin typeface="华文行楷" pitchFamily="2" charset="-122"/>
                <a:ea typeface="华文行楷" pitchFamily="2" charset="-122"/>
              </a:rPr>
              <a:t> </a:t>
            </a:r>
          </a:p>
        </p:txBody>
      </p:sp>
      <p:sp>
        <p:nvSpPr>
          <p:cNvPr id="253962" name="文本框 253961"/>
          <p:cNvSpPr txBox="1"/>
          <p:nvPr/>
        </p:nvSpPr>
        <p:spPr>
          <a:xfrm>
            <a:off x="3924300" y="2492375"/>
            <a:ext cx="1871663" cy="2043113"/>
          </a:xfrm>
          <a:prstGeom prst="rect">
            <a:avLst/>
          </a:prstGeom>
          <a:noFill/>
          <a:ln w="9525">
            <a:noFill/>
          </a:ln>
        </p:spPr>
        <p:txBody>
          <a:bodyPr>
            <a:spAutoFit/>
          </a:bodyPr>
          <a:lstStyle/>
          <a:p>
            <a:pPr>
              <a:spcBef>
                <a:spcPct val="50000"/>
              </a:spcBef>
            </a:pPr>
            <a:r>
              <a:rPr lang="zh-CN" altLang="en-US" sz="3200" b="1" dirty="0">
                <a:solidFill>
                  <a:srgbClr val="0A4FDA"/>
                </a:solidFill>
                <a:latin typeface="楷体_GB2312" pitchFamily="49" charset="-122"/>
                <a:ea typeface="楷体_GB2312" pitchFamily="49" charset="-122"/>
              </a:rPr>
              <a:t>自然清丽</a:t>
            </a:r>
          </a:p>
          <a:p>
            <a:pPr>
              <a:spcBef>
                <a:spcPct val="50000"/>
              </a:spcBef>
            </a:pPr>
            <a:r>
              <a:rPr lang="zh-CN" altLang="en-US" sz="3200" dirty="0">
                <a:solidFill>
                  <a:srgbClr val="0A4FDA"/>
                </a:solidFill>
                <a:latin typeface="楷体_GB2312" pitchFamily="49" charset="-122"/>
                <a:ea typeface="楷体_GB2312" pitchFamily="49" charset="-122"/>
              </a:rPr>
              <a:t> </a:t>
            </a:r>
          </a:p>
          <a:p>
            <a:pPr>
              <a:spcBef>
                <a:spcPct val="50000"/>
              </a:spcBef>
            </a:pPr>
            <a:r>
              <a:rPr lang="zh-CN" altLang="en-US" sz="3200" b="1" dirty="0">
                <a:solidFill>
                  <a:srgbClr val="0A4FDA"/>
                </a:solidFill>
                <a:latin typeface="楷体_GB2312" pitchFamily="49" charset="-122"/>
                <a:ea typeface="楷体_GB2312" pitchFamily="49" charset="-122"/>
              </a:rPr>
              <a:t>优美如画</a:t>
            </a:r>
            <a:r>
              <a:rPr lang="zh-CN" altLang="en-US" sz="3200" dirty="0">
                <a:solidFill>
                  <a:srgbClr val="008000"/>
                </a:solidFill>
                <a:latin typeface="Times New Roman" panose="02020603050405020304" pitchFamily="18" charset="0"/>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53960">
                                            <p:txEl>
                                              <p:pRg st="1" end="1"/>
                                            </p:txEl>
                                          </p:spTgt>
                                        </p:tgtEl>
                                        <p:attrNameLst>
                                          <p:attrName>style.visibility</p:attrName>
                                        </p:attrNameLst>
                                      </p:cBhvr>
                                      <p:to>
                                        <p:strVal val="visible"/>
                                      </p:to>
                                    </p:set>
                                    <p:anim calcmode="lin" valueType="num">
                                      <p:cBhvr additive="base">
                                        <p:cTn id="7" dur="1000" fill="hold"/>
                                        <p:tgtEl>
                                          <p:spTgt spid="253960">
                                            <p:txEl>
                                              <p:pRg st="1" end="1"/>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25396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53960">
                                            <p:txEl>
                                              <p:pRg st="2" end="2"/>
                                            </p:txEl>
                                          </p:spTgt>
                                        </p:tgtEl>
                                        <p:attrNameLst>
                                          <p:attrName>style.visibility</p:attrName>
                                        </p:attrNameLst>
                                      </p:cBhvr>
                                      <p:to>
                                        <p:strVal val="visible"/>
                                      </p:to>
                                    </p:set>
                                    <p:anim calcmode="lin" valueType="num">
                                      <p:cBhvr additive="base">
                                        <p:cTn id="13" dur="1000" fill="hold"/>
                                        <p:tgtEl>
                                          <p:spTgt spid="253960">
                                            <p:txEl>
                                              <p:pRg st="2" end="2"/>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25396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53960">
                                            <p:txEl>
                                              <p:pRg st="3" end="3"/>
                                            </p:txEl>
                                          </p:spTgt>
                                        </p:tgtEl>
                                        <p:attrNameLst>
                                          <p:attrName>style.visibility</p:attrName>
                                        </p:attrNameLst>
                                      </p:cBhvr>
                                      <p:to>
                                        <p:strVal val="visible"/>
                                      </p:to>
                                    </p:set>
                                    <p:anim calcmode="lin" valueType="num">
                                      <p:cBhvr additive="base">
                                        <p:cTn id="19" dur="1000" fill="hold"/>
                                        <p:tgtEl>
                                          <p:spTgt spid="253960">
                                            <p:txEl>
                                              <p:pRg st="3" end="3"/>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25396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53960">
                                            <p:txEl>
                                              <p:pRg st="4" end="4"/>
                                            </p:txEl>
                                          </p:spTgt>
                                        </p:tgtEl>
                                        <p:attrNameLst>
                                          <p:attrName>style.visibility</p:attrName>
                                        </p:attrNameLst>
                                      </p:cBhvr>
                                      <p:to>
                                        <p:strVal val="visible"/>
                                      </p:to>
                                    </p:set>
                                    <p:anim calcmode="lin" valueType="num">
                                      <p:cBhvr additive="base">
                                        <p:cTn id="25" dur="1000" fill="hold"/>
                                        <p:tgtEl>
                                          <p:spTgt spid="253960">
                                            <p:txEl>
                                              <p:pRg st="4" end="4"/>
                                            </p:txEl>
                                          </p:spTgt>
                                        </p:tgtEl>
                                        <p:attrNameLst>
                                          <p:attrName>ppt_x</p:attrName>
                                        </p:attrNameLst>
                                      </p:cBhvr>
                                      <p:tavLst>
                                        <p:tav tm="0">
                                          <p:val>
                                            <p:strVal val="0-#ppt_w/2"/>
                                          </p:val>
                                        </p:tav>
                                        <p:tav tm="100000">
                                          <p:val>
                                            <p:strVal val="#ppt_x"/>
                                          </p:val>
                                        </p:tav>
                                      </p:tavLst>
                                    </p:anim>
                                    <p:anim calcmode="lin" valueType="num">
                                      <p:cBhvr additive="base">
                                        <p:cTn id="26" dur="1000" fill="hold"/>
                                        <p:tgtEl>
                                          <p:spTgt spid="253960">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253960">
                                            <p:txEl>
                                              <p:pRg st="5" end="5"/>
                                            </p:txEl>
                                          </p:spTgt>
                                        </p:tgtEl>
                                        <p:attrNameLst>
                                          <p:attrName>style.visibility</p:attrName>
                                        </p:attrNameLst>
                                      </p:cBhvr>
                                      <p:to>
                                        <p:strVal val="visible"/>
                                      </p:to>
                                    </p:set>
                                    <p:anim calcmode="lin" valueType="num">
                                      <p:cBhvr additive="base">
                                        <p:cTn id="31" dur="1000" fill="hold"/>
                                        <p:tgtEl>
                                          <p:spTgt spid="253960">
                                            <p:txEl>
                                              <p:pRg st="5" end="5"/>
                                            </p:txEl>
                                          </p:spTgt>
                                        </p:tgtEl>
                                        <p:attrNameLst>
                                          <p:attrName>ppt_x</p:attrName>
                                        </p:attrNameLst>
                                      </p:cBhvr>
                                      <p:tavLst>
                                        <p:tav tm="0">
                                          <p:val>
                                            <p:strVal val="0-#ppt_w/2"/>
                                          </p:val>
                                        </p:tav>
                                        <p:tav tm="100000">
                                          <p:val>
                                            <p:strVal val="#ppt_x"/>
                                          </p:val>
                                        </p:tav>
                                      </p:tavLst>
                                    </p:anim>
                                    <p:anim calcmode="lin" valueType="num">
                                      <p:cBhvr additive="base">
                                        <p:cTn id="32" dur="1000" fill="hold"/>
                                        <p:tgtEl>
                                          <p:spTgt spid="253960">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53960">
                                            <p:txEl>
                                              <p:pRg st="6" end="6"/>
                                            </p:txEl>
                                          </p:spTgt>
                                        </p:tgtEl>
                                        <p:attrNameLst>
                                          <p:attrName>style.visibility</p:attrName>
                                        </p:attrNameLst>
                                      </p:cBhvr>
                                      <p:to>
                                        <p:strVal val="visible"/>
                                      </p:to>
                                    </p:set>
                                    <p:anim calcmode="lin" valueType="num">
                                      <p:cBhvr additive="base">
                                        <p:cTn id="37" dur="1000" fill="hold"/>
                                        <p:tgtEl>
                                          <p:spTgt spid="253960">
                                            <p:txEl>
                                              <p:pRg st="6" end="6"/>
                                            </p:txEl>
                                          </p:spTgt>
                                        </p:tgtEl>
                                        <p:attrNameLst>
                                          <p:attrName>ppt_x</p:attrName>
                                        </p:attrNameLst>
                                      </p:cBhvr>
                                      <p:tavLst>
                                        <p:tav tm="0">
                                          <p:val>
                                            <p:strVal val="0-#ppt_w/2"/>
                                          </p:val>
                                        </p:tav>
                                        <p:tav tm="100000">
                                          <p:val>
                                            <p:strVal val="#ppt_x"/>
                                          </p:val>
                                        </p:tav>
                                      </p:tavLst>
                                    </p:anim>
                                    <p:anim calcmode="lin" valueType="num">
                                      <p:cBhvr additive="base">
                                        <p:cTn id="38" dur="1000" fill="hold"/>
                                        <p:tgtEl>
                                          <p:spTgt spid="253960">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nodeType="clickEffect">
                                  <p:stCondLst>
                                    <p:cond delay="0"/>
                                  </p:stCondLst>
                                  <p:childTnLst>
                                    <p:set>
                                      <p:cBhvr>
                                        <p:cTn id="42" dur="1" fill="hold">
                                          <p:stCondLst>
                                            <p:cond delay="0"/>
                                          </p:stCondLst>
                                        </p:cTn>
                                        <p:tgtEl>
                                          <p:spTgt spid="253962">
                                            <p:txEl>
                                              <p:pRg st="0" end="0"/>
                                            </p:txEl>
                                          </p:spTgt>
                                        </p:tgtEl>
                                        <p:attrNameLst>
                                          <p:attrName>style.visibility</p:attrName>
                                        </p:attrNameLst>
                                      </p:cBhvr>
                                      <p:to>
                                        <p:strVal val="visible"/>
                                      </p:to>
                                    </p:set>
                                    <p:anim calcmode="lin" valueType="num">
                                      <p:cBhvr additive="base">
                                        <p:cTn id="43" dur="1000" fill="hold"/>
                                        <p:tgtEl>
                                          <p:spTgt spid="253962">
                                            <p:txEl>
                                              <p:pRg st="0" end="0"/>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253962">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53962">
                                            <p:txEl>
                                              <p:pRg st="2" end="2"/>
                                            </p:txEl>
                                          </p:spTgt>
                                        </p:tgtEl>
                                        <p:attrNameLst>
                                          <p:attrName>style.visibility</p:attrName>
                                        </p:attrNameLst>
                                      </p:cBhvr>
                                      <p:to>
                                        <p:strVal val="visible"/>
                                      </p:to>
                                    </p:set>
                                    <p:anim calcmode="lin" valueType="num">
                                      <p:cBhvr additive="base">
                                        <p:cTn id="49" dur="1000" fill="hold"/>
                                        <p:tgtEl>
                                          <p:spTgt spid="253962">
                                            <p:txEl>
                                              <p:pRg st="2" end="2"/>
                                            </p:txEl>
                                          </p:spTgt>
                                        </p:tgtEl>
                                        <p:attrNameLst>
                                          <p:attrName>ppt_x</p:attrName>
                                        </p:attrNameLst>
                                      </p:cBhvr>
                                      <p:tavLst>
                                        <p:tav tm="0">
                                          <p:val>
                                            <p:strVal val="#ppt_x"/>
                                          </p:val>
                                        </p:tav>
                                        <p:tav tm="100000">
                                          <p:val>
                                            <p:strVal val="#ppt_x"/>
                                          </p:val>
                                        </p:tav>
                                      </p:tavLst>
                                    </p:anim>
                                    <p:anim calcmode="lin" valueType="num">
                                      <p:cBhvr additive="base">
                                        <p:cTn id="50" dur="1000" fill="hold"/>
                                        <p:tgtEl>
                                          <p:spTgt spid="25396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文本框 254979"/>
          <p:cNvSpPr txBox="1"/>
          <p:nvPr/>
        </p:nvSpPr>
        <p:spPr>
          <a:xfrm>
            <a:off x="755650" y="908050"/>
            <a:ext cx="7632700" cy="366713"/>
          </a:xfrm>
          <a:prstGeom prst="rect">
            <a:avLst/>
          </a:prstGeom>
          <a:noFill/>
          <a:ln w="9525">
            <a:noFill/>
          </a:ln>
        </p:spPr>
        <p:txBody>
          <a:bodyPr>
            <a:spAutoFit/>
          </a:bodyPr>
          <a:lstStyle/>
          <a:p>
            <a:pPr>
              <a:spcBef>
                <a:spcPct val="50000"/>
              </a:spcBef>
            </a:pPr>
            <a:endParaRPr lang="zh-CN" altLang="zh-CN" dirty="0">
              <a:latin typeface="Times New Roman" panose="02020603050405020304" pitchFamily="18" charset="0"/>
            </a:endParaRPr>
          </a:p>
        </p:txBody>
      </p:sp>
      <p:sp>
        <p:nvSpPr>
          <p:cNvPr id="1028" name="矩形 254981"/>
          <p:cNvSpPr/>
          <p:nvPr/>
        </p:nvSpPr>
        <p:spPr>
          <a:xfrm>
            <a:off x="0" y="0"/>
            <a:ext cx="9144000" cy="0"/>
          </a:xfrm>
          <a:prstGeom prst="rect">
            <a:avLst/>
          </a:prstGeom>
          <a:noFill/>
          <a:ln w="9525">
            <a:noFill/>
          </a:ln>
        </p:spPr>
        <p:txBody>
          <a:bodyPr/>
          <a:lstStyle/>
          <a:p>
            <a:endParaRPr lang="zh-CN" altLang="en-US" dirty="0">
              <a:latin typeface="Times New Roman" panose="02020603050405020304" pitchFamily="18" charset="0"/>
            </a:endParaRPr>
          </a:p>
        </p:txBody>
      </p:sp>
      <p:graphicFrame>
        <p:nvGraphicFramePr>
          <p:cNvPr id="1026" name="对象 254980"/>
          <p:cNvGraphicFramePr>
            <a:graphicFrameLocks/>
          </p:cNvGraphicFramePr>
          <p:nvPr/>
        </p:nvGraphicFramePr>
        <p:xfrm>
          <a:off x="0" y="0"/>
          <a:ext cx="9144000" cy="6858000"/>
        </p:xfrm>
        <a:graphic>
          <a:graphicData uri="http://schemas.openxmlformats.org/presentationml/2006/ole">
            <p:oleObj spid="_x0000_s3076" r:id="rId3" imgW="4572000" imgH="3428932" progId="PowerPoint.Slide.8">
              <p:embed/>
            </p:oleObj>
          </a:graphicData>
        </a:graphic>
      </p:graphicFrame>
      <p:sp>
        <p:nvSpPr>
          <p:cNvPr id="1029" name="矩形 254982"/>
          <p:cNvSpPr/>
          <p:nvPr/>
        </p:nvSpPr>
        <p:spPr>
          <a:xfrm>
            <a:off x="0" y="3429000"/>
            <a:ext cx="9144000" cy="0"/>
          </a:xfrm>
          <a:prstGeom prst="rect">
            <a:avLst/>
          </a:prstGeom>
          <a:noFill/>
          <a:ln w="9525">
            <a:noFill/>
          </a:ln>
        </p:spPr>
        <p:txBody>
          <a:bodyPr/>
          <a:lstStyle/>
          <a:p>
            <a:endParaRPr lang="zh-CN" altLang="en-US" dirty="0">
              <a:latin typeface="Times New Roman" panose="02020603050405020304" pitchFamily="18" charset="0"/>
            </a:endParaRPr>
          </a:p>
        </p:txBody>
      </p:sp>
      <p:sp>
        <p:nvSpPr>
          <p:cNvPr id="254984" name="文本框 254983"/>
          <p:cNvSpPr txBox="1"/>
          <p:nvPr/>
        </p:nvSpPr>
        <p:spPr>
          <a:xfrm>
            <a:off x="898525" y="692150"/>
            <a:ext cx="2160588" cy="823913"/>
          </a:xfrm>
          <a:prstGeom prst="rect">
            <a:avLst/>
          </a:prstGeom>
          <a:gradFill rotWithShape="1">
            <a:gsLst>
              <a:gs pos="0">
                <a:srgbClr val="76475E"/>
              </a:gs>
              <a:gs pos="100000">
                <a:srgbClr val="FF99CC">
                  <a:alpha val="37000"/>
                </a:srgbClr>
              </a:gs>
            </a:gsLst>
            <a:lin ang="5400000" scaled="1"/>
            <a:tileRect/>
          </a:gradFill>
          <a:ln w="9525">
            <a:noFill/>
          </a:ln>
          <a:effectLst>
            <a:prstShdw prst="shdw12" dir="16200000">
              <a:schemeClr val="bg2">
                <a:alpha val="50000"/>
              </a:schemeClr>
            </a:prstShdw>
          </a:effectLst>
        </p:spPr>
        <p:txBody>
          <a:bodyPr>
            <a:spAutoFit/>
          </a:bodyPr>
          <a:lstStyle/>
          <a:p>
            <a:pPr>
              <a:spcBef>
                <a:spcPct val="50000"/>
              </a:spcBef>
            </a:pPr>
            <a:r>
              <a:rPr lang="en-US" altLang="zh-CN" sz="4800" b="1" dirty="0">
                <a:solidFill>
                  <a:srgbClr val="FF00FF"/>
                </a:solidFill>
                <a:latin typeface="楷体_GB2312" pitchFamily="49" charset="-122"/>
                <a:ea typeface="楷体_GB2312" pitchFamily="49" charset="-122"/>
              </a:rPr>
              <a:t> </a:t>
            </a:r>
            <a:r>
              <a:rPr lang="zh-CN" altLang="en-US" sz="4800" b="1" dirty="0">
                <a:latin typeface="楷体_GB2312" pitchFamily="49" charset="-122"/>
                <a:ea typeface="楷体_GB2312" pitchFamily="49" charset="-122"/>
              </a:rPr>
              <a:t>翠翠</a:t>
            </a:r>
            <a:r>
              <a:rPr lang="en-US" altLang="zh-CN" sz="4800" b="1" dirty="0">
                <a:latin typeface="楷体_GB2312" pitchFamily="49" charset="-122"/>
                <a:ea typeface="楷体_GB2312" pitchFamily="49" charset="-122"/>
              </a:rPr>
              <a:t>:</a:t>
            </a:r>
          </a:p>
        </p:txBody>
      </p:sp>
      <p:sp>
        <p:nvSpPr>
          <p:cNvPr id="254985" name="文本框 254984"/>
          <p:cNvSpPr txBox="1"/>
          <p:nvPr/>
        </p:nvSpPr>
        <p:spPr>
          <a:xfrm>
            <a:off x="4859338" y="476250"/>
            <a:ext cx="3889375" cy="5859463"/>
          </a:xfrm>
          <a:prstGeom prst="rect">
            <a:avLst/>
          </a:prstGeom>
          <a:solidFill>
            <a:schemeClr val="accent5">
              <a:lumMod val="40000"/>
              <a:lumOff val="60000"/>
            </a:schemeClr>
          </a:solidFill>
          <a:ln w="9525">
            <a:noFill/>
          </a:ln>
        </p:spPr>
        <p:txBody>
          <a:bodyPr>
            <a:spAutoFit/>
          </a:bodyPr>
          <a:lstStyle/>
          <a:p>
            <a:pPr>
              <a:spcBef>
                <a:spcPct val="50000"/>
              </a:spcBef>
            </a:pPr>
            <a:r>
              <a:rPr lang="en-US" altLang="zh-CN" sz="2800" b="1" dirty="0">
                <a:solidFill>
                  <a:srgbClr val="3399FF"/>
                </a:solidFill>
                <a:latin typeface="Times New Roman" panose="02020603050405020304" pitchFamily="18" charset="0"/>
              </a:rPr>
              <a:t>      </a:t>
            </a:r>
          </a:p>
          <a:p>
            <a:pPr>
              <a:spcBef>
                <a:spcPct val="50000"/>
              </a:spcBef>
            </a:pPr>
            <a:r>
              <a:rPr lang="en-US" altLang="zh-CN" sz="2800" dirty="0">
                <a:solidFill>
                  <a:srgbClr val="3399FF"/>
                </a:solidFill>
                <a:latin typeface="楷体_GB2312" pitchFamily="49" charset="-122"/>
                <a:ea typeface="楷体_GB2312" pitchFamily="49" charset="-122"/>
              </a:rPr>
              <a:t>   </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她在风日里成长着，皮肤黑黑的，触目青山绿水，一对眸子清如水晶，自然抚养着她，教育着她。” </a:t>
            </a:r>
          </a:p>
          <a:p>
            <a:pPr>
              <a:spcBef>
                <a:spcPct val="50000"/>
              </a:spcBef>
            </a:pPr>
            <a:r>
              <a:rPr lang="zh-CN" altLang="en-US" sz="2800" b="1" dirty="0">
                <a:latin typeface="楷体_GB2312" pitchFamily="49" charset="-122"/>
                <a:ea typeface="楷体_GB2312" pitchFamily="49" charset="-122"/>
              </a:rPr>
              <a:t>      她“为人天真活泼，处处俨然如一只小兽物”</a:t>
            </a:r>
          </a:p>
          <a:p>
            <a:pPr>
              <a:spcBef>
                <a:spcPct val="50000"/>
              </a:spcBef>
            </a:pPr>
            <a:r>
              <a:rPr lang="zh-CN" altLang="en-US" sz="2800" b="1" dirty="0">
                <a:latin typeface="楷体_GB2312" pitchFamily="49" charset="-122"/>
                <a:ea typeface="楷体_GB2312" pitchFamily="49" charset="-122"/>
              </a:rPr>
              <a:t>       “从不想残忍的事情，从不发愁，从不动气”</a:t>
            </a:r>
          </a:p>
        </p:txBody>
      </p:sp>
      <p:sp>
        <p:nvSpPr>
          <p:cNvPr id="254986" name="文本框 254985"/>
          <p:cNvSpPr txBox="1"/>
          <p:nvPr/>
        </p:nvSpPr>
        <p:spPr>
          <a:xfrm>
            <a:off x="2773363" y="2044700"/>
            <a:ext cx="2303462" cy="3113088"/>
          </a:xfrm>
          <a:prstGeom prst="rect">
            <a:avLst/>
          </a:prstGeom>
          <a:noFill/>
          <a:ln w="9525">
            <a:noFill/>
          </a:ln>
        </p:spPr>
        <p:txBody>
          <a:bodyPr>
            <a:spAutoFit/>
          </a:bodyPr>
          <a:lstStyle/>
          <a:p>
            <a:pPr>
              <a:spcBef>
                <a:spcPct val="50000"/>
              </a:spcBef>
            </a:pPr>
            <a:r>
              <a:rPr lang="zh-CN" altLang="en-US" sz="3600" b="1" dirty="0">
                <a:solidFill>
                  <a:srgbClr val="C00000"/>
                </a:solidFill>
                <a:latin typeface="Times New Roman" panose="02020603050405020304" pitchFamily="18" charset="0"/>
                <a:ea typeface="楷体_GB2312" pitchFamily="49" charset="-122"/>
              </a:rPr>
              <a:t>清纯美丽</a:t>
            </a:r>
          </a:p>
          <a:p>
            <a:pPr>
              <a:spcBef>
                <a:spcPct val="50000"/>
              </a:spcBef>
            </a:pPr>
            <a:r>
              <a:rPr lang="zh-CN" altLang="en-US" sz="3600" b="1" dirty="0">
                <a:solidFill>
                  <a:srgbClr val="C00000"/>
                </a:solidFill>
                <a:latin typeface="Times New Roman" panose="02020603050405020304" pitchFamily="18" charset="0"/>
                <a:ea typeface="楷体_GB2312" pitchFamily="49" charset="-122"/>
              </a:rPr>
              <a:t>天真活泼</a:t>
            </a:r>
          </a:p>
          <a:p>
            <a:pPr>
              <a:spcBef>
                <a:spcPct val="50000"/>
              </a:spcBef>
            </a:pPr>
            <a:r>
              <a:rPr lang="zh-CN" altLang="en-US" sz="3600" b="1" dirty="0">
                <a:solidFill>
                  <a:srgbClr val="C00000"/>
                </a:solidFill>
                <a:latin typeface="Times New Roman" panose="02020603050405020304" pitchFamily="18" charset="0"/>
                <a:ea typeface="楷体_GB2312" pitchFamily="49" charset="-122"/>
              </a:rPr>
              <a:t>乖巧伶俐</a:t>
            </a:r>
          </a:p>
          <a:p>
            <a:pPr>
              <a:spcBef>
                <a:spcPct val="50000"/>
              </a:spcBef>
            </a:pPr>
            <a:r>
              <a:rPr lang="zh-CN" altLang="en-US" sz="3600" b="1" dirty="0">
                <a:solidFill>
                  <a:srgbClr val="C00000"/>
                </a:solidFill>
                <a:latin typeface="Times New Roman" panose="02020603050405020304" pitchFamily="18" charset="0"/>
                <a:ea typeface="楷体_GB2312" pitchFamily="49" charset="-122"/>
              </a:rPr>
              <a:t>敏感善良</a:t>
            </a:r>
          </a:p>
        </p:txBody>
      </p:sp>
      <p:pic>
        <p:nvPicPr>
          <p:cNvPr id="1033" name="图片 254986" descr="tommy200751023272"/>
          <p:cNvPicPr>
            <a:picLocks noChangeAspect="1"/>
          </p:cNvPicPr>
          <p:nvPr/>
        </p:nvPicPr>
        <p:blipFill>
          <a:blip r:embed="rId4"/>
          <a:stretch>
            <a:fillRect/>
          </a:stretch>
        </p:blipFill>
        <p:spPr>
          <a:xfrm>
            <a:off x="163513" y="1916113"/>
            <a:ext cx="2536825" cy="3455987"/>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54984"/>
                                        </p:tgtEl>
                                        <p:attrNameLst>
                                          <p:attrName>style.visibility</p:attrName>
                                        </p:attrNameLst>
                                      </p:cBhvr>
                                      <p:to>
                                        <p:strVal val="visible"/>
                                      </p:to>
                                    </p:set>
                                    <p:anim calcmode="lin" valueType="num">
                                      <p:cBhvr>
                                        <p:cTn id="7" dur="1000" fill="hold"/>
                                        <p:tgtEl>
                                          <p:spTgt spid="254984"/>
                                        </p:tgtEl>
                                        <p:attrNameLst>
                                          <p:attrName>ppt_w</p:attrName>
                                        </p:attrNameLst>
                                      </p:cBhvr>
                                      <p:tavLst>
                                        <p:tav tm="0">
                                          <p:val>
                                            <p:strVal val="#ppt_w*0.70"/>
                                          </p:val>
                                        </p:tav>
                                        <p:tav tm="100000">
                                          <p:val>
                                            <p:strVal val="#ppt_w"/>
                                          </p:val>
                                        </p:tav>
                                      </p:tavLst>
                                    </p:anim>
                                    <p:anim calcmode="lin" valueType="num">
                                      <p:cBhvr>
                                        <p:cTn id="8" dur="1000" fill="hold"/>
                                        <p:tgtEl>
                                          <p:spTgt spid="254984"/>
                                        </p:tgtEl>
                                        <p:attrNameLst>
                                          <p:attrName>ppt_h</p:attrName>
                                        </p:attrNameLst>
                                      </p:cBhvr>
                                      <p:tavLst>
                                        <p:tav tm="0">
                                          <p:val>
                                            <p:strVal val="#ppt_h"/>
                                          </p:val>
                                        </p:tav>
                                        <p:tav tm="100000">
                                          <p:val>
                                            <p:strVal val="#ppt_h"/>
                                          </p:val>
                                        </p:tav>
                                      </p:tavLst>
                                    </p:anim>
                                    <p:animEffect transition="in" filter="fade">
                                      <p:cBhvr>
                                        <p:cTn id="9" dur="1000"/>
                                        <p:tgtEl>
                                          <p:spTgt spid="254984"/>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54985">
                                            <p:bg/>
                                          </p:spTgt>
                                        </p:tgtEl>
                                        <p:attrNameLst>
                                          <p:attrName>style.visibility</p:attrName>
                                        </p:attrNameLst>
                                      </p:cBhvr>
                                      <p:to>
                                        <p:strVal val="visible"/>
                                      </p:to>
                                    </p:set>
                                    <p:animEffect transition="in" filter="diamond(in)">
                                      <p:cBhvr>
                                        <p:cTn id="14" dur="1000"/>
                                        <p:tgtEl>
                                          <p:spTgt spid="254985">
                                            <p:bg/>
                                          </p:spTgt>
                                        </p:tgtEl>
                                      </p:cBhvr>
                                    </p:animEffect>
                                  </p:childTnLst>
                                </p:cTn>
                              </p:par>
                              <p:par>
                                <p:cTn id="15" presetID="8" presetClass="entr" presetSubtype="16" fill="hold" nodeType="withEffect">
                                  <p:stCondLst>
                                    <p:cond delay="0"/>
                                  </p:stCondLst>
                                  <p:childTnLst>
                                    <p:set>
                                      <p:cBhvr>
                                        <p:cTn id="16" dur="1" fill="hold">
                                          <p:stCondLst>
                                            <p:cond delay="0"/>
                                          </p:stCondLst>
                                        </p:cTn>
                                        <p:tgtEl>
                                          <p:spTgt spid="254985">
                                            <p:txEl>
                                              <p:pRg st="1" end="1"/>
                                            </p:txEl>
                                          </p:spTgt>
                                        </p:tgtEl>
                                        <p:attrNameLst>
                                          <p:attrName>style.visibility</p:attrName>
                                        </p:attrNameLst>
                                      </p:cBhvr>
                                      <p:to>
                                        <p:strVal val="visible"/>
                                      </p:to>
                                    </p:set>
                                    <p:animEffect transition="in" filter="diamond(in)">
                                      <p:cBhvr>
                                        <p:cTn id="17" dur="1000"/>
                                        <p:tgtEl>
                                          <p:spTgt spid="25498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54985">
                                            <p:txEl>
                                              <p:pRg st="2" end="2"/>
                                            </p:txEl>
                                          </p:spTgt>
                                        </p:tgtEl>
                                        <p:attrNameLst>
                                          <p:attrName>style.visibility</p:attrName>
                                        </p:attrNameLst>
                                      </p:cBhvr>
                                      <p:to>
                                        <p:strVal val="visible"/>
                                      </p:to>
                                    </p:set>
                                    <p:animEffect transition="in" filter="checkerboard(across)">
                                      <p:cBhvr>
                                        <p:cTn id="22" dur="1000"/>
                                        <p:tgtEl>
                                          <p:spTgt spid="25498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254985">
                                            <p:txEl>
                                              <p:pRg st="3" end="3"/>
                                            </p:txEl>
                                          </p:spTgt>
                                        </p:tgtEl>
                                        <p:attrNameLst>
                                          <p:attrName>style.visibility</p:attrName>
                                        </p:attrNameLst>
                                      </p:cBhvr>
                                      <p:to>
                                        <p:strVal val="visible"/>
                                      </p:to>
                                    </p:set>
                                    <p:animEffect transition="in" filter="box(in)">
                                      <p:cBhvr>
                                        <p:cTn id="27" dur="1000"/>
                                        <p:tgtEl>
                                          <p:spTgt spid="25498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nodeType="clickEffect">
                                  <p:stCondLst>
                                    <p:cond delay="0"/>
                                  </p:stCondLst>
                                  <p:childTnLst>
                                    <p:set>
                                      <p:cBhvr>
                                        <p:cTn id="31" dur="1" fill="hold">
                                          <p:stCondLst>
                                            <p:cond delay="0"/>
                                          </p:stCondLst>
                                        </p:cTn>
                                        <p:tgtEl>
                                          <p:spTgt spid="254986">
                                            <p:txEl>
                                              <p:pRg st="0" end="0"/>
                                            </p:txEl>
                                          </p:spTgt>
                                        </p:tgtEl>
                                        <p:attrNameLst>
                                          <p:attrName>style.visibility</p:attrName>
                                        </p:attrNameLst>
                                      </p:cBhvr>
                                      <p:to>
                                        <p:strVal val="visible"/>
                                      </p:to>
                                    </p:set>
                                    <p:anim calcmode="lin" valueType="num">
                                      <p:cBhvr additive="base">
                                        <p:cTn id="32" dur="1000" fill="hold"/>
                                        <p:tgtEl>
                                          <p:spTgt spid="254986">
                                            <p:txEl>
                                              <p:pRg st="0" end="0"/>
                                            </p:txEl>
                                          </p:spTgt>
                                        </p:tgtEl>
                                        <p:attrNameLst>
                                          <p:attrName>ppt_x</p:attrName>
                                        </p:attrNameLst>
                                      </p:cBhvr>
                                      <p:tavLst>
                                        <p:tav tm="0">
                                          <p:val>
                                            <p:strVal val="#ppt_x"/>
                                          </p:val>
                                        </p:tav>
                                        <p:tav tm="100000">
                                          <p:val>
                                            <p:strVal val="#ppt_x"/>
                                          </p:val>
                                        </p:tav>
                                      </p:tavLst>
                                    </p:anim>
                                    <p:anim calcmode="lin" valueType="num">
                                      <p:cBhvr additive="base">
                                        <p:cTn id="33" dur="1000" fill="hold"/>
                                        <p:tgtEl>
                                          <p:spTgt spid="25498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1" fill="hold" nodeType="clickEffect">
                                  <p:stCondLst>
                                    <p:cond delay="0"/>
                                  </p:stCondLst>
                                  <p:childTnLst>
                                    <p:set>
                                      <p:cBhvr>
                                        <p:cTn id="37" dur="1" fill="hold">
                                          <p:stCondLst>
                                            <p:cond delay="0"/>
                                          </p:stCondLst>
                                        </p:cTn>
                                        <p:tgtEl>
                                          <p:spTgt spid="254986">
                                            <p:txEl>
                                              <p:pRg st="1" end="1"/>
                                            </p:txEl>
                                          </p:spTgt>
                                        </p:tgtEl>
                                        <p:attrNameLst>
                                          <p:attrName>style.visibility</p:attrName>
                                        </p:attrNameLst>
                                      </p:cBhvr>
                                      <p:to>
                                        <p:strVal val="visible"/>
                                      </p:to>
                                    </p:set>
                                    <p:anim calcmode="lin" valueType="num">
                                      <p:cBhvr additive="base">
                                        <p:cTn id="38" dur="1000" fill="hold"/>
                                        <p:tgtEl>
                                          <p:spTgt spid="254986">
                                            <p:txEl>
                                              <p:pRg st="1" end="1"/>
                                            </p:txEl>
                                          </p:spTgt>
                                        </p:tgtEl>
                                        <p:attrNameLst>
                                          <p:attrName>ppt_x</p:attrName>
                                        </p:attrNameLst>
                                      </p:cBhvr>
                                      <p:tavLst>
                                        <p:tav tm="0">
                                          <p:val>
                                            <p:strVal val="#ppt_x"/>
                                          </p:val>
                                        </p:tav>
                                        <p:tav tm="100000">
                                          <p:val>
                                            <p:strVal val="#ppt_x"/>
                                          </p:val>
                                        </p:tav>
                                      </p:tavLst>
                                    </p:anim>
                                    <p:anim calcmode="lin" valueType="num">
                                      <p:cBhvr additive="base">
                                        <p:cTn id="39" dur="1000" fill="hold"/>
                                        <p:tgtEl>
                                          <p:spTgt spid="254986">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254986">
                                            <p:txEl>
                                              <p:pRg st="2" end="2"/>
                                            </p:txEl>
                                          </p:spTgt>
                                        </p:tgtEl>
                                        <p:attrNameLst>
                                          <p:attrName>style.visibility</p:attrName>
                                        </p:attrNameLst>
                                      </p:cBhvr>
                                      <p:to>
                                        <p:strVal val="visible"/>
                                      </p:to>
                                    </p:set>
                                    <p:anim calcmode="lin" valueType="num">
                                      <p:cBhvr additive="base">
                                        <p:cTn id="44" dur="1000" fill="hold"/>
                                        <p:tgtEl>
                                          <p:spTgt spid="254986">
                                            <p:txEl>
                                              <p:pRg st="2" end="2"/>
                                            </p:txEl>
                                          </p:spTgt>
                                        </p:tgtEl>
                                        <p:attrNameLst>
                                          <p:attrName>ppt_x</p:attrName>
                                        </p:attrNameLst>
                                      </p:cBhvr>
                                      <p:tavLst>
                                        <p:tav tm="0">
                                          <p:val>
                                            <p:strVal val="#ppt_x"/>
                                          </p:val>
                                        </p:tav>
                                        <p:tav tm="100000">
                                          <p:val>
                                            <p:strVal val="#ppt_x"/>
                                          </p:val>
                                        </p:tav>
                                      </p:tavLst>
                                    </p:anim>
                                    <p:anim calcmode="lin" valueType="num">
                                      <p:cBhvr additive="base">
                                        <p:cTn id="45" dur="1000" fill="hold"/>
                                        <p:tgtEl>
                                          <p:spTgt spid="25498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254986">
                                            <p:txEl>
                                              <p:pRg st="3" end="3"/>
                                            </p:txEl>
                                          </p:spTgt>
                                        </p:tgtEl>
                                        <p:attrNameLst>
                                          <p:attrName>style.visibility</p:attrName>
                                        </p:attrNameLst>
                                      </p:cBhvr>
                                      <p:to>
                                        <p:strVal val="visible"/>
                                      </p:to>
                                    </p:set>
                                    <p:anim calcmode="lin" valueType="num">
                                      <p:cBhvr additive="base">
                                        <p:cTn id="50" dur="1000" fill="hold"/>
                                        <p:tgtEl>
                                          <p:spTgt spid="254986">
                                            <p:txEl>
                                              <p:pRg st="3" end="3"/>
                                            </p:txEl>
                                          </p:spTgt>
                                        </p:tgtEl>
                                        <p:attrNameLst>
                                          <p:attrName>ppt_x</p:attrName>
                                        </p:attrNameLst>
                                      </p:cBhvr>
                                      <p:tavLst>
                                        <p:tav tm="0">
                                          <p:val>
                                            <p:strVal val="#ppt_x"/>
                                          </p:val>
                                        </p:tav>
                                        <p:tav tm="100000">
                                          <p:val>
                                            <p:strVal val="#ppt_x"/>
                                          </p:val>
                                        </p:tav>
                                      </p:tavLst>
                                    </p:anim>
                                    <p:anim calcmode="lin" valueType="num">
                                      <p:cBhvr additive="base">
                                        <p:cTn id="51" dur="1000" fill="hold"/>
                                        <p:tgtEl>
                                          <p:spTgt spid="25498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84" grpId="0" animBg="1"/>
      <p:bldP spid="254985" grpId="0" build="allAtOnce"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idx="1"/>
          </p:nvPr>
        </p:nvSpPr>
        <p:spPr>
          <a:xfrm>
            <a:off x="3643313" y="0"/>
            <a:ext cx="5321300" cy="6985000"/>
          </a:xfrm>
          <a:solidFill>
            <a:schemeClr val="accent5">
              <a:lumMod val="20000"/>
              <a:lumOff val="80000"/>
            </a:schemeClr>
          </a:solidFill>
          <a:ln/>
        </p:spPr>
        <p:txBody>
          <a:bodyPr vert="horz" wrap="square" lIns="91440" tIns="45720" rIns="91440" bIns="45720" anchor="t" anchorCtr="0"/>
          <a:lstStyle/>
          <a:p>
            <a:pPr eaLnBrk="1" hangingPunct="1">
              <a:buNone/>
            </a:pPr>
            <a:r>
              <a:rPr lang="en-US" altLang="zh-CN" b="1" dirty="0">
                <a:solidFill>
                  <a:srgbClr val="FF0000"/>
                </a:solidFill>
                <a:latin typeface="楷体_GB2312" pitchFamily="49" charset="-122"/>
                <a:ea typeface="楷体_GB2312" pitchFamily="49" charset="-122"/>
              </a:rPr>
              <a:t>     </a:t>
            </a:r>
            <a:r>
              <a:rPr lang="zh-CN" altLang="en-US" b="1" dirty="0">
                <a:solidFill>
                  <a:srgbClr val="FF0000"/>
                </a:solidFill>
                <a:latin typeface="楷体_GB2312" pitchFamily="49" charset="-122"/>
                <a:ea typeface="楷体_GB2312" pitchFamily="49" charset="-122"/>
              </a:rPr>
              <a:t>想当将军先当士兵，却是半匪半军</a:t>
            </a:r>
            <a:r>
              <a:rPr lang="zh-CN" altLang="en-US" b="1" dirty="0">
                <a:solidFill>
                  <a:srgbClr val="003300"/>
                </a:solidFill>
                <a:latin typeface="楷体_GB2312" pitchFamily="49" charset="-122"/>
                <a:ea typeface="楷体_GB2312" pitchFamily="49" charset="-122"/>
              </a:rPr>
              <a:t>　根据当地传统，家长和他本人都想让他成为将军，所以不到</a:t>
            </a:r>
            <a:r>
              <a:rPr lang="en-US" altLang="zh-CN" b="1" dirty="0">
                <a:solidFill>
                  <a:srgbClr val="003300"/>
                </a:solidFill>
                <a:latin typeface="楷体_GB2312" pitchFamily="49" charset="-122"/>
                <a:ea typeface="楷体_GB2312" pitchFamily="49" charset="-122"/>
              </a:rPr>
              <a:t>14</a:t>
            </a:r>
            <a:r>
              <a:rPr lang="zh-CN" altLang="en-US" b="1" dirty="0">
                <a:solidFill>
                  <a:srgbClr val="003300"/>
                </a:solidFill>
                <a:latin typeface="楷体_GB2312" pitchFamily="49" charset="-122"/>
                <a:ea typeface="楷体_GB2312" pitchFamily="49" charset="-122"/>
              </a:rPr>
              <a:t>岁就去当兵，却是一支</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半匪半军</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的队伍。由于写得一手好字，担任</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司书</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 。这支队伍最常做的事是</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清乡剿匪</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，其实就是杀人、筹集军饷。六年时间，沈从文眼见有上万人被杀。有人戏说，沈从文是</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当土匪</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出身。</a:t>
            </a:r>
          </a:p>
        </p:txBody>
      </p:sp>
      <p:pic>
        <p:nvPicPr>
          <p:cNvPr id="7171" name="Picture 4"/>
          <p:cNvPicPr>
            <a:picLocks noChangeAspect="1"/>
          </p:cNvPicPr>
          <p:nvPr/>
        </p:nvPicPr>
        <p:blipFill>
          <a:blip r:embed="rId2"/>
          <a:stretch>
            <a:fillRect/>
          </a:stretch>
        </p:blipFill>
        <p:spPr>
          <a:xfrm>
            <a:off x="179388" y="333375"/>
            <a:ext cx="3673475" cy="6019800"/>
          </a:xfrm>
          <a:prstGeom prst="rect">
            <a:avLst/>
          </a:prstGeom>
          <a:noFill/>
          <a:ln w="57150" cap="flat" cmpd="sng">
            <a:solidFill>
              <a:schemeClr val="tx1"/>
            </a:solidFill>
            <a:prstDash val="solid"/>
            <a:miter/>
            <a:headEnd type="none" w="med" len="med"/>
            <a:tailEnd type="none" w="med" len="med"/>
          </a:ln>
        </p:spPr>
      </p:pic>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文本框 256003"/>
          <p:cNvSpPr txBox="1"/>
          <p:nvPr/>
        </p:nvSpPr>
        <p:spPr>
          <a:xfrm>
            <a:off x="1187450" y="1125538"/>
            <a:ext cx="4105275" cy="366712"/>
          </a:xfrm>
          <a:prstGeom prst="rect">
            <a:avLst/>
          </a:prstGeom>
          <a:noFill/>
          <a:ln w="9525">
            <a:noFill/>
          </a:ln>
        </p:spPr>
        <p:txBody>
          <a:bodyPr>
            <a:spAutoFit/>
          </a:bodyPr>
          <a:lstStyle/>
          <a:p>
            <a:pPr>
              <a:spcBef>
                <a:spcPct val="50000"/>
              </a:spcBef>
            </a:pPr>
            <a:endParaRPr lang="zh-CN" altLang="zh-CN" dirty="0">
              <a:latin typeface="Times New Roman" panose="02020603050405020304" pitchFamily="18" charset="0"/>
            </a:endParaRPr>
          </a:p>
        </p:txBody>
      </p:sp>
      <p:sp>
        <p:nvSpPr>
          <p:cNvPr id="2052" name="矩形 256005"/>
          <p:cNvSpPr/>
          <p:nvPr/>
        </p:nvSpPr>
        <p:spPr>
          <a:xfrm>
            <a:off x="0" y="0"/>
            <a:ext cx="9144000" cy="0"/>
          </a:xfrm>
          <a:prstGeom prst="rect">
            <a:avLst/>
          </a:prstGeom>
          <a:noFill/>
          <a:ln w="9525">
            <a:noFill/>
          </a:ln>
        </p:spPr>
        <p:txBody>
          <a:bodyPr/>
          <a:lstStyle/>
          <a:p>
            <a:endParaRPr lang="zh-CN" altLang="en-US" dirty="0">
              <a:latin typeface="Times New Roman" panose="02020603050405020304" pitchFamily="18" charset="0"/>
            </a:endParaRPr>
          </a:p>
        </p:txBody>
      </p:sp>
      <p:graphicFrame>
        <p:nvGraphicFramePr>
          <p:cNvPr id="2050" name="对象 256004"/>
          <p:cNvGraphicFramePr>
            <a:graphicFrameLocks/>
          </p:cNvGraphicFramePr>
          <p:nvPr/>
        </p:nvGraphicFramePr>
        <p:xfrm>
          <a:off x="0" y="0"/>
          <a:ext cx="9144000" cy="6858000"/>
        </p:xfrm>
        <a:graphic>
          <a:graphicData uri="http://schemas.openxmlformats.org/presentationml/2006/ole">
            <p:oleObj spid="_x0000_s57345" r:id="rId3" imgW="4572000" imgH="3428932" progId="PowerPoint.Slide.8">
              <p:embed/>
            </p:oleObj>
          </a:graphicData>
        </a:graphic>
      </p:graphicFrame>
      <p:sp>
        <p:nvSpPr>
          <p:cNvPr id="2053" name="矩形 256006"/>
          <p:cNvSpPr/>
          <p:nvPr/>
        </p:nvSpPr>
        <p:spPr>
          <a:xfrm>
            <a:off x="0" y="3429000"/>
            <a:ext cx="9144000" cy="0"/>
          </a:xfrm>
          <a:prstGeom prst="rect">
            <a:avLst/>
          </a:prstGeom>
          <a:noFill/>
          <a:ln w="9525">
            <a:noFill/>
          </a:ln>
        </p:spPr>
        <p:txBody>
          <a:bodyPr/>
          <a:lstStyle/>
          <a:p>
            <a:endParaRPr lang="zh-CN" altLang="en-US" dirty="0">
              <a:latin typeface="Times New Roman" panose="02020603050405020304" pitchFamily="18" charset="0"/>
            </a:endParaRPr>
          </a:p>
        </p:txBody>
      </p:sp>
      <p:sp>
        <p:nvSpPr>
          <p:cNvPr id="256008" name="文本框 256007"/>
          <p:cNvSpPr txBox="1"/>
          <p:nvPr/>
        </p:nvSpPr>
        <p:spPr>
          <a:xfrm>
            <a:off x="3276600" y="1412875"/>
            <a:ext cx="3816350" cy="4739759"/>
          </a:xfrm>
          <a:prstGeom prst="rect">
            <a:avLst/>
          </a:prstGeom>
          <a:gradFill rotWithShape="1">
            <a:gsLst>
              <a:gs pos="0">
                <a:srgbClr val="FF99CC">
                  <a:alpha val="40999"/>
                </a:srgbClr>
              </a:gs>
              <a:gs pos="100000">
                <a:srgbClr val="76475E">
                  <a:alpha val="43999"/>
                </a:srgbClr>
              </a:gs>
            </a:gsLst>
            <a:lin ang="5400000" scaled="1"/>
            <a:tileRect/>
          </a:gradFill>
          <a:ln w="9525">
            <a:noFill/>
          </a:ln>
        </p:spPr>
        <p:txBody>
          <a:bodyPr>
            <a:spAutoFit/>
          </a:bodyPr>
          <a:lstStyle/>
          <a:p>
            <a:pPr>
              <a:spcBef>
                <a:spcPct val="50000"/>
              </a:spcBef>
            </a:pPr>
            <a:r>
              <a:rPr lang="en-US" altLang="zh-CN" sz="2800" b="1" dirty="0">
                <a:solidFill>
                  <a:srgbClr val="FF00FF"/>
                </a:solidFill>
                <a:latin typeface="华文行楷" pitchFamily="2" charset="-122"/>
                <a:ea typeface="华文行楷" pitchFamily="2" charset="-122"/>
              </a:rPr>
              <a:t>        </a:t>
            </a:r>
            <a:r>
              <a:rPr lang="zh-CN" altLang="en-US" sz="2800" b="1" dirty="0">
                <a:latin typeface="楷体_GB2312" pitchFamily="49" charset="-122"/>
                <a:ea typeface="楷体_GB2312" pitchFamily="49" charset="-122"/>
              </a:rPr>
              <a:t>父母早逝，与爷爷相依，和黄狗相伴</a:t>
            </a:r>
          </a:p>
          <a:p>
            <a:pPr>
              <a:spcBef>
                <a:spcPct val="50000"/>
              </a:spcBef>
            </a:pPr>
            <a:r>
              <a:rPr lang="zh-CN" altLang="en-US" sz="2800" b="1" dirty="0">
                <a:latin typeface="楷体_GB2312" pitchFamily="49" charset="-122"/>
                <a:ea typeface="楷体_GB2312" pitchFamily="49" charset="-122"/>
              </a:rPr>
              <a:t>    歌声的来复，反而使一切更寂静一些了 </a:t>
            </a:r>
          </a:p>
          <a:p>
            <a:pPr>
              <a:spcBef>
                <a:spcPct val="50000"/>
              </a:spcBef>
            </a:pPr>
            <a:r>
              <a:rPr lang="zh-CN" altLang="en-US" sz="2800" b="1" dirty="0">
                <a:latin typeface="楷体_GB2312" pitchFamily="49" charset="-122"/>
                <a:ea typeface="楷体_GB2312" pitchFamily="49" charset="-122"/>
              </a:rPr>
              <a:t>    独自低低的学小羊叫着，学母牛叫着 </a:t>
            </a:r>
          </a:p>
          <a:p>
            <a:pPr>
              <a:spcBef>
                <a:spcPct val="50000"/>
              </a:spcBef>
            </a:pPr>
            <a:r>
              <a:rPr lang="zh-CN" altLang="en-US" sz="2800" b="1" dirty="0">
                <a:latin typeface="楷体_GB2312" pitchFamily="49" charset="-122"/>
                <a:ea typeface="楷体_GB2312" pitchFamily="49" charset="-122"/>
              </a:rPr>
              <a:t>    采一把野花缚在头上，独自装扮新娘子</a:t>
            </a:r>
            <a:r>
              <a:rPr lang="zh-CN" altLang="en-US" b="1" dirty="0">
                <a:latin typeface="宋体" panose="02010600030101010101" pitchFamily="2" charset="-122"/>
              </a:rPr>
              <a:t> </a:t>
            </a:r>
          </a:p>
          <a:p>
            <a:pPr>
              <a:spcBef>
                <a:spcPct val="50000"/>
              </a:spcBef>
            </a:pPr>
            <a:endParaRPr lang="zh-CN" altLang="en-US" dirty="0">
              <a:latin typeface="宋体" panose="02010600030101010101" pitchFamily="2" charset="-122"/>
            </a:endParaRPr>
          </a:p>
        </p:txBody>
      </p:sp>
      <p:sp>
        <p:nvSpPr>
          <p:cNvPr id="256009" name="文本框 256008"/>
          <p:cNvSpPr txBox="1"/>
          <p:nvPr/>
        </p:nvSpPr>
        <p:spPr>
          <a:xfrm>
            <a:off x="7667625" y="1989138"/>
            <a:ext cx="936625" cy="3140075"/>
          </a:xfrm>
          <a:prstGeom prst="rect">
            <a:avLst/>
          </a:prstGeom>
          <a:noFill/>
          <a:ln w="9525">
            <a:noFill/>
          </a:ln>
        </p:spPr>
        <p:txBody>
          <a:bodyPr>
            <a:spAutoFit/>
          </a:bodyPr>
          <a:lstStyle/>
          <a:p>
            <a:pPr>
              <a:spcBef>
                <a:spcPct val="50000"/>
              </a:spcBef>
            </a:pPr>
            <a:r>
              <a:rPr lang="zh-CN" altLang="en-US" sz="4000" b="1" dirty="0">
                <a:solidFill>
                  <a:srgbClr val="3399FF"/>
                </a:solidFill>
                <a:latin typeface="Times New Roman" panose="02020603050405020304" pitchFamily="18" charset="0"/>
                <a:ea typeface="楷体_GB2312" pitchFamily="49" charset="-122"/>
              </a:rPr>
              <a:t>诗意的孤独</a:t>
            </a:r>
          </a:p>
        </p:txBody>
      </p:sp>
      <p:pic>
        <p:nvPicPr>
          <p:cNvPr id="2056" name="图片 256030" descr="tommy200751023272"/>
          <p:cNvPicPr>
            <a:picLocks noChangeAspect="1"/>
          </p:cNvPicPr>
          <p:nvPr/>
        </p:nvPicPr>
        <p:blipFill>
          <a:blip r:embed="rId4"/>
          <a:stretch>
            <a:fillRect/>
          </a:stretch>
        </p:blipFill>
        <p:spPr>
          <a:xfrm>
            <a:off x="163513" y="1916113"/>
            <a:ext cx="2536825" cy="3455987"/>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1" fill="hold">
                                          <p:stCondLst>
                                            <p:cond delay="0"/>
                                          </p:stCondLst>
                                        </p:cTn>
                                        <p:tgtEl>
                                          <p:spTgt spid="256009">
                                            <p:txEl>
                                              <p:pRg st="0" end="0"/>
                                            </p:txEl>
                                          </p:spTgt>
                                        </p:tgtEl>
                                        <p:attrNameLst>
                                          <p:attrName>style.visibility</p:attrName>
                                        </p:attrNameLst>
                                      </p:cBhvr>
                                      <p:to>
                                        <p:strVal val="visible"/>
                                      </p:to>
                                    </p:set>
                                    <p:anim calcmode="lin" valueType="num">
                                      <p:cBhvr additive="base">
                                        <p:cTn id="7" dur="1000" fill="hold"/>
                                        <p:tgtEl>
                                          <p:spTgt spid="256009">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25600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6008">
                                            <p:txEl>
                                              <p:pRg st="0" end="0"/>
                                            </p:txEl>
                                          </p:spTgt>
                                        </p:tgtEl>
                                        <p:attrNameLst>
                                          <p:attrName>style.visibility</p:attrName>
                                        </p:attrNameLst>
                                      </p:cBhvr>
                                      <p:to>
                                        <p:strVal val="visible"/>
                                      </p:to>
                                    </p:set>
                                    <p:anim calcmode="lin" valueType="num">
                                      <p:cBhvr additive="base">
                                        <p:cTn id="13" dur="1000" fill="hold"/>
                                        <p:tgtEl>
                                          <p:spTgt spid="256008">
                                            <p:txEl>
                                              <p:pRg st="0" end="0"/>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256008">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56008">
                                            <p:bg/>
                                          </p:spTgt>
                                        </p:tgtEl>
                                        <p:attrNameLst>
                                          <p:attrName>style.visibility</p:attrName>
                                        </p:attrNameLst>
                                      </p:cBhvr>
                                      <p:to>
                                        <p:strVal val="visible"/>
                                      </p:to>
                                    </p:set>
                                    <p:anim calcmode="lin" valueType="num">
                                      <p:cBhvr additive="base">
                                        <p:cTn id="17" dur="1000" fill="hold"/>
                                        <p:tgtEl>
                                          <p:spTgt spid="256008">
                                            <p:bg/>
                                          </p:spTgt>
                                        </p:tgtEl>
                                        <p:attrNameLst>
                                          <p:attrName>ppt_x</p:attrName>
                                        </p:attrNameLst>
                                      </p:cBhvr>
                                      <p:tavLst>
                                        <p:tav tm="0">
                                          <p:val>
                                            <p:strVal val="#ppt_x"/>
                                          </p:val>
                                        </p:tav>
                                        <p:tav tm="100000">
                                          <p:val>
                                            <p:strVal val="#ppt_x"/>
                                          </p:val>
                                        </p:tav>
                                      </p:tavLst>
                                    </p:anim>
                                    <p:anim calcmode="lin" valueType="num">
                                      <p:cBhvr additive="base">
                                        <p:cTn id="18" dur="1000" fill="hold"/>
                                        <p:tgtEl>
                                          <p:spTgt spid="256008">
                                            <p:bg/>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56008">
                                            <p:txEl>
                                              <p:pRg st="1" end="1"/>
                                            </p:txEl>
                                          </p:spTgt>
                                        </p:tgtEl>
                                        <p:attrNameLst>
                                          <p:attrName>style.visibility</p:attrName>
                                        </p:attrNameLst>
                                      </p:cBhvr>
                                      <p:to>
                                        <p:strVal val="visible"/>
                                      </p:to>
                                    </p:set>
                                    <p:anim calcmode="lin" valueType="num">
                                      <p:cBhvr additive="base">
                                        <p:cTn id="23" dur="1000" fill="hold"/>
                                        <p:tgtEl>
                                          <p:spTgt spid="256008">
                                            <p:txEl>
                                              <p:pRg st="1" end="1"/>
                                            </p:txEl>
                                          </p:spTgt>
                                        </p:tgtEl>
                                        <p:attrNameLst>
                                          <p:attrName>ppt_x</p:attrName>
                                        </p:attrNameLst>
                                      </p:cBhvr>
                                      <p:tavLst>
                                        <p:tav tm="0">
                                          <p:val>
                                            <p:strVal val="0-#ppt_w/2"/>
                                          </p:val>
                                        </p:tav>
                                        <p:tav tm="100000">
                                          <p:val>
                                            <p:strVal val="#ppt_x"/>
                                          </p:val>
                                        </p:tav>
                                      </p:tavLst>
                                    </p:anim>
                                    <p:anim calcmode="lin" valueType="num">
                                      <p:cBhvr additive="base">
                                        <p:cTn id="24" dur="1000" fill="hold"/>
                                        <p:tgtEl>
                                          <p:spTgt spid="25600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56008">
                                            <p:txEl>
                                              <p:pRg st="2" end="2"/>
                                            </p:txEl>
                                          </p:spTgt>
                                        </p:tgtEl>
                                        <p:attrNameLst>
                                          <p:attrName>style.visibility</p:attrName>
                                        </p:attrNameLst>
                                      </p:cBhvr>
                                      <p:to>
                                        <p:strVal val="visible"/>
                                      </p:to>
                                    </p:set>
                                    <p:anim calcmode="lin" valueType="num">
                                      <p:cBhvr additive="base">
                                        <p:cTn id="29" dur="1000" fill="hold"/>
                                        <p:tgtEl>
                                          <p:spTgt spid="256008">
                                            <p:txEl>
                                              <p:pRg st="2" end="2"/>
                                            </p:txEl>
                                          </p:spTgt>
                                        </p:tgtEl>
                                        <p:attrNameLst>
                                          <p:attrName>ppt_x</p:attrName>
                                        </p:attrNameLst>
                                      </p:cBhvr>
                                      <p:tavLst>
                                        <p:tav tm="0">
                                          <p:val>
                                            <p:strVal val="0-#ppt_w/2"/>
                                          </p:val>
                                        </p:tav>
                                        <p:tav tm="100000">
                                          <p:val>
                                            <p:strVal val="#ppt_x"/>
                                          </p:val>
                                        </p:tav>
                                      </p:tavLst>
                                    </p:anim>
                                    <p:anim calcmode="lin" valueType="num">
                                      <p:cBhvr additive="base">
                                        <p:cTn id="30" dur="1000" fill="hold"/>
                                        <p:tgtEl>
                                          <p:spTgt spid="25600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256008">
                                            <p:txEl>
                                              <p:pRg st="3" end="3"/>
                                            </p:txEl>
                                          </p:spTgt>
                                        </p:tgtEl>
                                        <p:attrNameLst>
                                          <p:attrName>style.visibility</p:attrName>
                                        </p:attrNameLst>
                                      </p:cBhvr>
                                      <p:to>
                                        <p:strVal val="visible"/>
                                      </p:to>
                                    </p:set>
                                    <p:anim calcmode="lin" valueType="num">
                                      <p:cBhvr additive="base">
                                        <p:cTn id="35" dur="1000" fill="hold"/>
                                        <p:tgtEl>
                                          <p:spTgt spid="256008">
                                            <p:txEl>
                                              <p:pRg st="3" end="3"/>
                                            </p:txEl>
                                          </p:spTgt>
                                        </p:tgtEl>
                                        <p:attrNameLst>
                                          <p:attrName>ppt_x</p:attrName>
                                        </p:attrNameLst>
                                      </p:cBhvr>
                                      <p:tavLst>
                                        <p:tav tm="0">
                                          <p:val>
                                            <p:strVal val="0-#ppt_w/2"/>
                                          </p:val>
                                        </p:tav>
                                        <p:tav tm="100000">
                                          <p:val>
                                            <p:strVal val="#ppt_x"/>
                                          </p:val>
                                        </p:tav>
                                      </p:tavLst>
                                    </p:anim>
                                    <p:anim calcmode="lin" valueType="num">
                                      <p:cBhvr additive="base">
                                        <p:cTn id="36" dur="1000" fill="hold"/>
                                        <p:tgtEl>
                                          <p:spTgt spid="256008">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08" grpId="0" build="allAtOnce"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文本框 257027"/>
          <p:cNvSpPr txBox="1"/>
          <p:nvPr/>
        </p:nvSpPr>
        <p:spPr>
          <a:xfrm>
            <a:off x="1619250" y="1196975"/>
            <a:ext cx="3744913" cy="366713"/>
          </a:xfrm>
          <a:prstGeom prst="rect">
            <a:avLst/>
          </a:prstGeom>
          <a:noFill/>
          <a:ln w="9525">
            <a:noFill/>
          </a:ln>
        </p:spPr>
        <p:txBody>
          <a:bodyPr>
            <a:spAutoFit/>
          </a:bodyPr>
          <a:lstStyle/>
          <a:p>
            <a:pPr>
              <a:spcBef>
                <a:spcPct val="50000"/>
              </a:spcBef>
            </a:pPr>
            <a:endParaRPr lang="zh-CN" altLang="zh-CN" dirty="0">
              <a:latin typeface="Times New Roman" panose="02020603050405020304" pitchFamily="18" charset="0"/>
            </a:endParaRPr>
          </a:p>
        </p:txBody>
      </p:sp>
      <p:sp>
        <p:nvSpPr>
          <p:cNvPr id="3076" name="矩形 257029"/>
          <p:cNvSpPr/>
          <p:nvPr/>
        </p:nvSpPr>
        <p:spPr>
          <a:xfrm>
            <a:off x="0" y="0"/>
            <a:ext cx="9144000" cy="0"/>
          </a:xfrm>
          <a:prstGeom prst="rect">
            <a:avLst/>
          </a:prstGeom>
          <a:noFill/>
          <a:ln w="9525">
            <a:noFill/>
          </a:ln>
        </p:spPr>
        <p:txBody>
          <a:bodyPr/>
          <a:lstStyle/>
          <a:p>
            <a:endParaRPr lang="zh-CN" altLang="en-US" dirty="0">
              <a:latin typeface="Times New Roman" panose="02020603050405020304" pitchFamily="18" charset="0"/>
            </a:endParaRPr>
          </a:p>
        </p:txBody>
      </p:sp>
      <p:graphicFrame>
        <p:nvGraphicFramePr>
          <p:cNvPr id="3074" name="对象 257028"/>
          <p:cNvGraphicFramePr>
            <a:graphicFrameLocks/>
          </p:cNvGraphicFramePr>
          <p:nvPr/>
        </p:nvGraphicFramePr>
        <p:xfrm>
          <a:off x="0" y="0"/>
          <a:ext cx="9144000" cy="6858000"/>
        </p:xfrm>
        <a:graphic>
          <a:graphicData uri="http://schemas.openxmlformats.org/presentationml/2006/ole">
            <p:oleObj spid="_x0000_s58369" r:id="rId3" imgW="4572000" imgH="3428932" progId="PowerPoint.Slide.8">
              <p:embed/>
            </p:oleObj>
          </a:graphicData>
        </a:graphic>
      </p:graphicFrame>
      <p:sp>
        <p:nvSpPr>
          <p:cNvPr id="3077" name="矩形 257030"/>
          <p:cNvSpPr/>
          <p:nvPr/>
        </p:nvSpPr>
        <p:spPr>
          <a:xfrm>
            <a:off x="0" y="3429000"/>
            <a:ext cx="9144000" cy="0"/>
          </a:xfrm>
          <a:prstGeom prst="rect">
            <a:avLst/>
          </a:prstGeom>
          <a:noFill/>
          <a:ln w="9525">
            <a:noFill/>
          </a:ln>
        </p:spPr>
        <p:txBody>
          <a:bodyPr/>
          <a:lstStyle/>
          <a:p>
            <a:endParaRPr lang="zh-CN" altLang="en-US" dirty="0">
              <a:latin typeface="Times New Roman" panose="02020603050405020304" pitchFamily="18" charset="0"/>
            </a:endParaRPr>
          </a:p>
        </p:txBody>
      </p:sp>
      <p:sp>
        <p:nvSpPr>
          <p:cNvPr id="257032" name="文本框 257031"/>
          <p:cNvSpPr txBox="1"/>
          <p:nvPr/>
        </p:nvSpPr>
        <p:spPr>
          <a:xfrm>
            <a:off x="3203575" y="2133600"/>
            <a:ext cx="5472113" cy="2835275"/>
          </a:xfrm>
          <a:prstGeom prst="rect">
            <a:avLst/>
          </a:prstGeom>
          <a:gradFill rotWithShape="1">
            <a:gsLst>
              <a:gs pos="0">
                <a:srgbClr val="8FD7FF">
                  <a:alpha val="42998"/>
                </a:srgbClr>
              </a:gs>
              <a:gs pos="100000">
                <a:srgbClr val="426376">
                  <a:alpha val="40999"/>
                </a:srgbClr>
              </a:gs>
            </a:gsLst>
            <a:lin ang="5400000" scaled="1"/>
            <a:tileRect/>
          </a:gradFill>
          <a:ln w="9525">
            <a:noFill/>
          </a:ln>
        </p:spPr>
        <p:txBody>
          <a:bodyPr>
            <a:spAutoFit/>
          </a:bodyPr>
          <a:lstStyle/>
          <a:p>
            <a:pPr>
              <a:spcBef>
                <a:spcPct val="50000"/>
              </a:spcBef>
            </a:pPr>
            <a:r>
              <a:rPr lang="en-US" altLang="zh-CN" sz="4000" b="1" dirty="0">
                <a:solidFill>
                  <a:srgbClr val="FF00FF"/>
                </a:solidFill>
                <a:latin typeface="楷体_GB2312" pitchFamily="49" charset="-122"/>
                <a:ea typeface="楷体_GB2312" pitchFamily="49" charset="-122"/>
              </a:rPr>
              <a:t>  </a:t>
            </a:r>
            <a:r>
              <a:rPr lang="en-US" altLang="zh-CN" sz="4000" dirty="0">
                <a:solidFill>
                  <a:srgbClr val="C00000"/>
                </a:solidFill>
                <a:latin typeface="宋体" panose="02010600030101010101" pitchFamily="2" charset="-122"/>
                <a:ea typeface="楷体_GB2312" pitchFamily="49" charset="-122"/>
              </a:rPr>
              <a:t>“</a:t>
            </a:r>
            <a:r>
              <a:rPr lang="zh-CN" altLang="en-US" sz="4000" dirty="0">
                <a:solidFill>
                  <a:srgbClr val="C00000"/>
                </a:solidFill>
                <a:latin typeface="楷体_GB2312" pitchFamily="49" charset="-122"/>
                <a:ea typeface="楷体_GB2312" pitchFamily="49" charset="-122"/>
              </a:rPr>
              <a:t>未被近代文明污染</a:t>
            </a:r>
            <a:r>
              <a:rPr lang="zh-CN" altLang="en-US" sz="4000" dirty="0">
                <a:solidFill>
                  <a:srgbClr val="C00000"/>
                </a:solidFill>
                <a:latin typeface="宋体" panose="02010600030101010101" pitchFamily="2" charset="-122"/>
                <a:ea typeface="楷体_GB2312" pitchFamily="49" charset="-122"/>
              </a:rPr>
              <a:t>”</a:t>
            </a:r>
            <a:r>
              <a:rPr lang="zh-CN" altLang="en-US" sz="4000" dirty="0">
                <a:solidFill>
                  <a:srgbClr val="C00000"/>
                </a:solidFill>
                <a:latin typeface="楷体_GB2312" pitchFamily="49" charset="-122"/>
                <a:ea typeface="楷体_GB2312" pitchFamily="49" charset="-122"/>
              </a:rPr>
              <a:t>的人性美</a:t>
            </a:r>
          </a:p>
          <a:p>
            <a:pPr>
              <a:spcBef>
                <a:spcPct val="50000"/>
              </a:spcBef>
            </a:pPr>
            <a:r>
              <a:rPr lang="zh-CN" altLang="en-US" sz="4000" dirty="0">
                <a:solidFill>
                  <a:srgbClr val="C00000"/>
                </a:solidFill>
                <a:latin typeface="楷体_GB2312" pitchFamily="49" charset="-122"/>
                <a:ea typeface="楷体_GB2312" pitchFamily="49" charset="-122"/>
              </a:rPr>
              <a:t>    内在的、精神的、灵魂的美</a:t>
            </a:r>
            <a:endParaRPr lang="zh-CN" altLang="en-US" sz="3600" b="1" dirty="0">
              <a:solidFill>
                <a:srgbClr val="C00000"/>
              </a:solidFill>
              <a:latin typeface="宋体" panose="02010600030101010101" pitchFamily="2" charset="-122"/>
            </a:endParaRPr>
          </a:p>
        </p:txBody>
      </p:sp>
      <p:pic>
        <p:nvPicPr>
          <p:cNvPr id="3079" name="图片 257054" descr="tommy200751023272"/>
          <p:cNvPicPr>
            <a:picLocks noChangeAspect="1"/>
          </p:cNvPicPr>
          <p:nvPr/>
        </p:nvPicPr>
        <p:blipFill>
          <a:blip r:embed="rId4"/>
          <a:stretch>
            <a:fillRect/>
          </a:stretch>
        </p:blipFill>
        <p:spPr>
          <a:xfrm>
            <a:off x="163513" y="1916113"/>
            <a:ext cx="2536825" cy="3455987"/>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7032">
                                            <p:bg/>
                                          </p:spTgt>
                                        </p:tgtEl>
                                        <p:attrNameLst>
                                          <p:attrName>style.visibility</p:attrName>
                                        </p:attrNameLst>
                                      </p:cBhvr>
                                      <p:to>
                                        <p:strVal val="visible"/>
                                      </p:to>
                                    </p:set>
                                    <p:animEffect transition="in" filter="diamond(in)">
                                      <p:cBhvr>
                                        <p:cTn id="7" dur="1000"/>
                                        <p:tgtEl>
                                          <p:spTgt spid="257032">
                                            <p:bg/>
                                          </p:spTgt>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257032">
                                            <p:txEl>
                                              <p:pRg st="0" end="0"/>
                                            </p:txEl>
                                          </p:spTgt>
                                        </p:tgtEl>
                                        <p:attrNameLst>
                                          <p:attrName>style.visibility</p:attrName>
                                        </p:attrNameLst>
                                      </p:cBhvr>
                                      <p:to>
                                        <p:strVal val="visible"/>
                                      </p:to>
                                    </p:set>
                                    <p:animEffect transition="in" filter="diamond(in)">
                                      <p:cBhvr>
                                        <p:cTn id="10" dur="1000"/>
                                        <p:tgtEl>
                                          <p:spTgt spid="257032">
                                            <p:txEl>
                                              <p:pRg st="0" end="0"/>
                                            </p:txEl>
                                          </p:spTgt>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257032">
                                            <p:txEl>
                                              <p:pRg st="1" end="1"/>
                                            </p:txEl>
                                          </p:spTgt>
                                        </p:tgtEl>
                                        <p:attrNameLst>
                                          <p:attrName>style.visibility</p:attrName>
                                        </p:attrNameLst>
                                      </p:cBhvr>
                                      <p:to>
                                        <p:strVal val="visible"/>
                                      </p:to>
                                    </p:set>
                                    <p:animEffect transition="in" filter="diamond(in)">
                                      <p:cBhvr>
                                        <p:cTn id="13" dur="1000"/>
                                        <p:tgtEl>
                                          <p:spTgt spid="25703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32" grpId="0" build="allAtOnce"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259081" descr="32906346ff0931046b63e51b"/>
          <p:cNvPicPr>
            <a:picLocks noChangeAspect="1"/>
          </p:cNvPicPr>
          <p:nvPr/>
        </p:nvPicPr>
        <p:blipFill>
          <a:blip r:embed="rId2"/>
          <a:stretch>
            <a:fillRect/>
          </a:stretch>
        </p:blipFill>
        <p:spPr>
          <a:xfrm>
            <a:off x="0" y="0"/>
            <a:ext cx="9144000" cy="6962775"/>
          </a:xfrm>
          <a:prstGeom prst="rect">
            <a:avLst/>
          </a:prstGeom>
          <a:noFill/>
          <a:ln w="9525">
            <a:noFill/>
          </a:ln>
        </p:spPr>
      </p:pic>
      <p:sp>
        <p:nvSpPr>
          <p:cNvPr id="259077" name="文本框 259076"/>
          <p:cNvSpPr txBox="1"/>
          <p:nvPr/>
        </p:nvSpPr>
        <p:spPr>
          <a:xfrm>
            <a:off x="1692275" y="579438"/>
            <a:ext cx="4249738" cy="762000"/>
          </a:xfrm>
          <a:prstGeom prst="rect">
            <a:avLst/>
          </a:prstGeom>
          <a:noFill/>
          <a:ln w="9525">
            <a:noFill/>
          </a:ln>
        </p:spPr>
        <p:txBody>
          <a:bodyPr>
            <a:spAutoFit/>
          </a:bodyPr>
          <a:lstStyle/>
          <a:p>
            <a:pPr>
              <a:spcBef>
                <a:spcPct val="50000"/>
              </a:spcBef>
            </a:pPr>
            <a:r>
              <a:rPr lang="zh-CN" altLang="en-US" sz="4400" b="1" dirty="0">
                <a:latin typeface="Times New Roman" panose="02020603050405020304" pitchFamily="18" charset="0"/>
                <a:ea typeface="楷体_GB2312" pitchFamily="49" charset="-122"/>
              </a:rPr>
              <a:t>爷爷的性格特点</a:t>
            </a:r>
          </a:p>
        </p:txBody>
      </p:sp>
      <p:sp>
        <p:nvSpPr>
          <p:cNvPr id="29700" name="文本框 259077"/>
          <p:cNvSpPr txBox="1"/>
          <p:nvPr/>
        </p:nvSpPr>
        <p:spPr>
          <a:xfrm>
            <a:off x="1547813" y="2492375"/>
            <a:ext cx="7056437" cy="366713"/>
          </a:xfrm>
          <a:prstGeom prst="rect">
            <a:avLst/>
          </a:prstGeom>
          <a:noFill/>
          <a:ln w="9525">
            <a:noFill/>
          </a:ln>
        </p:spPr>
        <p:txBody>
          <a:bodyPr>
            <a:spAutoFit/>
          </a:bodyPr>
          <a:lstStyle/>
          <a:p>
            <a:pPr>
              <a:spcBef>
                <a:spcPct val="50000"/>
              </a:spcBef>
            </a:pPr>
            <a:endParaRPr lang="zh-CN" altLang="zh-CN" dirty="0">
              <a:latin typeface="Times New Roman" panose="02020603050405020304" pitchFamily="18" charset="0"/>
            </a:endParaRPr>
          </a:p>
        </p:txBody>
      </p:sp>
      <p:sp>
        <p:nvSpPr>
          <p:cNvPr id="259079" name="文本框 259078"/>
          <p:cNvSpPr txBox="1"/>
          <p:nvPr/>
        </p:nvSpPr>
        <p:spPr>
          <a:xfrm>
            <a:off x="2195513" y="1916113"/>
            <a:ext cx="2665412" cy="3816350"/>
          </a:xfrm>
          <a:prstGeom prst="rect">
            <a:avLst/>
          </a:prstGeom>
          <a:gradFill rotWithShape="1">
            <a:gsLst>
              <a:gs pos="0">
                <a:schemeClr val="hlink">
                  <a:alpha val="32001"/>
                </a:schemeClr>
              </a:gs>
              <a:gs pos="100000">
                <a:srgbClr val="002F5E">
                  <a:alpha val="32001"/>
                </a:srgbClr>
              </a:gs>
            </a:gsLst>
            <a:lin ang="0" scaled="1"/>
            <a:tileRect/>
          </a:gradFill>
          <a:ln w="9525">
            <a:noFill/>
          </a:ln>
        </p:spPr>
        <p:txBody>
          <a:bodyPr>
            <a:spAutoFit/>
          </a:bodyPr>
          <a:lstStyle/>
          <a:p>
            <a:pPr>
              <a:spcBef>
                <a:spcPct val="50000"/>
              </a:spcBef>
            </a:pPr>
            <a:r>
              <a:rPr lang="zh-CN" altLang="en-US" sz="4400" b="1" dirty="0">
                <a:latin typeface="Times New Roman" panose="02020603050405020304" pitchFamily="18" charset="0"/>
                <a:ea typeface="楷体_GB2312" pitchFamily="49" charset="-122"/>
              </a:rPr>
              <a:t>勤劳淳朴</a:t>
            </a:r>
          </a:p>
          <a:p>
            <a:pPr>
              <a:spcBef>
                <a:spcPct val="50000"/>
              </a:spcBef>
            </a:pPr>
            <a:r>
              <a:rPr lang="zh-CN" altLang="en-US" sz="4400" b="1" dirty="0">
                <a:latin typeface="Times New Roman" panose="02020603050405020304" pitchFamily="18" charset="0"/>
                <a:ea typeface="楷体_GB2312" pitchFamily="49" charset="-122"/>
              </a:rPr>
              <a:t>忠于职守</a:t>
            </a:r>
          </a:p>
          <a:p>
            <a:pPr>
              <a:spcBef>
                <a:spcPct val="50000"/>
              </a:spcBef>
            </a:pPr>
            <a:r>
              <a:rPr lang="zh-CN" altLang="en-US" sz="4400" b="1" dirty="0">
                <a:latin typeface="Times New Roman" panose="02020603050405020304" pitchFamily="18" charset="0"/>
                <a:ea typeface="楷体_GB2312" pitchFamily="49" charset="-122"/>
              </a:rPr>
              <a:t>善良慈爱</a:t>
            </a:r>
          </a:p>
          <a:p>
            <a:pPr>
              <a:spcBef>
                <a:spcPct val="50000"/>
              </a:spcBef>
            </a:pPr>
            <a:r>
              <a:rPr lang="zh-CN" altLang="en-US" sz="4400" b="1" dirty="0">
                <a:latin typeface="Times New Roman" panose="02020603050405020304" pitchFamily="18" charset="0"/>
                <a:ea typeface="楷体_GB2312" pitchFamily="49" charset="-122"/>
              </a:rPr>
              <a:t>重义轻利</a:t>
            </a:r>
          </a:p>
        </p:txBody>
      </p:sp>
      <p:pic>
        <p:nvPicPr>
          <p:cNvPr id="29702" name="图片 259079" descr="tommy2007513104032"/>
          <p:cNvPicPr>
            <a:picLocks noChangeAspect="1"/>
          </p:cNvPicPr>
          <p:nvPr/>
        </p:nvPicPr>
        <p:blipFill>
          <a:blip r:embed="rId3"/>
          <a:stretch>
            <a:fillRect/>
          </a:stretch>
        </p:blipFill>
        <p:spPr>
          <a:xfrm>
            <a:off x="5219700" y="1412875"/>
            <a:ext cx="3556000" cy="467995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59077">
                                            <p:txEl>
                                              <p:pRg st="0" end="0"/>
                                            </p:txEl>
                                          </p:spTgt>
                                        </p:tgtEl>
                                        <p:attrNameLst>
                                          <p:attrName>style.visibility</p:attrName>
                                        </p:attrNameLst>
                                      </p:cBhvr>
                                      <p:to>
                                        <p:strVal val="visible"/>
                                      </p:to>
                                    </p:set>
                                    <p:anim calcmode="lin" valueType="num">
                                      <p:cBhvr additive="base">
                                        <p:cTn id="7" dur="1000" fill="hold"/>
                                        <p:tgtEl>
                                          <p:spTgt spid="259077">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5907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59079">
                                            <p:bg/>
                                          </p:spTgt>
                                        </p:tgtEl>
                                        <p:attrNameLst>
                                          <p:attrName>style.visibility</p:attrName>
                                        </p:attrNameLst>
                                      </p:cBhvr>
                                      <p:to>
                                        <p:strVal val="visible"/>
                                      </p:to>
                                    </p:set>
                                    <p:anim calcmode="lin" valueType="num">
                                      <p:cBhvr additive="base">
                                        <p:cTn id="13" dur="1000" fill="hold"/>
                                        <p:tgtEl>
                                          <p:spTgt spid="259079">
                                            <p:bg/>
                                          </p:spTgt>
                                        </p:tgtEl>
                                        <p:attrNameLst>
                                          <p:attrName>ppt_x</p:attrName>
                                        </p:attrNameLst>
                                      </p:cBhvr>
                                      <p:tavLst>
                                        <p:tav tm="0">
                                          <p:val>
                                            <p:strVal val="0-#ppt_w/2"/>
                                          </p:val>
                                        </p:tav>
                                        <p:tav tm="100000">
                                          <p:val>
                                            <p:strVal val="#ppt_x"/>
                                          </p:val>
                                        </p:tav>
                                      </p:tavLst>
                                    </p:anim>
                                    <p:anim calcmode="lin" valueType="num">
                                      <p:cBhvr additive="base">
                                        <p:cTn id="14" dur="1000" fill="hold"/>
                                        <p:tgtEl>
                                          <p:spTgt spid="259079">
                                            <p:bg/>
                                          </p:spTgt>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59079">
                                            <p:txEl>
                                              <p:pRg st="0" end="0"/>
                                            </p:txEl>
                                          </p:spTgt>
                                        </p:tgtEl>
                                        <p:attrNameLst>
                                          <p:attrName>style.visibility</p:attrName>
                                        </p:attrNameLst>
                                      </p:cBhvr>
                                      <p:to>
                                        <p:strVal val="visible"/>
                                      </p:to>
                                    </p:set>
                                    <p:anim calcmode="lin" valueType="num">
                                      <p:cBhvr additive="base">
                                        <p:cTn id="17" dur="1000" fill="hold"/>
                                        <p:tgtEl>
                                          <p:spTgt spid="259079">
                                            <p:txEl>
                                              <p:pRg st="0" end="0"/>
                                            </p:txEl>
                                          </p:spTgt>
                                        </p:tgtEl>
                                        <p:attrNameLst>
                                          <p:attrName>ppt_x</p:attrName>
                                        </p:attrNameLst>
                                      </p:cBhvr>
                                      <p:tavLst>
                                        <p:tav tm="0">
                                          <p:val>
                                            <p:strVal val="0-#ppt_w/2"/>
                                          </p:val>
                                        </p:tav>
                                        <p:tav tm="100000">
                                          <p:val>
                                            <p:strVal val="#ppt_x"/>
                                          </p:val>
                                        </p:tav>
                                      </p:tavLst>
                                    </p:anim>
                                    <p:anim calcmode="lin" valueType="num">
                                      <p:cBhvr additive="base">
                                        <p:cTn id="18" dur="1000" fill="hold"/>
                                        <p:tgtEl>
                                          <p:spTgt spid="25907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59079">
                                            <p:txEl>
                                              <p:pRg st="1" end="1"/>
                                            </p:txEl>
                                          </p:spTgt>
                                        </p:tgtEl>
                                        <p:attrNameLst>
                                          <p:attrName>style.visibility</p:attrName>
                                        </p:attrNameLst>
                                      </p:cBhvr>
                                      <p:to>
                                        <p:strVal val="visible"/>
                                      </p:to>
                                    </p:set>
                                    <p:anim calcmode="lin" valueType="num">
                                      <p:cBhvr additive="base">
                                        <p:cTn id="23" dur="1000" fill="hold"/>
                                        <p:tgtEl>
                                          <p:spTgt spid="259079">
                                            <p:txEl>
                                              <p:pRg st="1" end="1"/>
                                            </p:txEl>
                                          </p:spTgt>
                                        </p:tgtEl>
                                        <p:attrNameLst>
                                          <p:attrName>ppt_x</p:attrName>
                                        </p:attrNameLst>
                                      </p:cBhvr>
                                      <p:tavLst>
                                        <p:tav tm="0">
                                          <p:val>
                                            <p:strVal val="0-#ppt_w/2"/>
                                          </p:val>
                                        </p:tav>
                                        <p:tav tm="100000">
                                          <p:val>
                                            <p:strVal val="#ppt_x"/>
                                          </p:val>
                                        </p:tav>
                                      </p:tavLst>
                                    </p:anim>
                                    <p:anim calcmode="lin" valueType="num">
                                      <p:cBhvr additive="base">
                                        <p:cTn id="24" dur="1000" fill="hold"/>
                                        <p:tgtEl>
                                          <p:spTgt spid="25907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59079">
                                            <p:txEl>
                                              <p:pRg st="2" end="2"/>
                                            </p:txEl>
                                          </p:spTgt>
                                        </p:tgtEl>
                                        <p:attrNameLst>
                                          <p:attrName>style.visibility</p:attrName>
                                        </p:attrNameLst>
                                      </p:cBhvr>
                                      <p:to>
                                        <p:strVal val="visible"/>
                                      </p:to>
                                    </p:set>
                                    <p:anim calcmode="lin" valueType="num">
                                      <p:cBhvr additive="base">
                                        <p:cTn id="29" dur="1000" fill="hold"/>
                                        <p:tgtEl>
                                          <p:spTgt spid="259079">
                                            <p:txEl>
                                              <p:pRg st="2" end="2"/>
                                            </p:txEl>
                                          </p:spTgt>
                                        </p:tgtEl>
                                        <p:attrNameLst>
                                          <p:attrName>ppt_x</p:attrName>
                                        </p:attrNameLst>
                                      </p:cBhvr>
                                      <p:tavLst>
                                        <p:tav tm="0">
                                          <p:val>
                                            <p:strVal val="0-#ppt_w/2"/>
                                          </p:val>
                                        </p:tav>
                                        <p:tav tm="100000">
                                          <p:val>
                                            <p:strVal val="#ppt_x"/>
                                          </p:val>
                                        </p:tav>
                                      </p:tavLst>
                                    </p:anim>
                                    <p:anim calcmode="lin" valueType="num">
                                      <p:cBhvr additive="base">
                                        <p:cTn id="30" dur="1000" fill="hold"/>
                                        <p:tgtEl>
                                          <p:spTgt spid="25907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259079">
                                            <p:txEl>
                                              <p:pRg st="3" end="3"/>
                                            </p:txEl>
                                          </p:spTgt>
                                        </p:tgtEl>
                                        <p:attrNameLst>
                                          <p:attrName>style.visibility</p:attrName>
                                        </p:attrNameLst>
                                      </p:cBhvr>
                                      <p:to>
                                        <p:strVal val="visible"/>
                                      </p:to>
                                    </p:set>
                                    <p:anim calcmode="lin" valueType="num">
                                      <p:cBhvr additive="base">
                                        <p:cTn id="35" dur="1000" fill="hold"/>
                                        <p:tgtEl>
                                          <p:spTgt spid="259079">
                                            <p:txEl>
                                              <p:pRg st="3" end="3"/>
                                            </p:txEl>
                                          </p:spTgt>
                                        </p:tgtEl>
                                        <p:attrNameLst>
                                          <p:attrName>ppt_x</p:attrName>
                                        </p:attrNameLst>
                                      </p:cBhvr>
                                      <p:tavLst>
                                        <p:tav tm="0">
                                          <p:val>
                                            <p:strVal val="0-#ppt_w/2"/>
                                          </p:val>
                                        </p:tav>
                                        <p:tav tm="100000">
                                          <p:val>
                                            <p:strVal val="#ppt_x"/>
                                          </p:val>
                                        </p:tav>
                                      </p:tavLst>
                                    </p:anim>
                                    <p:anim calcmode="lin" valueType="num">
                                      <p:cBhvr additive="base">
                                        <p:cTn id="36" dur="1000" fill="hold"/>
                                        <p:tgtEl>
                                          <p:spTgt spid="259079">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9" grpId="0" build="allAtOnce"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Text Box 3"/>
          <p:cNvSpPr txBox="1">
            <a:spLocks noChangeArrowheads="1"/>
          </p:cNvSpPr>
          <p:nvPr/>
        </p:nvSpPr>
        <p:spPr bwMode="auto">
          <a:xfrm>
            <a:off x="714375" y="428625"/>
            <a:ext cx="1219200" cy="579438"/>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3200" b="1" kern="1200" cap="none" spc="0" normalizeH="0" baseline="0" noProof="0" dirty="0">
                <a:solidFill>
                  <a:srgbClr val="FF0000"/>
                </a:solidFill>
                <a:effectLst>
                  <a:outerShdw blurRad="38100" dist="38100" dir="2700000" algn="tl">
                    <a:srgbClr val="C0C0C0"/>
                  </a:outerShdw>
                </a:effectLst>
                <a:latin typeface="Times New Roman" panose="02020603050405020304" pitchFamily="18" charset="0"/>
                <a:ea typeface="黑体" panose="02010609060101010101" pitchFamily="49" charset="-122"/>
                <a:cs typeface="+mn-cs"/>
              </a:rPr>
              <a:t>傩送</a:t>
            </a:r>
            <a:r>
              <a:rPr kumimoji="1" lang="zh-CN" altLang="en-US" sz="3200" b="1" kern="1200" cap="none" spc="0" normalizeH="0" baseline="0" noProof="0" dirty="0">
                <a:solidFill>
                  <a:srgbClr val="FF3300"/>
                </a:solidFill>
                <a:latin typeface="Times New Roman" panose="02020603050405020304" pitchFamily="18" charset="0"/>
                <a:ea typeface="黑体" panose="02010609060101010101" pitchFamily="49" charset="-122"/>
                <a:cs typeface="+mn-cs"/>
              </a:rPr>
              <a:t>：</a:t>
            </a:r>
          </a:p>
        </p:txBody>
      </p:sp>
      <p:sp>
        <p:nvSpPr>
          <p:cNvPr id="71685" name="Text Box 5"/>
          <p:cNvSpPr txBox="1">
            <a:spLocks noChangeArrowheads="1"/>
          </p:cNvSpPr>
          <p:nvPr/>
        </p:nvSpPr>
        <p:spPr bwMode="auto">
          <a:xfrm>
            <a:off x="2857500" y="928688"/>
            <a:ext cx="4284663" cy="1311275"/>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32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淳朴善良、健壮俊美、</a:t>
            </a:r>
          </a:p>
          <a:p>
            <a:pPr marR="0" defTabSz="914400">
              <a:spcBef>
                <a:spcPct val="50000"/>
              </a:spcBef>
              <a:buClrTx/>
              <a:buSzTx/>
              <a:buFontTx/>
              <a:buNone/>
              <a:defRPr/>
            </a:pPr>
            <a:r>
              <a:rPr kumimoji="1" lang="zh-CN" altLang="en-US" sz="32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幽默风趣、重义多情</a:t>
            </a:r>
          </a:p>
        </p:txBody>
      </p:sp>
      <p:pic>
        <p:nvPicPr>
          <p:cNvPr id="30724" name="Picture 6" descr="a_left">
            <a:hlinkClick r:id="" action="ppaction://noaction"/>
          </p:cNvPr>
          <p:cNvPicPr>
            <a:picLocks noChangeAspect="1"/>
          </p:cNvPicPr>
          <p:nvPr/>
        </p:nvPicPr>
        <p:blipFill>
          <a:blip r:embed="rId2"/>
          <a:stretch>
            <a:fillRect/>
          </a:stretch>
        </p:blipFill>
        <p:spPr>
          <a:xfrm>
            <a:off x="8382000" y="6477000"/>
            <a:ext cx="381000" cy="381000"/>
          </a:xfrm>
          <a:prstGeom prst="rect">
            <a:avLst/>
          </a:prstGeom>
          <a:noFill/>
          <a:ln w="9525">
            <a:noFill/>
          </a:ln>
        </p:spPr>
      </p:pic>
      <p:pic>
        <p:nvPicPr>
          <p:cNvPr id="30725" name="Picture 7" descr="35010"/>
          <p:cNvPicPr>
            <a:picLocks noChangeAspect="1"/>
          </p:cNvPicPr>
          <p:nvPr/>
        </p:nvPicPr>
        <p:blipFill>
          <a:blip r:embed="rId3"/>
          <a:stretch>
            <a:fillRect/>
          </a:stretch>
        </p:blipFill>
        <p:spPr>
          <a:xfrm>
            <a:off x="0" y="2895600"/>
            <a:ext cx="9144000" cy="39624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683"/>
                                        </p:tgtEl>
                                        <p:attrNameLst>
                                          <p:attrName>style.visibility</p:attrName>
                                        </p:attrNameLst>
                                      </p:cBhvr>
                                      <p:to>
                                        <p:strVal val="visible"/>
                                      </p:to>
                                    </p:set>
                                    <p:anim calcmode="lin" valueType="num">
                                      <p:cBhvr additive="base">
                                        <p:cTn id="7" dur="500" fill="hold"/>
                                        <p:tgtEl>
                                          <p:spTgt spid="71683"/>
                                        </p:tgtEl>
                                        <p:attrNameLst>
                                          <p:attrName>ppt_x</p:attrName>
                                        </p:attrNameLst>
                                      </p:cBhvr>
                                      <p:tavLst>
                                        <p:tav tm="0">
                                          <p:val>
                                            <p:strVal val="0-#ppt_w/2"/>
                                          </p:val>
                                        </p:tav>
                                        <p:tav tm="100000">
                                          <p:val>
                                            <p:strVal val="#ppt_x"/>
                                          </p:val>
                                        </p:tav>
                                      </p:tavLst>
                                    </p:anim>
                                    <p:anim calcmode="lin" valueType="num">
                                      <p:cBhvr additive="base">
                                        <p:cTn id="8" dur="500" fill="hold"/>
                                        <p:tgtEl>
                                          <p:spTgt spid="716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1685"/>
                                        </p:tgtEl>
                                        <p:attrNameLst>
                                          <p:attrName>style.visibility</p:attrName>
                                        </p:attrNameLst>
                                      </p:cBhvr>
                                      <p:to>
                                        <p:strVal val="visible"/>
                                      </p:to>
                                    </p:set>
                                    <p:animEffect transition="in" filter="blinds(horizontal)">
                                      <p:cBhvr>
                                        <p:cTn id="13" dur="500"/>
                                        <p:tgtEl>
                                          <p:spTgt spid="71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animBg="1"/>
      <p:bldP spid="7168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4" descr="86878-382-2007712775435969"/>
          <p:cNvPicPr>
            <a:picLocks noChangeAspect="1"/>
          </p:cNvPicPr>
          <p:nvPr/>
        </p:nvPicPr>
        <p:blipFill>
          <a:blip r:embed="rId2"/>
          <a:srcRect b="2477"/>
          <a:stretch>
            <a:fillRect/>
          </a:stretch>
        </p:blipFill>
        <p:spPr>
          <a:xfrm>
            <a:off x="827088" y="908050"/>
            <a:ext cx="3660775" cy="5205413"/>
          </a:xfrm>
          <a:prstGeom prst="rect">
            <a:avLst/>
          </a:prstGeom>
          <a:noFill/>
          <a:ln w="9525">
            <a:noFill/>
          </a:ln>
        </p:spPr>
      </p:pic>
      <p:sp>
        <p:nvSpPr>
          <p:cNvPr id="31747" name="Text Box 6"/>
          <p:cNvSpPr txBox="1"/>
          <p:nvPr/>
        </p:nvSpPr>
        <p:spPr>
          <a:xfrm>
            <a:off x="4714875" y="1285875"/>
            <a:ext cx="4071938" cy="4524375"/>
          </a:xfrm>
          <a:prstGeom prst="rect">
            <a:avLst/>
          </a:prstGeom>
          <a:noFill/>
          <a:ln w="9525">
            <a:noFill/>
          </a:ln>
        </p:spPr>
        <p:txBody>
          <a:bodyPr>
            <a:spAutoFit/>
          </a:bodyPr>
          <a:lstStyle/>
          <a:p>
            <a:pPr algn="ctr"/>
            <a:r>
              <a:rPr lang="zh-CN" altLang="en-US" sz="3600" b="1" dirty="0">
                <a:solidFill>
                  <a:srgbClr val="000099"/>
                </a:solidFill>
                <a:latin typeface="Times New Roman" panose="02020603050405020304" pitchFamily="18" charset="0"/>
                <a:ea typeface="楷体_GB2312" pitchFamily="49" charset="-122"/>
              </a:rPr>
              <a:t>那些青山绿水中的</a:t>
            </a:r>
            <a:endParaRPr lang="en-US" altLang="zh-CN" sz="3600" b="1" dirty="0">
              <a:solidFill>
                <a:srgbClr val="000099"/>
              </a:solidFill>
              <a:latin typeface="Times New Roman" panose="02020603050405020304" pitchFamily="18" charset="0"/>
              <a:ea typeface="楷体_GB2312" pitchFamily="49" charset="-122"/>
            </a:endParaRPr>
          </a:p>
          <a:p>
            <a:pPr algn="ctr"/>
            <a:endParaRPr lang="en-US" altLang="zh-CN" sz="3600" b="1" dirty="0">
              <a:solidFill>
                <a:srgbClr val="000099"/>
              </a:solidFill>
              <a:latin typeface="Times New Roman" panose="02020603050405020304" pitchFamily="18" charset="0"/>
              <a:ea typeface="楷体_GB2312" pitchFamily="49" charset="-122"/>
            </a:endParaRPr>
          </a:p>
          <a:p>
            <a:pPr algn="ctr"/>
            <a:r>
              <a:rPr lang="zh-CN" altLang="en-US" sz="3600" b="1" dirty="0">
                <a:solidFill>
                  <a:srgbClr val="000099"/>
                </a:solidFill>
                <a:latin typeface="Times New Roman" panose="02020603050405020304" pitchFamily="18" charset="0"/>
                <a:ea typeface="楷体_GB2312" pitchFamily="49" charset="-122"/>
              </a:rPr>
              <a:t>天真纯洁的少女</a:t>
            </a:r>
          </a:p>
          <a:p>
            <a:pPr algn="ctr"/>
            <a:endParaRPr lang="zh-CN" altLang="en-US" sz="3600" b="1" dirty="0">
              <a:solidFill>
                <a:srgbClr val="000099"/>
              </a:solidFill>
              <a:latin typeface="Times New Roman" panose="02020603050405020304" pitchFamily="18" charset="0"/>
              <a:ea typeface="楷体_GB2312" pitchFamily="49" charset="-122"/>
            </a:endParaRPr>
          </a:p>
          <a:p>
            <a:pPr algn="ctr"/>
            <a:r>
              <a:rPr lang="zh-CN" altLang="en-US" sz="3600" b="1" dirty="0">
                <a:solidFill>
                  <a:srgbClr val="000099"/>
                </a:solidFill>
                <a:latin typeface="Times New Roman" panose="02020603050405020304" pitchFamily="18" charset="0"/>
                <a:ea typeface="楷体_GB2312" pitchFamily="49" charset="-122"/>
              </a:rPr>
              <a:t>饱经沧桑的老人</a:t>
            </a:r>
          </a:p>
          <a:p>
            <a:pPr algn="ctr"/>
            <a:endParaRPr lang="zh-CN" altLang="en-US" sz="3600" b="1" dirty="0">
              <a:solidFill>
                <a:srgbClr val="000099"/>
              </a:solidFill>
              <a:latin typeface="Times New Roman" panose="02020603050405020304" pitchFamily="18" charset="0"/>
              <a:ea typeface="楷体_GB2312" pitchFamily="49" charset="-122"/>
            </a:endParaRPr>
          </a:p>
          <a:p>
            <a:pPr algn="ctr"/>
            <a:r>
              <a:rPr lang="zh-CN" altLang="en-US" sz="3600" b="1" dirty="0">
                <a:solidFill>
                  <a:srgbClr val="000099"/>
                </a:solidFill>
                <a:latin typeface="Times New Roman" panose="02020603050405020304" pitchFamily="18" charset="0"/>
                <a:ea typeface="楷体_GB2312" pitchFamily="49" charset="-122"/>
              </a:rPr>
              <a:t>真挚善良的少年</a:t>
            </a:r>
          </a:p>
          <a:p>
            <a:pPr algn="ctr"/>
            <a:r>
              <a:rPr lang="en-US" altLang="zh-CN" sz="3600" b="1" dirty="0">
                <a:solidFill>
                  <a:srgbClr val="000099"/>
                </a:solidFill>
                <a:latin typeface="Times New Roman" panose="02020603050405020304" pitchFamily="18" charset="0"/>
                <a:ea typeface="楷体_GB2312" pitchFamily="49" charset="-122"/>
              </a:rPr>
              <a:t>……</a:t>
            </a:r>
          </a:p>
        </p:txBody>
      </p:sp>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图片 261123" descr="10"/>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61125" name="文本框 261124"/>
          <p:cNvSpPr txBox="1"/>
          <p:nvPr/>
        </p:nvSpPr>
        <p:spPr>
          <a:xfrm>
            <a:off x="323850" y="2420938"/>
            <a:ext cx="2232025" cy="1616075"/>
          </a:xfrm>
          <a:prstGeom prst="rect">
            <a:avLst/>
          </a:prstGeom>
          <a:noFill/>
          <a:ln w="9525">
            <a:noFill/>
          </a:ln>
        </p:spPr>
        <p:txBody>
          <a:bodyPr>
            <a:spAutoFit/>
          </a:bodyPr>
          <a:lstStyle/>
          <a:p>
            <a:pPr>
              <a:spcBef>
                <a:spcPct val="50000"/>
              </a:spcBef>
            </a:pPr>
            <a:r>
              <a:rPr lang="zh-CN" altLang="en-US" sz="4000" b="1" dirty="0">
                <a:solidFill>
                  <a:srgbClr val="FFCC00"/>
                </a:solidFill>
                <a:latin typeface="Times New Roman" panose="02020603050405020304" pitchFamily="18" charset="0"/>
                <a:ea typeface="楷体_GB2312" pitchFamily="49" charset="-122"/>
              </a:rPr>
              <a:t>淳朴民风</a:t>
            </a:r>
          </a:p>
          <a:p>
            <a:pPr>
              <a:spcBef>
                <a:spcPct val="50000"/>
              </a:spcBef>
            </a:pPr>
            <a:r>
              <a:rPr lang="zh-CN" altLang="en-US" sz="4000" b="1" dirty="0">
                <a:solidFill>
                  <a:srgbClr val="FFCC00"/>
                </a:solidFill>
                <a:latin typeface="Times New Roman" panose="02020603050405020304" pitchFamily="18" charset="0"/>
                <a:ea typeface="楷体_GB2312" pitchFamily="49" charset="-122"/>
              </a:rPr>
              <a:t>醇美人情</a:t>
            </a:r>
          </a:p>
        </p:txBody>
      </p:sp>
      <p:sp>
        <p:nvSpPr>
          <p:cNvPr id="261126" name="文本框 261125"/>
          <p:cNvSpPr txBox="1">
            <a:spLocks noChangeArrowheads="1"/>
          </p:cNvSpPr>
          <p:nvPr/>
        </p:nvSpPr>
        <p:spPr bwMode="auto">
          <a:xfrm>
            <a:off x="2714625" y="1714500"/>
            <a:ext cx="5689600" cy="3108325"/>
          </a:xfrm>
          <a:prstGeom prst="rect">
            <a:avLst/>
          </a:prstGeom>
          <a:solidFill>
            <a:schemeClr val="accent5">
              <a:lumMod val="50000"/>
            </a:schemeClr>
          </a:solidFill>
          <a:ln w="9525">
            <a:noFill/>
            <a:miter lim="800000"/>
          </a:ln>
        </p:spPr>
        <p:txBody>
          <a:bodyPr>
            <a:spAutoFit/>
          </a:bodyPr>
          <a:lstStyle/>
          <a:p>
            <a:pPr marR="0" defTabSz="914400">
              <a:spcBef>
                <a:spcPct val="50000"/>
              </a:spcBef>
              <a:buClrTx/>
              <a:buSzTx/>
              <a:buFontTx/>
              <a:buNone/>
              <a:defRPr/>
            </a:pPr>
            <a:r>
              <a:rPr kumimoji="1" lang="en-US" altLang="zh-CN" sz="3200" b="1" kern="1200" cap="none" spc="0" normalizeH="0" baseline="0" noProof="0" dirty="0" smtClean="0">
                <a:solidFill>
                  <a:srgbClr val="FFCC00"/>
                </a:solidFill>
                <a:latin typeface="宋体" panose="02010600030101010101" pitchFamily="2" charset="-122"/>
                <a:ea typeface="宋体" panose="02010600030101010101" pitchFamily="2" charset="-122"/>
                <a:cs typeface="+mn-cs"/>
              </a:rPr>
              <a:t>   </a:t>
            </a:r>
            <a:r>
              <a:rPr kumimoji="1" lang="en-US" altLang="zh-CN" sz="2800" b="1" kern="1200" cap="none" spc="0" normalizeH="0" baseline="0" noProof="0" dirty="0" smtClean="0">
                <a:solidFill>
                  <a:schemeClr val="bg1"/>
                </a:solidFill>
                <a:latin typeface="宋体" panose="02010600030101010101" pitchFamily="2" charset="-122"/>
                <a:ea typeface="宋体" panose="02010600030101010101" pitchFamily="2" charset="-122"/>
                <a:cs typeface="+mn-cs"/>
              </a:rPr>
              <a:t>“</a:t>
            </a:r>
            <a:r>
              <a:rPr kumimoji="1" lang="zh-CN" altLang="en-US" sz="2800" b="1" kern="1200" cap="none" spc="0" normalizeH="0" baseline="0" noProof="0" dirty="0" smtClean="0">
                <a:solidFill>
                  <a:schemeClr val="bg1"/>
                </a:solidFill>
                <a:latin typeface="宋体" panose="02010600030101010101" pitchFamily="2" charset="-122"/>
                <a:ea typeface="宋体" panose="02010600030101010101" pitchFamily="2" charset="-122"/>
                <a:cs typeface="+mn-cs"/>
              </a:rPr>
              <a:t>凡事求个心安理得，出气力不受酬谁好意思，不管如何还是有人把钱的。”</a:t>
            </a:r>
            <a:r>
              <a:rPr kumimoji="1" lang="zh-CN" altLang="en-US" sz="3200" b="1" kern="1200" cap="none" spc="0" normalizeH="0" baseline="0" noProof="0" dirty="0" smtClean="0">
                <a:solidFill>
                  <a:schemeClr val="bg1"/>
                </a:solidFill>
                <a:latin typeface="宋体" panose="02010600030101010101" pitchFamily="2" charset="-122"/>
                <a:ea typeface="宋体" panose="02010600030101010101" pitchFamily="2" charset="-122"/>
                <a:cs typeface="+mn-cs"/>
              </a:rPr>
              <a:t> </a:t>
            </a:r>
          </a:p>
          <a:p>
            <a:pPr marR="0" defTabSz="914400">
              <a:spcBef>
                <a:spcPct val="50000"/>
              </a:spcBef>
              <a:buClrTx/>
              <a:buSzTx/>
              <a:buFontTx/>
              <a:buNone/>
              <a:defRPr/>
            </a:pPr>
            <a:r>
              <a:rPr kumimoji="1" lang="zh-CN" altLang="en-US" sz="3200" b="1" kern="1200" cap="none" spc="0" normalizeH="0" baseline="0" noProof="0" dirty="0" smtClean="0">
                <a:solidFill>
                  <a:schemeClr val="bg1"/>
                </a:solidFill>
                <a:latin typeface="宋体" panose="02010600030101010101" pitchFamily="2" charset="-122"/>
                <a:ea typeface="宋体" panose="02010600030101010101" pitchFamily="2" charset="-122"/>
                <a:cs typeface="+mn-cs"/>
              </a:rPr>
              <a:t>   </a:t>
            </a:r>
            <a:r>
              <a:rPr kumimoji="1" lang="zh-CN" altLang="en-US" sz="2800" b="1" kern="1200" cap="none" spc="0" normalizeH="0" baseline="0" noProof="0" dirty="0" smtClean="0">
                <a:solidFill>
                  <a:schemeClr val="bg1"/>
                </a:solidFill>
                <a:latin typeface="宋体" panose="02010600030101010101" pitchFamily="2" charset="-122"/>
                <a:ea typeface="宋体" panose="02010600030101010101" pitchFamily="2" charset="-122"/>
                <a:cs typeface="+mn-cs"/>
              </a:rPr>
              <a:t>“管船人却情不过也为了心安起见，</a:t>
            </a:r>
            <a:r>
              <a:rPr kumimoji="1" lang="en-US" altLang="zh-CN" sz="2800" b="1" kern="1200" cap="none" spc="0" normalizeH="0" baseline="0" noProof="0" dirty="0" smtClean="0">
                <a:solidFill>
                  <a:schemeClr val="bg1"/>
                </a:solidFill>
                <a:latin typeface="宋体" panose="02010600030101010101" pitchFamily="2" charset="-122"/>
                <a:ea typeface="宋体" panose="02010600030101010101" pitchFamily="2" charset="-122"/>
                <a:cs typeface="+mn-cs"/>
              </a:rPr>
              <a:t>······</a:t>
            </a:r>
            <a:r>
              <a:rPr kumimoji="1" lang="zh-CN" altLang="en-US" sz="2800" b="1" kern="1200" cap="none" spc="0" normalizeH="0" baseline="0" noProof="0" dirty="0" smtClean="0">
                <a:solidFill>
                  <a:schemeClr val="bg1"/>
                </a:solidFill>
                <a:latin typeface="宋体" panose="02010600030101010101" pitchFamily="2" charset="-122"/>
                <a:ea typeface="宋体" panose="02010600030101010101" pitchFamily="2" charset="-122"/>
                <a:cs typeface="+mn-cs"/>
              </a:rPr>
              <a:t>给过路人解渴。”</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61126">
                                            <p:txEl>
                                              <p:pRg st="0" end="0"/>
                                            </p:txEl>
                                          </p:spTgt>
                                        </p:tgtEl>
                                        <p:attrNameLst>
                                          <p:attrName>style.visibility</p:attrName>
                                        </p:attrNameLst>
                                      </p:cBhvr>
                                      <p:to>
                                        <p:strVal val="visible"/>
                                      </p:to>
                                    </p:set>
                                    <p:animEffect transition="in" filter="diamond(in)">
                                      <p:cBhvr>
                                        <p:cTn id="7" dur="2000"/>
                                        <p:tgtEl>
                                          <p:spTgt spid="261126">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261126">
                                            <p:txEl>
                                              <p:pRg st="1" end="1"/>
                                            </p:txEl>
                                          </p:spTgt>
                                        </p:tgtEl>
                                        <p:attrNameLst>
                                          <p:attrName>style.visibility</p:attrName>
                                        </p:attrNameLst>
                                      </p:cBhvr>
                                      <p:to>
                                        <p:strVal val="visible"/>
                                      </p:to>
                                    </p:set>
                                    <p:animEffect transition="in" filter="diamond(in)">
                                      <p:cBhvr>
                                        <p:cTn id="10" dur="2000"/>
                                        <p:tgtEl>
                                          <p:spTgt spid="26112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1" fill="hold" nodeType="clickEffect">
                                  <p:stCondLst>
                                    <p:cond delay="0"/>
                                  </p:stCondLst>
                                  <p:childTnLst>
                                    <p:set>
                                      <p:cBhvr>
                                        <p:cTn id="14" dur="1" fill="hold">
                                          <p:stCondLst>
                                            <p:cond delay="0"/>
                                          </p:stCondLst>
                                        </p:cTn>
                                        <p:tgtEl>
                                          <p:spTgt spid="261125">
                                            <p:txEl>
                                              <p:pRg st="0" end="0"/>
                                            </p:txEl>
                                          </p:spTgt>
                                        </p:tgtEl>
                                        <p:attrNameLst>
                                          <p:attrName>style.visibility</p:attrName>
                                        </p:attrNameLst>
                                      </p:cBhvr>
                                      <p:to>
                                        <p:strVal val="visible"/>
                                      </p:to>
                                    </p:set>
                                    <p:anim calcmode="lin" valueType="num">
                                      <p:cBhvr additive="base">
                                        <p:cTn id="15" dur="1000" fill="hold"/>
                                        <p:tgtEl>
                                          <p:spTgt spid="261125">
                                            <p:txEl>
                                              <p:pRg st="0" end="0"/>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26112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61125">
                                            <p:txEl>
                                              <p:pRg st="1" end="1"/>
                                            </p:txEl>
                                          </p:spTgt>
                                        </p:tgtEl>
                                        <p:attrNameLst>
                                          <p:attrName>style.visibility</p:attrName>
                                        </p:attrNameLst>
                                      </p:cBhvr>
                                      <p:to>
                                        <p:strVal val="visible"/>
                                      </p:to>
                                    </p:set>
                                    <p:anim calcmode="lin" valueType="num">
                                      <p:cBhvr additive="base">
                                        <p:cTn id="21" dur="1000" fill="hold"/>
                                        <p:tgtEl>
                                          <p:spTgt spid="261125">
                                            <p:txEl>
                                              <p:pRg st="1" end="1"/>
                                            </p:txEl>
                                          </p:spTgt>
                                        </p:tgtEl>
                                        <p:attrNameLst>
                                          <p:attrName>ppt_x</p:attrName>
                                        </p:attrNameLst>
                                      </p:cBhvr>
                                      <p:tavLst>
                                        <p:tav tm="0">
                                          <p:val>
                                            <p:strVal val="#ppt_x"/>
                                          </p:val>
                                        </p:tav>
                                        <p:tav tm="100000">
                                          <p:val>
                                            <p:strVal val="#ppt_x"/>
                                          </p:val>
                                        </p:tav>
                                      </p:tavLst>
                                    </p:anim>
                                    <p:anim calcmode="lin" valueType="num">
                                      <p:cBhvr additive="base">
                                        <p:cTn id="22" dur="1000" fill="hold"/>
                                        <p:tgtEl>
                                          <p:spTgt spid="26112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图片 234499" descr="32906346ff0931046b63e51b"/>
          <p:cNvPicPr>
            <a:picLocks noChangeAspect="1"/>
          </p:cNvPicPr>
          <p:nvPr/>
        </p:nvPicPr>
        <p:blipFill>
          <a:blip r:embed="rId2"/>
          <a:stretch>
            <a:fillRect/>
          </a:stretch>
        </p:blipFill>
        <p:spPr>
          <a:xfrm>
            <a:off x="0" y="0"/>
            <a:ext cx="9144000" cy="6962775"/>
          </a:xfrm>
          <a:prstGeom prst="rect">
            <a:avLst/>
          </a:prstGeom>
          <a:noFill/>
          <a:ln w="9525">
            <a:noFill/>
          </a:ln>
        </p:spPr>
      </p:pic>
      <p:sp>
        <p:nvSpPr>
          <p:cNvPr id="234501" name="文本框 234500"/>
          <p:cNvSpPr txBox="1"/>
          <p:nvPr/>
        </p:nvSpPr>
        <p:spPr>
          <a:xfrm>
            <a:off x="827088" y="549275"/>
            <a:ext cx="1584325" cy="762000"/>
          </a:xfrm>
          <a:prstGeom prst="rect">
            <a:avLst/>
          </a:prstGeom>
          <a:gradFill rotWithShape="1">
            <a:gsLst>
              <a:gs pos="0">
                <a:srgbClr val="002F5E">
                  <a:alpha val="35001"/>
                </a:srgbClr>
              </a:gs>
              <a:gs pos="100000">
                <a:schemeClr val="hlink">
                  <a:alpha val="32001"/>
                </a:schemeClr>
              </a:gs>
            </a:gsLst>
            <a:lin ang="5400000" scaled="1"/>
            <a:tileRect/>
          </a:gradFill>
          <a:ln w="9525">
            <a:noFill/>
          </a:ln>
          <a:effectLst>
            <a:prstShdw prst="shdw11" dir="16200000">
              <a:schemeClr val="bg2">
                <a:alpha val="50000"/>
              </a:schemeClr>
            </a:prstShdw>
          </a:effectLst>
        </p:spPr>
        <p:txBody>
          <a:bodyPr>
            <a:spAutoFit/>
          </a:bodyPr>
          <a:lstStyle/>
          <a:p>
            <a:pPr>
              <a:spcBef>
                <a:spcPct val="50000"/>
              </a:spcBef>
            </a:pPr>
            <a:r>
              <a:rPr lang="en-US" altLang="zh-CN" sz="4400" b="1" dirty="0">
                <a:solidFill>
                  <a:srgbClr val="FF00FF"/>
                </a:solidFill>
                <a:latin typeface="Times New Roman" panose="02020603050405020304" pitchFamily="18" charset="0"/>
                <a:ea typeface="楷体_GB2312" pitchFamily="49" charset="-122"/>
              </a:rPr>
              <a:t> </a:t>
            </a:r>
            <a:r>
              <a:rPr lang="zh-CN" altLang="en-US" sz="4400" b="1" dirty="0">
                <a:solidFill>
                  <a:schemeClr val="bg1"/>
                </a:solidFill>
                <a:latin typeface="Times New Roman" panose="02020603050405020304" pitchFamily="18" charset="0"/>
                <a:ea typeface="楷体_GB2312" pitchFamily="49" charset="-122"/>
              </a:rPr>
              <a:t>小结</a:t>
            </a:r>
          </a:p>
        </p:txBody>
      </p:sp>
      <p:sp>
        <p:nvSpPr>
          <p:cNvPr id="234504" name="文本框 234503"/>
          <p:cNvSpPr txBox="1"/>
          <p:nvPr/>
        </p:nvSpPr>
        <p:spPr>
          <a:xfrm>
            <a:off x="857224" y="1928813"/>
            <a:ext cx="7173939" cy="3046988"/>
          </a:xfrm>
          <a:prstGeom prst="rect">
            <a:avLst/>
          </a:prstGeom>
          <a:solidFill>
            <a:schemeClr val="accent5">
              <a:lumMod val="20000"/>
              <a:lumOff val="80000"/>
            </a:schemeClr>
          </a:solidFill>
          <a:ln w="9525">
            <a:noFill/>
          </a:ln>
        </p:spPr>
        <p:txBody>
          <a:bodyPr wrap="square">
            <a:spAutoFit/>
          </a:bodyPr>
          <a:lstStyle/>
          <a:p>
            <a:pPr>
              <a:spcBef>
                <a:spcPct val="50000"/>
              </a:spcBef>
            </a:pPr>
            <a:r>
              <a:rPr lang="en-US" altLang="zh-CN" sz="3200" dirty="0">
                <a:solidFill>
                  <a:srgbClr val="FF66CC"/>
                </a:solidFill>
                <a:latin typeface="Times New Roman" panose="02020603050405020304" pitchFamily="18" charset="0"/>
              </a:rPr>
              <a:t>     </a:t>
            </a:r>
            <a:r>
              <a:rPr lang="en-US" altLang="zh-CN" sz="3200" b="1" dirty="0">
                <a:latin typeface="Times New Roman" panose="02020603050405020304" pitchFamily="18" charset="0"/>
                <a:ea typeface="楷体_GB2312" pitchFamily="49" charset="-122"/>
              </a:rPr>
              <a:t>《</a:t>
            </a:r>
            <a:r>
              <a:rPr lang="zh-CN" altLang="en-US" sz="3200" b="1" dirty="0">
                <a:latin typeface="Times New Roman" panose="02020603050405020304" pitchFamily="18" charset="0"/>
                <a:ea typeface="楷体_GB2312" pitchFamily="49" charset="-122"/>
              </a:rPr>
              <a:t>边城</a:t>
            </a:r>
            <a:r>
              <a:rPr lang="en-US" altLang="zh-CN" sz="3200" b="1" dirty="0">
                <a:latin typeface="Times New Roman" panose="02020603050405020304" pitchFamily="18" charset="0"/>
                <a:ea typeface="楷体_GB2312" pitchFamily="49" charset="-122"/>
              </a:rPr>
              <a:t>》</a:t>
            </a:r>
            <a:r>
              <a:rPr lang="zh-CN" altLang="en-US" sz="3200" b="1" dirty="0">
                <a:latin typeface="Times New Roman" panose="02020603050405020304" pitchFamily="18" charset="0"/>
                <a:ea typeface="楷体_GB2312" pitchFamily="49" charset="-122"/>
              </a:rPr>
              <a:t>用人性描绘了一个瑰丽而温馨的</a:t>
            </a:r>
            <a:r>
              <a:rPr lang="zh-CN" altLang="en-US" sz="3200" b="1" dirty="0">
                <a:latin typeface="宋体" panose="02010600030101010101" pitchFamily="2" charset="-122"/>
                <a:ea typeface="楷体_GB2312" pitchFamily="49" charset="-122"/>
              </a:rPr>
              <a:t>“</a:t>
            </a:r>
            <a:r>
              <a:rPr lang="zh-CN" altLang="en-US" sz="3200" b="1" dirty="0">
                <a:latin typeface="Times New Roman" panose="02020603050405020304" pitchFamily="18" charset="0"/>
                <a:ea typeface="楷体_GB2312" pitchFamily="49" charset="-122"/>
              </a:rPr>
              <a:t>边城</a:t>
            </a:r>
            <a:r>
              <a:rPr lang="zh-CN" altLang="en-US" sz="3200" b="1" dirty="0">
                <a:latin typeface="宋体" panose="02010600030101010101" pitchFamily="2" charset="-122"/>
                <a:ea typeface="楷体_GB2312" pitchFamily="49" charset="-122"/>
              </a:rPr>
              <a:t>”</a:t>
            </a:r>
            <a:r>
              <a:rPr lang="zh-CN" altLang="en-US" sz="3200" b="1" dirty="0">
                <a:latin typeface="Times New Roman" panose="02020603050405020304" pitchFamily="18" charset="0"/>
                <a:ea typeface="楷体_GB2312" pitchFamily="49" charset="-122"/>
              </a:rPr>
              <a:t>世界，这里人性皆真、皆善、皆美，由每个人身上所焕生的人性美、人情美营造了这个世界，这里看不到邪恶、奸诈和贪欲；这里的人们都互相亲善着、扶持</a:t>
            </a:r>
            <a:r>
              <a:rPr lang="zh-CN" altLang="en-US" sz="3200" b="1" dirty="0" smtClean="0">
                <a:latin typeface="Times New Roman" panose="02020603050405020304" pitchFamily="18" charset="0"/>
                <a:ea typeface="楷体_GB2312" pitchFamily="49" charset="-122"/>
              </a:rPr>
              <a:t>着。</a:t>
            </a:r>
            <a:endParaRPr lang="zh-CN" altLang="en-US" sz="3200" b="1" dirty="0">
              <a:latin typeface="Times New Roman" panose="02020603050405020304" pitchFamily="18" charset="0"/>
              <a:ea typeface="楷体_GB2312"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34501"/>
                                        </p:tgtEl>
                                        <p:attrNameLst>
                                          <p:attrName>style.visibility</p:attrName>
                                        </p:attrNameLst>
                                      </p:cBhvr>
                                      <p:to>
                                        <p:strVal val="visible"/>
                                      </p:to>
                                    </p:set>
                                    <p:anim calcmode="lin" valueType="num">
                                      <p:cBhvr>
                                        <p:cTn id="7" dur="1000" fill="hold"/>
                                        <p:tgtEl>
                                          <p:spTgt spid="234501"/>
                                        </p:tgtEl>
                                        <p:attrNameLst>
                                          <p:attrName>ppt_w</p:attrName>
                                        </p:attrNameLst>
                                      </p:cBhvr>
                                      <p:tavLst>
                                        <p:tav tm="0">
                                          <p:val>
                                            <p:strVal val="#ppt_w*0.70"/>
                                          </p:val>
                                        </p:tav>
                                        <p:tav tm="100000">
                                          <p:val>
                                            <p:strVal val="#ppt_w"/>
                                          </p:val>
                                        </p:tav>
                                      </p:tavLst>
                                    </p:anim>
                                    <p:anim calcmode="lin" valueType="num">
                                      <p:cBhvr>
                                        <p:cTn id="8" dur="1000" fill="hold"/>
                                        <p:tgtEl>
                                          <p:spTgt spid="234501"/>
                                        </p:tgtEl>
                                        <p:attrNameLst>
                                          <p:attrName>ppt_h</p:attrName>
                                        </p:attrNameLst>
                                      </p:cBhvr>
                                      <p:tavLst>
                                        <p:tav tm="0">
                                          <p:val>
                                            <p:strVal val="#ppt_h"/>
                                          </p:val>
                                        </p:tav>
                                        <p:tav tm="100000">
                                          <p:val>
                                            <p:strVal val="#ppt_h"/>
                                          </p:val>
                                        </p:tav>
                                      </p:tavLst>
                                    </p:anim>
                                    <p:animEffect transition="in" filter="fade">
                                      <p:cBhvr>
                                        <p:cTn id="9" dur="1000"/>
                                        <p:tgtEl>
                                          <p:spTgt spid="234501"/>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32" fill="hold" grpId="0" nodeType="clickEffect">
                                  <p:stCondLst>
                                    <p:cond delay="0"/>
                                  </p:stCondLst>
                                  <p:childTnLst>
                                    <p:set>
                                      <p:cBhvr>
                                        <p:cTn id="13" dur="1" fill="hold">
                                          <p:stCondLst>
                                            <p:cond delay="0"/>
                                          </p:stCondLst>
                                        </p:cTn>
                                        <p:tgtEl>
                                          <p:spTgt spid="234504"/>
                                        </p:tgtEl>
                                        <p:attrNameLst>
                                          <p:attrName>style.visibility</p:attrName>
                                        </p:attrNameLst>
                                      </p:cBhvr>
                                      <p:to>
                                        <p:strVal val="visible"/>
                                      </p:to>
                                    </p:set>
                                    <p:animEffect transition="in" filter="diamond(out)">
                                      <p:cBhvr>
                                        <p:cTn id="14" dur="1000"/>
                                        <p:tgtEl>
                                          <p:spTgt spid="2345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501" grpId="0" animBg="1"/>
      <p:bldP spid="23450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图片 234499" descr="32906346ff0931046b63e51b"/>
          <p:cNvPicPr>
            <a:picLocks noChangeAspect="1"/>
          </p:cNvPicPr>
          <p:nvPr/>
        </p:nvPicPr>
        <p:blipFill>
          <a:blip r:embed="rId2"/>
          <a:stretch>
            <a:fillRect/>
          </a:stretch>
        </p:blipFill>
        <p:spPr>
          <a:xfrm>
            <a:off x="0" y="0"/>
            <a:ext cx="9144000" cy="6962775"/>
          </a:xfrm>
          <a:prstGeom prst="rect">
            <a:avLst/>
          </a:prstGeom>
          <a:noFill/>
          <a:ln w="9525">
            <a:noFill/>
          </a:ln>
        </p:spPr>
      </p:pic>
      <p:sp>
        <p:nvSpPr>
          <p:cNvPr id="234501" name="文本框 234500"/>
          <p:cNvSpPr txBox="1"/>
          <p:nvPr/>
        </p:nvSpPr>
        <p:spPr>
          <a:xfrm>
            <a:off x="285750" y="357188"/>
            <a:ext cx="2500313" cy="1016000"/>
          </a:xfrm>
          <a:prstGeom prst="rect">
            <a:avLst/>
          </a:prstGeom>
          <a:gradFill rotWithShape="1">
            <a:gsLst>
              <a:gs pos="0">
                <a:srgbClr val="002F5E">
                  <a:alpha val="35001"/>
                </a:srgbClr>
              </a:gs>
              <a:gs pos="100000">
                <a:schemeClr val="hlink">
                  <a:alpha val="32001"/>
                </a:schemeClr>
              </a:gs>
            </a:gsLst>
            <a:lin ang="5400000" scaled="1"/>
            <a:tileRect/>
          </a:gradFill>
          <a:ln w="9525">
            <a:noFill/>
          </a:ln>
          <a:effectLst>
            <a:prstShdw prst="shdw11" dir="16200000">
              <a:schemeClr val="bg2">
                <a:alpha val="50000"/>
              </a:schemeClr>
            </a:prstShdw>
          </a:effectLst>
        </p:spPr>
        <p:txBody>
          <a:bodyPr>
            <a:spAutoFit/>
          </a:bodyPr>
          <a:lstStyle/>
          <a:p>
            <a:pPr>
              <a:spcBef>
                <a:spcPct val="50000"/>
              </a:spcBef>
            </a:pPr>
            <a:r>
              <a:rPr lang="en-US" altLang="zh-CN" sz="4400" b="1" dirty="0">
                <a:solidFill>
                  <a:srgbClr val="FF00FF"/>
                </a:solidFill>
                <a:latin typeface="Times New Roman" panose="02020603050405020304" pitchFamily="18" charset="0"/>
                <a:ea typeface="楷体_GB2312" pitchFamily="49" charset="-122"/>
              </a:rPr>
              <a:t> </a:t>
            </a:r>
            <a:r>
              <a:rPr lang="zh-CN" altLang="en-US" sz="6000" b="1" dirty="0">
                <a:solidFill>
                  <a:schemeClr val="bg1"/>
                </a:solidFill>
                <a:latin typeface="Times New Roman" panose="02020603050405020304" pitchFamily="18" charset="0"/>
                <a:ea typeface="楷体_GB2312" pitchFamily="49" charset="-122"/>
              </a:rPr>
              <a:t>探究：</a:t>
            </a:r>
          </a:p>
        </p:txBody>
      </p:sp>
      <p:sp>
        <p:nvSpPr>
          <p:cNvPr id="234504" name="文本框 234503"/>
          <p:cNvSpPr txBox="1">
            <a:spLocks noChangeArrowheads="1"/>
          </p:cNvSpPr>
          <p:nvPr/>
        </p:nvSpPr>
        <p:spPr bwMode="auto">
          <a:xfrm>
            <a:off x="642938" y="1928813"/>
            <a:ext cx="7572375" cy="2862263"/>
          </a:xfrm>
          <a:prstGeom prst="rect">
            <a:avLst/>
          </a:prstGeom>
          <a:solidFill>
            <a:schemeClr val="accent5">
              <a:lumMod val="40000"/>
              <a:lumOff val="60000"/>
            </a:schemeClr>
          </a:solidFill>
          <a:ln w="9525">
            <a:noFill/>
            <a:miter lim="800000"/>
          </a:ln>
        </p:spPr>
        <p:txBody>
          <a:bodyPr wrap="square">
            <a:spAutoFit/>
          </a:bodyPr>
          <a:lstStyle/>
          <a:p>
            <a:pPr marR="0" defTabSz="914400">
              <a:spcBef>
                <a:spcPct val="50000"/>
              </a:spcBef>
              <a:buClrTx/>
              <a:buSzTx/>
              <a:buFontTx/>
              <a:buNone/>
              <a:defRPr/>
            </a:pPr>
            <a:r>
              <a:rPr kumimoji="1" lang="en-US" altLang="zh-CN" sz="3200" kern="1200" cap="none" spc="0" normalizeH="0" baseline="0" noProof="0" dirty="0" smtClean="0">
                <a:solidFill>
                  <a:srgbClr val="FF66CC"/>
                </a:solidFill>
                <a:latin typeface="Times New Roman" panose="02020603050405020304" pitchFamily="18" charset="0"/>
                <a:ea typeface="宋体" panose="02010600030101010101" pitchFamily="2" charset="-122"/>
                <a:cs typeface="+mn-cs"/>
              </a:rPr>
              <a:t>           </a:t>
            </a:r>
            <a:r>
              <a:rPr kumimoji="1" lang="zh-CN" altLang="en-US" sz="4000" b="1" kern="1200" cap="none" spc="0" normalizeH="0" baseline="0" noProof="0" dirty="0" smtClean="0">
                <a:solidFill>
                  <a:srgbClr val="C00000"/>
                </a:solidFill>
                <a:latin typeface="Times New Roman" panose="02020603050405020304" pitchFamily="18" charset="0"/>
                <a:ea typeface="宋体" panose="02010600030101010101" pitchFamily="2" charset="-122"/>
                <a:cs typeface="+mn-cs"/>
              </a:rPr>
              <a:t>你觉得文章写的是哪个年代的故事？</a:t>
            </a:r>
            <a:endParaRPr kumimoji="1" lang="en-US" altLang="zh-CN" sz="4000" b="1" kern="1200" cap="none" spc="0" normalizeH="0" baseline="0" noProof="0" dirty="0" smtClean="0">
              <a:solidFill>
                <a:srgbClr val="C00000"/>
              </a:solidFill>
              <a:latin typeface="Times New Roman" panose="02020603050405020304" pitchFamily="18" charset="0"/>
              <a:ea typeface="宋体" panose="02010600030101010101" pitchFamily="2" charset="-122"/>
              <a:cs typeface="+mn-cs"/>
            </a:endParaRPr>
          </a:p>
          <a:p>
            <a:pPr marR="0" defTabSz="914400">
              <a:spcBef>
                <a:spcPct val="50000"/>
              </a:spcBef>
              <a:buClrTx/>
              <a:buSzTx/>
              <a:buFontTx/>
              <a:buNone/>
              <a:defRPr/>
            </a:pPr>
            <a:r>
              <a:rPr kumimoji="1" lang="zh-CN" altLang="en-US" sz="4000" b="1" kern="1200" cap="none" spc="0" normalizeH="0" baseline="0" noProof="0" dirty="0" smtClean="0">
                <a:solidFill>
                  <a:srgbClr val="C00000"/>
                </a:solidFill>
                <a:latin typeface="Times New Roman" panose="02020603050405020304" pitchFamily="18" charset="0"/>
                <a:ea typeface="楷体_GB2312" pitchFamily="49" charset="-122"/>
                <a:cs typeface="+mn-cs"/>
              </a:rPr>
              <a:t>        从文章的哪些地方可以窥见一二？</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34501"/>
                                        </p:tgtEl>
                                        <p:attrNameLst>
                                          <p:attrName>style.visibility</p:attrName>
                                        </p:attrNameLst>
                                      </p:cBhvr>
                                      <p:to>
                                        <p:strVal val="visible"/>
                                      </p:to>
                                    </p:set>
                                    <p:anim calcmode="lin" valueType="num">
                                      <p:cBhvr>
                                        <p:cTn id="7" dur="1000" fill="hold"/>
                                        <p:tgtEl>
                                          <p:spTgt spid="234501"/>
                                        </p:tgtEl>
                                        <p:attrNameLst>
                                          <p:attrName>ppt_w</p:attrName>
                                        </p:attrNameLst>
                                      </p:cBhvr>
                                      <p:tavLst>
                                        <p:tav tm="0">
                                          <p:val>
                                            <p:strVal val="#ppt_w*0.70"/>
                                          </p:val>
                                        </p:tav>
                                        <p:tav tm="100000">
                                          <p:val>
                                            <p:strVal val="#ppt_w"/>
                                          </p:val>
                                        </p:tav>
                                      </p:tavLst>
                                    </p:anim>
                                    <p:anim calcmode="lin" valueType="num">
                                      <p:cBhvr>
                                        <p:cTn id="8" dur="1000" fill="hold"/>
                                        <p:tgtEl>
                                          <p:spTgt spid="234501"/>
                                        </p:tgtEl>
                                        <p:attrNameLst>
                                          <p:attrName>ppt_h</p:attrName>
                                        </p:attrNameLst>
                                      </p:cBhvr>
                                      <p:tavLst>
                                        <p:tav tm="0">
                                          <p:val>
                                            <p:strVal val="#ppt_h"/>
                                          </p:val>
                                        </p:tav>
                                        <p:tav tm="100000">
                                          <p:val>
                                            <p:strVal val="#ppt_h"/>
                                          </p:val>
                                        </p:tav>
                                      </p:tavLst>
                                    </p:anim>
                                    <p:animEffect transition="in" filter="fade">
                                      <p:cBhvr>
                                        <p:cTn id="9" dur="1000"/>
                                        <p:tgtEl>
                                          <p:spTgt spid="234501"/>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234504">
                                            <p:txEl>
                                              <p:pRg st="0" end="0"/>
                                            </p:txEl>
                                          </p:spTgt>
                                        </p:tgtEl>
                                        <p:attrNameLst>
                                          <p:attrName>style.visibility</p:attrName>
                                        </p:attrNameLst>
                                      </p:cBhvr>
                                      <p:to>
                                        <p:strVal val="visible"/>
                                      </p:to>
                                    </p:set>
                                    <p:animEffect transition="in" filter="blinds(horizontal)">
                                      <p:cBhvr>
                                        <p:cTn id="14" dur="500"/>
                                        <p:tgtEl>
                                          <p:spTgt spid="23450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234504">
                                            <p:txEl>
                                              <p:pRg st="1" end="1"/>
                                            </p:txEl>
                                          </p:spTgt>
                                        </p:tgtEl>
                                        <p:attrNameLst>
                                          <p:attrName>style.visibility</p:attrName>
                                        </p:attrNameLst>
                                      </p:cBhvr>
                                      <p:to>
                                        <p:strVal val="visible"/>
                                      </p:to>
                                    </p:set>
                                    <p:animEffect transition="in" filter="blinds(horizontal)">
                                      <p:cBhvr>
                                        <p:cTn id="19" dur="500"/>
                                        <p:tgtEl>
                                          <p:spTgt spid="23450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50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3"/>
          <p:cNvSpPr txBox="1">
            <a:spLocks noChangeArrowheads="1"/>
          </p:cNvSpPr>
          <p:nvPr/>
        </p:nvSpPr>
        <p:spPr bwMode="auto">
          <a:xfrm>
            <a:off x="5357813" y="571500"/>
            <a:ext cx="2736850" cy="701675"/>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en-US" altLang="zh-CN" sz="4000" kern="1200" cap="none" spc="0" normalizeH="0" baseline="0" noProof="0" dirty="0">
                <a:solidFill>
                  <a:srgbClr val="000099"/>
                </a:solidFill>
                <a:latin typeface="Times New Roman" panose="02020603050405020304" pitchFamily="18" charset="0"/>
                <a:ea typeface="方正大黑简体" pitchFamily="2" charset="-122"/>
                <a:cs typeface="+mn-cs"/>
              </a:rPr>
              <a:t>【</a:t>
            </a:r>
            <a:r>
              <a:rPr kumimoji="1" lang="zh-CN" altLang="en-US" sz="4000" b="1" kern="1200" cap="none" spc="0" normalizeH="0" baseline="0" noProof="0" dirty="0">
                <a:solidFill>
                  <a:srgbClr val="000099"/>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题解</a:t>
            </a:r>
            <a:r>
              <a:rPr kumimoji="1" lang="en-US" altLang="zh-CN" sz="4000" kern="1200" cap="none" spc="0" normalizeH="0" baseline="0" noProof="0" dirty="0">
                <a:solidFill>
                  <a:srgbClr val="000099"/>
                </a:solidFill>
                <a:latin typeface="Times New Roman" panose="02020603050405020304" pitchFamily="18" charset="0"/>
                <a:ea typeface="方正大黑简体" pitchFamily="2" charset="-122"/>
                <a:cs typeface="+mn-cs"/>
              </a:rPr>
              <a:t>】</a:t>
            </a:r>
          </a:p>
        </p:txBody>
      </p:sp>
      <p:sp>
        <p:nvSpPr>
          <p:cNvPr id="23557" name="Text Box 5"/>
          <p:cNvSpPr txBox="1"/>
          <p:nvPr/>
        </p:nvSpPr>
        <p:spPr>
          <a:xfrm>
            <a:off x="4643438" y="2000250"/>
            <a:ext cx="4073525" cy="4278313"/>
          </a:xfrm>
          <a:prstGeom prst="rect">
            <a:avLst/>
          </a:prstGeom>
          <a:solidFill>
            <a:schemeClr val="bg1"/>
          </a:solidFill>
          <a:ln w="9525">
            <a:noFill/>
          </a:ln>
        </p:spPr>
        <p:txBody>
          <a:bodyPr>
            <a:spAutoFit/>
          </a:bodyPr>
          <a:lstStyle/>
          <a:p>
            <a:pPr>
              <a:spcBef>
                <a:spcPct val="50000"/>
              </a:spcBef>
            </a:pPr>
            <a:r>
              <a:rPr lang="en-US" altLang="zh-CN" sz="3200" b="1" dirty="0">
                <a:latin typeface="Times New Roman" panose="02020603050405020304" pitchFamily="18" charset="0"/>
                <a:ea typeface="楷体_GB2312" pitchFamily="49" charset="-122"/>
              </a:rPr>
              <a:t>       </a:t>
            </a:r>
            <a:r>
              <a:rPr lang="zh-CN" altLang="en-US" sz="3200" b="1" dirty="0">
                <a:latin typeface="Times New Roman" panose="02020603050405020304" pitchFamily="18" charset="0"/>
                <a:ea typeface="楷体_GB2312" pitchFamily="49" charset="-122"/>
              </a:rPr>
              <a:t>边城，即边地的小城，指远离城市的边远小镇。</a:t>
            </a:r>
          </a:p>
          <a:p>
            <a:pPr>
              <a:spcBef>
                <a:spcPct val="50000"/>
              </a:spcBef>
            </a:pPr>
            <a:r>
              <a:rPr lang="zh-CN" altLang="en-US" sz="3200" b="1" dirty="0">
                <a:latin typeface="Times New Roman" panose="02020603050405020304" pitchFamily="18" charset="0"/>
                <a:ea typeface="楷体_GB2312" pitchFamily="49" charset="-122"/>
              </a:rPr>
              <a:t>       从时间、文化上考虑，“边城”是大城市的腐朽生活和“庸俗小气自私市侩”的风气的对立面。</a:t>
            </a:r>
          </a:p>
        </p:txBody>
      </p:sp>
      <p:pic>
        <p:nvPicPr>
          <p:cNvPr id="35844" name="Picture 9" descr="图片1"/>
          <p:cNvPicPr>
            <a:picLocks noChangeAspect="1"/>
          </p:cNvPicPr>
          <p:nvPr/>
        </p:nvPicPr>
        <p:blipFill>
          <a:blip r:embed="rId2"/>
          <a:stretch>
            <a:fillRect/>
          </a:stretch>
        </p:blipFill>
        <p:spPr>
          <a:xfrm>
            <a:off x="179388" y="390525"/>
            <a:ext cx="3968750" cy="5846763"/>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7"/>
                                        </p:tgtEl>
                                        <p:attrNameLst>
                                          <p:attrName>style.visibility</p:attrName>
                                        </p:attrNameLst>
                                      </p:cBhvr>
                                      <p:to>
                                        <p:strVal val="visible"/>
                                      </p:to>
                                    </p:set>
                                    <p:animEffect transition="in" filter="dissolve">
                                      <p:cBhvr>
                                        <p:cTn id="7" dur="10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文本框 43011"/>
          <p:cNvSpPr txBox="1"/>
          <p:nvPr/>
        </p:nvSpPr>
        <p:spPr>
          <a:xfrm>
            <a:off x="179705" y="404495"/>
            <a:ext cx="6546215" cy="768350"/>
          </a:xfrm>
          <a:prstGeom prst="rect">
            <a:avLst/>
          </a:prstGeom>
          <a:noFill/>
          <a:ln w="9525">
            <a:noFill/>
          </a:ln>
        </p:spPr>
        <p:txBody>
          <a:bodyPr wrap="square">
            <a:spAutoFit/>
          </a:bodyPr>
          <a:lstStyle/>
          <a:p>
            <a:pPr marR="0" defTabSz="914400">
              <a:spcBef>
                <a:spcPct val="50000"/>
              </a:spcBef>
              <a:buClrTx/>
              <a:buSzTx/>
              <a:buFontTx/>
              <a:buNone/>
              <a:defRPr/>
            </a:pPr>
            <a:r>
              <a:rPr kumimoji="0" lang="zh-CN" altLang="en-US" sz="4400" b="1" u="sng" kern="1200" cap="none" spc="0" normalizeH="0" baseline="0" noProof="1">
                <a:effectLst>
                  <a:outerShdw blurRad="38100" dist="38100" dir="2700000">
                    <a:srgbClr val="FFFFFF"/>
                  </a:outerShdw>
                </a:effectLst>
                <a:latin typeface="Verdana" panose="020B0604030504040204" pitchFamily="34" charset="0"/>
                <a:ea typeface="宋体" panose="02010600030101010101" pitchFamily="2" charset="-122"/>
                <a:cs typeface="+mn-cs"/>
              </a:rPr>
              <a:t>《边城》的创作动机</a:t>
            </a:r>
          </a:p>
        </p:txBody>
      </p:sp>
      <p:sp>
        <p:nvSpPr>
          <p:cNvPr id="43013" name="文本框 43012"/>
          <p:cNvSpPr txBox="1"/>
          <p:nvPr/>
        </p:nvSpPr>
        <p:spPr>
          <a:xfrm>
            <a:off x="755650" y="1412875"/>
            <a:ext cx="7772400" cy="4523105"/>
          </a:xfrm>
          <a:prstGeom prst="rect">
            <a:avLst/>
          </a:prstGeom>
          <a:solidFill>
            <a:schemeClr val="accent5">
              <a:lumMod val="20000"/>
              <a:lumOff val="80000"/>
            </a:schemeClr>
          </a:solidFill>
          <a:ln w="9525">
            <a:noFill/>
          </a:ln>
        </p:spPr>
        <p:txBody>
          <a:bodyPr>
            <a:spAutoFit/>
          </a:bodyPr>
          <a:lstStyle/>
          <a:p>
            <a:pPr marR="0" defTabSz="914400">
              <a:spcBef>
                <a:spcPct val="50000"/>
              </a:spcBef>
              <a:buClrTx/>
              <a:buSzTx/>
              <a:buFontTx/>
              <a:buNone/>
              <a:defRPr/>
            </a:pPr>
            <a:r>
              <a:rPr kumimoji="0" lang="en-US" altLang="zh-CN" sz="3600" b="1" kern="1200" cap="none" spc="0" normalizeH="0" baseline="0" noProof="1">
                <a:solidFill>
                  <a:srgbClr val="CC9900"/>
                </a:solidFill>
                <a:effectLst>
                  <a:outerShdw blurRad="38100" dist="38100" dir="2700000">
                    <a:srgbClr val="000000"/>
                  </a:outerShdw>
                </a:effectLst>
                <a:latin typeface="Verdana" panose="020B0604030504040204" pitchFamily="34" charset="0"/>
                <a:ea typeface="宋体" panose="02010600030101010101" pitchFamily="2" charset="-122"/>
                <a:cs typeface="+mn-cs"/>
              </a:rPr>
              <a:t>      </a:t>
            </a:r>
            <a:r>
              <a:rPr kumimoji="0" lang="zh-CN" altLang="en-US" sz="3600" b="1" kern="1200" cap="none" spc="0" normalizeH="0" baseline="0" noProof="1">
                <a:solidFill>
                  <a:srgbClr val="CC9900"/>
                </a:solidFill>
                <a:effectLst>
                  <a:outerShdw blurRad="38100" dist="38100" dir="2700000">
                    <a:srgbClr val="000000"/>
                  </a:outerShdw>
                </a:effectLst>
                <a:latin typeface="Verdana" panose="020B0604030504040204" pitchFamily="34" charset="0"/>
                <a:ea typeface="宋体" panose="02010600030101010101" pitchFamily="2" charset="-122"/>
                <a:cs typeface="+mn-cs"/>
              </a:rPr>
              <a:t>我要表现的本是一种“人生的形式”，一种“优美，健康而又不悖乎人性的人生形式”。我注意不在领导读者去桃源旅行，却想借重桃源上行七百里路酉水流域一个小城市中几个愚夫俗子，被一件普通人事牵连在一处时，各人应得的一分哀乐，为人类的</a:t>
            </a:r>
            <a:r>
              <a:rPr kumimoji="0" lang="en-US" altLang="zh-CN" sz="3600" b="1" kern="1200" cap="none" spc="0" normalizeH="0" baseline="0" noProof="1">
                <a:solidFill>
                  <a:srgbClr val="CC9900"/>
                </a:solidFill>
                <a:effectLst>
                  <a:outerShdw blurRad="38100" dist="38100" dir="2700000">
                    <a:srgbClr val="000000"/>
                  </a:outerShdw>
                </a:effectLst>
                <a:latin typeface="Verdana" panose="020B0604030504040204" pitchFamily="34" charset="0"/>
                <a:ea typeface="宋体" panose="02010600030101010101" pitchFamily="2" charset="-122"/>
                <a:cs typeface="+mn-cs"/>
              </a:rPr>
              <a:t>“</a:t>
            </a:r>
            <a:r>
              <a:rPr kumimoji="0" lang="zh-CN" altLang="en-US" sz="3600" b="1" kern="1200" cap="none" spc="0" normalizeH="0" baseline="0" noProof="1">
                <a:solidFill>
                  <a:srgbClr val="CC9900"/>
                </a:solidFill>
                <a:effectLst>
                  <a:outerShdw blurRad="38100" dist="38100" dir="2700000">
                    <a:srgbClr val="000000"/>
                  </a:outerShdw>
                </a:effectLst>
                <a:latin typeface="Verdana" panose="020B0604030504040204" pitchFamily="34" charset="0"/>
                <a:ea typeface="宋体" panose="02010600030101010101" pitchFamily="2" charset="-122"/>
                <a:cs typeface="+mn-cs"/>
              </a:rPr>
              <a:t>爱</a:t>
            </a:r>
            <a:r>
              <a:rPr kumimoji="0" lang="en-US" altLang="zh-CN" sz="3600" b="1" kern="1200" cap="none" spc="0" normalizeH="0" baseline="0" noProof="1">
                <a:solidFill>
                  <a:srgbClr val="CC9900"/>
                </a:solidFill>
                <a:effectLst>
                  <a:outerShdw blurRad="38100" dist="38100" dir="2700000">
                    <a:srgbClr val="000000"/>
                  </a:outerShdw>
                </a:effectLst>
                <a:latin typeface="Verdana" panose="020B0604030504040204" pitchFamily="34" charset="0"/>
                <a:ea typeface="宋体" panose="02010600030101010101" pitchFamily="2" charset="-122"/>
                <a:cs typeface="+mn-cs"/>
              </a:rPr>
              <a:t>”</a:t>
            </a:r>
            <a:r>
              <a:rPr kumimoji="0" lang="zh-CN" altLang="en-US" sz="3600" b="1" kern="1200" cap="none" spc="0" normalizeH="0" baseline="0" noProof="1">
                <a:solidFill>
                  <a:srgbClr val="CC9900"/>
                </a:solidFill>
                <a:effectLst>
                  <a:outerShdw blurRad="38100" dist="38100" dir="2700000">
                    <a:srgbClr val="000000"/>
                  </a:outerShdw>
                </a:effectLst>
                <a:latin typeface="Verdana" panose="020B0604030504040204" pitchFamily="34" charset="0"/>
                <a:ea typeface="宋体" panose="02010600030101010101" pitchFamily="2" charset="-122"/>
                <a:cs typeface="+mn-cs"/>
              </a:rPr>
              <a:t>字作一度恰如其分的说明。</a:t>
            </a:r>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p:cNvSpPr>
          <p:nvPr>
            <p:ph idx="1"/>
          </p:nvPr>
        </p:nvSpPr>
        <p:spPr>
          <a:xfrm>
            <a:off x="611188" y="692150"/>
            <a:ext cx="8208962" cy="5451494"/>
          </a:xfrm>
          <a:solidFill>
            <a:schemeClr val="accent5">
              <a:lumMod val="20000"/>
              <a:lumOff val="80000"/>
            </a:schemeClr>
          </a:solidFill>
          <a:ln/>
        </p:spPr>
        <p:txBody>
          <a:bodyPr vert="horz" wrap="square" lIns="91440" tIns="45720" rIns="91440" bIns="45720" anchor="t" anchorCtr="0"/>
          <a:lstStyle/>
          <a:p>
            <a:pPr eaLnBrk="1" hangingPunct="1">
              <a:lnSpc>
                <a:spcPct val="80000"/>
              </a:lnSpc>
            </a:pPr>
            <a:r>
              <a:rPr lang="zh-CN" altLang="en-US" b="1" dirty="0">
                <a:solidFill>
                  <a:srgbClr val="C00000"/>
                </a:solidFill>
                <a:latin typeface="楷体_GB2312" pitchFamily="49" charset="-122"/>
                <a:ea typeface="楷体_GB2312" pitchFamily="49" charset="-122"/>
              </a:rPr>
              <a:t>只身闯北京苦读，北大</a:t>
            </a:r>
            <a:r>
              <a:rPr lang="zh-CN" altLang="en-US" b="1" dirty="0">
                <a:solidFill>
                  <a:srgbClr val="C00000"/>
                </a:solidFill>
                <a:ea typeface="楷体_GB2312" pitchFamily="49" charset="-122"/>
              </a:rPr>
              <a:t>“</a:t>
            </a:r>
            <a:r>
              <a:rPr lang="zh-CN" altLang="en-US" b="1" dirty="0">
                <a:solidFill>
                  <a:srgbClr val="C00000"/>
                </a:solidFill>
                <a:latin typeface="楷体_GB2312" pitchFamily="49" charset="-122"/>
                <a:ea typeface="楷体_GB2312" pitchFamily="49" charset="-122"/>
              </a:rPr>
              <a:t>蹭课</a:t>
            </a:r>
            <a:r>
              <a:rPr lang="zh-CN" altLang="en-US" b="1" dirty="0">
                <a:solidFill>
                  <a:srgbClr val="C00000"/>
                </a:solidFill>
                <a:ea typeface="楷体_GB2312" pitchFamily="49" charset="-122"/>
              </a:rPr>
              <a:t>”</a:t>
            </a:r>
            <a:r>
              <a:rPr lang="zh-CN" altLang="en-US" b="1" dirty="0">
                <a:solidFill>
                  <a:srgbClr val="003300"/>
                </a:solidFill>
                <a:latin typeface="楷体_GB2312" pitchFamily="49" charset="-122"/>
                <a:ea typeface="楷体_GB2312" pitchFamily="49" charset="-122"/>
              </a:rPr>
              <a:t>　</a:t>
            </a:r>
            <a:r>
              <a:rPr lang="en-US" altLang="zh-CN" b="1" dirty="0">
                <a:solidFill>
                  <a:srgbClr val="003300"/>
                </a:solidFill>
                <a:latin typeface="楷体_GB2312" pitchFamily="49" charset="-122"/>
                <a:ea typeface="楷体_GB2312" pitchFamily="49" charset="-122"/>
              </a:rPr>
              <a:t>20</a:t>
            </a:r>
            <a:r>
              <a:rPr lang="zh-CN" altLang="en-US" b="1" dirty="0">
                <a:solidFill>
                  <a:srgbClr val="003300"/>
                </a:solidFill>
                <a:latin typeface="楷体_GB2312" pitchFamily="49" charset="-122"/>
                <a:ea typeface="楷体_GB2312" pitchFamily="49" charset="-122"/>
              </a:rPr>
              <a:t>岁时，沈从文厌倦了</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半匪半军</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的生活，只身来到北京，想上大学。连新式标点都不懂，自然考不上，也上不起，只好在北大</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蹭课</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。而北大竟然也让这样的人</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蹭</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。一边苦读，一边写作。没有经济来源，冬天只穿两层单衣，生活十分困窘。</a:t>
            </a:r>
          </a:p>
          <a:p>
            <a:pPr eaLnBrk="1" hangingPunct="1">
              <a:lnSpc>
                <a:spcPct val="80000"/>
              </a:lnSpc>
              <a:buNone/>
            </a:pPr>
            <a:r>
              <a:rPr lang="zh-CN" altLang="en-US" b="1" dirty="0">
                <a:solidFill>
                  <a:srgbClr val="003300"/>
                </a:solidFill>
                <a:latin typeface="楷体_GB2312" pitchFamily="49" charset="-122"/>
                <a:ea typeface="楷体_GB2312" pitchFamily="49" charset="-122"/>
              </a:rPr>
              <a:t> </a:t>
            </a:r>
          </a:p>
          <a:p>
            <a:pPr eaLnBrk="1" hangingPunct="1">
              <a:lnSpc>
                <a:spcPct val="80000"/>
              </a:lnSpc>
            </a:pPr>
            <a:r>
              <a:rPr lang="zh-CN" altLang="en-US" b="1" dirty="0">
                <a:solidFill>
                  <a:srgbClr val="C00000"/>
                </a:solidFill>
                <a:latin typeface="楷体_GB2312" pitchFamily="49" charset="-122"/>
                <a:ea typeface="楷体_GB2312" pitchFamily="49" charset="-122"/>
              </a:rPr>
              <a:t>不懂标点符号，竟成著名作家</a:t>
            </a:r>
            <a:r>
              <a:rPr lang="zh-CN" altLang="en-US" b="1" dirty="0">
                <a:solidFill>
                  <a:srgbClr val="003300"/>
                </a:solidFill>
                <a:latin typeface="楷体_GB2312" pitchFamily="49" charset="-122"/>
                <a:ea typeface="楷体_GB2312" pitchFamily="49" charset="-122"/>
              </a:rPr>
              <a:t>　</a:t>
            </a:r>
            <a:r>
              <a:rPr lang="en-US" altLang="zh-CN" b="1" dirty="0">
                <a:solidFill>
                  <a:srgbClr val="003300"/>
                </a:solidFill>
                <a:latin typeface="楷体_GB2312" pitchFamily="49" charset="-122"/>
                <a:ea typeface="楷体_GB2312" pitchFamily="49" charset="-122"/>
              </a:rPr>
              <a:t>1924</a:t>
            </a:r>
            <a:r>
              <a:rPr lang="zh-CN" altLang="en-US" b="1" dirty="0">
                <a:solidFill>
                  <a:srgbClr val="003300"/>
                </a:solidFill>
                <a:latin typeface="楷体_GB2312" pitchFamily="49" charset="-122"/>
                <a:ea typeface="楷体_GB2312" pitchFamily="49" charset="-122"/>
              </a:rPr>
              <a:t>年</a:t>
            </a:r>
            <a:r>
              <a:rPr lang="en-US" altLang="zh-CN" b="1" dirty="0">
                <a:solidFill>
                  <a:srgbClr val="003300"/>
                </a:solidFill>
                <a:latin typeface="楷体_GB2312" pitchFamily="49" charset="-122"/>
                <a:ea typeface="楷体_GB2312" pitchFamily="49" charset="-122"/>
              </a:rPr>
              <a:t>12</a:t>
            </a:r>
            <a:r>
              <a:rPr lang="zh-CN" altLang="en-US" b="1" dirty="0">
                <a:solidFill>
                  <a:srgbClr val="003300"/>
                </a:solidFill>
                <a:latin typeface="楷体_GB2312" pitchFamily="49" charset="-122"/>
                <a:ea typeface="楷体_GB2312" pitchFamily="49" charset="-122"/>
              </a:rPr>
              <a:t>月沈从文在</a:t>
            </a:r>
            <a:r>
              <a:rPr lang="en-US" altLang="zh-CN" b="1" dirty="0">
                <a:solidFill>
                  <a:srgbClr val="003300"/>
                </a:solidFill>
                <a:latin typeface="楷体_GB2312" pitchFamily="49" charset="-122"/>
                <a:ea typeface="楷体_GB2312" pitchFamily="49" charset="-122"/>
              </a:rPr>
              <a:t>《</a:t>
            </a:r>
            <a:r>
              <a:rPr lang="zh-CN" altLang="en-US" b="1" dirty="0">
                <a:solidFill>
                  <a:srgbClr val="003300"/>
                </a:solidFill>
                <a:latin typeface="楷体_GB2312" pitchFamily="49" charset="-122"/>
                <a:ea typeface="楷体_GB2312" pitchFamily="49" charset="-122"/>
              </a:rPr>
              <a:t>晨报</a:t>
            </a:r>
            <a:r>
              <a:rPr lang="en-US" altLang="zh-CN" b="1" dirty="0">
                <a:solidFill>
                  <a:srgbClr val="003300"/>
                </a:solidFill>
                <a:latin typeface="楷体_GB2312" pitchFamily="49" charset="-122"/>
                <a:ea typeface="楷体_GB2312" pitchFamily="49" charset="-122"/>
              </a:rPr>
              <a:t>》</a:t>
            </a:r>
            <a:r>
              <a:rPr lang="zh-CN" altLang="en-US" b="1" dirty="0">
                <a:solidFill>
                  <a:srgbClr val="003300"/>
                </a:solidFill>
                <a:latin typeface="楷体_GB2312" pitchFamily="49" charset="-122"/>
                <a:ea typeface="楷体_GB2312" pitchFamily="49" charset="-122"/>
              </a:rPr>
              <a:t>副刊发表了一篇小说，初涉文坛。到</a:t>
            </a:r>
            <a:r>
              <a:rPr lang="en-US" altLang="zh-CN" b="1" dirty="0">
                <a:solidFill>
                  <a:srgbClr val="003300"/>
                </a:solidFill>
                <a:latin typeface="楷体_GB2312" pitchFamily="49" charset="-122"/>
                <a:ea typeface="楷体_GB2312" pitchFamily="49" charset="-122"/>
              </a:rPr>
              <a:t>1948</a:t>
            </a:r>
            <a:r>
              <a:rPr lang="zh-CN" altLang="en-US" b="1" dirty="0">
                <a:solidFill>
                  <a:srgbClr val="003300"/>
                </a:solidFill>
                <a:latin typeface="楷体_GB2312" pitchFamily="49" charset="-122"/>
                <a:ea typeface="楷体_GB2312" pitchFamily="49" charset="-122"/>
              </a:rPr>
              <a:t>年，出版小说、散文、文论等共</a:t>
            </a:r>
            <a:r>
              <a:rPr lang="en-US" altLang="zh-CN" b="1" dirty="0">
                <a:solidFill>
                  <a:srgbClr val="003300"/>
                </a:solidFill>
                <a:latin typeface="楷体_GB2312" pitchFamily="49" charset="-122"/>
                <a:ea typeface="楷体_GB2312" pitchFamily="49" charset="-122"/>
              </a:rPr>
              <a:t>70</a:t>
            </a:r>
            <a:r>
              <a:rPr lang="zh-CN" altLang="en-US" b="1" dirty="0">
                <a:solidFill>
                  <a:srgbClr val="003300"/>
                </a:solidFill>
                <a:latin typeface="楷体_GB2312" pitchFamily="49" charset="-122"/>
                <a:ea typeface="楷体_GB2312" pitchFamily="49" charset="-122"/>
              </a:rPr>
              <a:t>多本，平均一年</a:t>
            </a:r>
            <a:r>
              <a:rPr lang="en-US" altLang="zh-CN" b="1" dirty="0">
                <a:solidFill>
                  <a:srgbClr val="003300"/>
                </a:solidFill>
                <a:latin typeface="楷体_GB2312" pitchFamily="49" charset="-122"/>
                <a:ea typeface="楷体_GB2312" pitchFamily="49" charset="-122"/>
              </a:rPr>
              <a:t>3</a:t>
            </a:r>
            <a:r>
              <a:rPr lang="zh-CN" altLang="en-US" b="1" dirty="0">
                <a:solidFill>
                  <a:srgbClr val="003300"/>
                </a:solidFill>
                <a:latin typeface="楷体_GB2312" pitchFamily="49" charset="-122"/>
                <a:ea typeface="楷体_GB2312" pitchFamily="49" charset="-122"/>
              </a:rPr>
              <a:t>本，是中国最多产的作家。</a:t>
            </a:r>
            <a:r>
              <a:rPr lang="zh-CN" altLang="en-US" b="1" dirty="0">
                <a:solidFill>
                  <a:srgbClr val="003300"/>
                </a:solidFill>
                <a:ea typeface="楷体_GB2312" pitchFamily="49" charset="-122"/>
              </a:rPr>
              <a:t> </a:t>
            </a:r>
            <a:r>
              <a:rPr lang="zh-CN" altLang="en-US" b="1" dirty="0">
                <a:solidFill>
                  <a:srgbClr val="003300"/>
                </a:solidFill>
                <a:latin typeface="楷体_GB2312" pitchFamily="49" charset="-122"/>
                <a:ea typeface="楷体_GB2312" pitchFamily="49" charset="-122"/>
              </a:rPr>
              <a:t> </a:t>
            </a:r>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p:nvPr/>
        </p:nvSpPr>
        <p:spPr>
          <a:xfrm>
            <a:off x="228600" y="228600"/>
            <a:ext cx="2590800" cy="457200"/>
          </a:xfrm>
          <a:prstGeom prst="rect">
            <a:avLst/>
          </a:prstGeom>
          <a:noFill/>
          <a:ln w="9525">
            <a:noFill/>
          </a:ln>
        </p:spPr>
        <p:txBody>
          <a:bodyPr>
            <a:spAutoFit/>
          </a:bodyPr>
          <a:lstStyle/>
          <a:p>
            <a:pPr>
              <a:spcBef>
                <a:spcPct val="50000"/>
              </a:spcBef>
            </a:pPr>
            <a:endParaRPr lang="zh-CN" altLang="zh-CN" dirty="0">
              <a:latin typeface="Verdana" panose="020B0604030504040204" pitchFamily="34" charset="0"/>
            </a:endParaRPr>
          </a:p>
        </p:txBody>
      </p:sp>
      <p:sp>
        <p:nvSpPr>
          <p:cNvPr id="69635" name="Text Box 3"/>
          <p:cNvSpPr txBox="1">
            <a:spLocks noChangeArrowheads="1"/>
          </p:cNvSpPr>
          <p:nvPr/>
        </p:nvSpPr>
        <p:spPr bwMode="auto">
          <a:xfrm>
            <a:off x="152400" y="304800"/>
            <a:ext cx="3505200" cy="641350"/>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3600" b="1" i="1" u="sng" kern="1200" cap="none" spc="0" normalizeH="0" baseline="0" noProof="0" smtClean="0">
                <a:solidFill>
                  <a:srgbClr val="800000"/>
                </a:solidFill>
                <a:effectLst>
                  <a:outerShdw blurRad="38100" dist="38100" dir="2700000" algn="tl">
                    <a:srgbClr val="000000"/>
                  </a:outerShdw>
                </a:effectLst>
                <a:latin typeface="Verdana" panose="020B0604030504040204" pitchFamily="34" charset="0"/>
                <a:ea typeface="宋体" panose="02010600030101010101" pitchFamily="2" charset="-122"/>
                <a:cs typeface="+mn-cs"/>
              </a:rPr>
              <a:t>纯朴的人性美</a:t>
            </a:r>
          </a:p>
        </p:txBody>
      </p:sp>
      <p:sp>
        <p:nvSpPr>
          <p:cNvPr id="69636" name="Text Box 4"/>
          <p:cNvSpPr txBox="1">
            <a:spLocks noChangeArrowheads="1"/>
          </p:cNvSpPr>
          <p:nvPr/>
        </p:nvSpPr>
        <p:spPr bwMode="auto">
          <a:xfrm>
            <a:off x="304800" y="1295400"/>
            <a:ext cx="8553480" cy="4524315"/>
          </a:xfrm>
          <a:prstGeom prst="rect">
            <a:avLst/>
          </a:prstGeom>
          <a:solidFill>
            <a:schemeClr val="accent5">
              <a:lumMod val="20000"/>
              <a:lumOff val="80000"/>
            </a:schemeClr>
          </a:solidFill>
          <a:ln w="9525">
            <a:noFill/>
            <a:miter lim="800000"/>
          </a:ln>
          <a:effectLst/>
        </p:spPr>
        <p:txBody>
          <a:bodyPr wrap="square">
            <a:spAutoFit/>
          </a:bodyPr>
          <a:lstStyle/>
          <a:p>
            <a:pPr marR="0" defTabSz="914400">
              <a:spcBef>
                <a:spcPct val="50000"/>
              </a:spcBef>
              <a:buClrTx/>
              <a:buSzTx/>
              <a:buFontTx/>
              <a:buNone/>
              <a:defRPr/>
            </a:pPr>
            <a:r>
              <a:rPr kumimoji="1" lang="zh-CN" altLang="en-US" sz="3600" b="1" kern="1200" cap="none" spc="0" normalizeH="0" baseline="0" noProof="0" dirty="0" smtClean="0">
                <a:solidFill>
                  <a:srgbClr val="CC9900"/>
                </a:solidFill>
                <a:effectLst>
                  <a:outerShdw blurRad="38100" dist="38100" dir="2700000" algn="tl">
                    <a:srgbClr val="000000"/>
                  </a:outerShdw>
                </a:effectLst>
                <a:latin typeface="Verdana" panose="020B0604030504040204" pitchFamily="34" charset="0"/>
                <a:ea typeface="宋体" panose="02010600030101010101" pitchFamily="2" charset="-122"/>
                <a:cs typeface="+mn-cs"/>
              </a:rPr>
              <a:t>      作者描写的湘西，自然风光秀丽、民风纯朴，人们不讲等级，不谈功利，人与人之间真诚相待，相互友爱。外公与孙女的爱、翠翠对傩送纯真的爱、天保兄弟对翠翠真挚的爱以及兄弟见诚挚的手足之爱。这些都代表着未受污染的农业文明的传统美德。作者极力状写湘西自然之明净，也是为了状写湘西人的心灵之明净。</a:t>
            </a:r>
          </a:p>
        </p:txBody>
      </p:sp>
    </p:spTree>
  </p:cSld>
  <p:clrMapOvr>
    <a:masterClrMapping/>
  </p:clrMapOvr>
  <p:transition>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p:cNvSpPr>
          <p:nvPr>
            <p:ph type="title"/>
          </p:nvPr>
        </p:nvSpPr>
        <p:spPr>
          <a:xfrm>
            <a:off x="900113" y="274638"/>
            <a:ext cx="2303462" cy="631825"/>
          </a:xfrm>
          <a:solidFill>
            <a:srgbClr val="FFFF00">
              <a:alpha val="100000"/>
            </a:srgbClr>
          </a:solidFill>
          <a:ln/>
        </p:spPr>
        <p:txBody>
          <a:bodyPr vert="horz" wrap="square" lIns="91440" tIns="45720" rIns="91440" bIns="45720" anchor="ctr" anchorCtr="0"/>
          <a:lstStyle/>
          <a:p>
            <a:pPr eaLnBrk="1" hangingPunct="1"/>
            <a:r>
              <a:rPr lang="en-US" altLang="zh-CN" sz="4000" dirty="0">
                <a:solidFill>
                  <a:schemeClr val="tx1"/>
                </a:solidFill>
                <a:ea typeface="方正大黑简体"/>
              </a:rPr>
              <a:t>【</a:t>
            </a:r>
            <a:r>
              <a:rPr lang="zh-CN" altLang="en-US" sz="4000" dirty="0">
                <a:solidFill>
                  <a:schemeClr val="tx1"/>
                </a:solidFill>
                <a:ea typeface="方正大黑简体"/>
              </a:rPr>
              <a:t>主题</a:t>
            </a:r>
            <a:r>
              <a:rPr lang="en-US" altLang="zh-CN" sz="4000" dirty="0">
                <a:solidFill>
                  <a:schemeClr val="tx1"/>
                </a:solidFill>
                <a:ea typeface="方正大黑简体"/>
              </a:rPr>
              <a:t>】</a:t>
            </a:r>
          </a:p>
        </p:txBody>
      </p:sp>
      <p:sp>
        <p:nvSpPr>
          <p:cNvPr id="64515" name="Rectangle 3"/>
          <p:cNvSpPr>
            <a:spLocks noGrp="1"/>
          </p:cNvSpPr>
          <p:nvPr>
            <p:ph idx="1"/>
          </p:nvPr>
        </p:nvSpPr>
        <p:spPr>
          <a:xfrm>
            <a:off x="468313" y="1412875"/>
            <a:ext cx="8064500" cy="1223963"/>
          </a:xfrm>
          <a:solidFill>
            <a:schemeClr val="accent5">
              <a:lumMod val="20000"/>
              <a:lumOff val="80000"/>
            </a:schemeClr>
          </a:solidFill>
          <a:ln/>
        </p:spPr>
        <p:txBody>
          <a:bodyPr vert="horz" wrap="square" lIns="91440" tIns="45720" rIns="91440" bIns="45720" anchor="t" anchorCtr="0"/>
          <a:lstStyle/>
          <a:p>
            <a:pPr eaLnBrk="1" hangingPunct="1">
              <a:lnSpc>
                <a:spcPct val="90000"/>
              </a:lnSpc>
              <a:buNone/>
            </a:pPr>
            <a:r>
              <a:rPr lang="zh-CN" altLang="en-US" sz="3700" b="1" u="sng" dirty="0">
                <a:solidFill>
                  <a:srgbClr val="FF0000"/>
                </a:solidFill>
              </a:rPr>
              <a:t>赞美</a:t>
            </a:r>
            <a:r>
              <a:rPr lang="en-US" altLang="zh-CN" sz="3700" b="1" u="sng" dirty="0">
                <a:solidFill>
                  <a:srgbClr val="FF0000"/>
                </a:solidFill>
              </a:rPr>
              <a:t>: </a:t>
            </a:r>
            <a:r>
              <a:rPr lang="zh-CN" altLang="en-US" sz="3700" b="1" dirty="0"/>
              <a:t>边城生活的质朴、纯真和人与人之间纯洁的爱</a:t>
            </a:r>
            <a:r>
              <a:rPr lang="zh-CN" altLang="en-US" sz="4100" b="1" dirty="0"/>
              <a:t>；</a:t>
            </a:r>
          </a:p>
        </p:txBody>
      </p:sp>
      <p:sp>
        <p:nvSpPr>
          <p:cNvPr id="64516" name="Text Box 4"/>
          <p:cNvSpPr txBox="1"/>
          <p:nvPr/>
        </p:nvSpPr>
        <p:spPr>
          <a:xfrm>
            <a:off x="468313" y="3068638"/>
            <a:ext cx="8135937" cy="1190625"/>
          </a:xfrm>
          <a:prstGeom prst="rect">
            <a:avLst/>
          </a:prstGeom>
          <a:solidFill>
            <a:schemeClr val="accent5">
              <a:lumMod val="40000"/>
              <a:lumOff val="60000"/>
            </a:schemeClr>
          </a:solidFill>
          <a:ln w="9525">
            <a:noFill/>
          </a:ln>
        </p:spPr>
        <p:txBody>
          <a:bodyPr>
            <a:spAutoFit/>
          </a:bodyPr>
          <a:lstStyle/>
          <a:p>
            <a:r>
              <a:rPr lang="zh-CN" altLang="en-US" sz="3600" b="1" u="sng" dirty="0">
                <a:solidFill>
                  <a:srgbClr val="FF0000"/>
                </a:solidFill>
                <a:latin typeface="Times New Roman" panose="02020603050405020304" pitchFamily="18" charset="0"/>
              </a:rPr>
              <a:t>批判</a:t>
            </a:r>
            <a:r>
              <a:rPr lang="en-US" altLang="zh-CN" sz="3600" b="1" u="sng" dirty="0">
                <a:solidFill>
                  <a:srgbClr val="FF0000"/>
                </a:solidFill>
                <a:latin typeface="Times New Roman" panose="02020603050405020304" pitchFamily="18" charset="0"/>
              </a:rPr>
              <a:t>:  </a:t>
            </a:r>
            <a:r>
              <a:rPr lang="zh-CN" altLang="en-US" sz="3600" b="1" dirty="0">
                <a:latin typeface="Times New Roman" panose="02020603050405020304" pitchFamily="18" charset="0"/>
              </a:rPr>
              <a:t>物欲泛滥的现代文明；拜金主义   的浅薄庸俗和腐化堕落的现实；</a:t>
            </a:r>
          </a:p>
        </p:txBody>
      </p:sp>
      <p:sp>
        <p:nvSpPr>
          <p:cNvPr id="64517" name="Text Box 5"/>
          <p:cNvSpPr txBox="1"/>
          <p:nvPr/>
        </p:nvSpPr>
        <p:spPr>
          <a:xfrm>
            <a:off x="468313" y="5084763"/>
            <a:ext cx="8064500" cy="641350"/>
          </a:xfrm>
          <a:prstGeom prst="rect">
            <a:avLst/>
          </a:prstGeom>
          <a:solidFill>
            <a:schemeClr val="accent5">
              <a:lumMod val="60000"/>
              <a:lumOff val="40000"/>
            </a:schemeClr>
          </a:solidFill>
          <a:ln w="9525">
            <a:noFill/>
          </a:ln>
        </p:spPr>
        <p:txBody>
          <a:bodyPr>
            <a:spAutoFit/>
          </a:bodyPr>
          <a:lstStyle/>
          <a:p>
            <a:pPr>
              <a:spcBef>
                <a:spcPct val="50000"/>
              </a:spcBef>
            </a:pPr>
            <a:r>
              <a:rPr lang="zh-CN" altLang="en-US" sz="3600" b="1" u="sng" dirty="0">
                <a:solidFill>
                  <a:srgbClr val="FF0000"/>
                </a:solidFill>
                <a:latin typeface="Times New Roman" panose="02020603050405020304" pitchFamily="18" charset="0"/>
              </a:rPr>
              <a:t>呼吁</a:t>
            </a:r>
            <a:r>
              <a:rPr lang="en-US" altLang="zh-CN" sz="3600" b="1" u="sng" dirty="0">
                <a:solidFill>
                  <a:srgbClr val="FF0000"/>
                </a:solidFill>
                <a:latin typeface="Times New Roman" panose="02020603050405020304" pitchFamily="18" charset="0"/>
              </a:rPr>
              <a:t>:</a:t>
            </a:r>
            <a:r>
              <a:rPr lang="zh-CN" altLang="en-US" sz="3600" b="1" dirty="0">
                <a:solidFill>
                  <a:srgbClr val="000000"/>
                </a:solidFill>
                <a:latin typeface="Times New Roman" panose="02020603050405020304" pitchFamily="18" charset="0"/>
              </a:rPr>
              <a:t>重建民族的美好品德和人格。</a:t>
            </a:r>
          </a:p>
        </p:txBody>
      </p:sp>
    </p:spTree>
  </p:cSld>
  <p:clrMapOvr>
    <a:masterClrMapping/>
  </p:clrMapOvr>
  <p:transition>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236553" descr="32906346ff0931046b63e51b"/>
          <p:cNvPicPr>
            <a:picLocks noChangeAspect="1"/>
          </p:cNvPicPr>
          <p:nvPr/>
        </p:nvPicPr>
        <p:blipFill>
          <a:blip r:embed="rId2"/>
          <a:stretch>
            <a:fillRect/>
          </a:stretch>
        </p:blipFill>
        <p:spPr>
          <a:xfrm>
            <a:off x="0" y="0"/>
            <a:ext cx="9144000" cy="6962775"/>
          </a:xfrm>
          <a:prstGeom prst="rect">
            <a:avLst/>
          </a:prstGeom>
          <a:noFill/>
          <a:ln w="9525">
            <a:noFill/>
          </a:ln>
        </p:spPr>
      </p:pic>
      <p:sp>
        <p:nvSpPr>
          <p:cNvPr id="236549" name="文本框 236548"/>
          <p:cNvSpPr txBox="1">
            <a:spLocks noChangeArrowheads="1"/>
          </p:cNvSpPr>
          <p:nvPr/>
        </p:nvSpPr>
        <p:spPr bwMode="auto">
          <a:xfrm>
            <a:off x="357158" y="285728"/>
            <a:ext cx="1511300" cy="823913"/>
          </a:xfrm>
          <a:prstGeom prst="rect">
            <a:avLst/>
          </a:prstGeom>
          <a:gradFill rotWithShape="1">
            <a:gsLst>
              <a:gs pos="0">
                <a:srgbClr val="052565">
                  <a:alpha val="42999"/>
                </a:srgbClr>
              </a:gs>
              <a:gs pos="50000">
                <a:srgbClr val="0A4FDA">
                  <a:alpha val="41000"/>
                </a:srgbClr>
              </a:gs>
              <a:gs pos="100000">
                <a:srgbClr val="052565">
                  <a:alpha val="42999"/>
                </a:srgbClr>
              </a:gs>
            </a:gsLst>
            <a:lin ang="5400000" scaled="1"/>
          </a:gradFill>
          <a:ln w="9525">
            <a:noFill/>
            <a:miter lim="800000"/>
          </a:ln>
          <a:effectLst>
            <a:prstShdw prst="shdw11">
              <a:schemeClr val="bg2">
                <a:alpha val="50000"/>
              </a:schemeClr>
            </a:prstShdw>
          </a:effectLst>
        </p:spPr>
        <p:txBody>
          <a:bodyPr>
            <a:spAutoFit/>
          </a:bodyPr>
          <a:lstStyle/>
          <a:p>
            <a:pPr marR="0" defTabSz="914400">
              <a:spcBef>
                <a:spcPct val="50000"/>
              </a:spcBef>
              <a:buClrTx/>
              <a:buSzTx/>
              <a:buFontTx/>
              <a:buNone/>
              <a:defRPr/>
            </a:pPr>
            <a:r>
              <a:rPr kumimoji="0" lang="en-US" altLang="zh-CN" sz="4800" b="1" kern="1200" cap="none" spc="0" normalizeH="0" baseline="0" noProof="0" dirty="0" smtClean="0">
                <a:solidFill>
                  <a:srgbClr val="0A4FDA"/>
                </a:solidFill>
                <a:latin typeface="Arial" panose="020B0604020202020204" pitchFamily="34" charset="0"/>
                <a:ea typeface="宋体" panose="02010600030101010101" pitchFamily="2" charset="-122"/>
                <a:cs typeface="+mn-cs"/>
              </a:rPr>
              <a:t> </a:t>
            </a:r>
            <a:r>
              <a:rPr kumimoji="0" lang="zh-CN" altLang="en-US" sz="4000" b="1" kern="1200" cap="none" spc="0" normalizeH="0" baseline="0" noProof="0" dirty="0" smtClean="0">
                <a:solidFill>
                  <a:schemeClr val="bg1"/>
                </a:solidFill>
                <a:latin typeface="Arial" panose="020B0604020202020204" pitchFamily="34" charset="0"/>
                <a:ea typeface="宋体" panose="02010600030101010101" pitchFamily="2" charset="-122"/>
                <a:cs typeface="+mn-cs"/>
              </a:rPr>
              <a:t>讨论</a:t>
            </a:r>
          </a:p>
        </p:txBody>
      </p:sp>
      <p:sp>
        <p:nvSpPr>
          <p:cNvPr id="236550" name="文本框 236549"/>
          <p:cNvSpPr txBox="1"/>
          <p:nvPr/>
        </p:nvSpPr>
        <p:spPr>
          <a:xfrm>
            <a:off x="357158" y="981075"/>
            <a:ext cx="8069292" cy="1006475"/>
          </a:xfrm>
          <a:prstGeom prst="rect">
            <a:avLst/>
          </a:prstGeom>
          <a:solidFill>
            <a:schemeClr val="bg1"/>
          </a:solidFill>
          <a:ln w="9525">
            <a:noFill/>
          </a:ln>
        </p:spPr>
        <p:txBody>
          <a:bodyPr wrap="square">
            <a:spAutoFit/>
          </a:bodyPr>
          <a:lstStyle/>
          <a:p>
            <a:r>
              <a:rPr lang="en-US" altLang="zh-CN" sz="3200" b="1" dirty="0">
                <a:solidFill>
                  <a:schemeClr val="hlink"/>
                </a:solidFill>
                <a:latin typeface="Arial" panose="020B0604020202020204" pitchFamily="34" charset="0"/>
              </a:rPr>
              <a:t>    </a:t>
            </a:r>
            <a:r>
              <a:rPr lang="en-US" altLang="zh-CN" sz="3200" b="1" dirty="0">
                <a:solidFill>
                  <a:srgbClr val="FF0000"/>
                </a:solidFill>
                <a:latin typeface="Arial" panose="020B0604020202020204" pitchFamily="34" charset="0"/>
              </a:rPr>
              <a:t> </a:t>
            </a:r>
            <a:r>
              <a:rPr lang="en-US" altLang="zh-CN" sz="2800" b="1" dirty="0">
                <a:solidFill>
                  <a:srgbClr val="FF0000"/>
                </a:solidFill>
                <a:latin typeface="Arial" panose="020B0604020202020204" pitchFamily="34" charset="0"/>
              </a:rPr>
              <a:t>1.  </a:t>
            </a:r>
            <a:r>
              <a:rPr lang="zh-CN" altLang="en-US" sz="2800" b="1" dirty="0">
                <a:solidFill>
                  <a:srgbClr val="FF0000"/>
                </a:solidFill>
                <a:latin typeface="Arial" panose="020B0604020202020204" pitchFamily="34" charset="0"/>
              </a:rPr>
              <a:t>本文写于</a:t>
            </a:r>
            <a:r>
              <a:rPr lang="en-US" altLang="zh-CN" sz="2800" b="1" dirty="0">
                <a:solidFill>
                  <a:srgbClr val="FF0000"/>
                </a:solidFill>
                <a:latin typeface="Arial" panose="020B0604020202020204" pitchFamily="34" charset="0"/>
              </a:rPr>
              <a:t>1933</a:t>
            </a:r>
            <a:r>
              <a:rPr lang="zh-CN" altLang="en-US" sz="2800" b="1" dirty="0">
                <a:solidFill>
                  <a:srgbClr val="FF0000"/>
                </a:solidFill>
                <a:latin typeface="Arial" panose="020B0604020202020204" pitchFamily="34" charset="0"/>
              </a:rPr>
              <a:t>年，当时的中国存在这样美好的世界吗？</a:t>
            </a:r>
          </a:p>
        </p:txBody>
      </p:sp>
      <p:sp>
        <p:nvSpPr>
          <p:cNvPr id="236551" name="文本框 236550"/>
          <p:cNvSpPr txBox="1"/>
          <p:nvPr/>
        </p:nvSpPr>
        <p:spPr>
          <a:xfrm>
            <a:off x="428596" y="2060575"/>
            <a:ext cx="7996267" cy="3970318"/>
          </a:xfrm>
          <a:prstGeom prst="rect">
            <a:avLst/>
          </a:prstGeom>
          <a:solidFill>
            <a:schemeClr val="accent5">
              <a:lumMod val="20000"/>
              <a:lumOff val="80000"/>
            </a:schemeClr>
          </a:solidFill>
          <a:ln w="9525">
            <a:noFill/>
          </a:ln>
        </p:spPr>
        <p:txBody>
          <a:bodyPr wrap="square">
            <a:spAutoFit/>
          </a:bodyPr>
          <a:lstStyle/>
          <a:p>
            <a:pPr>
              <a:spcBef>
                <a:spcPct val="50000"/>
              </a:spcBef>
            </a:pPr>
            <a:r>
              <a:rPr lang="en-US" altLang="zh-CN" sz="2800" b="1" dirty="0">
                <a:latin typeface="Arial" panose="020B0604020202020204" pitchFamily="34" charset="0"/>
              </a:rPr>
              <a:t>    </a:t>
            </a:r>
            <a:r>
              <a:rPr lang="en-US" altLang="zh-CN" sz="2800" b="1" dirty="0">
                <a:gradFill>
                  <a:gsLst>
                    <a:gs pos="0">
                      <a:srgbClr val="E30000"/>
                    </a:gs>
                    <a:gs pos="100000">
                      <a:srgbClr val="760303"/>
                    </a:gs>
                  </a:gsLst>
                  <a:lin scaled="0"/>
                </a:gradFill>
                <a:latin typeface="Arial" panose="020B0604020202020204" pitchFamily="34" charset="0"/>
              </a:rPr>
              <a:t>《</a:t>
            </a:r>
            <a:r>
              <a:rPr lang="zh-CN" altLang="en-US" sz="2800" b="1" dirty="0">
                <a:gradFill>
                  <a:gsLst>
                    <a:gs pos="0">
                      <a:srgbClr val="E30000"/>
                    </a:gs>
                    <a:gs pos="100000">
                      <a:srgbClr val="760303"/>
                    </a:gs>
                  </a:gsLst>
                  <a:lin scaled="0"/>
                </a:gradFill>
                <a:latin typeface="Arial" panose="020B0604020202020204" pitchFamily="34" charset="0"/>
              </a:rPr>
              <a:t>边城</a:t>
            </a:r>
            <a:r>
              <a:rPr lang="en-US" altLang="zh-CN" sz="2800" b="1" dirty="0">
                <a:gradFill>
                  <a:gsLst>
                    <a:gs pos="0">
                      <a:srgbClr val="E30000"/>
                    </a:gs>
                    <a:gs pos="100000">
                      <a:srgbClr val="760303"/>
                    </a:gs>
                  </a:gsLst>
                  <a:lin scaled="0"/>
                </a:gradFill>
                <a:latin typeface="Arial" panose="020B0604020202020204" pitchFamily="34" charset="0"/>
              </a:rPr>
              <a:t>》</a:t>
            </a:r>
            <a:r>
              <a:rPr lang="zh-CN" altLang="en-US" sz="2800" b="1" dirty="0">
                <a:gradFill>
                  <a:gsLst>
                    <a:gs pos="0">
                      <a:srgbClr val="E30000"/>
                    </a:gs>
                    <a:gs pos="100000">
                      <a:srgbClr val="760303"/>
                    </a:gs>
                  </a:gsLst>
                  <a:lin scaled="0"/>
                </a:gradFill>
                <a:latin typeface="Arial" panose="020B0604020202020204" pitchFamily="34" charset="0"/>
              </a:rPr>
              <a:t>所写的那种生活确实存在过，但到</a:t>
            </a:r>
            <a:r>
              <a:rPr lang="en-US" altLang="zh-CN" sz="2800" b="1" dirty="0">
                <a:gradFill>
                  <a:gsLst>
                    <a:gs pos="0">
                      <a:srgbClr val="E30000"/>
                    </a:gs>
                    <a:gs pos="100000">
                      <a:srgbClr val="760303"/>
                    </a:gs>
                  </a:gsLst>
                  <a:lin scaled="0"/>
                </a:gradFill>
                <a:latin typeface="Arial" panose="020B0604020202020204" pitchFamily="34" charset="0"/>
              </a:rPr>
              <a:t>《</a:t>
            </a:r>
            <a:r>
              <a:rPr lang="zh-CN" altLang="en-US" sz="2800" b="1" dirty="0">
                <a:gradFill>
                  <a:gsLst>
                    <a:gs pos="0">
                      <a:srgbClr val="E30000"/>
                    </a:gs>
                    <a:gs pos="100000">
                      <a:srgbClr val="760303"/>
                    </a:gs>
                  </a:gsLst>
                  <a:lin scaled="0"/>
                </a:gradFill>
                <a:latin typeface="Arial" panose="020B0604020202020204" pitchFamily="34" charset="0"/>
              </a:rPr>
              <a:t>边城</a:t>
            </a:r>
            <a:r>
              <a:rPr lang="en-US" altLang="zh-CN" sz="2800" b="1" dirty="0">
                <a:gradFill>
                  <a:gsLst>
                    <a:gs pos="0">
                      <a:srgbClr val="E30000"/>
                    </a:gs>
                    <a:gs pos="100000">
                      <a:srgbClr val="760303"/>
                    </a:gs>
                  </a:gsLst>
                  <a:lin scaled="0"/>
                </a:gradFill>
                <a:latin typeface="Arial" panose="020B0604020202020204" pitchFamily="34" charset="0"/>
              </a:rPr>
              <a:t>》</a:t>
            </a:r>
            <a:r>
              <a:rPr lang="zh-CN" altLang="en-US" sz="2800" b="1" dirty="0">
                <a:gradFill>
                  <a:gsLst>
                    <a:gs pos="0">
                      <a:srgbClr val="E30000"/>
                    </a:gs>
                    <a:gs pos="100000">
                      <a:srgbClr val="760303"/>
                    </a:gs>
                  </a:gsLst>
                  <a:lin scaled="0"/>
                </a:gradFill>
                <a:latin typeface="Arial" panose="020B0604020202020204" pitchFamily="34" charset="0"/>
              </a:rPr>
              <a:t>写作时（</a:t>
            </a:r>
            <a:r>
              <a:rPr lang="en-US" altLang="zh-CN" sz="2800" b="1" dirty="0">
                <a:gradFill>
                  <a:gsLst>
                    <a:gs pos="0">
                      <a:srgbClr val="E30000"/>
                    </a:gs>
                    <a:gs pos="100000">
                      <a:srgbClr val="760303"/>
                    </a:gs>
                  </a:gsLst>
                  <a:lin scaled="0"/>
                </a:gradFill>
                <a:latin typeface="Arial" panose="020B0604020202020204" pitchFamily="34" charset="0"/>
              </a:rPr>
              <a:t>1933——1934</a:t>
            </a:r>
            <a:r>
              <a:rPr lang="zh-CN" altLang="en-US" sz="2800" b="1" dirty="0">
                <a:gradFill>
                  <a:gsLst>
                    <a:gs pos="0">
                      <a:srgbClr val="E30000"/>
                    </a:gs>
                    <a:gs pos="100000">
                      <a:srgbClr val="760303"/>
                    </a:gs>
                  </a:gsLst>
                  <a:lin scaled="0"/>
                </a:gradFill>
                <a:latin typeface="Arial" panose="020B0604020202020204" pitchFamily="34" charset="0"/>
              </a:rPr>
              <a:t>）已经几乎不复存在。</a:t>
            </a:r>
            <a:r>
              <a:rPr lang="zh-CN" altLang="en-US" sz="2800" b="1" dirty="0">
                <a:latin typeface="Arial" panose="020B0604020202020204" pitchFamily="34" charset="0"/>
              </a:rPr>
              <a:t>作者在 </a:t>
            </a:r>
            <a:r>
              <a:rPr lang="en-US" altLang="zh-CN" sz="2800" b="1" dirty="0">
                <a:latin typeface="Arial" panose="020B0604020202020204" pitchFamily="34" charset="0"/>
              </a:rPr>
              <a:t>《</a:t>
            </a:r>
            <a:r>
              <a:rPr lang="zh-CN" altLang="en-US" sz="2800" b="1" dirty="0">
                <a:latin typeface="Arial" panose="020B0604020202020204" pitchFamily="34" charset="0"/>
              </a:rPr>
              <a:t>长河</a:t>
            </a:r>
            <a:r>
              <a:rPr lang="en-US" altLang="zh-CN" sz="2800" b="1" dirty="0">
                <a:latin typeface="Arial" panose="020B0604020202020204" pitchFamily="34" charset="0"/>
              </a:rPr>
              <a:t>·</a:t>
            </a:r>
            <a:r>
              <a:rPr lang="zh-CN" altLang="en-US" sz="2800" b="1" dirty="0">
                <a:latin typeface="Arial" panose="020B0604020202020204" pitchFamily="34" charset="0"/>
              </a:rPr>
              <a:t>题记</a:t>
            </a:r>
            <a:r>
              <a:rPr lang="en-US" altLang="zh-CN" sz="2800" b="1" dirty="0">
                <a:latin typeface="Arial" panose="020B0604020202020204" pitchFamily="34" charset="0"/>
              </a:rPr>
              <a:t>》</a:t>
            </a:r>
            <a:r>
              <a:rPr lang="zh-CN" altLang="en-US" sz="2800" b="1" dirty="0">
                <a:latin typeface="Arial" panose="020B0604020202020204" pitchFamily="34" charset="0"/>
              </a:rPr>
              <a:t>中说：“去乡已十八年，一入辰河流域，什么都不同了。表面上看来，事事物物自然都有了极大进步，试仔细注意注意，便见出在变化中的堕落趋势。最明显的事，即农村社会所保有的那点正直朴素人情美，几乎快要消失无余，代替而来的却是近二十年实际社会培养成功的一种惟利的人生观。”</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36549"/>
                                        </p:tgtEl>
                                        <p:attrNameLst>
                                          <p:attrName>style.visibility</p:attrName>
                                        </p:attrNameLst>
                                      </p:cBhvr>
                                      <p:to>
                                        <p:strVal val="visible"/>
                                      </p:to>
                                    </p:set>
                                    <p:anim calcmode="lin" valueType="num">
                                      <p:cBhvr>
                                        <p:cTn id="7" dur="1000" fill="hold"/>
                                        <p:tgtEl>
                                          <p:spTgt spid="236549"/>
                                        </p:tgtEl>
                                        <p:attrNameLst>
                                          <p:attrName>ppt_w</p:attrName>
                                        </p:attrNameLst>
                                      </p:cBhvr>
                                      <p:tavLst>
                                        <p:tav tm="0">
                                          <p:val>
                                            <p:strVal val="#ppt_w*0.70"/>
                                          </p:val>
                                        </p:tav>
                                        <p:tav tm="100000">
                                          <p:val>
                                            <p:strVal val="#ppt_w"/>
                                          </p:val>
                                        </p:tav>
                                      </p:tavLst>
                                    </p:anim>
                                    <p:anim calcmode="lin" valueType="num">
                                      <p:cBhvr>
                                        <p:cTn id="8" dur="1000" fill="hold"/>
                                        <p:tgtEl>
                                          <p:spTgt spid="236549"/>
                                        </p:tgtEl>
                                        <p:attrNameLst>
                                          <p:attrName>ppt_h</p:attrName>
                                        </p:attrNameLst>
                                      </p:cBhvr>
                                      <p:tavLst>
                                        <p:tav tm="0">
                                          <p:val>
                                            <p:strVal val="#ppt_h"/>
                                          </p:val>
                                        </p:tav>
                                        <p:tav tm="100000">
                                          <p:val>
                                            <p:strVal val="#ppt_h"/>
                                          </p:val>
                                        </p:tav>
                                      </p:tavLst>
                                    </p:anim>
                                    <p:animEffect transition="in" filter="fade">
                                      <p:cBhvr>
                                        <p:cTn id="9" dur="1000"/>
                                        <p:tgtEl>
                                          <p:spTgt spid="236549"/>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236550">
                                            <p:txEl>
                                              <p:pRg st="0" end="0"/>
                                            </p:txEl>
                                          </p:spTgt>
                                        </p:tgtEl>
                                        <p:attrNameLst>
                                          <p:attrName>style.visibility</p:attrName>
                                        </p:attrNameLst>
                                      </p:cBhvr>
                                      <p:to>
                                        <p:strVal val="visible"/>
                                      </p:to>
                                    </p:set>
                                    <p:animEffect transition="in" filter="checkerboard(across)">
                                      <p:cBhvr>
                                        <p:cTn id="14" dur="1000"/>
                                        <p:tgtEl>
                                          <p:spTgt spid="236550">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236551"/>
                                        </p:tgtEl>
                                        <p:attrNameLst>
                                          <p:attrName>style.visibility</p:attrName>
                                        </p:attrNameLst>
                                      </p:cBhvr>
                                      <p:to>
                                        <p:strVal val="visible"/>
                                      </p:to>
                                    </p:set>
                                    <p:animEffect transition="in" filter="dissolve">
                                      <p:cBhvr>
                                        <p:cTn id="19" dur="1000"/>
                                        <p:tgtEl>
                                          <p:spTgt spid="2365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51"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268295" descr="32906346ff0931046b63e51b"/>
          <p:cNvPicPr>
            <a:picLocks noChangeAspect="1" noChangeArrowheads="1"/>
          </p:cNvPicPr>
          <p:nvPr/>
        </p:nvPicPr>
        <p:blipFill>
          <a:blip r:embed="rId2"/>
          <a:srcRect/>
          <a:stretch>
            <a:fillRect/>
          </a:stretch>
        </p:blipFill>
        <p:spPr bwMode="auto">
          <a:xfrm>
            <a:off x="0" y="0"/>
            <a:ext cx="9144000" cy="6962775"/>
          </a:xfrm>
          <a:prstGeom prst="rect">
            <a:avLst/>
          </a:prstGeom>
          <a:noFill/>
          <a:ln w="9525">
            <a:noFill/>
            <a:miter lim="800000"/>
            <a:headEnd/>
            <a:tailEnd/>
          </a:ln>
        </p:spPr>
      </p:pic>
      <p:sp>
        <p:nvSpPr>
          <p:cNvPr id="268292" name="文本框 268291"/>
          <p:cNvSpPr txBox="1">
            <a:spLocks noChangeArrowheads="1"/>
          </p:cNvSpPr>
          <p:nvPr/>
        </p:nvSpPr>
        <p:spPr bwMode="auto">
          <a:xfrm>
            <a:off x="500034" y="836613"/>
            <a:ext cx="8031191" cy="946150"/>
          </a:xfrm>
          <a:prstGeom prst="rect">
            <a:avLst/>
          </a:prstGeom>
          <a:solidFill>
            <a:schemeClr val="accent3"/>
          </a:solidFill>
          <a:ln w="9525">
            <a:noFill/>
            <a:miter lim="800000"/>
            <a:headEnd/>
            <a:tailEnd/>
          </a:ln>
        </p:spPr>
        <p:txBody>
          <a:bodyPr wrap="square">
            <a:spAutoFit/>
          </a:bodyPr>
          <a:lstStyle/>
          <a:p>
            <a:r>
              <a:rPr lang="en-US" altLang="zh-CN" sz="2800" b="1" dirty="0">
                <a:solidFill>
                  <a:srgbClr val="FF0000"/>
                </a:solidFill>
              </a:rPr>
              <a:t>        2 . </a:t>
            </a:r>
            <a:r>
              <a:rPr lang="zh-CN" altLang="en-US" sz="2800" b="1" dirty="0">
                <a:solidFill>
                  <a:srgbClr val="FF0000"/>
                </a:solidFill>
              </a:rPr>
              <a:t>沈从文描绘这个“已经几乎不存在”的“边城”有何目的？</a:t>
            </a:r>
            <a:r>
              <a:rPr lang="zh-CN" altLang="en-US" sz="2800" dirty="0">
                <a:solidFill>
                  <a:srgbClr val="FF0000"/>
                </a:solidFill>
              </a:rPr>
              <a:t> </a:t>
            </a:r>
          </a:p>
        </p:txBody>
      </p:sp>
      <p:sp>
        <p:nvSpPr>
          <p:cNvPr id="268293" name="文本框 268292"/>
          <p:cNvSpPr txBox="1">
            <a:spLocks noChangeArrowheads="1"/>
          </p:cNvSpPr>
          <p:nvPr/>
        </p:nvSpPr>
        <p:spPr bwMode="auto">
          <a:xfrm>
            <a:off x="500034" y="2060575"/>
            <a:ext cx="7959754" cy="4401205"/>
          </a:xfrm>
          <a:prstGeom prst="rect">
            <a:avLst/>
          </a:prstGeom>
          <a:solidFill>
            <a:schemeClr val="accent5">
              <a:lumMod val="20000"/>
              <a:lumOff val="80000"/>
            </a:schemeClr>
          </a:solidFill>
          <a:ln w="9525">
            <a:noFill/>
            <a:miter lim="800000"/>
            <a:headEnd/>
            <a:tailEnd/>
          </a:ln>
        </p:spPr>
        <p:txBody>
          <a:bodyPr wrap="square">
            <a:spAutoFit/>
          </a:bodyPr>
          <a:lstStyle/>
          <a:p>
            <a:r>
              <a:rPr lang="en-US" altLang="zh-CN" sz="2800" b="1" dirty="0">
                <a:solidFill>
                  <a:srgbClr val="FFCC00"/>
                </a:solidFill>
                <a:latin typeface="宋体" pitchFamily="2" charset="-122"/>
              </a:rPr>
              <a:t>    </a:t>
            </a:r>
            <a:r>
              <a:rPr lang="zh-CN" altLang="en-US" sz="2800" b="1" dirty="0">
                <a:latin typeface="宋体" pitchFamily="2" charset="-122"/>
              </a:rPr>
              <a:t>创作</a:t>
            </a:r>
            <a:r>
              <a:rPr lang="en-US" altLang="zh-CN" sz="2800" b="1" dirty="0">
                <a:latin typeface="宋体" pitchFamily="2" charset="-122"/>
              </a:rPr>
              <a:t>《</a:t>
            </a:r>
            <a:r>
              <a:rPr lang="zh-CN" altLang="en-US" sz="2800" b="1" dirty="0">
                <a:latin typeface="宋体" pitchFamily="2" charset="-122"/>
              </a:rPr>
              <a:t>边城</a:t>
            </a:r>
            <a:r>
              <a:rPr lang="en-US" altLang="zh-CN" sz="2800" b="1" dirty="0">
                <a:latin typeface="宋体" pitchFamily="2" charset="-122"/>
              </a:rPr>
              <a:t>》</a:t>
            </a:r>
            <a:r>
              <a:rPr lang="zh-CN" altLang="en-US" sz="2800" b="1" dirty="0">
                <a:latin typeface="宋体" pitchFamily="2" charset="-122"/>
              </a:rPr>
              <a:t>的用意在于要跟两种现实进行对照：一种是用“边城”人的淳朴、善良、正直、热情跟都市上流社会的虚伪、懦弱、自私、势利、男盗女娼相对照；二是把湘西社会的“过去”与“当前”相对照，即把过去的“人情美”与今天的“惟利的人生观”相对照。在这两种对照中，使人们能够“从一个乡下人的作品中，发现一种燃烧的感情，对于人类智慧与美丽的倾心，健康诚实的赞颂，以及对于愚蠢自私极端憎恶的感情”。</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68292">
                                            <p:txEl>
                                              <p:pRg st="0" end="0"/>
                                            </p:txEl>
                                          </p:spTgt>
                                        </p:tgtEl>
                                        <p:attrNameLst>
                                          <p:attrName>style.visibility</p:attrName>
                                        </p:attrNameLst>
                                      </p:cBhvr>
                                      <p:to>
                                        <p:strVal val="visible"/>
                                      </p:to>
                                    </p:set>
                                    <p:animEffect transition="in" filter="box(in)">
                                      <p:cBhvr>
                                        <p:cTn id="7" dur="1000"/>
                                        <p:tgtEl>
                                          <p:spTgt spid="26829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68293"/>
                                        </p:tgtEl>
                                        <p:attrNameLst>
                                          <p:attrName>style.visibility</p:attrName>
                                        </p:attrNameLst>
                                      </p:cBhvr>
                                      <p:to>
                                        <p:strVal val="visible"/>
                                      </p:to>
                                    </p:set>
                                    <p:animEffect transition="in" filter="diamond(in)">
                                      <p:cBhvr>
                                        <p:cTn id="12" dur="1000"/>
                                        <p:tgtEl>
                                          <p:spTgt spid="268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267271" descr="32906346ff0931046b63e51b"/>
          <p:cNvPicPr>
            <a:picLocks noChangeAspect="1" noChangeArrowheads="1"/>
          </p:cNvPicPr>
          <p:nvPr/>
        </p:nvPicPr>
        <p:blipFill>
          <a:blip r:embed="rId2"/>
          <a:srcRect/>
          <a:stretch>
            <a:fillRect/>
          </a:stretch>
        </p:blipFill>
        <p:spPr bwMode="auto">
          <a:xfrm>
            <a:off x="0" y="0"/>
            <a:ext cx="9144000" cy="6962775"/>
          </a:xfrm>
          <a:prstGeom prst="rect">
            <a:avLst/>
          </a:prstGeom>
          <a:noFill/>
          <a:ln w="9525">
            <a:noFill/>
            <a:miter lim="800000"/>
            <a:headEnd/>
            <a:tailEnd/>
          </a:ln>
        </p:spPr>
      </p:pic>
      <p:sp>
        <p:nvSpPr>
          <p:cNvPr id="267268" name="文本框 267267"/>
          <p:cNvSpPr txBox="1">
            <a:spLocks noChangeArrowheads="1"/>
          </p:cNvSpPr>
          <p:nvPr/>
        </p:nvSpPr>
        <p:spPr bwMode="auto">
          <a:xfrm>
            <a:off x="642911" y="981075"/>
            <a:ext cx="7313640" cy="1015663"/>
          </a:xfrm>
          <a:prstGeom prst="rect">
            <a:avLst/>
          </a:prstGeom>
          <a:solidFill>
            <a:schemeClr val="accent3"/>
          </a:solidFill>
          <a:ln w="9525">
            <a:noFill/>
            <a:miter lim="800000"/>
            <a:headEnd/>
            <a:tailEnd/>
          </a:ln>
        </p:spPr>
        <p:txBody>
          <a:bodyPr wrap="square">
            <a:spAutoFit/>
          </a:bodyPr>
          <a:lstStyle/>
          <a:p>
            <a:r>
              <a:rPr lang="en-US" altLang="zh-CN" sz="3200" b="1" dirty="0">
                <a:solidFill>
                  <a:srgbClr val="FF0000"/>
                </a:solidFill>
              </a:rPr>
              <a:t>     </a:t>
            </a:r>
            <a:r>
              <a:rPr lang="en-US" altLang="zh-CN" sz="2800" b="1" dirty="0">
                <a:solidFill>
                  <a:srgbClr val="FF0000"/>
                </a:solidFill>
              </a:rPr>
              <a:t>3.  </a:t>
            </a:r>
            <a:r>
              <a:rPr lang="zh-CN" altLang="en-US" sz="2800" b="1" dirty="0">
                <a:solidFill>
                  <a:srgbClr val="FF0000"/>
                </a:solidFill>
                <a:latin typeface="宋体" pitchFamily="2" charset="-122"/>
              </a:rPr>
              <a:t>我们现在读这篇小说有什么现实意义？</a:t>
            </a:r>
            <a:r>
              <a:rPr lang="zh-CN" altLang="en-US" sz="2800" dirty="0">
                <a:solidFill>
                  <a:srgbClr val="FF0000"/>
                </a:solidFill>
                <a:latin typeface="宋体" pitchFamily="2" charset="-122"/>
              </a:rPr>
              <a:t> </a:t>
            </a:r>
          </a:p>
          <a:p>
            <a:endParaRPr lang="zh-CN" altLang="en-US" sz="2800" dirty="0">
              <a:solidFill>
                <a:srgbClr val="FF0000"/>
              </a:solidFill>
              <a:latin typeface="宋体" pitchFamily="2" charset="-122"/>
            </a:endParaRPr>
          </a:p>
        </p:txBody>
      </p:sp>
      <p:sp>
        <p:nvSpPr>
          <p:cNvPr id="267269" name="文本框 267268"/>
          <p:cNvSpPr txBox="1">
            <a:spLocks noChangeArrowheads="1"/>
          </p:cNvSpPr>
          <p:nvPr/>
        </p:nvSpPr>
        <p:spPr bwMode="auto">
          <a:xfrm>
            <a:off x="642910" y="2349500"/>
            <a:ext cx="8001056" cy="4124206"/>
          </a:xfrm>
          <a:prstGeom prst="rect">
            <a:avLst/>
          </a:prstGeom>
          <a:solidFill>
            <a:schemeClr val="accent5">
              <a:lumMod val="20000"/>
              <a:lumOff val="80000"/>
            </a:schemeClr>
          </a:solidFill>
          <a:ln w="9525">
            <a:noFill/>
            <a:miter lim="800000"/>
            <a:headEnd/>
            <a:tailEnd/>
          </a:ln>
        </p:spPr>
        <p:txBody>
          <a:bodyPr wrap="square">
            <a:spAutoFit/>
          </a:bodyPr>
          <a:lstStyle/>
          <a:p>
            <a:pPr>
              <a:spcBef>
                <a:spcPct val="50000"/>
              </a:spcBef>
            </a:pPr>
            <a:r>
              <a:rPr lang="en-US" altLang="zh-CN" sz="2800" b="1" dirty="0">
                <a:solidFill>
                  <a:srgbClr val="FFCC00"/>
                </a:solidFill>
              </a:rPr>
              <a:t>       </a:t>
            </a:r>
            <a:r>
              <a:rPr lang="zh-CN" altLang="en-US" sz="2800" b="1" dirty="0"/>
              <a:t>审视现实，我们也不由得感到，在今天这个物质化的时代，商品经济的大潮越来越把人也商品化、庸俗化，冷漠、自私、惟利渐渐充满了我们生活的空间。</a:t>
            </a:r>
          </a:p>
          <a:p>
            <a:pPr>
              <a:spcBef>
                <a:spcPct val="50000"/>
              </a:spcBef>
            </a:pPr>
            <a:r>
              <a:rPr lang="zh-CN" altLang="en-US" sz="2800" b="1" dirty="0"/>
              <a:t>      读沈从文的</a:t>
            </a:r>
            <a:r>
              <a:rPr lang="en-US" altLang="zh-CN" sz="2800" b="1" dirty="0"/>
              <a:t>《</a:t>
            </a:r>
            <a:r>
              <a:rPr lang="zh-CN" altLang="en-US" sz="2800" b="1" dirty="0"/>
              <a:t>边城</a:t>
            </a:r>
            <a:r>
              <a:rPr lang="en-US" altLang="zh-CN" sz="2800" b="1" dirty="0"/>
              <a:t>》</a:t>
            </a:r>
            <a:r>
              <a:rPr lang="zh-CN" altLang="en-US" sz="2800" b="1" dirty="0"/>
              <a:t>，激起了我们心底对“未被近代文明污染”的美好人性和宁静和谐的生活的唤；让我们思考：怎样才能构建和谐的、一如“边城”的美好社会。</a:t>
            </a:r>
            <a:r>
              <a:rPr lang="zh-CN" altLang="en-US" sz="2400" dirty="0"/>
              <a:t/>
            </a:r>
            <a:br>
              <a:rPr lang="zh-CN" altLang="en-US" sz="2400" dirty="0"/>
            </a:br>
            <a:endParaRPr lang="zh-CN" altLang="en-US" sz="24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67268">
                                            <p:txEl>
                                              <p:pRg st="0" end="0"/>
                                            </p:txEl>
                                          </p:spTgt>
                                        </p:tgtEl>
                                        <p:attrNameLst>
                                          <p:attrName>style.visibility</p:attrName>
                                        </p:attrNameLst>
                                      </p:cBhvr>
                                      <p:to>
                                        <p:strVal val="visible"/>
                                      </p:to>
                                    </p:set>
                                    <p:animEffect transition="in" filter="box(in)">
                                      <p:cBhvr>
                                        <p:cTn id="7" dur="1000"/>
                                        <p:tgtEl>
                                          <p:spTgt spid="26726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267269"/>
                                        </p:tgtEl>
                                        <p:attrNameLst>
                                          <p:attrName>style.visibility</p:attrName>
                                        </p:attrNameLst>
                                      </p:cBhvr>
                                      <p:to>
                                        <p:strVal val="visible"/>
                                      </p:to>
                                    </p:set>
                                    <p:animEffect transition="in" filter="wheel(4)">
                                      <p:cBhvr>
                                        <p:cTn id="12" dur="1000"/>
                                        <p:tgtEl>
                                          <p:spTgt spid="267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p:cNvSpPr txBox="1"/>
          <p:nvPr/>
        </p:nvSpPr>
        <p:spPr>
          <a:xfrm>
            <a:off x="838200" y="533400"/>
            <a:ext cx="7315200" cy="457200"/>
          </a:xfrm>
          <a:prstGeom prst="rect">
            <a:avLst/>
          </a:prstGeom>
          <a:noFill/>
          <a:ln w="9525">
            <a:noFill/>
          </a:ln>
        </p:spPr>
        <p:txBody>
          <a:bodyPr>
            <a:spAutoFit/>
          </a:bodyPr>
          <a:lstStyle/>
          <a:p>
            <a:pPr>
              <a:spcBef>
                <a:spcPct val="50000"/>
              </a:spcBef>
            </a:pPr>
            <a:endParaRPr lang="zh-CN" altLang="zh-CN" dirty="0">
              <a:latin typeface="Verdana" panose="020B0604030504040204" pitchFamily="34" charset="0"/>
            </a:endParaRPr>
          </a:p>
        </p:txBody>
      </p:sp>
      <p:sp>
        <p:nvSpPr>
          <p:cNvPr id="50180" name="Text Box 4"/>
          <p:cNvSpPr txBox="1"/>
          <p:nvPr/>
        </p:nvSpPr>
        <p:spPr>
          <a:xfrm>
            <a:off x="323850" y="476251"/>
            <a:ext cx="8497888" cy="6124754"/>
          </a:xfrm>
          <a:prstGeom prst="rect">
            <a:avLst/>
          </a:prstGeom>
          <a:noFill/>
          <a:ln w="9525">
            <a:noFill/>
          </a:ln>
        </p:spPr>
        <p:txBody>
          <a:bodyPr wrap="square">
            <a:spAutoFit/>
          </a:bodyPr>
          <a:lstStyle/>
          <a:p>
            <a:r>
              <a:rPr lang="en-US" altLang="zh-CN" dirty="0">
                <a:latin typeface="Times New Roman" panose="02020603050405020304" pitchFamily="18" charset="0"/>
              </a:rPr>
              <a:t> </a:t>
            </a:r>
            <a:endParaRPr lang="zh-CN" altLang="en-US" sz="2800" b="1" dirty="0">
              <a:solidFill>
                <a:srgbClr val="003300"/>
              </a:solidFill>
              <a:latin typeface="楷体_GB2312" pitchFamily="49" charset="-122"/>
              <a:ea typeface="楷体_GB2312" pitchFamily="49" charset="-122"/>
            </a:endParaRPr>
          </a:p>
          <a:p>
            <a:r>
              <a:rPr lang="zh-CN" altLang="en-US" sz="2800" b="1" dirty="0">
                <a:solidFill>
                  <a:srgbClr val="003300"/>
                </a:solidFill>
                <a:latin typeface="楷体_GB2312" pitchFamily="49" charset="-122"/>
                <a:ea typeface="楷体_GB2312" pitchFamily="49" charset="-122"/>
              </a:rPr>
              <a:t>   </a:t>
            </a:r>
            <a:r>
              <a:rPr lang="en-US" altLang="zh-CN" sz="3200" b="1" dirty="0">
                <a:solidFill>
                  <a:srgbClr val="003300"/>
                </a:solidFill>
                <a:latin typeface="楷体_GB2312" pitchFamily="49" charset="-122"/>
                <a:ea typeface="楷体_GB2312" pitchFamily="49" charset="-122"/>
              </a:rPr>
              <a:t>《</a:t>
            </a:r>
            <a:r>
              <a:rPr lang="zh-CN" altLang="en-US" sz="3200" b="1" dirty="0">
                <a:solidFill>
                  <a:srgbClr val="003300"/>
                </a:solidFill>
                <a:latin typeface="楷体_GB2312" pitchFamily="49" charset="-122"/>
                <a:ea typeface="楷体_GB2312" pitchFamily="49" charset="-122"/>
              </a:rPr>
              <a:t>边城</a:t>
            </a:r>
            <a:r>
              <a:rPr lang="en-US" altLang="zh-CN" sz="3200" b="1" dirty="0">
                <a:solidFill>
                  <a:srgbClr val="003300"/>
                </a:solidFill>
                <a:latin typeface="楷体_GB2312" pitchFamily="49" charset="-122"/>
                <a:ea typeface="楷体_GB2312" pitchFamily="49" charset="-122"/>
              </a:rPr>
              <a:t>》</a:t>
            </a:r>
            <a:r>
              <a:rPr lang="zh-CN" altLang="en-US" sz="3200" b="1" dirty="0">
                <a:solidFill>
                  <a:srgbClr val="003300"/>
                </a:solidFill>
                <a:latin typeface="楷体_GB2312" pitchFamily="49" charset="-122"/>
                <a:ea typeface="楷体_GB2312" pitchFamily="49" charset="-122"/>
              </a:rPr>
              <a:t>是一个怀旧的作品，一种带着痛惜情绪的怀旧。</a:t>
            </a:r>
            <a:r>
              <a:rPr lang="en-US" altLang="zh-CN" sz="3200" b="1" dirty="0">
                <a:solidFill>
                  <a:srgbClr val="003300"/>
                </a:solidFill>
                <a:latin typeface="楷体_GB2312" pitchFamily="49" charset="-122"/>
                <a:ea typeface="楷体_GB2312" pitchFamily="49" charset="-122"/>
              </a:rPr>
              <a:t>《</a:t>
            </a:r>
            <a:r>
              <a:rPr lang="zh-CN" altLang="en-US" sz="3200" b="1" dirty="0">
                <a:solidFill>
                  <a:srgbClr val="003300"/>
                </a:solidFill>
                <a:latin typeface="楷体_GB2312" pitchFamily="49" charset="-122"/>
                <a:ea typeface="楷体_GB2312" pitchFamily="49" charset="-122"/>
              </a:rPr>
              <a:t>边城</a:t>
            </a:r>
            <a:r>
              <a:rPr lang="en-US" altLang="zh-CN" sz="3200" b="1" dirty="0">
                <a:solidFill>
                  <a:srgbClr val="003300"/>
                </a:solidFill>
                <a:latin typeface="楷体_GB2312" pitchFamily="49" charset="-122"/>
                <a:ea typeface="楷体_GB2312" pitchFamily="49" charset="-122"/>
              </a:rPr>
              <a:t>》</a:t>
            </a:r>
            <a:r>
              <a:rPr lang="zh-CN" altLang="en-US" sz="3200" b="1" dirty="0">
                <a:solidFill>
                  <a:srgbClr val="003300"/>
                </a:solidFill>
                <a:latin typeface="楷体_GB2312" pitchFamily="49" charset="-122"/>
                <a:ea typeface="楷体_GB2312" pitchFamily="49" charset="-122"/>
              </a:rPr>
              <a:t>是一个温暖的作品，但是后面隐藏着作者很深的悲剧感。</a:t>
            </a:r>
          </a:p>
          <a:p>
            <a:r>
              <a:rPr lang="zh-CN" altLang="en-US" sz="3200" b="1" dirty="0">
                <a:solidFill>
                  <a:srgbClr val="003300"/>
                </a:solidFill>
                <a:latin typeface="楷体_GB2312" pitchFamily="49" charset="-122"/>
                <a:ea typeface="楷体_GB2312" pitchFamily="49" charset="-122"/>
              </a:rPr>
              <a:t>   </a:t>
            </a:r>
            <a:r>
              <a:rPr lang="en-US" altLang="zh-CN" sz="3200" b="1" dirty="0">
                <a:solidFill>
                  <a:srgbClr val="003300"/>
                </a:solidFill>
                <a:latin typeface="楷体_GB2312" pitchFamily="49" charset="-122"/>
                <a:ea typeface="楷体_GB2312" pitchFamily="49" charset="-122"/>
              </a:rPr>
              <a:t> </a:t>
            </a:r>
            <a:r>
              <a:rPr lang="zh-CN" altLang="en-US" sz="3200" b="1" dirty="0">
                <a:solidFill>
                  <a:srgbClr val="003300"/>
                </a:solidFill>
                <a:latin typeface="楷体_GB2312" pitchFamily="49" charset="-122"/>
                <a:ea typeface="楷体_GB2312" pitchFamily="49" charset="-122"/>
              </a:rPr>
              <a:t>作者怀有重建民族品德和人格的梦想，但现实又让他感到力不从心，感到痛苦寂寞，感到理想难以实现的前景的暗淡。他的这种心绪辐射到</a:t>
            </a:r>
            <a:r>
              <a:rPr lang="en-US" altLang="zh-CN" sz="3200" b="1" dirty="0">
                <a:solidFill>
                  <a:srgbClr val="003300"/>
                </a:solidFill>
                <a:latin typeface="楷体_GB2312" pitchFamily="49" charset="-122"/>
                <a:ea typeface="楷体_GB2312" pitchFamily="49" charset="-122"/>
              </a:rPr>
              <a:t>《</a:t>
            </a:r>
            <a:r>
              <a:rPr lang="zh-CN" altLang="en-US" sz="3200" b="1" dirty="0">
                <a:solidFill>
                  <a:srgbClr val="003300"/>
                </a:solidFill>
                <a:latin typeface="楷体_GB2312" pitchFamily="49" charset="-122"/>
                <a:ea typeface="楷体_GB2312" pitchFamily="49" charset="-122"/>
              </a:rPr>
              <a:t>边城</a:t>
            </a:r>
            <a:r>
              <a:rPr lang="en-US" altLang="zh-CN" sz="3200" b="1" dirty="0">
                <a:solidFill>
                  <a:srgbClr val="003300"/>
                </a:solidFill>
                <a:latin typeface="楷体_GB2312" pitchFamily="49" charset="-122"/>
                <a:ea typeface="楷体_GB2312" pitchFamily="49" charset="-122"/>
              </a:rPr>
              <a:t>》</a:t>
            </a:r>
            <a:r>
              <a:rPr lang="zh-CN" altLang="en-US" sz="3200" b="1" dirty="0">
                <a:solidFill>
                  <a:srgbClr val="003300"/>
                </a:solidFill>
                <a:latin typeface="楷体_GB2312" pitchFamily="49" charset="-122"/>
                <a:ea typeface="楷体_GB2312" pitchFamily="49" charset="-122"/>
              </a:rPr>
              <a:t>上，使人读完</a:t>
            </a:r>
            <a:r>
              <a:rPr lang="en-US" altLang="zh-CN" sz="3200" b="1" dirty="0">
                <a:solidFill>
                  <a:srgbClr val="003300"/>
                </a:solidFill>
                <a:latin typeface="楷体_GB2312" pitchFamily="49" charset="-122"/>
                <a:ea typeface="楷体_GB2312" pitchFamily="49" charset="-122"/>
              </a:rPr>
              <a:t>《</a:t>
            </a:r>
            <a:r>
              <a:rPr lang="zh-CN" altLang="en-US" sz="3200" b="1" dirty="0">
                <a:solidFill>
                  <a:srgbClr val="003300"/>
                </a:solidFill>
                <a:latin typeface="楷体_GB2312" pitchFamily="49" charset="-122"/>
                <a:ea typeface="楷体_GB2312" pitchFamily="49" charset="-122"/>
              </a:rPr>
              <a:t>边城</a:t>
            </a:r>
            <a:r>
              <a:rPr lang="en-US" altLang="zh-CN" sz="3200" b="1" dirty="0">
                <a:solidFill>
                  <a:srgbClr val="003300"/>
                </a:solidFill>
                <a:latin typeface="楷体_GB2312" pitchFamily="49" charset="-122"/>
                <a:ea typeface="楷体_GB2312" pitchFamily="49" charset="-122"/>
              </a:rPr>
              <a:t>》</a:t>
            </a:r>
            <a:r>
              <a:rPr lang="zh-CN" altLang="en-US" sz="3200" b="1" dirty="0">
                <a:solidFill>
                  <a:srgbClr val="003300"/>
                </a:solidFill>
                <a:latin typeface="楷体_GB2312" pitchFamily="49" charset="-122"/>
                <a:ea typeface="楷体_GB2312" pitchFamily="49" charset="-122"/>
              </a:rPr>
              <a:t>后在获得美感的同时，又感到一种忧伤、悲凉和惆怅，总感到他所描绘的明丽景物和温暖人情上，笼罩着一种似雨似雾、挥赶不去的阴湿与愁苦。</a:t>
            </a:r>
          </a:p>
          <a:p>
            <a:endParaRPr lang="zh-CN" altLang="en-US" sz="2800" b="1" dirty="0">
              <a:solidFill>
                <a:srgbClr val="003300"/>
              </a:solidFill>
              <a:latin typeface="楷体_GB2312" pitchFamily="49" charset="-122"/>
              <a:ea typeface="楷体_GB2312" pitchFamily="49" charset="-122"/>
            </a:endParaRPr>
          </a:p>
          <a:p>
            <a:endParaRPr lang="en-US" altLang="zh-CN" sz="2000" b="1" dirty="0">
              <a:solidFill>
                <a:srgbClr val="003300"/>
              </a:solidFill>
              <a:latin typeface="楷体_GB2312" pitchFamily="49" charset="-122"/>
              <a:ea typeface="楷体_GB2312"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80">
                                            <p:txEl>
                                              <p:charRg st="0" end="43"/>
                                            </p:txEl>
                                          </p:spTgt>
                                        </p:tgtEl>
                                        <p:attrNameLst>
                                          <p:attrName>style.visibility</p:attrName>
                                        </p:attrNameLst>
                                      </p:cBhvr>
                                      <p:to>
                                        <p:strVal val="visible"/>
                                      </p:to>
                                    </p:set>
                                    <p:anim calcmode="lin" valueType="num">
                                      <p:cBhvr additive="base">
                                        <p:cTn id="7" dur="500" fill="hold"/>
                                        <p:tgtEl>
                                          <p:spTgt spid="50180">
                                            <p:txEl>
                                              <p:charRg st="0" end="4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80">
                                            <p:txEl>
                                              <p:charRg st="0" end="4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0180">
                                            <p:txEl>
                                              <p:charRg st="43" end="101"/>
                                            </p:txEl>
                                          </p:spTgt>
                                        </p:tgtEl>
                                        <p:attrNameLst>
                                          <p:attrName>style.visibility</p:attrName>
                                        </p:attrNameLst>
                                      </p:cBhvr>
                                      <p:to>
                                        <p:strVal val="visible"/>
                                      </p:to>
                                    </p:set>
                                    <p:anim calcmode="lin" valueType="num">
                                      <p:cBhvr additive="base">
                                        <p:cTn id="11" dur="500" fill="hold"/>
                                        <p:tgtEl>
                                          <p:spTgt spid="50180">
                                            <p:txEl>
                                              <p:charRg st="43" end="10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0180">
                                            <p:txEl>
                                              <p:charRg st="43" end="10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50180">
                                            <p:txEl>
                                              <p:charRg st="101" end="206"/>
                                            </p:txEl>
                                          </p:spTgt>
                                        </p:tgtEl>
                                        <p:attrNameLst>
                                          <p:attrName>style.visibility</p:attrName>
                                        </p:attrNameLst>
                                      </p:cBhvr>
                                      <p:to>
                                        <p:strVal val="visible"/>
                                      </p:to>
                                    </p:set>
                                    <p:animEffect transition="in" filter="wipe(down)">
                                      <p:cBhvr>
                                        <p:cTn id="17" dur="580">
                                          <p:stCondLst>
                                            <p:cond delay="0"/>
                                          </p:stCondLst>
                                        </p:cTn>
                                        <p:tgtEl>
                                          <p:spTgt spid="50180">
                                            <p:txEl>
                                              <p:charRg st="101" end="206"/>
                                            </p:txEl>
                                          </p:spTgt>
                                        </p:tgtEl>
                                      </p:cBhvr>
                                    </p:animEffect>
                                    <p:anim calcmode="lin" valueType="num">
                                      <p:cBhvr>
                                        <p:cTn id="18" dur="1822" tmFilter="0,0; 0.14,0.36; 0.43,0.73; 0.71,0.91; 1.0,1.0">
                                          <p:stCondLst>
                                            <p:cond delay="0"/>
                                          </p:stCondLst>
                                        </p:cTn>
                                        <p:tgtEl>
                                          <p:spTgt spid="50180">
                                            <p:txEl>
                                              <p:charRg st="101" end="206"/>
                                            </p:txEl>
                                          </p:spTgt>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50180">
                                            <p:txEl>
                                              <p:charRg st="101" end="206"/>
                                            </p:txEl>
                                          </p:spTgt>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50180">
                                            <p:txEl>
                                              <p:charRg st="101" end="206"/>
                                            </p:txEl>
                                          </p:spTgt>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50180">
                                            <p:txEl>
                                              <p:charRg st="101" end="206"/>
                                            </p:txEl>
                                          </p:spTgt>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50180">
                                            <p:txEl>
                                              <p:charRg st="101" end="206"/>
                                            </p:txEl>
                                          </p:spTgt>
                                        </p:tgtEl>
                                        <p:attrNameLst>
                                          <p:attrName>ppt_y</p:attrName>
                                        </p:attrNameLst>
                                      </p:cBhvr>
                                      <p:tavLst>
                                        <p:tav tm="0" fmla="#ppt_y-sin(pi*$)/81">
                                          <p:val>
                                            <p:fltVal val="0"/>
                                          </p:val>
                                        </p:tav>
                                        <p:tav tm="100000">
                                          <p:val>
                                            <p:fltVal val="1"/>
                                          </p:val>
                                        </p:tav>
                                      </p:tavLst>
                                    </p:anim>
                                    <p:animScale>
                                      <p:cBhvr>
                                        <p:cTn id="23" dur="26">
                                          <p:stCondLst>
                                            <p:cond delay="650"/>
                                          </p:stCondLst>
                                        </p:cTn>
                                        <p:tgtEl>
                                          <p:spTgt spid="50180">
                                            <p:txEl>
                                              <p:charRg st="101" end="206"/>
                                            </p:txEl>
                                          </p:spTgt>
                                        </p:tgtEl>
                                      </p:cBhvr>
                                      <p:to x="100000" y="60000"/>
                                    </p:animScale>
                                    <p:animScale>
                                      <p:cBhvr>
                                        <p:cTn id="24" dur="166" decel="50000">
                                          <p:stCondLst>
                                            <p:cond delay="676"/>
                                          </p:stCondLst>
                                        </p:cTn>
                                        <p:tgtEl>
                                          <p:spTgt spid="50180">
                                            <p:txEl>
                                              <p:charRg st="101" end="206"/>
                                            </p:txEl>
                                          </p:spTgt>
                                        </p:tgtEl>
                                      </p:cBhvr>
                                      <p:to x="100000" y="100000"/>
                                    </p:animScale>
                                    <p:animScale>
                                      <p:cBhvr>
                                        <p:cTn id="25" dur="26">
                                          <p:stCondLst>
                                            <p:cond delay="1312"/>
                                          </p:stCondLst>
                                        </p:cTn>
                                        <p:tgtEl>
                                          <p:spTgt spid="50180">
                                            <p:txEl>
                                              <p:charRg st="101" end="206"/>
                                            </p:txEl>
                                          </p:spTgt>
                                        </p:tgtEl>
                                      </p:cBhvr>
                                      <p:to x="100000" y="80000"/>
                                    </p:animScale>
                                    <p:animScale>
                                      <p:cBhvr>
                                        <p:cTn id="26" dur="166" decel="50000">
                                          <p:stCondLst>
                                            <p:cond delay="1338"/>
                                          </p:stCondLst>
                                        </p:cTn>
                                        <p:tgtEl>
                                          <p:spTgt spid="50180">
                                            <p:txEl>
                                              <p:charRg st="101" end="206"/>
                                            </p:txEl>
                                          </p:spTgt>
                                        </p:tgtEl>
                                      </p:cBhvr>
                                      <p:to x="100000" y="100000"/>
                                    </p:animScale>
                                    <p:animScale>
                                      <p:cBhvr>
                                        <p:cTn id="27" dur="26">
                                          <p:stCondLst>
                                            <p:cond delay="1642"/>
                                          </p:stCondLst>
                                        </p:cTn>
                                        <p:tgtEl>
                                          <p:spTgt spid="50180">
                                            <p:txEl>
                                              <p:charRg st="101" end="206"/>
                                            </p:txEl>
                                          </p:spTgt>
                                        </p:tgtEl>
                                      </p:cBhvr>
                                      <p:to x="100000" y="90000"/>
                                    </p:animScale>
                                    <p:animScale>
                                      <p:cBhvr>
                                        <p:cTn id="28" dur="166" decel="50000">
                                          <p:stCondLst>
                                            <p:cond delay="1668"/>
                                          </p:stCondLst>
                                        </p:cTn>
                                        <p:tgtEl>
                                          <p:spTgt spid="50180">
                                            <p:txEl>
                                              <p:charRg st="101" end="206"/>
                                            </p:txEl>
                                          </p:spTgt>
                                        </p:tgtEl>
                                      </p:cBhvr>
                                      <p:to x="100000" y="100000"/>
                                    </p:animScale>
                                    <p:animScale>
                                      <p:cBhvr>
                                        <p:cTn id="29" dur="26">
                                          <p:stCondLst>
                                            <p:cond delay="1808"/>
                                          </p:stCondLst>
                                        </p:cTn>
                                        <p:tgtEl>
                                          <p:spTgt spid="50180">
                                            <p:txEl>
                                              <p:charRg st="101" end="206"/>
                                            </p:txEl>
                                          </p:spTgt>
                                        </p:tgtEl>
                                      </p:cBhvr>
                                      <p:to x="100000" y="95000"/>
                                    </p:animScale>
                                    <p:animScale>
                                      <p:cBhvr>
                                        <p:cTn id="30" dur="166" decel="50000">
                                          <p:stCondLst>
                                            <p:cond delay="1834"/>
                                          </p:stCondLst>
                                        </p:cTn>
                                        <p:tgtEl>
                                          <p:spTgt spid="50180">
                                            <p:txEl>
                                              <p:charRg st="101" end="206"/>
                                            </p:txEl>
                                          </p:spTgt>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nodeType="clickEffect">
                                  <p:stCondLst>
                                    <p:cond delay="0"/>
                                  </p:stCondLst>
                                  <p:childTnLst>
                                    <p:set>
                                      <p:cBhvr>
                                        <p:cTn id="34" dur="1" fill="hold">
                                          <p:stCondLst>
                                            <p:cond delay="0"/>
                                          </p:stCondLst>
                                        </p:cTn>
                                        <p:tgtEl>
                                          <p:spTgt spid="50180">
                                            <p:txEl>
                                              <p:charRg st="3" end="3"/>
                                            </p:txEl>
                                          </p:spTgt>
                                        </p:tgtEl>
                                        <p:attrNameLst>
                                          <p:attrName>style.visibility</p:attrName>
                                        </p:attrNameLst>
                                      </p:cBhvr>
                                      <p:to>
                                        <p:strVal val="visible"/>
                                      </p:to>
                                    </p:set>
                                    <p:animEffect transition="in" filter="wipe(down)">
                                      <p:cBhvr>
                                        <p:cTn id="35" dur="580">
                                          <p:stCondLst>
                                            <p:cond delay="0"/>
                                          </p:stCondLst>
                                        </p:cTn>
                                        <p:tgtEl>
                                          <p:spTgt spid="50180">
                                            <p:txEl>
                                              <p:charRg st="3" end="3"/>
                                            </p:txEl>
                                          </p:spTgt>
                                        </p:tgtEl>
                                      </p:cBhvr>
                                    </p:animEffect>
                                    <p:anim calcmode="lin" valueType="num">
                                      <p:cBhvr>
                                        <p:cTn id="36" dur="1822" tmFilter="0,0; 0.14,0.36; 0.43,0.73; 0.71,0.91; 1.0,1.0">
                                          <p:stCondLst>
                                            <p:cond delay="0"/>
                                          </p:stCondLst>
                                        </p:cTn>
                                        <p:tgtEl>
                                          <p:spTgt spid="50180">
                                            <p:txEl>
                                              <p:charRg st="3" end="3"/>
                                            </p:txEl>
                                          </p:spTgt>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50180">
                                            <p:txEl>
                                              <p:charRg st="3" end="3"/>
                                            </p:txEl>
                                          </p:spTgt>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50180">
                                            <p:txEl>
                                              <p:charRg st="3" end="3"/>
                                            </p:txEl>
                                          </p:spTgt>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50180">
                                            <p:txEl>
                                              <p:charRg st="3" end="3"/>
                                            </p:txEl>
                                          </p:spTgt>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50180">
                                            <p:txEl>
                                              <p:charRg st="3" end="3"/>
                                            </p:txEl>
                                          </p:spTgt>
                                        </p:tgtEl>
                                        <p:attrNameLst>
                                          <p:attrName>ppt_y</p:attrName>
                                        </p:attrNameLst>
                                      </p:cBhvr>
                                      <p:tavLst>
                                        <p:tav tm="0" fmla="#ppt_y-sin(pi*$)/81">
                                          <p:val>
                                            <p:fltVal val="0"/>
                                          </p:val>
                                        </p:tav>
                                        <p:tav tm="100000">
                                          <p:val>
                                            <p:fltVal val="1"/>
                                          </p:val>
                                        </p:tav>
                                      </p:tavLst>
                                    </p:anim>
                                    <p:animScale>
                                      <p:cBhvr>
                                        <p:cTn id="41" dur="26">
                                          <p:stCondLst>
                                            <p:cond delay="650"/>
                                          </p:stCondLst>
                                        </p:cTn>
                                        <p:tgtEl>
                                          <p:spTgt spid="50180">
                                            <p:txEl>
                                              <p:charRg st="3" end="3"/>
                                            </p:txEl>
                                          </p:spTgt>
                                        </p:tgtEl>
                                      </p:cBhvr>
                                      <p:to x="100000" y="60000"/>
                                    </p:animScale>
                                    <p:animScale>
                                      <p:cBhvr>
                                        <p:cTn id="42" dur="166" decel="50000">
                                          <p:stCondLst>
                                            <p:cond delay="676"/>
                                          </p:stCondLst>
                                        </p:cTn>
                                        <p:tgtEl>
                                          <p:spTgt spid="50180">
                                            <p:txEl>
                                              <p:charRg st="3" end="3"/>
                                            </p:txEl>
                                          </p:spTgt>
                                        </p:tgtEl>
                                      </p:cBhvr>
                                      <p:to x="100000" y="100000"/>
                                    </p:animScale>
                                    <p:animScale>
                                      <p:cBhvr>
                                        <p:cTn id="43" dur="26">
                                          <p:stCondLst>
                                            <p:cond delay="1312"/>
                                          </p:stCondLst>
                                        </p:cTn>
                                        <p:tgtEl>
                                          <p:spTgt spid="50180">
                                            <p:txEl>
                                              <p:charRg st="3" end="3"/>
                                            </p:txEl>
                                          </p:spTgt>
                                        </p:tgtEl>
                                      </p:cBhvr>
                                      <p:to x="100000" y="80000"/>
                                    </p:animScale>
                                    <p:animScale>
                                      <p:cBhvr>
                                        <p:cTn id="44" dur="166" decel="50000">
                                          <p:stCondLst>
                                            <p:cond delay="1338"/>
                                          </p:stCondLst>
                                        </p:cTn>
                                        <p:tgtEl>
                                          <p:spTgt spid="50180">
                                            <p:txEl>
                                              <p:charRg st="3" end="3"/>
                                            </p:txEl>
                                          </p:spTgt>
                                        </p:tgtEl>
                                      </p:cBhvr>
                                      <p:to x="100000" y="100000"/>
                                    </p:animScale>
                                    <p:animScale>
                                      <p:cBhvr>
                                        <p:cTn id="45" dur="26">
                                          <p:stCondLst>
                                            <p:cond delay="1642"/>
                                          </p:stCondLst>
                                        </p:cTn>
                                        <p:tgtEl>
                                          <p:spTgt spid="50180">
                                            <p:txEl>
                                              <p:charRg st="3" end="3"/>
                                            </p:txEl>
                                          </p:spTgt>
                                        </p:tgtEl>
                                      </p:cBhvr>
                                      <p:to x="100000" y="90000"/>
                                    </p:animScale>
                                    <p:animScale>
                                      <p:cBhvr>
                                        <p:cTn id="46" dur="166" decel="50000">
                                          <p:stCondLst>
                                            <p:cond delay="1668"/>
                                          </p:stCondLst>
                                        </p:cTn>
                                        <p:tgtEl>
                                          <p:spTgt spid="50180">
                                            <p:txEl>
                                              <p:charRg st="3" end="3"/>
                                            </p:txEl>
                                          </p:spTgt>
                                        </p:tgtEl>
                                      </p:cBhvr>
                                      <p:to x="100000" y="100000"/>
                                    </p:animScale>
                                    <p:animScale>
                                      <p:cBhvr>
                                        <p:cTn id="47" dur="26">
                                          <p:stCondLst>
                                            <p:cond delay="1808"/>
                                          </p:stCondLst>
                                        </p:cTn>
                                        <p:tgtEl>
                                          <p:spTgt spid="50180">
                                            <p:txEl>
                                              <p:charRg st="3" end="3"/>
                                            </p:txEl>
                                          </p:spTgt>
                                        </p:tgtEl>
                                      </p:cBhvr>
                                      <p:to x="100000" y="95000"/>
                                    </p:animScale>
                                    <p:animScale>
                                      <p:cBhvr>
                                        <p:cTn id="48" dur="166" decel="50000">
                                          <p:stCondLst>
                                            <p:cond delay="1834"/>
                                          </p:stCondLst>
                                        </p:cTn>
                                        <p:tgtEl>
                                          <p:spTgt spid="50180">
                                            <p:txEl>
                                              <p:char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237574" descr="图片3"/>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37573" name="文本框 237572"/>
          <p:cNvSpPr txBox="1"/>
          <p:nvPr/>
        </p:nvSpPr>
        <p:spPr>
          <a:xfrm>
            <a:off x="1509713" y="620713"/>
            <a:ext cx="2105025" cy="5040312"/>
          </a:xfrm>
          <a:prstGeom prst="rect">
            <a:avLst/>
          </a:prstGeom>
          <a:noFill/>
          <a:ln w="9525">
            <a:noFill/>
          </a:ln>
        </p:spPr>
        <p:txBody>
          <a:bodyPr vert="eaVert">
            <a:spAutoFit/>
          </a:bodyPr>
          <a:lstStyle/>
          <a:p>
            <a:pPr>
              <a:spcBef>
                <a:spcPct val="50000"/>
              </a:spcBef>
            </a:pPr>
            <a:r>
              <a:rPr lang="zh-CN" altLang="en-US" sz="7200" b="1" dirty="0">
                <a:solidFill>
                  <a:srgbClr val="D9B20B"/>
                </a:solidFill>
                <a:latin typeface="Times New Roman" panose="02020603050405020304" pitchFamily="18" charset="0"/>
                <a:ea typeface="华文行楷" pitchFamily="2" charset="-122"/>
              </a:rPr>
              <a:t>边    城</a:t>
            </a:r>
          </a:p>
          <a:p>
            <a:pPr>
              <a:spcBef>
                <a:spcPct val="50000"/>
              </a:spcBef>
            </a:pPr>
            <a:r>
              <a:rPr lang="zh-CN" altLang="en-US" sz="3600" dirty="0">
                <a:latin typeface="Times New Roman" panose="02020603050405020304" pitchFamily="18" charset="0"/>
                <a:ea typeface="华文行楷" pitchFamily="2" charset="-122"/>
              </a:rPr>
              <a:t>                     </a:t>
            </a:r>
            <a:r>
              <a:rPr lang="zh-CN" altLang="en-US" sz="3600" b="1" dirty="0">
                <a:solidFill>
                  <a:srgbClr val="FFFF66"/>
                </a:solidFill>
                <a:latin typeface="Times New Roman" panose="02020603050405020304" pitchFamily="18" charset="0"/>
                <a:ea typeface="华文行楷" pitchFamily="2" charset="-122"/>
              </a:rPr>
              <a:t>沈从文</a:t>
            </a:r>
          </a:p>
        </p:txBody>
      </p:sp>
      <p:sp>
        <p:nvSpPr>
          <p:cNvPr id="4" name="右箭头 3"/>
          <p:cNvSpPr/>
          <p:nvPr/>
        </p:nvSpPr>
        <p:spPr bwMode="auto">
          <a:xfrm>
            <a:off x="7572396" y="5929330"/>
            <a:ext cx="928694" cy="428628"/>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iterate type="lt">
                                    <p:tmPct val="10000"/>
                                  </p:iterate>
                                  <p:childTnLst>
                                    <p:set>
                                      <p:cBhvr>
                                        <p:cTn id="6" dur="1" fill="hold">
                                          <p:stCondLst>
                                            <p:cond delay="0"/>
                                          </p:stCondLst>
                                        </p:cTn>
                                        <p:tgtEl>
                                          <p:spTgt spid="237573">
                                            <p:txEl>
                                              <p:pRg st="0" end="0"/>
                                            </p:txEl>
                                          </p:spTgt>
                                        </p:tgtEl>
                                        <p:attrNameLst>
                                          <p:attrName>style.visibility</p:attrName>
                                        </p:attrNameLst>
                                      </p:cBhvr>
                                      <p:to>
                                        <p:strVal val="visible"/>
                                      </p:to>
                                    </p:set>
                                    <p:animEffect transition="in" filter="fade">
                                      <p:cBhvr>
                                        <p:cTn id="7" dur="1000"/>
                                        <p:tgtEl>
                                          <p:spTgt spid="237573">
                                            <p:txEl>
                                              <p:pRg st="0" end="0"/>
                                            </p:txEl>
                                          </p:spTgt>
                                        </p:tgtEl>
                                      </p:cBhvr>
                                    </p:animEffect>
                                    <p:anim calcmode="lin" valueType="num">
                                      <p:cBhvr>
                                        <p:cTn id="8" dur="1000" fill="hold"/>
                                        <p:tgtEl>
                                          <p:spTgt spid="237573">
                                            <p:txEl>
                                              <p:pRg st="0" end="0"/>
                                            </p:txEl>
                                          </p:spTgt>
                                        </p:tgtEl>
                                        <p:attrNameLst>
                                          <p:attrName>ppt_w</p:attrName>
                                        </p:attrNameLst>
                                      </p:cBhvr>
                                      <p:tavLst>
                                        <p:tav tm="0" fmla="#ppt_w*sin(2.5*pi*$)">
                                          <p:val>
                                            <p:fltVal val="0"/>
                                          </p:val>
                                        </p:tav>
                                        <p:tav tm="100000">
                                          <p:val>
                                            <p:fltVal val="1"/>
                                          </p:val>
                                        </p:tav>
                                      </p:tavLst>
                                    </p:anim>
                                    <p:anim calcmode="lin" valueType="num">
                                      <p:cBhvr>
                                        <p:cTn id="9" dur="1000" fill="hold"/>
                                        <p:tgtEl>
                                          <p:spTgt spid="23757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iterate type="lt">
                                    <p:tmPct val="10000"/>
                                  </p:iterate>
                                  <p:childTnLst>
                                    <p:set>
                                      <p:cBhvr>
                                        <p:cTn id="13" dur="1" fill="hold">
                                          <p:stCondLst>
                                            <p:cond delay="0"/>
                                          </p:stCondLst>
                                        </p:cTn>
                                        <p:tgtEl>
                                          <p:spTgt spid="237573">
                                            <p:txEl>
                                              <p:pRg st="1" end="1"/>
                                            </p:txEl>
                                          </p:spTgt>
                                        </p:tgtEl>
                                        <p:attrNameLst>
                                          <p:attrName>style.visibility</p:attrName>
                                        </p:attrNameLst>
                                      </p:cBhvr>
                                      <p:to>
                                        <p:strVal val="visible"/>
                                      </p:to>
                                    </p:set>
                                    <p:animEffect transition="in" filter="fade">
                                      <p:cBhvr>
                                        <p:cTn id="14" dur="1000"/>
                                        <p:tgtEl>
                                          <p:spTgt spid="237573">
                                            <p:txEl>
                                              <p:pRg st="1" end="1"/>
                                            </p:txEl>
                                          </p:spTgt>
                                        </p:tgtEl>
                                      </p:cBhvr>
                                    </p:animEffect>
                                    <p:anim calcmode="lin" valueType="num">
                                      <p:cBhvr>
                                        <p:cTn id="15" dur="1000" fill="hold"/>
                                        <p:tgtEl>
                                          <p:spTgt spid="237573">
                                            <p:txEl>
                                              <p:pRg st="1" end="1"/>
                                            </p:txEl>
                                          </p:spTgt>
                                        </p:tgtEl>
                                        <p:attrNameLst>
                                          <p:attrName>ppt_w</p:attrName>
                                        </p:attrNameLst>
                                      </p:cBhvr>
                                      <p:tavLst>
                                        <p:tav tm="0" fmla="#ppt_w*sin(2.5*pi*$)">
                                          <p:val>
                                            <p:fltVal val="0"/>
                                          </p:val>
                                        </p:tav>
                                        <p:tav tm="100000">
                                          <p:val>
                                            <p:fltVal val="1"/>
                                          </p:val>
                                        </p:tav>
                                      </p:tavLst>
                                    </p:anim>
                                    <p:anim calcmode="lin" valueType="num">
                                      <p:cBhvr>
                                        <p:cTn id="16" dur="1000" fill="hold"/>
                                        <p:tgtEl>
                                          <p:spTgt spid="23757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2"/>
          <p:cNvSpPr txBox="1">
            <a:spLocks noChangeArrowheads="1"/>
          </p:cNvSpPr>
          <p:nvPr/>
        </p:nvSpPr>
        <p:spPr bwMode="auto">
          <a:xfrm>
            <a:off x="179388" y="620713"/>
            <a:ext cx="8686800" cy="1569660"/>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en-US" altLang="zh-CN" kern="1200" cap="none" spc="0" normalizeH="0" baseline="0" noProof="0" dirty="0" smtClean="0">
                <a:latin typeface="Verdana" panose="020B0604030504040204" pitchFamily="34" charset="0"/>
                <a:ea typeface="宋体" panose="02010600030101010101" pitchFamily="2" charset="-122"/>
                <a:cs typeface="+mn-cs"/>
              </a:rPr>
              <a:t>        </a:t>
            </a:r>
            <a:r>
              <a:rPr kumimoji="1" lang="zh-CN" altLang="en-US" sz="3200" b="1" kern="1200" cap="none" spc="0" normalizeH="0" baseline="0" noProof="0" dirty="0" smtClean="0">
                <a:solidFill>
                  <a:srgbClr val="A50021"/>
                </a:solidFill>
                <a:effectLst>
                  <a:outerShdw blurRad="38100" dist="38100" dir="2700000" algn="tl">
                    <a:srgbClr val="000000"/>
                  </a:outerShdw>
                </a:effectLst>
                <a:latin typeface="Verdana" panose="020B0604030504040204" pitchFamily="34" charset="0"/>
                <a:ea typeface="宋体" panose="02010600030101010101" pitchFamily="2" charset="-122"/>
                <a:cs typeface="+mn-cs"/>
              </a:rPr>
              <a:t>人物可爱，是沈从文先生小说的一大特征。他的作品所有人物全都可爱善良，可又为什么能从中感到悲哀的分量呢？</a:t>
            </a:r>
            <a:endParaRPr kumimoji="1" lang="zh-CN" altLang="en-US" sz="3200" b="1" i="1" kern="1200" cap="none" spc="0" normalizeH="0" baseline="0" noProof="0" dirty="0" smtClean="0">
              <a:solidFill>
                <a:srgbClr val="800000"/>
              </a:solidFill>
              <a:effectLst>
                <a:outerShdw blurRad="38100" dist="38100" dir="2700000" algn="tl">
                  <a:srgbClr val="000000"/>
                </a:outerShdw>
              </a:effectLst>
              <a:latin typeface="Verdana" panose="020B0604030504040204" pitchFamily="34" charset="0"/>
              <a:ea typeface="宋体" panose="02010600030101010101" pitchFamily="2" charset="-122"/>
              <a:cs typeface="+mn-cs"/>
            </a:endParaRPr>
          </a:p>
        </p:txBody>
      </p:sp>
      <p:sp>
        <p:nvSpPr>
          <p:cNvPr id="66564" name="Text Box 4"/>
          <p:cNvSpPr txBox="1"/>
          <p:nvPr/>
        </p:nvSpPr>
        <p:spPr>
          <a:xfrm>
            <a:off x="539750" y="3068638"/>
            <a:ext cx="7991475" cy="2103437"/>
          </a:xfrm>
          <a:prstGeom prst="rect">
            <a:avLst/>
          </a:prstGeom>
          <a:noFill/>
          <a:ln w="9525">
            <a:noFill/>
          </a:ln>
        </p:spPr>
        <p:txBody>
          <a:bodyPr>
            <a:spAutoFit/>
          </a:bodyPr>
          <a:lstStyle/>
          <a:p>
            <a:pPr>
              <a:spcBef>
                <a:spcPct val="50000"/>
              </a:spcBef>
            </a:pPr>
            <a:r>
              <a:rPr lang="en-US" altLang="zh-CN" sz="3600" dirty="0">
                <a:solidFill>
                  <a:srgbClr val="0000FF"/>
                </a:solidFill>
                <a:latin typeface="Verdana" panose="020B0604030504040204" pitchFamily="34" charset="0"/>
                <a:ea typeface="华文新魏" pitchFamily="2" charset="-122"/>
              </a:rPr>
              <a:t>     </a:t>
            </a:r>
            <a:r>
              <a:rPr lang="zh-CN" altLang="en-US" sz="3200" b="1" dirty="0">
                <a:solidFill>
                  <a:srgbClr val="003300"/>
                </a:solidFill>
                <a:latin typeface="Verdana" panose="020B0604030504040204" pitchFamily="34" charset="0"/>
                <a:ea typeface="楷体_GB2312" pitchFamily="49" charset="-122"/>
              </a:rPr>
              <a:t>边城明净的风光，教化着朴实的人们，每个人都热情诚实；作为封闭的农业文明的社会的湘西，人们的身上也流露出孤寂的色彩。</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barn(inHorizontal)">
                                      <p:cBhvr>
                                        <p:cTn id="7" dur="500"/>
                                        <p:tgtEl>
                                          <p:spTgt spid="6656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66564"/>
                                        </p:tgtEl>
                                        <p:attrNameLst>
                                          <p:attrName>style.visibility</p:attrName>
                                        </p:attrNameLst>
                                      </p:cBhvr>
                                      <p:to>
                                        <p:strVal val="visible"/>
                                      </p:to>
                                    </p:set>
                                    <p:anim calcmode="lin" valueType="num">
                                      <p:cBhvr>
                                        <p:cTn id="12" dur="500" fill="hold"/>
                                        <p:tgtEl>
                                          <p:spTgt spid="66564"/>
                                        </p:tgtEl>
                                        <p:attrNameLst>
                                          <p:attrName>ppt_w</p:attrName>
                                        </p:attrNameLst>
                                      </p:cBhvr>
                                      <p:tavLst>
                                        <p:tav tm="0">
                                          <p:val>
                                            <p:fltVal val="0"/>
                                          </p:val>
                                        </p:tav>
                                        <p:tav tm="100000">
                                          <p:val>
                                            <p:strVal val="#ppt_w"/>
                                          </p:val>
                                        </p:tav>
                                      </p:tavLst>
                                    </p:anim>
                                    <p:anim calcmode="lin" valueType="num">
                                      <p:cBhvr>
                                        <p:cTn id="13" dur="500" fill="hold"/>
                                        <p:tgtEl>
                                          <p:spTgt spid="6656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p:bldP spid="6656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0" y="0"/>
            <a:ext cx="3200400" cy="641350"/>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3600" b="1" kern="1200" cap="none" spc="0" normalizeH="0" baseline="0" noProof="0" smtClean="0">
                <a:solidFill>
                  <a:srgbClr val="800000"/>
                </a:solidFill>
                <a:effectLst>
                  <a:outerShdw blurRad="38100" dist="38100" dir="2700000" algn="tl">
                    <a:srgbClr val="000000"/>
                  </a:outerShdw>
                </a:effectLst>
                <a:latin typeface="Verdana" panose="020B0604030504040204" pitchFamily="34" charset="0"/>
                <a:ea typeface="宋体" panose="02010600030101010101" pitchFamily="2" charset="-122"/>
                <a:cs typeface="+mn-cs"/>
              </a:rPr>
              <a:t>孤寂的翠翠</a:t>
            </a:r>
          </a:p>
        </p:txBody>
      </p:sp>
      <p:sp>
        <p:nvSpPr>
          <p:cNvPr id="6147" name="Text Box 3"/>
          <p:cNvSpPr txBox="1"/>
          <p:nvPr/>
        </p:nvSpPr>
        <p:spPr>
          <a:xfrm>
            <a:off x="323850" y="762000"/>
            <a:ext cx="8351838" cy="3295650"/>
          </a:xfrm>
          <a:prstGeom prst="rect">
            <a:avLst/>
          </a:prstGeom>
          <a:solidFill>
            <a:schemeClr val="accent5">
              <a:lumMod val="20000"/>
              <a:lumOff val="80000"/>
            </a:schemeClr>
          </a:solidFill>
          <a:ln w="9525">
            <a:noFill/>
          </a:ln>
        </p:spPr>
        <p:txBody>
          <a:bodyPr>
            <a:spAutoFit/>
          </a:bodyPr>
          <a:lstStyle/>
          <a:p>
            <a:pPr>
              <a:spcBef>
                <a:spcPct val="50000"/>
              </a:spcBef>
              <a:buChar char="•"/>
            </a:pPr>
            <a:r>
              <a:rPr lang="zh-CN" altLang="en-US" sz="2800" b="1" dirty="0">
                <a:solidFill>
                  <a:srgbClr val="003300"/>
                </a:solidFill>
                <a:latin typeface="Verdana" panose="020B0604030504040204" pitchFamily="34" charset="0"/>
                <a:ea typeface="楷体_GB2312" pitchFamily="49" charset="-122"/>
              </a:rPr>
              <a:t>翠翠自幼父母双亡，内心无比孤独。虽然有外公无微不至的照顾，但是并不能真正理解她作为一个青春少女的情怀。没有人能体会一个思春少女的感情。她为这无奈的生活而痛哭，外公不能明白她内心的哀痛。</a:t>
            </a:r>
          </a:p>
          <a:p>
            <a:pPr>
              <a:spcBef>
                <a:spcPct val="50000"/>
              </a:spcBef>
              <a:buChar char="•"/>
            </a:pPr>
            <a:r>
              <a:rPr lang="zh-CN" altLang="en-US" sz="2800" b="1" dirty="0">
                <a:solidFill>
                  <a:srgbClr val="003300"/>
                </a:solidFill>
                <a:latin typeface="Verdana" panose="020B0604030504040204" pitchFamily="34" charset="0"/>
                <a:ea typeface="楷体_GB2312" pitchFamily="49" charset="-122"/>
              </a:rPr>
              <a:t>天保和傩送为了她而唱歌“决斗”，她却毫不知情，只能在梦中希望爱情的实现，现实似乎与她无关。</a:t>
            </a:r>
          </a:p>
        </p:txBody>
      </p:sp>
      <p:sp>
        <p:nvSpPr>
          <p:cNvPr id="6148" name="Text Box 4"/>
          <p:cNvSpPr txBox="1"/>
          <p:nvPr/>
        </p:nvSpPr>
        <p:spPr>
          <a:xfrm>
            <a:off x="250825" y="4292600"/>
            <a:ext cx="8893175" cy="1800225"/>
          </a:xfrm>
          <a:prstGeom prst="rect">
            <a:avLst/>
          </a:prstGeom>
          <a:solidFill>
            <a:schemeClr val="accent5">
              <a:lumMod val="40000"/>
              <a:lumOff val="60000"/>
            </a:schemeClr>
          </a:solidFill>
          <a:ln w="9525">
            <a:noFill/>
          </a:ln>
        </p:spPr>
        <p:txBody>
          <a:bodyPr>
            <a:spAutoFit/>
          </a:bodyPr>
          <a:lstStyle/>
          <a:p>
            <a:pPr>
              <a:spcBef>
                <a:spcPct val="50000"/>
              </a:spcBef>
              <a:buChar char="•"/>
            </a:pPr>
            <a:r>
              <a:rPr lang="zh-CN" altLang="en-US" sz="2800" b="1" dirty="0">
                <a:solidFill>
                  <a:srgbClr val="003300"/>
                </a:solidFill>
                <a:latin typeface="Verdana" panose="020B0604030504040204" pitchFamily="34" charset="0"/>
                <a:ea typeface="楷体_GB2312" pitchFamily="49" charset="-122"/>
              </a:rPr>
              <a:t>天保闯滩而死，傩送离家出走，外公为她的婚事忧愁而死，她却并不理解这一切前因后果，只能凄凉地守着渡船，等待着心上人的归来。没有人能告诉她要孤独等待到什么时候。</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6147">
                                            <p:bg/>
                                          </p:spTgt>
                                        </p:tgtEl>
                                        <p:attrNameLst>
                                          <p:attrName>style.visibility</p:attrName>
                                        </p:attrNameLst>
                                      </p:cBhvr>
                                      <p:to>
                                        <p:strVal val="visible"/>
                                      </p:to>
                                    </p:set>
                                    <p:animEffect transition="in" filter="slide(fromTop)">
                                      <p:cBhvr>
                                        <p:cTn id="7" dur="500"/>
                                        <p:tgtEl>
                                          <p:spTgt spid="6147">
                                            <p:bg/>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6147">
                                            <p:txEl>
                                              <p:pRg st="0" end="0"/>
                                            </p:txEl>
                                          </p:spTgt>
                                        </p:tgtEl>
                                        <p:attrNameLst>
                                          <p:attrName>style.visibility</p:attrName>
                                        </p:attrNameLst>
                                      </p:cBhvr>
                                      <p:to>
                                        <p:strVal val="visible"/>
                                      </p:to>
                                    </p:set>
                                    <p:animEffect transition="in" filter="slide(fromTop)">
                                      <p:cBhvr>
                                        <p:cTn id="12" dur="500"/>
                                        <p:tgtEl>
                                          <p:spTgt spid="614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6147">
                                            <p:txEl>
                                              <p:pRg st="1" end="1"/>
                                            </p:txEl>
                                          </p:spTgt>
                                        </p:tgtEl>
                                        <p:attrNameLst>
                                          <p:attrName>style.visibility</p:attrName>
                                        </p:attrNameLst>
                                      </p:cBhvr>
                                      <p:to>
                                        <p:strVal val="visible"/>
                                      </p:to>
                                    </p:set>
                                    <p:animEffect transition="in" filter="slide(fromTop)">
                                      <p:cBhvr>
                                        <p:cTn id="17" dur="500"/>
                                        <p:tgtEl>
                                          <p:spTgt spid="614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6148"/>
                                        </p:tgtEl>
                                        <p:attrNameLst>
                                          <p:attrName>style.visibility</p:attrName>
                                        </p:attrNameLst>
                                      </p:cBhvr>
                                      <p:to>
                                        <p:strVal val="visible"/>
                                      </p:to>
                                    </p:set>
                                    <p:animEffect transition="in" filter="slide(fromBottom)">
                                      <p:cBhvr>
                                        <p:cTn id="22"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animBg="1"/>
      <p:bldP spid="614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p:nvPr/>
        </p:nvSpPr>
        <p:spPr>
          <a:xfrm>
            <a:off x="323850" y="765175"/>
            <a:ext cx="8208963" cy="1066800"/>
          </a:xfrm>
          <a:prstGeom prst="rect">
            <a:avLst/>
          </a:prstGeom>
          <a:solidFill>
            <a:schemeClr val="accent5">
              <a:lumMod val="20000"/>
              <a:lumOff val="80000"/>
            </a:schemeClr>
          </a:solidFill>
          <a:ln w="9525">
            <a:noFill/>
          </a:ln>
        </p:spPr>
        <p:txBody>
          <a:bodyPr>
            <a:spAutoFit/>
          </a:bodyPr>
          <a:lstStyle/>
          <a:p>
            <a:pPr>
              <a:spcBef>
                <a:spcPct val="50000"/>
              </a:spcBef>
            </a:pPr>
            <a:r>
              <a:rPr lang="en-US" altLang="zh-CN" sz="3200" b="1" dirty="0">
                <a:latin typeface="Times New Roman" panose="02020603050405020304" pitchFamily="18" charset="0"/>
              </a:rPr>
              <a:t>        </a:t>
            </a:r>
            <a:r>
              <a:rPr lang="zh-CN" altLang="en-US" sz="3200" b="1" dirty="0">
                <a:latin typeface="Times New Roman" panose="02020603050405020304" pitchFamily="18" charset="0"/>
              </a:rPr>
              <a:t>由湘西的封闭农业文明社会性质决定，人们内心流露出了一种</a:t>
            </a:r>
            <a:r>
              <a:rPr lang="zh-CN" altLang="en-US" sz="3200" b="1" dirty="0">
                <a:solidFill>
                  <a:srgbClr val="990000"/>
                </a:solidFill>
                <a:latin typeface="Times New Roman" panose="02020603050405020304" pitchFamily="18" charset="0"/>
              </a:rPr>
              <a:t>“孤寂”</a:t>
            </a:r>
            <a:r>
              <a:rPr lang="zh-CN" altLang="en-US" sz="3200" b="1" dirty="0">
                <a:latin typeface="Times New Roman" panose="02020603050405020304" pitchFamily="18" charset="0"/>
              </a:rPr>
              <a:t>的色彩。</a:t>
            </a:r>
          </a:p>
        </p:txBody>
      </p:sp>
      <p:sp>
        <p:nvSpPr>
          <p:cNvPr id="54275" name="Text Box 3"/>
          <p:cNvSpPr txBox="1"/>
          <p:nvPr/>
        </p:nvSpPr>
        <p:spPr>
          <a:xfrm>
            <a:off x="533400" y="2622550"/>
            <a:ext cx="8001000" cy="579438"/>
          </a:xfrm>
          <a:prstGeom prst="rect">
            <a:avLst/>
          </a:prstGeom>
          <a:noFill/>
          <a:ln w="9525">
            <a:noFill/>
          </a:ln>
        </p:spPr>
        <p:txBody>
          <a:bodyPr>
            <a:spAutoFit/>
          </a:bodyPr>
          <a:lstStyle/>
          <a:p>
            <a:pPr>
              <a:spcBef>
                <a:spcPct val="50000"/>
              </a:spcBef>
            </a:pPr>
            <a:r>
              <a:rPr lang="en-US" altLang="zh-CN" sz="3200" b="1" dirty="0">
                <a:latin typeface="Times New Roman" panose="02020603050405020304" pitchFamily="18" charset="0"/>
              </a:rPr>
              <a:t>        </a:t>
            </a:r>
          </a:p>
        </p:txBody>
      </p:sp>
      <p:sp>
        <p:nvSpPr>
          <p:cNvPr id="14340" name="Text Box 4"/>
          <p:cNvSpPr txBox="1"/>
          <p:nvPr/>
        </p:nvSpPr>
        <p:spPr>
          <a:xfrm>
            <a:off x="533400" y="2362200"/>
            <a:ext cx="8229600" cy="4051300"/>
          </a:xfrm>
          <a:prstGeom prst="rect">
            <a:avLst/>
          </a:prstGeom>
          <a:solidFill>
            <a:schemeClr val="accent5">
              <a:lumMod val="40000"/>
              <a:lumOff val="60000"/>
            </a:schemeClr>
          </a:solidFill>
          <a:ln w="9525">
            <a:noFill/>
          </a:ln>
        </p:spPr>
        <p:txBody>
          <a:bodyPr>
            <a:spAutoFit/>
          </a:bodyPr>
          <a:lstStyle/>
          <a:p>
            <a:pPr>
              <a:spcBef>
                <a:spcPct val="50000"/>
              </a:spcBef>
            </a:pPr>
            <a:r>
              <a:rPr lang="zh-CN" altLang="en-US" sz="3200" b="1" dirty="0">
                <a:solidFill>
                  <a:srgbClr val="3333FF"/>
                </a:solidFill>
                <a:latin typeface="Times New Roman" panose="02020603050405020304" pitchFamily="18" charset="0"/>
              </a:rPr>
              <a:t>外公的担心：</a:t>
            </a:r>
            <a:r>
              <a:rPr lang="zh-CN" altLang="en-US" sz="3200" b="1" dirty="0">
                <a:solidFill>
                  <a:srgbClr val="003300"/>
                </a:solidFill>
                <a:latin typeface="Times New Roman" panose="02020603050405020304" pitchFamily="18" charset="0"/>
                <a:ea typeface="楷体_GB2312" pitchFamily="49" charset="-122"/>
              </a:rPr>
              <a:t>女儿女婿的悲剧在老人心里留下不可磨灭的伤痕，所以不敢直接告诉孙女天保兄弟的选择。“温和悲悯的笑”表现他内心的矛盾：既爱孙女，又害怕她走其母的老路；对于天保的死，他既难过又自责，而对此引起孙女的悲剧，他更无能为力，又无人可以诉说，因此，他在孤独中死去。</a:t>
            </a:r>
          </a:p>
          <a:p>
            <a:pPr>
              <a:spcBef>
                <a:spcPct val="50000"/>
              </a:spcBef>
            </a:pPr>
            <a:endParaRPr lang="en-US" altLang="zh-CN" dirty="0">
              <a:solidFill>
                <a:srgbClr val="003300"/>
              </a:solidFill>
              <a:latin typeface="Times New Roman" panose="02020603050405020304" pitchFamily="18" charset="0"/>
              <a:ea typeface="楷体_GB2312"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0-#ppt_w/2"/>
                                          </p:val>
                                        </p:tav>
                                        <p:tav tm="100000">
                                          <p:val>
                                            <p:strVal val="#ppt_x"/>
                                          </p:val>
                                        </p:tav>
                                      </p:tavLst>
                                    </p:anim>
                                    <p:anim calcmode="lin" valueType="num">
                                      <p:cBhvr additive="base">
                                        <p:cTn id="8" dur="500" fill="hold"/>
                                        <p:tgtEl>
                                          <p:spTgt spid="143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340"/>
                                        </p:tgtEl>
                                        <p:attrNameLst>
                                          <p:attrName>style.visibility</p:attrName>
                                        </p:attrNameLst>
                                      </p:cBhvr>
                                      <p:to>
                                        <p:strVal val="visible"/>
                                      </p:to>
                                    </p:set>
                                    <p:anim calcmode="lin" valueType="num">
                                      <p:cBhvr additive="base">
                                        <p:cTn id="13" dur="500" fill="hold"/>
                                        <p:tgtEl>
                                          <p:spTgt spid="14340"/>
                                        </p:tgtEl>
                                        <p:attrNameLst>
                                          <p:attrName>ppt_x</p:attrName>
                                        </p:attrNameLst>
                                      </p:cBhvr>
                                      <p:tavLst>
                                        <p:tav tm="0">
                                          <p:val>
                                            <p:strVal val="0-#ppt_w/2"/>
                                          </p:val>
                                        </p:tav>
                                        <p:tav tm="100000">
                                          <p:val>
                                            <p:strVal val="#ppt_x"/>
                                          </p:val>
                                        </p:tav>
                                      </p:tavLst>
                                    </p:anim>
                                    <p:anim calcmode="lin" valueType="num">
                                      <p:cBhvr additive="base">
                                        <p:cTn id="14" dur="500" fill="hold"/>
                                        <p:tgtEl>
                                          <p:spTgt spid="143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4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idx="1"/>
          </p:nvPr>
        </p:nvSpPr>
        <p:spPr>
          <a:xfrm>
            <a:off x="2484438" y="188913"/>
            <a:ext cx="6407150" cy="6383359"/>
          </a:xfrm>
          <a:solidFill>
            <a:schemeClr val="accent5">
              <a:lumMod val="20000"/>
              <a:lumOff val="80000"/>
            </a:schemeClr>
          </a:solidFill>
          <a:ln/>
        </p:spPr>
        <p:txBody>
          <a:bodyPr vert="horz" wrap="square" lIns="91440" tIns="45720" rIns="91440" bIns="45720" anchor="t" anchorCtr="0"/>
          <a:lstStyle/>
          <a:p>
            <a:pPr eaLnBrk="1" hangingPunct="1">
              <a:lnSpc>
                <a:spcPct val="80000"/>
              </a:lnSpc>
              <a:buNone/>
            </a:pPr>
            <a:r>
              <a:rPr lang="en-US" altLang="zh-CN" b="1" dirty="0">
                <a:solidFill>
                  <a:srgbClr val="003300"/>
                </a:solidFill>
                <a:latin typeface="楷体_GB2312" pitchFamily="49" charset="-122"/>
                <a:ea typeface="楷体_GB2312" pitchFamily="49" charset="-122"/>
              </a:rPr>
              <a:t>       </a:t>
            </a:r>
            <a:r>
              <a:rPr lang="zh-CN" altLang="en-US" b="1" dirty="0">
                <a:solidFill>
                  <a:srgbClr val="C00000"/>
                </a:solidFill>
                <a:latin typeface="楷体_GB2312" pitchFamily="49" charset="-122"/>
                <a:ea typeface="楷体_GB2312" pitchFamily="49" charset="-122"/>
              </a:rPr>
              <a:t>只有小学文凭，却当大学教授</a:t>
            </a:r>
            <a:r>
              <a:rPr lang="zh-CN" altLang="en-US" b="1" dirty="0">
                <a:solidFill>
                  <a:srgbClr val="003300"/>
                </a:solidFill>
                <a:latin typeface="楷体_GB2312" pitchFamily="49" charset="-122"/>
                <a:ea typeface="楷体_GB2312" pitchFamily="49" charset="-122"/>
              </a:rPr>
              <a:t>　</a:t>
            </a:r>
            <a:r>
              <a:rPr lang="en-US" altLang="zh-CN" b="1" dirty="0">
                <a:solidFill>
                  <a:srgbClr val="003300"/>
                </a:solidFill>
                <a:latin typeface="楷体_GB2312" pitchFamily="49" charset="-122"/>
                <a:ea typeface="楷体_GB2312" pitchFamily="49" charset="-122"/>
              </a:rPr>
              <a:t>1928</a:t>
            </a:r>
            <a:r>
              <a:rPr lang="zh-CN" altLang="en-US" b="1" dirty="0">
                <a:solidFill>
                  <a:srgbClr val="003300"/>
                </a:solidFill>
                <a:latin typeface="楷体_GB2312" pitchFamily="49" charset="-122"/>
                <a:ea typeface="楷体_GB2312" pitchFamily="49" charset="-122"/>
              </a:rPr>
              <a:t>年，只有小学文凭的沈从文应聘上海中国公学讲师，竟受到校长胡适赏识，让他讲授</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小说写作</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和</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新文学研究</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 。后来又在武汉大学、青岛大学任讲师，在昆明西南联大、北京大学任副教授、教授。连江青都说，她在青岛大学读书时最爱听沈从文的课。还编辑过</a:t>
            </a:r>
            <a:r>
              <a:rPr lang="en-US" altLang="zh-CN" b="1" dirty="0">
                <a:solidFill>
                  <a:srgbClr val="003300"/>
                </a:solidFill>
                <a:latin typeface="楷体_GB2312" pitchFamily="49" charset="-122"/>
                <a:ea typeface="楷体_GB2312" pitchFamily="49" charset="-122"/>
              </a:rPr>
              <a:t>《</a:t>
            </a:r>
            <a:r>
              <a:rPr lang="zh-CN" altLang="en-US" b="1" dirty="0">
                <a:solidFill>
                  <a:srgbClr val="003300"/>
                </a:solidFill>
                <a:latin typeface="楷体_GB2312" pitchFamily="49" charset="-122"/>
                <a:ea typeface="楷体_GB2312" pitchFamily="49" charset="-122"/>
              </a:rPr>
              <a:t>京报</a:t>
            </a:r>
            <a:r>
              <a:rPr lang="en-US" altLang="zh-CN" b="1" dirty="0">
                <a:solidFill>
                  <a:srgbClr val="003300"/>
                </a:solidFill>
                <a:latin typeface="楷体_GB2312" pitchFamily="49" charset="-122"/>
                <a:ea typeface="楷体_GB2312" pitchFamily="49" charset="-122"/>
              </a:rPr>
              <a:t>》《</a:t>
            </a:r>
            <a:r>
              <a:rPr lang="zh-CN" altLang="en-US" b="1" dirty="0">
                <a:solidFill>
                  <a:srgbClr val="003300"/>
                </a:solidFill>
                <a:latin typeface="楷体_GB2312" pitchFamily="49" charset="-122"/>
                <a:ea typeface="楷体_GB2312" pitchFamily="49" charset="-122"/>
              </a:rPr>
              <a:t>大公报</a:t>
            </a:r>
            <a:r>
              <a:rPr lang="en-US" altLang="zh-CN" b="1" dirty="0">
                <a:solidFill>
                  <a:srgbClr val="003300"/>
                </a:solidFill>
                <a:latin typeface="楷体_GB2312" pitchFamily="49" charset="-122"/>
                <a:ea typeface="楷体_GB2312" pitchFamily="49" charset="-122"/>
              </a:rPr>
              <a:t>》《</a:t>
            </a:r>
            <a:r>
              <a:rPr lang="zh-CN" altLang="en-US" b="1" dirty="0">
                <a:solidFill>
                  <a:srgbClr val="003300"/>
                </a:solidFill>
                <a:latin typeface="楷体_GB2312" pitchFamily="49" charset="-122"/>
                <a:ea typeface="楷体_GB2312" pitchFamily="49" charset="-122"/>
              </a:rPr>
              <a:t>益世报</a:t>
            </a:r>
            <a:r>
              <a:rPr lang="en-US" altLang="zh-CN" b="1" dirty="0">
                <a:solidFill>
                  <a:srgbClr val="003300"/>
                </a:solidFill>
                <a:latin typeface="楷体_GB2312" pitchFamily="49" charset="-122"/>
                <a:ea typeface="楷体_GB2312" pitchFamily="49" charset="-122"/>
              </a:rPr>
              <a:t>》</a:t>
            </a:r>
            <a:r>
              <a:rPr lang="zh-CN" altLang="en-US" b="1" dirty="0">
                <a:solidFill>
                  <a:srgbClr val="003300"/>
                </a:solidFill>
                <a:latin typeface="楷体_GB2312" pitchFamily="49" charset="-122"/>
                <a:ea typeface="楷体_GB2312" pitchFamily="49" charset="-122"/>
              </a:rPr>
              <a:t>等大报的文艺副刊，编撰过中小学国文课本，创办过文学杂志。他的爱情生活幸福美满──夫人张兆和是才女加美女，他们的婚姻还有一段佳话。</a:t>
            </a:r>
          </a:p>
        </p:txBody>
      </p:sp>
      <p:pic>
        <p:nvPicPr>
          <p:cNvPr id="45060" name="Picture 4" descr="沈从文1"/>
          <p:cNvPicPr>
            <a:picLocks noChangeAspect="1"/>
          </p:cNvPicPr>
          <p:nvPr/>
        </p:nvPicPr>
        <p:blipFill>
          <a:blip r:embed="rId2"/>
          <a:stretch>
            <a:fillRect/>
          </a:stretch>
        </p:blipFill>
        <p:spPr>
          <a:xfrm>
            <a:off x="0" y="1484313"/>
            <a:ext cx="2771775" cy="3716337"/>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box(out)">
                                      <p:cBhvr>
                                        <p:cTn id="7" dur="5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p:cNvSpPr>
          <p:nvPr>
            <p:ph idx="1"/>
          </p:nvPr>
        </p:nvSpPr>
        <p:spPr>
          <a:xfrm>
            <a:off x="-31115" y="301625"/>
            <a:ext cx="9147810" cy="6017895"/>
          </a:xfrm>
          <a:solidFill>
            <a:schemeClr val="accent5">
              <a:lumMod val="40000"/>
              <a:lumOff val="60000"/>
            </a:schemeClr>
          </a:solidFill>
          <a:ln/>
        </p:spPr>
        <p:txBody>
          <a:bodyPr vert="horz" wrap="square" lIns="91440" tIns="45720" rIns="91440" bIns="45720" anchor="t" anchorCtr="0"/>
          <a:lstStyle/>
          <a:p>
            <a:pPr eaLnBrk="1" hangingPunct="1">
              <a:lnSpc>
                <a:spcPct val="80000"/>
              </a:lnSpc>
              <a:buNone/>
            </a:pPr>
            <a:r>
              <a:rPr lang="en-US" altLang="zh-CN" b="1" dirty="0"/>
              <a:t>            </a:t>
            </a:r>
          </a:p>
          <a:p>
            <a:pPr eaLnBrk="1" hangingPunct="1">
              <a:lnSpc>
                <a:spcPct val="80000"/>
              </a:lnSpc>
              <a:buNone/>
            </a:pPr>
            <a:r>
              <a:rPr lang="en-US" altLang="zh-CN" b="1" dirty="0"/>
              <a:t>           </a:t>
            </a:r>
            <a:r>
              <a:rPr lang="zh-CN" altLang="en-US" b="1" dirty="0">
                <a:solidFill>
                  <a:srgbClr val="FF0000"/>
                </a:solidFill>
              </a:rPr>
              <a:t>翠翠是善和美的化身，可是为什么故事不是大团圆的结局？ </a:t>
            </a:r>
          </a:p>
          <a:p>
            <a:pPr eaLnBrk="1" hangingPunct="1">
              <a:lnSpc>
                <a:spcPct val="80000"/>
              </a:lnSpc>
              <a:buNone/>
            </a:pPr>
            <a:r>
              <a:rPr lang="en-US" altLang="zh-CN" dirty="0"/>
              <a:t>         </a:t>
            </a:r>
            <a:r>
              <a:rPr lang="zh-CN" altLang="en-US" sz="2800" b="1" dirty="0">
                <a:latin typeface="楷体" panose="02010609060101010101" charset="-122"/>
                <a:ea typeface="楷体" panose="02010609060101010101" charset="-122"/>
                <a:cs typeface="楷体" panose="02010609060101010101" charset="-122"/>
              </a:rPr>
              <a:t>“善的悲剧”首先是因为误会。所有的人都没有错，但所有的人加起来就是错。沈从文就说过：“一切充满了善，然而到处是不凑巧，既然是不凑巧，因之素朴的善终难免产生悲剧。”误会先在爷爷和大佬之间发生，大佬唱歌不是弟弟的对手，爷爷却还以为优美的歌声出自大佬，去恭维他；大佬闯滩不幸溺死后，更让爷爷和二佬父子的交往充满了误会，以致最后忧心去世；而翠翠和二佬也是因为误会而相遇相爱，却也因误会而分离。这些误会与边城人的孤寂心理息息相关，边城中芸芸众生没有谁不处于孤独的境地，心灵的隔绝与孤寂造成了误会，也产生了孤独。这里沈从文也表现人类孤独的痛苦，揭示了人其实在根本上都是孤独的这一哲学命题，凸显了沈从文对人的关照和悲悯情怀。</a:t>
            </a:r>
            <a:br>
              <a:rPr lang="zh-CN" altLang="en-US" sz="2800" b="1" dirty="0">
                <a:latin typeface="楷体" panose="02010609060101010101" charset="-122"/>
                <a:ea typeface="楷体" panose="02010609060101010101" charset="-122"/>
                <a:cs typeface="楷体" panose="02010609060101010101" charset="-122"/>
              </a:rPr>
            </a:br>
            <a:r>
              <a:rPr lang="zh-CN" altLang="en-US" sz="2000" dirty="0"/>
              <a:t/>
            </a:r>
            <a:br>
              <a:rPr lang="zh-CN" altLang="en-US" sz="2000" dirty="0"/>
            </a:br>
            <a:endParaRPr lang="zh-CN" altLang="en-US" sz="2000" dirty="0"/>
          </a:p>
        </p:txBody>
      </p:sp>
    </p:spTree>
  </p:cSld>
  <p:clrMapOvr>
    <a:masterClrMapping/>
  </p:clrMapOvr>
  <p:transition>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p:cNvSpPr>
          <p:nvPr>
            <p:ph idx="1"/>
          </p:nvPr>
        </p:nvSpPr>
        <p:spPr>
          <a:xfrm>
            <a:off x="471170" y="548640"/>
            <a:ext cx="8315960" cy="5902325"/>
          </a:xfrm>
          <a:solidFill>
            <a:schemeClr val="accent5">
              <a:lumMod val="40000"/>
              <a:lumOff val="60000"/>
            </a:schemeClr>
          </a:solidFill>
          <a:ln/>
        </p:spPr>
        <p:txBody>
          <a:bodyPr vert="horz" wrap="square" lIns="91440" tIns="45720" rIns="91440" bIns="45720" anchor="t" anchorCtr="0"/>
          <a:lstStyle/>
          <a:p>
            <a:pPr eaLnBrk="1" hangingPunct="1">
              <a:lnSpc>
                <a:spcPct val="90000"/>
              </a:lnSpc>
              <a:buNone/>
            </a:pPr>
            <a:r>
              <a:rPr lang="en-US" altLang="zh-CN" sz="2400" dirty="0"/>
              <a:t>   </a:t>
            </a:r>
            <a:r>
              <a:rPr lang="en-US" altLang="zh-CN" dirty="0">
                <a:latin typeface="楷体" panose="02010609060101010101" charset="-122"/>
                <a:ea typeface="楷体" panose="02010609060101010101" charset="-122"/>
                <a:cs typeface="楷体" panose="02010609060101010101" charset="-122"/>
              </a:rPr>
              <a:t>    </a:t>
            </a:r>
            <a:r>
              <a:rPr lang="en-US" altLang="zh-CN" b="1" dirty="0">
                <a:latin typeface="楷体" panose="02010609060101010101" charset="-122"/>
                <a:ea typeface="楷体" panose="02010609060101010101" charset="-122"/>
                <a:cs typeface="楷体" panose="02010609060101010101" charset="-122"/>
              </a:rPr>
              <a:t>“</a:t>
            </a:r>
            <a:r>
              <a:rPr lang="zh-CN" altLang="en-US" b="1" dirty="0">
                <a:latin typeface="楷体" panose="02010609060101010101" charset="-122"/>
                <a:ea typeface="楷体" panose="02010609060101010101" charset="-122"/>
                <a:cs typeface="楷体" panose="02010609060101010101" charset="-122"/>
              </a:rPr>
              <a:t>善的悲剧”还隐含着命运的悲剧。命运感造成了这一场悲剧，小说表现了命运的无常和人面对命运无法把握的无奈、无助。生命总是美丽与忧伤并存，有美丽，有忧伤，这才是真实的生命。沈从文既发现着生命的美，也感叹着生命的悲，</a:t>
            </a:r>
            <a:r>
              <a:rPr lang="en-US" altLang="zh-CN" b="1" dirty="0">
                <a:latin typeface="楷体" panose="02010609060101010101" charset="-122"/>
                <a:ea typeface="楷体" panose="02010609060101010101" charset="-122"/>
                <a:cs typeface="楷体" panose="02010609060101010101" charset="-122"/>
              </a:rPr>
              <a:t>《</a:t>
            </a:r>
            <a:r>
              <a:rPr lang="zh-CN" altLang="en-US" b="1" dirty="0">
                <a:latin typeface="楷体" panose="02010609060101010101" charset="-122"/>
                <a:ea typeface="楷体" panose="02010609060101010101" charset="-122"/>
                <a:cs typeface="楷体" panose="02010609060101010101" charset="-122"/>
              </a:rPr>
              <a:t>边城</a:t>
            </a:r>
            <a:r>
              <a:rPr lang="en-US" altLang="zh-CN" b="1" dirty="0">
                <a:latin typeface="楷体" panose="02010609060101010101" charset="-122"/>
                <a:ea typeface="楷体" panose="02010609060101010101" charset="-122"/>
                <a:cs typeface="楷体" panose="02010609060101010101" charset="-122"/>
              </a:rPr>
              <a:t>》</a:t>
            </a:r>
            <a:r>
              <a:rPr lang="zh-CN" altLang="en-US" b="1" dirty="0">
                <a:latin typeface="楷体" panose="02010609060101010101" charset="-122"/>
                <a:ea typeface="楷体" panose="02010609060101010101" charset="-122"/>
                <a:cs typeface="楷体" panose="02010609060101010101" charset="-122"/>
              </a:rPr>
              <a:t>中就交织着两种情调，一种清新自然、温馨美好，一种水样忧愁、凄凉哀婉，没有注意到这点，就不能说是读懂了</a:t>
            </a:r>
            <a:r>
              <a:rPr lang="en-US" altLang="zh-CN" b="1" dirty="0">
                <a:latin typeface="楷体" panose="02010609060101010101" charset="-122"/>
                <a:ea typeface="楷体" panose="02010609060101010101" charset="-122"/>
                <a:cs typeface="楷体" panose="02010609060101010101" charset="-122"/>
              </a:rPr>
              <a:t>《</a:t>
            </a:r>
            <a:r>
              <a:rPr lang="zh-CN" altLang="en-US" b="1" dirty="0">
                <a:latin typeface="楷体" panose="02010609060101010101" charset="-122"/>
                <a:ea typeface="楷体" panose="02010609060101010101" charset="-122"/>
                <a:cs typeface="楷体" panose="02010609060101010101" charset="-122"/>
              </a:rPr>
              <a:t>边城</a:t>
            </a:r>
            <a:r>
              <a:rPr lang="en-US" altLang="zh-CN" b="1" dirty="0">
                <a:latin typeface="楷体" panose="02010609060101010101" charset="-122"/>
                <a:ea typeface="楷体" panose="02010609060101010101" charset="-122"/>
                <a:cs typeface="楷体" panose="02010609060101010101" charset="-122"/>
              </a:rPr>
              <a:t>》</a:t>
            </a:r>
            <a:r>
              <a:rPr lang="zh-CN" altLang="en-US" b="1" dirty="0">
                <a:latin typeface="楷体" panose="02010609060101010101" charset="-122"/>
                <a:ea typeface="楷体" panose="02010609060101010101" charset="-122"/>
                <a:cs typeface="楷体" panose="02010609060101010101" charset="-122"/>
              </a:rPr>
              <a:t>。沈从文以博大悲悯的情怀描绘着这美中含愁的一切，展现了作者对生命存在悲剧感的深沉思考，也使小说显示着深邃的文化品格和魅力。</a:t>
            </a:r>
            <a:br>
              <a:rPr lang="zh-CN" altLang="en-US" b="1" dirty="0">
                <a:latin typeface="楷体" panose="02010609060101010101" charset="-122"/>
                <a:ea typeface="楷体" panose="02010609060101010101" charset="-122"/>
                <a:cs typeface="楷体" panose="02010609060101010101" charset="-122"/>
              </a:rPr>
            </a:br>
            <a:r>
              <a:rPr lang="zh-CN" altLang="en-US" sz="2400" dirty="0"/>
              <a:t/>
            </a:r>
            <a:br>
              <a:rPr lang="zh-CN" altLang="en-US" sz="2400" dirty="0"/>
            </a:br>
            <a:endParaRPr lang="zh-CN" altLang="en-US" sz="2400" dirty="0"/>
          </a:p>
        </p:txBody>
      </p:sp>
    </p:spTree>
  </p:cSld>
  <p:clrMapOvr>
    <a:masterClrMapping/>
  </p:clrMapOvr>
  <p:transition>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7" descr="2007121814920"/>
          <p:cNvPicPr>
            <a:picLocks noChangeAspect="1"/>
          </p:cNvPicPr>
          <p:nvPr/>
        </p:nvPicPr>
        <p:blipFill>
          <a:blip r:embed="rId2">
            <a:lum contrast="6000"/>
          </a:blip>
          <a:stretch>
            <a:fillRect/>
          </a:stretch>
        </p:blipFill>
        <p:spPr>
          <a:xfrm>
            <a:off x="0" y="2928935"/>
            <a:ext cx="9144000" cy="4029078"/>
          </a:xfrm>
          <a:prstGeom prst="rect">
            <a:avLst/>
          </a:prstGeom>
          <a:noFill/>
          <a:ln w="9525">
            <a:noFill/>
          </a:ln>
        </p:spPr>
      </p:pic>
      <p:sp>
        <p:nvSpPr>
          <p:cNvPr id="66563" name="Text Box 4"/>
          <p:cNvSpPr txBox="1"/>
          <p:nvPr/>
        </p:nvSpPr>
        <p:spPr>
          <a:xfrm>
            <a:off x="142844" y="214290"/>
            <a:ext cx="8786874" cy="2462213"/>
          </a:xfrm>
          <a:prstGeom prst="rect">
            <a:avLst/>
          </a:prstGeom>
          <a:solidFill>
            <a:schemeClr val="accent5">
              <a:lumMod val="20000"/>
              <a:lumOff val="80000"/>
            </a:schemeClr>
          </a:solidFill>
          <a:ln w="9525">
            <a:noFill/>
          </a:ln>
        </p:spPr>
        <p:txBody>
          <a:bodyPr wrap="square">
            <a:spAutoFit/>
          </a:bodyPr>
          <a:lstStyle/>
          <a:p>
            <a:pPr algn="just">
              <a:spcBef>
                <a:spcPct val="50000"/>
              </a:spcBef>
            </a:pPr>
            <a:r>
              <a:rPr lang="en-US" altLang="zh-CN"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有人说，</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边城</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是一支湘西山村生活的牧歌，是一曲真挚、热烈的爱情赞歌，是一首用小说形式写成的无韵之诗、绘就的无彩之画。</a:t>
            </a:r>
          </a:p>
          <a:p>
            <a:pPr algn="just">
              <a:spcBef>
                <a:spcPct val="50000"/>
              </a:spcBef>
            </a:pPr>
            <a:r>
              <a:rPr lang="zh-CN" altLang="en-US" sz="2800" b="1" dirty="0">
                <a:latin typeface="楷体_GB2312" pitchFamily="49" charset="-122"/>
                <a:ea typeface="楷体_GB2312" pitchFamily="49" charset="-122"/>
              </a:rPr>
              <a:t>    因此，欣赏</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边城</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，需要有一种独特的眼光，如果仅拿它当一般的小说，就不能领略个中真趣。 </a:t>
            </a:r>
          </a:p>
        </p:txBody>
      </p:sp>
    </p:spTree>
  </p:cSld>
  <p:clrMapOvr>
    <a:masterClrMapping/>
  </p:clrMapOvr>
  <p:transition>
    <p:rand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65539" name="Rectangle 3"/>
          <p:cNvSpPr>
            <a:spLocks noGrp="1"/>
          </p:cNvSpPr>
          <p:nvPr>
            <p:ph idx="1"/>
          </p:nvPr>
        </p:nvSpPr>
        <p:spPr>
          <a:ln/>
        </p:spPr>
        <p:txBody>
          <a:bodyPr vert="horz" wrap="square" lIns="91440" tIns="45720" rIns="91440" bIns="45720" anchor="t" anchorCtr="0"/>
          <a:lstStyle/>
          <a:p>
            <a:pPr eaLnBrk="1" hangingPunct="1"/>
            <a:endParaRPr lang="zh-CN" altLang="zh-CN" dirty="0"/>
          </a:p>
        </p:txBody>
      </p:sp>
      <p:pic>
        <p:nvPicPr>
          <p:cNvPr id="65540" name="Picture 4" descr="20"/>
          <p:cNvPicPr>
            <a:picLocks noChangeAspect="1"/>
          </p:cNvPicPr>
          <p:nvPr/>
        </p:nvPicPr>
        <p:blipFill>
          <a:blip r:embed="rId2"/>
          <a:stretch>
            <a:fillRect/>
          </a:stretch>
        </p:blipFill>
        <p:spPr>
          <a:xfrm>
            <a:off x="0" y="0"/>
            <a:ext cx="9144000" cy="6858000"/>
          </a:xfrm>
          <a:prstGeom prst="rect">
            <a:avLst/>
          </a:prstGeom>
          <a:noFill/>
          <a:ln w="9525">
            <a:noFill/>
          </a:ln>
        </p:spPr>
      </p:pic>
      <p:sp>
        <p:nvSpPr>
          <p:cNvPr id="92165" name="Text Box 5"/>
          <p:cNvSpPr txBox="1"/>
          <p:nvPr/>
        </p:nvSpPr>
        <p:spPr>
          <a:xfrm>
            <a:off x="500034" y="1125538"/>
            <a:ext cx="8328054" cy="2238375"/>
          </a:xfrm>
          <a:prstGeom prst="rect">
            <a:avLst/>
          </a:prstGeom>
          <a:solidFill>
            <a:schemeClr val="accent3"/>
          </a:solidFill>
          <a:ln w="9525">
            <a:noFill/>
          </a:ln>
        </p:spPr>
        <p:txBody>
          <a:bodyPr wrap="square">
            <a:spAutoFit/>
          </a:bodyPr>
          <a:lstStyle/>
          <a:p>
            <a:pPr>
              <a:lnSpc>
                <a:spcPct val="110000"/>
              </a:lnSpc>
              <a:spcBef>
                <a:spcPct val="50000"/>
              </a:spcBef>
            </a:pPr>
            <a:r>
              <a:rPr lang="en-US" altLang="zh-CN" sz="3200" b="1" dirty="0">
                <a:latin typeface="Times New Roman" panose="02020603050405020304" pitchFamily="18" charset="0"/>
              </a:rPr>
              <a:t>        </a:t>
            </a:r>
            <a:r>
              <a:rPr lang="en-US" altLang="zh-CN" sz="3200" b="1" dirty="0">
                <a:solidFill>
                  <a:srgbClr val="006600"/>
                </a:solidFill>
                <a:latin typeface="Times New Roman" panose="02020603050405020304" pitchFamily="18" charset="0"/>
              </a:rPr>
              <a:t>“</a:t>
            </a:r>
            <a:r>
              <a:rPr lang="zh-CN" altLang="en-US" sz="3200" b="1" dirty="0">
                <a:solidFill>
                  <a:srgbClr val="006600"/>
                </a:solidFill>
                <a:latin typeface="Times New Roman" panose="02020603050405020304" pitchFamily="18" charset="0"/>
              </a:rPr>
              <a:t>边城的语言是沈从文盛年的语言，最好的语言。这时期的语言，每一句都“鼓立”饱满，充满水分，酸甜合度，象一篮新摘的烟台玛瑙樱桃。”</a:t>
            </a:r>
            <a:r>
              <a:rPr lang="en-US" altLang="zh-CN" sz="3200" b="1" dirty="0">
                <a:solidFill>
                  <a:srgbClr val="006600"/>
                </a:solidFill>
                <a:latin typeface="Times New Roman" panose="02020603050405020304" pitchFamily="18" charset="0"/>
              </a:rPr>
              <a:t>——</a:t>
            </a:r>
            <a:r>
              <a:rPr lang="zh-CN" altLang="en-US" sz="3200" b="1" dirty="0">
                <a:solidFill>
                  <a:srgbClr val="006600"/>
                </a:solidFill>
                <a:latin typeface="Times New Roman" panose="02020603050405020304" pitchFamily="18" charset="0"/>
              </a:rPr>
              <a:t>汪曾祺</a:t>
            </a:r>
          </a:p>
        </p:txBody>
      </p:sp>
      <p:sp>
        <p:nvSpPr>
          <p:cNvPr id="65542" name="Text Box 6"/>
          <p:cNvSpPr txBox="1"/>
          <p:nvPr/>
        </p:nvSpPr>
        <p:spPr>
          <a:xfrm>
            <a:off x="358775" y="228600"/>
            <a:ext cx="3708400" cy="823913"/>
          </a:xfrm>
          <a:prstGeom prst="rect">
            <a:avLst/>
          </a:prstGeom>
          <a:noFill/>
          <a:ln w="9525">
            <a:noFill/>
          </a:ln>
        </p:spPr>
        <p:txBody>
          <a:bodyPr>
            <a:spAutoFit/>
          </a:bodyPr>
          <a:lstStyle/>
          <a:p>
            <a:pPr>
              <a:spcBef>
                <a:spcPct val="50000"/>
              </a:spcBef>
            </a:pPr>
            <a:r>
              <a:rPr lang="zh-CN" altLang="en-US" sz="4800" b="1" dirty="0">
                <a:solidFill>
                  <a:schemeClr val="accent2"/>
                </a:solidFill>
                <a:latin typeface="Verdana" panose="020B0604030504040204" pitchFamily="34" charset="0"/>
                <a:ea typeface="方正姚体" pitchFamily="2" charset="-122"/>
              </a:rPr>
              <a:t>语言分析</a:t>
            </a:r>
          </a:p>
        </p:txBody>
      </p:sp>
      <p:sp>
        <p:nvSpPr>
          <p:cNvPr id="92167" name="Text Box 7"/>
          <p:cNvSpPr txBox="1"/>
          <p:nvPr/>
        </p:nvSpPr>
        <p:spPr>
          <a:xfrm>
            <a:off x="571472" y="4000504"/>
            <a:ext cx="8286808" cy="1200329"/>
          </a:xfrm>
          <a:prstGeom prst="rect">
            <a:avLst/>
          </a:prstGeom>
          <a:solidFill>
            <a:schemeClr val="accent3"/>
          </a:solidFill>
          <a:ln w="9525">
            <a:noFill/>
          </a:ln>
        </p:spPr>
        <p:txBody>
          <a:bodyPr wrap="square">
            <a:spAutoFit/>
          </a:bodyPr>
          <a:lstStyle/>
          <a:p>
            <a:r>
              <a:rPr lang="zh-CN" altLang="en-US" sz="3600" b="1" dirty="0">
                <a:solidFill>
                  <a:srgbClr val="000066"/>
                </a:solidFill>
                <a:latin typeface="Times New Roman" panose="02020603050405020304" pitchFamily="18" charset="0"/>
              </a:rPr>
              <a:t>特点：自然流畅，明白如话。写景优美舒展， 写人亲切真挚。</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92165"/>
                                        </p:tgtEl>
                                        <p:attrNameLst>
                                          <p:attrName>style.visibility</p:attrName>
                                        </p:attrNameLst>
                                      </p:cBhvr>
                                      <p:to>
                                        <p:strVal val="visible"/>
                                      </p:to>
                                    </p:set>
                                    <p:animEffect transition="in" filter="blinds(vertical)">
                                      <p:cBhvr>
                                        <p:cTn id="7" dur="2000"/>
                                        <p:tgtEl>
                                          <p:spTgt spid="9216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2167"/>
                                        </p:tgtEl>
                                        <p:attrNameLst>
                                          <p:attrName>style.visibility</p:attrName>
                                        </p:attrNameLst>
                                      </p:cBhvr>
                                      <p:to>
                                        <p:strVal val="visible"/>
                                      </p:to>
                                    </p:set>
                                    <p:animEffect transition="in" filter="dissolve">
                                      <p:cBhvr>
                                        <p:cTn id="12" dur="2000"/>
                                        <p:tgtEl>
                                          <p:spTgt spid="92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5" grpId="0" animBg="1"/>
      <p:bldP spid="9216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3" name="内容占位符 29702" descr="玻璃杯"/>
          <p:cNvPicPr>
            <a:picLocks noGrp="1" noChangeAspect="1"/>
          </p:cNvPicPr>
          <p:nvPr>
            <p:ph sz="half" idx="1"/>
          </p:nvPr>
        </p:nvPicPr>
        <p:blipFill>
          <a:blip r:embed="rId2"/>
          <a:srcRect/>
          <a:stretch>
            <a:fillRect/>
          </a:stretch>
        </p:blipFill>
        <p:spPr>
          <a:xfrm>
            <a:off x="5724525" y="549275"/>
            <a:ext cx="3097213" cy="2324100"/>
          </a:xfrm>
          <a:ln/>
        </p:spPr>
      </p:pic>
      <p:pic>
        <p:nvPicPr>
          <p:cNvPr id="29705" name="内容占位符 29704" descr="茶具"/>
          <p:cNvPicPr>
            <a:picLocks noGrp="1" noChangeAspect="1"/>
          </p:cNvPicPr>
          <p:nvPr>
            <p:ph sz="half" idx="2"/>
          </p:nvPr>
        </p:nvPicPr>
        <p:blipFill>
          <a:blip r:embed="rId3"/>
          <a:srcRect/>
          <a:stretch>
            <a:fillRect/>
          </a:stretch>
        </p:blipFill>
        <p:spPr>
          <a:xfrm>
            <a:off x="142875" y="3806825"/>
            <a:ext cx="3276600" cy="2359025"/>
          </a:xfrm>
          <a:ln/>
        </p:spPr>
      </p:pic>
      <p:sp>
        <p:nvSpPr>
          <p:cNvPr id="29708" name="文本框 29707"/>
          <p:cNvSpPr txBox="1"/>
          <p:nvPr/>
        </p:nvSpPr>
        <p:spPr>
          <a:xfrm>
            <a:off x="215900" y="476250"/>
            <a:ext cx="5651500" cy="2528888"/>
          </a:xfrm>
          <a:prstGeom prst="rect">
            <a:avLst/>
          </a:prstGeom>
          <a:solidFill>
            <a:schemeClr val="accent5">
              <a:lumMod val="20000"/>
              <a:lumOff val="80000"/>
            </a:schemeClr>
          </a:solidFill>
          <a:ln w="9525">
            <a:noFill/>
          </a:ln>
        </p:spPr>
        <p:txBody>
          <a:bodyPr>
            <a:spAutoFit/>
          </a:bodyPr>
          <a:lstStyle/>
          <a:p>
            <a:pPr>
              <a:spcBef>
                <a:spcPct val="50000"/>
              </a:spcBef>
            </a:pPr>
            <a:r>
              <a:rPr lang="zh-CN" altLang="en-US" dirty="0">
                <a:latin typeface="Times New Roman" panose="02020603050405020304" pitchFamily="18" charset="0"/>
              </a:rPr>
              <a:t>        </a:t>
            </a:r>
            <a:r>
              <a:rPr lang="zh-CN" altLang="en-US" sz="3200" dirty="0">
                <a:solidFill>
                  <a:srgbClr val="FF6699"/>
                </a:solidFill>
                <a:latin typeface="Times New Roman" panose="02020603050405020304" pitchFamily="18" charset="0"/>
                <a:ea typeface="隶书" pitchFamily="49" charset="-122"/>
              </a:rPr>
              <a:t>初读他的作品，觉得像在喝一杯玻璃杯里的白开水，没有酒那么浓烈，也没有咖啡那么香醇。但总保持着自己的透明，保持着特有的平淡自然。</a:t>
            </a:r>
          </a:p>
        </p:txBody>
      </p:sp>
      <p:sp>
        <p:nvSpPr>
          <p:cNvPr id="29709" name="文本框 29708"/>
          <p:cNvSpPr txBox="1"/>
          <p:nvPr/>
        </p:nvSpPr>
        <p:spPr>
          <a:xfrm>
            <a:off x="3529013" y="3857628"/>
            <a:ext cx="5614987" cy="2289175"/>
          </a:xfrm>
          <a:prstGeom prst="rect">
            <a:avLst/>
          </a:prstGeom>
          <a:solidFill>
            <a:schemeClr val="accent5">
              <a:lumMod val="40000"/>
              <a:lumOff val="60000"/>
            </a:schemeClr>
          </a:solidFill>
          <a:ln w="9525">
            <a:noFill/>
          </a:ln>
        </p:spPr>
        <p:txBody>
          <a:bodyPr>
            <a:spAutoFit/>
          </a:bodyPr>
          <a:lstStyle/>
          <a:p>
            <a:pPr>
              <a:spcBef>
                <a:spcPct val="50000"/>
              </a:spcBef>
            </a:pPr>
            <a:r>
              <a:rPr lang="zh-CN" altLang="en-US" sz="3200" dirty="0">
                <a:latin typeface="Times New Roman" panose="02020603050405020304" pitchFamily="18" charset="0"/>
                <a:ea typeface="隶书" pitchFamily="49" charset="-122"/>
              </a:rPr>
              <a:t>     </a:t>
            </a:r>
            <a:r>
              <a:rPr lang="zh-CN" altLang="en-US" sz="3600" dirty="0">
                <a:solidFill>
                  <a:srgbClr val="86592C"/>
                </a:solidFill>
                <a:latin typeface="Times New Roman" panose="02020603050405020304" pitchFamily="18" charset="0"/>
                <a:ea typeface="隶书" pitchFamily="49" charset="-122"/>
              </a:rPr>
              <a:t>再读时，那是一杯淡淡的茶，细细品味，慢慢体会，一丝苦，一丝甜，都沁人心脾。</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9703"/>
                                        </p:tgtEl>
                                        <p:attrNameLst>
                                          <p:attrName>style.visibility</p:attrName>
                                        </p:attrNameLst>
                                      </p:cBhvr>
                                      <p:to>
                                        <p:strVal val="visible"/>
                                      </p:to>
                                    </p:set>
                                    <p:animEffect transition="in" filter="blinds(horizontal)">
                                      <p:cBhvr>
                                        <p:cTn id="7" dur="500"/>
                                        <p:tgtEl>
                                          <p:spTgt spid="2970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9708"/>
                                        </p:tgtEl>
                                        <p:attrNameLst>
                                          <p:attrName>style.visibility</p:attrName>
                                        </p:attrNameLst>
                                      </p:cBhvr>
                                      <p:to>
                                        <p:strVal val="visible"/>
                                      </p:to>
                                    </p:set>
                                    <p:animEffect transition="in" filter="blinds(horizontal)">
                                      <p:cBhvr>
                                        <p:cTn id="10" dur="500"/>
                                        <p:tgtEl>
                                          <p:spTgt spid="2970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9705"/>
                                        </p:tgtEl>
                                        <p:attrNameLst>
                                          <p:attrName>style.visibility</p:attrName>
                                        </p:attrNameLst>
                                      </p:cBhvr>
                                      <p:to>
                                        <p:strVal val="visible"/>
                                      </p:to>
                                    </p:set>
                                    <p:animEffect transition="in" filter="blinds(horizontal)">
                                      <p:cBhvr>
                                        <p:cTn id="15" dur="500"/>
                                        <p:tgtEl>
                                          <p:spTgt spid="2970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9709"/>
                                        </p:tgtEl>
                                        <p:attrNameLst>
                                          <p:attrName>style.visibility</p:attrName>
                                        </p:attrNameLst>
                                      </p:cBhvr>
                                      <p:to>
                                        <p:strVal val="visible"/>
                                      </p:to>
                                    </p:set>
                                    <p:animEffect transition="in" filter="blinds(horizontal)">
                                      <p:cBhvr>
                                        <p:cTn id="18" dur="500"/>
                                        <p:tgtEl>
                                          <p:spTgt spid="29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8" grpId="0" animBg="1"/>
      <p:bldP spid="2970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p:cNvSpPr>
          <p:nvPr>
            <p:ph idx="1"/>
          </p:nvPr>
        </p:nvSpPr>
        <p:spPr>
          <a:xfrm>
            <a:off x="3132138" y="549275"/>
            <a:ext cx="5832475" cy="5880121"/>
          </a:xfrm>
          <a:solidFill>
            <a:schemeClr val="accent5">
              <a:lumMod val="20000"/>
              <a:lumOff val="80000"/>
            </a:schemeClr>
          </a:solidFill>
          <a:ln/>
        </p:spPr>
        <p:txBody>
          <a:bodyPr vert="horz" wrap="square" lIns="91440" tIns="45720" rIns="91440" bIns="45720" anchor="t" anchorCtr="0"/>
          <a:lstStyle/>
          <a:p>
            <a:pPr eaLnBrk="1" hangingPunct="1">
              <a:buNone/>
            </a:pPr>
            <a:r>
              <a:rPr lang="en-US" altLang="zh-CN" b="1" dirty="0">
                <a:solidFill>
                  <a:srgbClr val="003300"/>
                </a:solidFill>
                <a:latin typeface="楷体_GB2312" pitchFamily="49" charset="-122"/>
                <a:ea typeface="楷体_GB2312" pitchFamily="49" charset="-122"/>
              </a:rPr>
              <a:t>     </a:t>
            </a:r>
            <a:r>
              <a:rPr lang="zh-CN" altLang="en-US" b="1" dirty="0">
                <a:solidFill>
                  <a:srgbClr val="C00000"/>
                </a:solidFill>
                <a:latin typeface="楷体_GB2312" pitchFamily="49" charset="-122"/>
                <a:ea typeface="楷体_GB2312" pitchFamily="49" charset="-122"/>
              </a:rPr>
              <a:t>被郭沫若点名批判，忽成反动作家</a:t>
            </a:r>
            <a:r>
              <a:rPr lang="zh-CN" altLang="en-US" b="1" dirty="0">
                <a:solidFill>
                  <a:srgbClr val="003300"/>
                </a:solidFill>
                <a:latin typeface="楷体_GB2312" pitchFamily="49" charset="-122"/>
                <a:ea typeface="楷体_GB2312" pitchFamily="49" charset="-122"/>
              </a:rPr>
              <a:t>　</a:t>
            </a:r>
            <a:r>
              <a:rPr lang="en-US" altLang="zh-CN" b="1" dirty="0">
                <a:solidFill>
                  <a:srgbClr val="003300"/>
                </a:solidFill>
                <a:latin typeface="楷体_GB2312" pitchFamily="49" charset="-122"/>
                <a:ea typeface="楷体_GB2312" pitchFamily="49" charset="-122"/>
              </a:rPr>
              <a:t>1948</a:t>
            </a:r>
            <a:r>
              <a:rPr lang="zh-CN" altLang="en-US" b="1" dirty="0">
                <a:solidFill>
                  <a:srgbClr val="003300"/>
                </a:solidFill>
                <a:latin typeface="楷体_GB2312" pitchFamily="49" charset="-122"/>
                <a:ea typeface="楷体_GB2312" pitchFamily="49" charset="-122"/>
              </a:rPr>
              <a:t>年郭沫若发表</a:t>
            </a:r>
            <a:r>
              <a:rPr lang="en-US" altLang="zh-CN" b="1" dirty="0">
                <a:solidFill>
                  <a:srgbClr val="003300"/>
                </a:solidFill>
                <a:latin typeface="楷体_GB2312" pitchFamily="49" charset="-122"/>
                <a:ea typeface="楷体_GB2312" pitchFamily="49" charset="-122"/>
              </a:rPr>
              <a:t>《</a:t>
            </a:r>
            <a:r>
              <a:rPr lang="zh-CN" altLang="en-US" b="1" dirty="0">
                <a:solidFill>
                  <a:srgbClr val="003300"/>
                </a:solidFill>
                <a:latin typeface="楷体_GB2312" pitchFamily="49" charset="-122"/>
                <a:ea typeface="楷体_GB2312" pitchFamily="49" charset="-122"/>
              </a:rPr>
              <a:t>斥反动文艺</a:t>
            </a:r>
            <a:r>
              <a:rPr lang="en-US" altLang="zh-CN" b="1" dirty="0">
                <a:solidFill>
                  <a:srgbClr val="003300"/>
                </a:solidFill>
                <a:latin typeface="楷体_GB2312" pitchFamily="49" charset="-122"/>
                <a:ea typeface="楷体_GB2312" pitchFamily="49" charset="-122"/>
              </a:rPr>
              <a:t>》</a:t>
            </a:r>
            <a:r>
              <a:rPr lang="zh-CN" altLang="en-US" b="1" dirty="0">
                <a:solidFill>
                  <a:srgbClr val="003300"/>
                </a:solidFill>
                <a:latin typeface="楷体_GB2312" pitchFamily="49" charset="-122"/>
                <a:ea typeface="楷体_GB2312" pitchFamily="49" charset="-122"/>
              </a:rPr>
              <a:t>，斥责他</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专写颓废色情</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，是</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桃红色作品</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一直是有意识地作为反动派而活动着</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存心不良，意在蛊惑读者，软化人们的斗争情绪</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。还有</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左翼</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作家攻击他</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为地主阶级歌功颂德</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a:t>
            </a:r>
            <a:r>
              <a:rPr lang="zh-CN" altLang="en-US" b="1" dirty="0">
                <a:solidFill>
                  <a:srgbClr val="003300"/>
                </a:solidFill>
                <a:ea typeface="楷体_GB2312" pitchFamily="49" charset="-122"/>
              </a:rPr>
              <a:t>“</a:t>
            </a:r>
            <a:r>
              <a:rPr lang="zh-CN" altLang="en-US" b="1" dirty="0">
                <a:solidFill>
                  <a:srgbClr val="003300"/>
                </a:solidFill>
                <a:latin typeface="楷体_GB2312" pitchFamily="49" charset="-122"/>
                <a:ea typeface="楷体_GB2312" pitchFamily="49" charset="-122"/>
              </a:rPr>
              <a:t>粉饰地主阶级恶贯满盈的血腥统治</a:t>
            </a:r>
            <a:r>
              <a:rPr lang="zh-CN" altLang="en-US" b="1" dirty="0">
                <a:solidFill>
                  <a:srgbClr val="003300"/>
                </a:solidFill>
                <a:ea typeface="楷体_GB2312" pitchFamily="49" charset="-122"/>
              </a:rPr>
              <a:t>”</a:t>
            </a:r>
            <a:r>
              <a:rPr lang="en-US" altLang="zh-CN" b="1" dirty="0">
                <a:solidFill>
                  <a:srgbClr val="003300"/>
                </a:solidFill>
                <a:ea typeface="楷体_GB2312" pitchFamily="49" charset="-122"/>
              </a:rPr>
              <a:t>……</a:t>
            </a:r>
            <a:r>
              <a:rPr lang="en-US" altLang="zh-CN" b="1" dirty="0">
                <a:solidFill>
                  <a:srgbClr val="003300"/>
                </a:solidFill>
                <a:latin typeface="楷体_GB2312" pitchFamily="49" charset="-122"/>
                <a:ea typeface="楷体_GB2312" pitchFamily="49" charset="-122"/>
              </a:rPr>
              <a:t> </a:t>
            </a:r>
          </a:p>
        </p:txBody>
      </p:sp>
      <p:pic>
        <p:nvPicPr>
          <p:cNvPr id="46084" name="Picture 4" descr="scw3a"/>
          <p:cNvPicPr>
            <a:picLocks noChangeAspect="1"/>
          </p:cNvPicPr>
          <p:nvPr/>
        </p:nvPicPr>
        <p:blipFill>
          <a:blip r:embed="rId2"/>
          <a:stretch>
            <a:fillRect/>
          </a:stretch>
        </p:blipFill>
        <p:spPr>
          <a:xfrm>
            <a:off x="0" y="1828800"/>
            <a:ext cx="3048000" cy="50292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6084"/>
                                        </p:tgtEl>
                                        <p:attrNameLst>
                                          <p:attrName>style.visibility</p:attrName>
                                        </p:attrNameLst>
                                      </p:cBhvr>
                                      <p:to>
                                        <p:strVal val="visible"/>
                                      </p:to>
                                    </p:set>
                                    <p:anim calcmode="lin" valueType="num">
                                      <p:cBhvr>
                                        <p:cTn id="7" dur="500" fill="hold"/>
                                        <p:tgtEl>
                                          <p:spTgt spid="46084"/>
                                        </p:tgtEl>
                                        <p:attrNameLst>
                                          <p:attrName>ppt_w</p:attrName>
                                        </p:attrNameLst>
                                      </p:cBhvr>
                                      <p:tavLst>
                                        <p:tav tm="0">
                                          <p:val>
                                            <p:fltVal val="0"/>
                                          </p:val>
                                        </p:tav>
                                        <p:tav tm="100000">
                                          <p:val>
                                            <p:strVal val="#ppt_w"/>
                                          </p:val>
                                        </p:tav>
                                      </p:tavLst>
                                    </p:anim>
                                    <p:anim calcmode="lin" valueType="num">
                                      <p:cBhvr>
                                        <p:cTn id="8" dur="500" fill="hold"/>
                                        <p:tgtEl>
                                          <p:spTgt spid="4608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2" name="Rectangle 8"/>
          <p:cNvSpPr>
            <a:spLocks noGrp="1" noChangeArrowheads="1"/>
          </p:cNvSpPr>
          <p:nvPr>
            <p:ph idx="1"/>
          </p:nvPr>
        </p:nvSpPr>
        <p:spPr>
          <a:xfrm>
            <a:off x="357188" y="285750"/>
            <a:ext cx="8496300" cy="6383338"/>
          </a:xfrm>
          <a:solidFill>
            <a:schemeClr val="accent5">
              <a:lumMod val="20000"/>
              <a:lumOff val="80000"/>
            </a:schemeClr>
          </a:solidFill>
        </p:spPr>
        <p:txBody>
          <a:bodyPr vert="horz" wrap="square" lIns="91440" tIns="45720" rIns="91440" bIns="45720" numCol="1" anchor="t" anchorCtr="0" compatLnSpc="1"/>
          <a:lstStyle/>
          <a:p>
            <a:pPr marL="342900" marR="0" lvl="0" indent="-342900" algn="l" defTabSz="914400" rtl="0" eaLnBrk="1" fontAlgn="base" latinLnBrk="0" hangingPunct="1">
              <a:lnSpc>
                <a:spcPct val="80000"/>
              </a:lnSpc>
              <a:spcBef>
                <a:spcPct val="20000"/>
              </a:spcBef>
              <a:spcAft>
                <a:spcPct val="0"/>
              </a:spcAft>
              <a:buClrTx/>
              <a:buSzTx/>
              <a:buFontTx/>
              <a:buNone/>
              <a:defRPr/>
            </a:pPr>
            <a:r>
              <a:rPr kumimoji="1" lang="en-US" altLang="zh-CN" sz="32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    </a:t>
            </a:r>
          </a:p>
          <a:p>
            <a:pPr marL="342900" marR="0" lvl="0" indent="-342900" algn="l" defTabSz="914400" rtl="0" eaLnBrk="1" fontAlgn="base" latinLnBrk="0" hangingPunct="1">
              <a:lnSpc>
                <a:spcPct val="80000"/>
              </a:lnSpc>
              <a:spcBef>
                <a:spcPct val="20000"/>
              </a:spcBef>
              <a:spcAft>
                <a:spcPct val="0"/>
              </a:spcAft>
              <a:buClrTx/>
              <a:buSzTx/>
              <a:buFontTx/>
              <a:buNone/>
              <a:defRPr/>
            </a:pPr>
            <a:r>
              <a:rPr kumimoji="1" lang="en-US" altLang="zh-CN" sz="32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       </a:t>
            </a:r>
            <a:r>
              <a:rPr kumimoji="1" lang="zh-CN" altLang="en-US" sz="3600" b="1" i="0" u="none" strike="noStrike" kern="0" cap="none" spc="0" normalizeH="0" baseline="0" noProof="0" dirty="0" smtClean="0">
                <a:ln>
                  <a:noFill/>
                </a:ln>
                <a:solidFill>
                  <a:srgbClr val="C00000"/>
                </a:solidFill>
                <a:effectLst/>
                <a:uLnTx/>
                <a:uFillTx/>
                <a:latin typeface="楷体_GB2312" pitchFamily="49" charset="-122"/>
                <a:ea typeface="楷体_GB2312" pitchFamily="49" charset="-122"/>
                <a:cs typeface="+mn-cs"/>
              </a:rPr>
              <a:t>倒霉后自杀未遂，又成文物学家</a:t>
            </a:r>
            <a:r>
              <a:rPr kumimoji="1" lang="zh-CN" altLang="en-US"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　北大不能干了，堂堂教授被安排到历史博物馆做一般职员：抄卡片，作讲解，为各方面打杂</a:t>
            </a:r>
            <a:r>
              <a:rPr kumimoji="1" lang="en-US" altLang="zh-CN" sz="3600" b="1" i="0" u="none" strike="noStrike" kern="0" cap="none" spc="0" normalizeH="0" baseline="0" noProof="0" dirty="0" smtClean="0">
                <a:ln>
                  <a:noFill/>
                </a:ln>
                <a:solidFill>
                  <a:srgbClr val="003300"/>
                </a:solidFill>
                <a:effectLst/>
                <a:uLnTx/>
                <a:uFillTx/>
                <a:latin typeface="Times New Roman" panose="02020603050405020304"/>
                <a:ea typeface="楷体_GB2312" pitchFamily="49" charset="-122"/>
                <a:cs typeface="+mn-cs"/>
              </a:rPr>
              <a:t>……</a:t>
            </a:r>
            <a:r>
              <a:rPr kumimoji="1" lang="zh-CN" altLang="en-US"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文学创作从此停止。曾用刮脸刀片割颈动脉自杀未遂。</a:t>
            </a:r>
            <a:r>
              <a:rPr kumimoji="1" lang="zh-CN" altLang="en-US" sz="3600" b="1" i="0" u="none" strike="noStrike" kern="0" cap="none" spc="0" normalizeH="0" baseline="0" noProof="0" dirty="0" smtClean="0">
                <a:ln>
                  <a:noFill/>
                </a:ln>
                <a:solidFill>
                  <a:srgbClr val="003300"/>
                </a:solidFill>
                <a:effectLst/>
                <a:uLnTx/>
                <a:uFillTx/>
                <a:latin typeface="Times New Roman" panose="02020603050405020304"/>
                <a:ea typeface="楷体_GB2312" pitchFamily="49" charset="-122"/>
                <a:cs typeface="+mn-cs"/>
              </a:rPr>
              <a:t>“</a:t>
            </a:r>
            <a:r>
              <a:rPr kumimoji="1" lang="zh-CN" altLang="en-US"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反右</a:t>
            </a:r>
            <a:r>
              <a:rPr kumimoji="1" lang="zh-CN" altLang="en-US" sz="3600" b="1" i="0" u="none" strike="noStrike" kern="0" cap="none" spc="0" normalizeH="0" baseline="0" noProof="0" dirty="0" smtClean="0">
                <a:ln>
                  <a:noFill/>
                </a:ln>
                <a:solidFill>
                  <a:srgbClr val="003300"/>
                </a:solidFill>
                <a:effectLst/>
                <a:uLnTx/>
                <a:uFillTx/>
                <a:latin typeface="Times New Roman" panose="02020603050405020304"/>
                <a:ea typeface="楷体_GB2312" pitchFamily="49" charset="-122"/>
                <a:cs typeface="+mn-cs"/>
              </a:rPr>
              <a:t>”</a:t>
            </a:r>
            <a:r>
              <a:rPr kumimoji="1" lang="zh-CN" altLang="en-US"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时坚决不提意见，偶然逃过</a:t>
            </a:r>
            <a:r>
              <a:rPr kumimoji="1" lang="zh-CN" altLang="en-US" sz="3600" b="1" i="0" u="none" strike="noStrike" kern="0" cap="none" spc="0" normalizeH="0" baseline="0" noProof="0" dirty="0" smtClean="0">
                <a:ln>
                  <a:noFill/>
                </a:ln>
                <a:solidFill>
                  <a:srgbClr val="003300"/>
                </a:solidFill>
                <a:effectLst/>
                <a:uLnTx/>
                <a:uFillTx/>
                <a:latin typeface="Times New Roman" panose="02020603050405020304"/>
                <a:ea typeface="楷体_GB2312" pitchFamily="49" charset="-122"/>
                <a:cs typeface="+mn-cs"/>
              </a:rPr>
              <a:t>“</a:t>
            </a:r>
            <a:r>
              <a:rPr kumimoji="1" lang="zh-CN" altLang="en-US"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反右</a:t>
            </a:r>
            <a:r>
              <a:rPr kumimoji="1" lang="zh-CN" altLang="en-US" sz="3600" b="1" i="0" u="none" strike="noStrike" kern="0" cap="none" spc="0" normalizeH="0" baseline="0" noProof="0" dirty="0" smtClean="0">
                <a:ln>
                  <a:noFill/>
                </a:ln>
                <a:solidFill>
                  <a:srgbClr val="003300"/>
                </a:solidFill>
                <a:effectLst/>
                <a:uLnTx/>
                <a:uFillTx/>
                <a:latin typeface="Times New Roman" panose="02020603050405020304"/>
                <a:ea typeface="楷体_GB2312" pitchFamily="49" charset="-122"/>
                <a:cs typeface="+mn-cs"/>
              </a:rPr>
              <a:t>”</a:t>
            </a:r>
            <a:r>
              <a:rPr kumimoji="1" lang="zh-CN" altLang="en-US"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大劫。</a:t>
            </a:r>
            <a:r>
              <a:rPr kumimoji="1" lang="zh-CN" altLang="en-US" sz="3600" b="1" i="0" u="none" strike="noStrike" kern="0" cap="none" spc="0" normalizeH="0" baseline="0" noProof="0" dirty="0" smtClean="0">
                <a:ln>
                  <a:noFill/>
                </a:ln>
                <a:solidFill>
                  <a:srgbClr val="003300"/>
                </a:solidFill>
                <a:effectLst/>
                <a:uLnTx/>
                <a:uFillTx/>
                <a:latin typeface="Times New Roman" panose="02020603050405020304"/>
                <a:ea typeface="楷体_GB2312" pitchFamily="49" charset="-122"/>
                <a:cs typeface="+mn-cs"/>
              </a:rPr>
              <a:t>“</a:t>
            </a:r>
            <a:r>
              <a:rPr kumimoji="1" lang="zh-CN" altLang="en-US"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文化大革命</a:t>
            </a:r>
            <a:r>
              <a:rPr kumimoji="1" lang="zh-CN" altLang="en-US" sz="3600" b="1" i="0" u="none" strike="noStrike" kern="0" cap="none" spc="0" normalizeH="0" baseline="0" noProof="0" dirty="0" smtClean="0">
                <a:ln>
                  <a:noFill/>
                </a:ln>
                <a:solidFill>
                  <a:srgbClr val="003300"/>
                </a:solidFill>
                <a:effectLst/>
                <a:uLnTx/>
                <a:uFillTx/>
                <a:latin typeface="Times New Roman" panose="02020603050405020304"/>
                <a:ea typeface="楷体_GB2312" pitchFamily="49" charset="-122"/>
                <a:cs typeface="+mn-cs"/>
              </a:rPr>
              <a:t>”</a:t>
            </a:r>
            <a:r>
              <a:rPr kumimoji="1" lang="zh-CN" altLang="en-US"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中先后</a:t>
            </a:r>
            <a:r>
              <a:rPr kumimoji="1" lang="en-US" altLang="zh-CN"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8</a:t>
            </a:r>
            <a:r>
              <a:rPr kumimoji="1" lang="zh-CN" altLang="en-US"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次抄家，无休止的检查、批斗之余是扫厕所，到农村</a:t>
            </a:r>
            <a:r>
              <a:rPr kumimoji="1" lang="zh-CN" altLang="en-US" sz="3600" b="1" i="0" u="none" strike="noStrike" kern="0" cap="none" spc="0" normalizeH="0" baseline="0" noProof="0" dirty="0" smtClean="0">
                <a:ln>
                  <a:noFill/>
                </a:ln>
                <a:solidFill>
                  <a:srgbClr val="003300"/>
                </a:solidFill>
                <a:effectLst/>
                <a:uLnTx/>
                <a:uFillTx/>
                <a:latin typeface="Times New Roman" panose="02020603050405020304"/>
                <a:ea typeface="楷体_GB2312" pitchFamily="49" charset="-122"/>
                <a:cs typeface="+mn-cs"/>
              </a:rPr>
              <a:t>“</a:t>
            </a:r>
            <a:r>
              <a:rPr kumimoji="1" lang="zh-CN" altLang="en-US"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劳改</a:t>
            </a:r>
            <a:r>
              <a:rPr kumimoji="1" lang="zh-CN" altLang="en-US" sz="3600" b="1" i="0" u="none" strike="noStrike" kern="0" cap="none" spc="0" normalizeH="0" baseline="0" noProof="0" dirty="0" smtClean="0">
                <a:ln>
                  <a:noFill/>
                </a:ln>
                <a:solidFill>
                  <a:srgbClr val="003300"/>
                </a:solidFill>
                <a:effectLst/>
                <a:uLnTx/>
                <a:uFillTx/>
                <a:latin typeface="Times New Roman" panose="02020603050405020304"/>
                <a:ea typeface="楷体_GB2312" pitchFamily="49" charset="-122"/>
                <a:cs typeface="+mn-cs"/>
              </a:rPr>
              <a:t>”</a:t>
            </a:r>
            <a:r>
              <a:rPr kumimoji="1" lang="zh-CN" altLang="en-US"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。但仍写出</a:t>
            </a:r>
            <a:r>
              <a:rPr kumimoji="1" lang="en-US" altLang="zh-CN"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a:t>
            </a:r>
            <a:r>
              <a:rPr kumimoji="1" lang="zh-CN" altLang="en-US"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中国古代服饰研究</a:t>
            </a:r>
            <a:r>
              <a:rPr kumimoji="1" lang="en-US" altLang="zh-CN"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a:t>
            </a:r>
            <a:r>
              <a:rPr kumimoji="1" lang="zh-CN" altLang="en-US"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唐宋铜镜</a:t>
            </a:r>
            <a:r>
              <a:rPr kumimoji="1" lang="en-US" altLang="zh-CN"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a:t>
            </a:r>
            <a:r>
              <a:rPr kumimoji="1" lang="zh-CN" altLang="en-US"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战国漆器</a:t>
            </a:r>
            <a:r>
              <a:rPr kumimoji="1" lang="en-US" altLang="zh-CN"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a:t>
            </a:r>
            <a:r>
              <a:rPr kumimoji="1" lang="zh-CN" altLang="en-US"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中国的瓷器</a:t>
            </a:r>
            <a:r>
              <a:rPr kumimoji="1" lang="en-US" altLang="zh-CN"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a:t>
            </a:r>
            <a:r>
              <a:rPr kumimoji="1" lang="zh-CN" altLang="en-US" sz="3600" b="1" i="0" u="none" strike="noStrike" kern="0" cap="none" spc="0" normalizeH="0" baseline="0" noProof="0" dirty="0" smtClean="0">
                <a:ln>
                  <a:noFill/>
                </a:ln>
                <a:solidFill>
                  <a:srgbClr val="003300"/>
                </a:solidFill>
                <a:effectLst/>
                <a:uLnTx/>
                <a:uFillTx/>
                <a:latin typeface="楷体_GB2312" pitchFamily="49" charset="-122"/>
                <a:ea typeface="楷体_GB2312" pitchFamily="49" charset="-122"/>
                <a:cs typeface="+mn-cs"/>
              </a:rPr>
              <a:t>等大量学术著作，著名作家转变成著名文物学家。 </a:t>
            </a:r>
          </a:p>
        </p:txBody>
      </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p:cNvSpPr>
          <p:nvPr>
            <p:ph idx="1"/>
          </p:nvPr>
        </p:nvSpPr>
        <p:spPr>
          <a:xfrm>
            <a:off x="71438" y="214313"/>
            <a:ext cx="8785225" cy="6453187"/>
          </a:xfrm>
          <a:solidFill>
            <a:schemeClr val="accent5">
              <a:lumMod val="20000"/>
              <a:lumOff val="80000"/>
            </a:schemeClr>
          </a:solidFill>
          <a:ln/>
        </p:spPr>
        <p:txBody>
          <a:bodyPr vert="horz" wrap="square" lIns="91440" tIns="45720" rIns="91440" bIns="45720" anchor="t" anchorCtr="0"/>
          <a:lstStyle/>
          <a:p>
            <a:pPr eaLnBrk="1" hangingPunct="1">
              <a:lnSpc>
                <a:spcPct val="90000"/>
              </a:lnSpc>
              <a:buNone/>
            </a:pPr>
            <a:r>
              <a:rPr lang="en-US" altLang="zh-CN" sz="2800" b="1" dirty="0">
                <a:solidFill>
                  <a:srgbClr val="003300"/>
                </a:solidFill>
                <a:latin typeface="楷体_GB2312" pitchFamily="49" charset="-122"/>
                <a:ea typeface="楷体_GB2312" pitchFamily="49" charset="-122"/>
              </a:rPr>
              <a:t>       </a:t>
            </a:r>
            <a:r>
              <a:rPr lang="zh-CN" altLang="en-US" sz="3600" b="1" dirty="0">
                <a:solidFill>
                  <a:srgbClr val="C00000"/>
                </a:solidFill>
                <a:latin typeface="楷体_GB2312" pitchFamily="49" charset="-122"/>
                <a:ea typeface="楷体_GB2312" pitchFamily="49" charset="-122"/>
              </a:rPr>
              <a:t>国内臭国外香，晚年又</a:t>
            </a:r>
            <a:r>
              <a:rPr lang="zh-CN" altLang="en-US" sz="3600" b="1" dirty="0">
                <a:solidFill>
                  <a:srgbClr val="C00000"/>
                </a:solidFill>
                <a:ea typeface="楷体_GB2312" pitchFamily="49" charset="-122"/>
              </a:rPr>
              <a:t>“</a:t>
            </a:r>
            <a:r>
              <a:rPr lang="zh-CN" altLang="en-US" sz="3600" b="1" dirty="0">
                <a:solidFill>
                  <a:srgbClr val="C00000"/>
                </a:solidFill>
                <a:latin typeface="楷体_GB2312" pitchFamily="49" charset="-122"/>
                <a:ea typeface="楷体_GB2312" pitchFamily="49" charset="-122"/>
              </a:rPr>
              <a:t>火</a:t>
            </a:r>
            <a:r>
              <a:rPr lang="zh-CN" altLang="en-US" sz="3600" b="1" dirty="0">
                <a:solidFill>
                  <a:srgbClr val="C00000"/>
                </a:solidFill>
                <a:ea typeface="楷体_GB2312" pitchFamily="49" charset="-122"/>
              </a:rPr>
              <a:t>”</a:t>
            </a:r>
            <a:r>
              <a:rPr lang="zh-CN" altLang="en-US" sz="3600" b="1" dirty="0">
                <a:solidFill>
                  <a:srgbClr val="C00000"/>
                </a:solidFill>
                <a:latin typeface="楷体_GB2312" pitchFamily="49" charset="-122"/>
                <a:ea typeface="楷体_GB2312" pitchFamily="49" charset="-122"/>
              </a:rPr>
              <a:t>起来</a:t>
            </a:r>
            <a:r>
              <a:rPr lang="zh-CN" altLang="en-US" sz="3600" b="1" dirty="0">
                <a:solidFill>
                  <a:srgbClr val="003300"/>
                </a:solidFill>
                <a:latin typeface="楷体_GB2312" pitchFamily="49" charset="-122"/>
                <a:ea typeface="楷体_GB2312" pitchFamily="49" charset="-122"/>
              </a:rPr>
              <a:t>　他倒霉时，香港、日本、美国等海外的沈从文研究一直不断，给他以极高评价，被尊称为</a:t>
            </a:r>
            <a:r>
              <a:rPr lang="zh-CN" altLang="en-US" sz="3600" b="1" dirty="0">
                <a:solidFill>
                  <a:srgbClr val="003300"/>
                </a:solidFill>
                <a:ea typeface="楷体_GB2312" pitchFamily="49" charset="-122"/>
              </a:rPr>
              <a:t>“</a:t>
            </a:r>
            <a:r>
              <a:rPr lang="zh-CN" altLang="en-US" sz="3600" b="1" dirty="0">
                <a:solidFill>
                  <a:srgbClr val="003300"/>
                </a:solidFill>
                <a:latin typeface="楷体_GB2312" pitchFamily="49" charset="-122"/>
                <a:ea typeface="楷体_GB2312" pitchFamily="49" charset="-122"/>
              </a:rPr>
              <a:t>中国当代最伟大的在世作家</a:t>
            </a:r>
            <a:r>
              <a:rPr lang="zh-CN" altLang="en-US" sz="3600" b="1" dirty="0">
                <a:solidFill>
                  <a:srgbClr val="003300"/>
                </a:solidFill>
                <a:ea typeface="楷体_GB2312" pitchFamily="49" charset="-122"/>
              </a:rPr>
              <a:t>”</a:t>
            </a:r>
            <a:r>
              <a:rPr lang="zh-CN" altLang="en-US" sz="3600" b="1" dirty="0">
                <a:solidFill>
                  <a:srgbClr val="003300"/>
                </a:solidFill>
                <a:latin typeface="楷体_GB2312" pitchFamily="49" charset="-122"/>
                <a:ea typeface="楷体_GB2312" pitchFamily="49" charset="-122"/>
              </a:rPr>
              <a:t>。晚年的沈从文又</a:t>
            </a:r>
            <a:r>
              <a:rPr lang="zh-CN" altLang="en-US" sz="3600" b="1" dirty="0">
                <a:solidFill>
                  <a:srgbClr val="003300"/>
                </a:solidFill>
                <a:ea typeface="楷体_GB2312" pitchFamily="49" charset="-122"/>
              </a:rPr>
              <a:t>“</a:t>
            </a:r>
            <a:r>
              <a:rPr lang="zh-CN" altLang="en-US" sz="3600" b="1" dirty="0">
                <a:solidFill>
                  <a:srgbClr val="003300"/>
                </a:solidFill>
                <a:latin typeface="楷体_GB2312" pitchFamily="49" charset="-122"/>
                <a:ea typeface="楷体_GB2312" pitchFamily="49" charset="-122"/>
              </a:rPr>
              <a:t>火</a:t>
            </a:r>
            <a:r>
              <a:rPr lang="zh-CN" altLang="en-US" sz="3600" b="1" dirty="0">
                <a:solidFill>
                  <a:srgbClr val="003300"/>
                </a:solidFill>
                <a:ea typeface="楷体_GB2312" pitchFamily="49" charset="-122"/>
              </a:rPr>
              <a:t>”</a:t>
            </a:r>
            <a:r>
              <a:rPr lang="zh-CN" altLang="en-US" sz="3600" b="1" dirty="0">
                <a:solidFill>
                  <a:srgbClr val="003300"/>
                </a:solidFill>
                <a:latin typeface="楷体_GB2312" pitchFamily="49" charset="-122"/>
                <a:ea typeface="楷体_GB2312" pitchFamily="49" charset="-122"/>
              </a:rPr>
              <a:t>了起来：</a:t>
            </a:r>
            <a:r>
              <a:rPr lang="en-US" altLang="zh-CN" sz="3600" b="1" dirty="0">
                <a:solidFill>
                  <a:srgbClr val="003300"/>
                </a:solidFill>
                <a:latin typeface="楷体_GB2312" pitchFamily="49" charset="-122"/>
                <a:ea typeface="楷体_GB2312" pitchFamily="49" charset="-122"/>
              </a:rPr>
              <a:t>1981</a:t>
            </a:r>
            <a:r>
              <a:rPr lang="zh-CN" altLang="en-US" sz="3600" b="1" dirty="0">
                <a:solidFill>
                  <a:srgbClr val="003300"/>
                </a:solidFill>
                <a:latin typeface="楷体_GB2312" pitchFamily="49" charset="-122"/>
                <a:ea typeface="楷体_GB2312" pitchFamily="49" charset="-122"/>
              </a:rPr>
              <a:t>年</a:t>
            </a:r>
            <a:r>
              <a:rPr lang="en-US" altLang="zh-CN" sz="3600" b="1" dirty="0">
                <a:solidFill>
                  <a:srgbClr val="003300"/>
                </a:solidFill>
                <a:latin typeface="楷体_GB2312" pitchFamily="49" charset="-122"/>
                <a:ea typeface="楷体_GB2312" pitchFamily="49" charset="-122"/>
              </a:rPr>
              <a:t>《</a:t>
            </a:r>
            <a:r>
              <a:rPr lang="zh-CN" altLang="en-US" sz="3600" b="1" dirty="0">
                <a:solidFill>
                  <a:srgbClr val="003300"/>
                </a:solidFill>
                <a:latin typeface="楷体_GB2312" pitchFamily="49" charset="-122"/>
                <a:ea typeface="楷体_GB2312" pitchFamily="49" charset="-122"/>
              </a:rPr>
              <a:t>中国古代服饰研究</a:t>
            </a:r>
            <a:r>
              <a:rPr lang="en-US" altLang="zh-CN" sz="3600" b="1" dirty="0">
                <a:solidFill>
                  <a:srgbClr val="003300"/>
                </a:solidFill>
                <a:latin typeface="楷体_GB2312" pitchFamily="49" charset="-122"/>
                <a:ea typeface="楷体_GB2312" pitchFamily="49" charset="-122"/>
              </a:rPr>
              <a:t>》</a:t>
            </a:r>
            <a:r>
              <a:rPr lang="zh-CN" altLang="en-US" sz="3600" b="1" dirty="0">
                <a:solidFill>
                  <a:srgbClr val="003300"/>
                </a:solidFill>
                <a:latin typeface="楷体_GB2312" pitchFamily="49" charset="-122"/>
                <a:ea typeface="楷体_GB2312" pitchFamily="49" charset="-122"/>
              </a:rPr>
              <a:t>在香港精印出版，成为国家领导人出访赠送外国元首的礼物；</a:t>
            </a:r>
            <a:r>
              <a:rPr lang="en-US" altLang="zh-CN" sz="3600" b="1" dirty="0">
                <a:solidFill>
                  <a:srgbClr val="003300"/>
                </a:solidFill>
                <a:latin typeface="楷体_GB2312" pitchFamily="49" charset="-122"/>
                <a:ea typeface="楷体_GB2312" pitchFamily="49" charset="-122"/>
              </a:rPr>
              <a:t>1978</a:t>
            </a:r>
            <a:r>
              <a:rPr lang="zh-CN" altLang="en-US" sz="3600" b="1" dirty="0">
                <a:solidFill>
                  <a:srgbClr val="003300"/>
                </a:solidFill>
                <a:latin typeface="楷体_GB2312" pitchFamily="49" charset="-122"/>
                <a:ea typeface="楷体_GB2312" pitchFamily="49" charset="-122"/>
              </a:rPr>
              <a:t>年调中国社会科学院历史研究所任研究员；</a:t>
            </a:r>
            <a:r>
              <a:rPr lang="en-US" altLang="zh-CN" sz="3600" b="1" dirty="0">
                <a:solidFill>
                  <a:srgbClr val="003300"/>
                </a:solidFill>
                <a:latin typeface="楷体_GB2312" pitchFamily="49" charset="-122"/>
                <a:ea typeface="楷体_GB2312" pitchFamily="49" charset="-122"/>
              </a:rPr>
              <a:t>1980</a:t>
            </a:r>
            <a:r>
              <a:rPr lang="zh-CN" altLang="en-US" sz="3600" b="1" dirty="0">
                <a:solidFill>
                  <a:srgbClr val="003300"/>
                </a:solidFill>
                <a:latin typeface="楷体_GB2312" pitchFamily="49" charset="-122"/>
                <a:ea typeface="楷体_GB2312" pitchFamily="49" charset="-122"/>
              </a:rPr>
              <a:t>年赴美国讲学；大量著作重新出版。进而出现</a:t>
            </a:r>
            <a:r>
              <a:rPr lang="zh-CN" altLang="en-US" sz="3600" b="1" dirty="0">
                <a:solidFill>
                  <a:srgbClr val="003300"/>
                </a:solidFill>
                <a:ea typeface="楷体_GB2312" pitchFamily="49" charset="-122"/>
              </a:rPr>
              <a:t>“</a:t>
            </a:r>
            <a:r>
              <a:rPr lang="zh-CN" altLang="en-US" sz="3600" b="1" dirty="0">
                <a:solidFill>
                  <a:srgbClr val="003300"/>
                </a:solidFill>
                <a:latin typeface="楷体_GB2312" pitchFamily="49" charset="-122"/>
                <a:ea typeface="楷体_GB2312" pitchFamily="49" charset="-122"/>
              </a:rPr>
              <a:t>沈从文热</a:t>
            </a:r>
            <a:r>
              <a:rPr lang="zh-CN" altLang="en-US" sz="3600" b="1" dirty="0">
                <a:solidFill>
                  <a:srgbClr val="003300"/>
                </a:solidFill>
                <a:ea typeface="楷体_GB2312" pitchFamily="49" charset="-122"/>
              </a:rPr>
              <a:t>”</a:t>
            </a:r>
            <a:r>
              <a:rPr lang="zh-CN" altLang="en-US" sz="3600" b="1" dirty="0">
                <a:solidFill>
                  <a:srgbClr val="003300"/>
                </a:solidFill>
                <a:latin typeface="楷体_GB2312" pitchFamily="49" charset="-122"/>
                <a:ea typeface="楷体_GB2312" pitchFamily="49" charset="-122"/>
              </a:rPr>
              <a:t>。</a:t>
            </a:r>
            <a:r>
              <a:rPr lang="en-US" altLang="zh-CN" sz="3600" b="1" dirty="0">
                <a:solidFill>
                  <a:srgbClr val="003300"/>
                </a:solidFill>
                <a:latin typeface="楷体_GB2312" pitchFamily="49" charset="-122"/>
                <a:ea typeface="楷体_GB2312" pitchFamily="49" charset="-122"/>
              </a:rPr>
              <a:t>1985</a:t>
            </a:r>
            <a:r>
              <a:rPr lang="zh-CN" altLang="en-US" sz="3600" b="1" dirty="0">
                <a:solidFill>
                  <a:srgbClr val="003300"/>
                </a:solidFill>
                <a:latin typeface="楷体_GB2312" pitchFamily="49" charset="-122"/>
                <a:ea typeface="楷体_GB2312" pitchFamily="49" charset="-122"/>
              </a:rPr>
              <a:t>年中组部发文件给以部长级待遇：涨工资，换房子，配汽车、司机、秘书</a:t>
            </a:r>
            <a:r>
              <a:rPr lang="en-US" altLang="zh-CN" sz="3600" b="1" dirty="0">
                <a:solidFill>
                  <a:srgbClr val="003300"/>
                </a:solidFill>
                <a:ea typeface="楷体_GB2312" pitchFamily="49" charset="-122"/>
              </a:rPr>
              <a:t>……</a:t>
            </a:r>
            <a:r>
              <a:rPr lang="en-US" altLang="zh-CN" sz="3600" b="1" dirty="0">
                <a:solidFill>
                  <a:srgbClr val="003300"/>
                </a:solidFill>
                <a:latin typeface="楷体_GB2312" pitchFamily="49" charset="-122"/>
                <a:ea typeface="楷体_GB2312" pitchFamily="49" charset="-122"/>
              </a:rPr>
              <a:t> </a:t>
            </a:r>
          </a:p>
        </p:txBody>
      </p:sp>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p:cNvSpPr>
          <p:nvPr>
            <p:ph idx="1"/>
          </p:nvPr>
        </p:nvSpPr>
        <p:spPr>
          <a:xfrm>
            <a:off x="250825" y="260350"/>
            <a:ext cx="8642350" cy="3311526"/>
          </a:xfrm>
          <a:solidFill>
            <a:schemeClr val="accent5">
              <a:lumMod val="20000"/>
              <a:lumOff val="80000"/>
            </a:schemeClr>
          </a:solidFill>
          <a:ln/>
        </p:spPr>
        <p:txBody>
          <a:bodyPr vert="horz" wrap="square" lIns="91440" tIns="45720" rIns="91440" bIns="45720" anchor="t" anchorCtr="0"/>
          <a:lstStyle/>
          <a:p>
            <a:pPr eaLnBrk="1" hangingPunct="1">
              <a:buNone/>
            </a:pPr>
            <a:r>
              <a:rPr lang="en-US" altLang="zh-CN" b="1" dirty="0">
                <a:solidFill>
                  <a:srgbClr val="003300"/>
                </a:solidFill>
                <a:latin typeface="楷体_GB2312" pitchFamily="49" charset="-122"/>
                <a:ea typeface="楷体_GB2312" pitchFamily="49" charset="-122"/>
              </a:rPr>
              <a:t>  </a:t>
            </a:r>
            <a:r>
              <a:rPr lang="zh-CN" altLang="en-US" b="1" dirty="0">
                <a:solidFill>
                  <a:srgbClr val="C00000"/>
                </a:solidFill>
                <a:latin typeface="楷体_GB2312" pitchFamily="49" charset="-122"/>
                <a:ea typeface="楷体_GB2312" pitchFamily="49" charset="-122"/>
              </a:rPr>
              <a:t>两次诺贝尔奖提名，可惜擦肩而过</a:t>
            </a:r>
            <a:r>
              <a:rPr lang="zh-CN" altLang="en-US" b="1" dirty="0">
                <a:solidFill>
                  <a:srgbClr val="003300"/>
                </a:solidFill>
                <a:latin typeface="楷体_GB2312" pitchFamily="49" charset="-122"/>
                <a:ea typeface="楷体_GB2312" pitchFamily="49" charset="-122"/>
              </a:rPr>
              <a:t>　</a:t>
            </a:r>
            <a:r>
              <a:rPr lang="en-US" altLang="zh-CN" b="1" dirty="0">
                <a:solidFill>
                  <a:srgbClr val="003300"/>
                </a:solidFill>
                <a:latin typeface="楷体_GB2312" pitchFamily="49" charset="-122"/>
                <a:ea typeface="楷体_GB2312" pitchFamily="49" charset="-122"/>
              </a:rPr>
              <a:t>1983</a:t>
            </a:r>
            <a:r>
              <a:rPr lang="zh-CN" altLang="en-US" b="1" dirty="0">
                <a:solidFill>
                  <a:srgbClr val="003300"/>
                </a:solidFill>
                <a:latin typeface="楷体_GB2312" pitchFamily="49" charset="-122"/>
                <a:ea typeface="楷体_GB2312" pitchFamily="49" charset="-122"/>
              </a:rPr>
              <a:t>年沈从文患脑血栓，左身瘫痪。</a:t>
            </a:r>
            <a:r>
              <a:rPr lang="en-US" altLang="zh-CN" b="1" dirty="0">
                <a:solidFill>
                  <a:srgbClr val="003300"/>
                </a:solidFill>
                <a:latin typeface="楷体_GB2312" pitchFamily="49" charset="-122"/>
                <a:ea typeface="楷体_GB2312" pitchFamily="49" charset="-122"/>
              </a:rPr>
              <a:t>1988</a:t>
            </a:r>
            <a:r>
              <a:rPr lang="zh-CN" altLang="en-US" b="1" dirty="0">
                <a:solidFill>
                  <a:srgbClr val="003300"/>
                </a:solidFill>
                <a:latin typeface="楷体_GB2312" pitchFamily="49" charset="-122"/>
                <a:ea typeface="楷体_GB2312" pitchFamily="49" charset="-122"/>
              </a:rPr>
              <a:t>年</a:t>
            </a:r>
            <a:r>
              <a:rPr lang="en-US" altLang="zh-CN" b="1" dirty="0">
                <a:solidFill>
                  <a:srgbClr val="003300"/>
                </a:solidFill>
                <a:latin typeface="楷体_GB2312" pitchFamily="49" charset="-122"/>
                <a:ea typeface="楷体_GB2312" pitchFamily="49" charset="-122"/>
              </a:rPr>
              <a:t>5</a:t>
            </a:r>
            <a:r>
              <a:rPr lang="zh-CN" altLang="en-US" b="1" dirty="0">
                <a:solidFill>
                  <a:srgbClr val="003300"/>
                </a:solidFill>
                <a:latin typeface="楷体_GB2312" pitchFamily="49" charset="-122"/>
                <a:ea typeface="楷体_GB2312" pitchFamily="49" charset="-122"/>
              </a:rPr>
              <a:t>月</a:t>
            </a:r>
            <a:r>
              <a:rPr lang="en-US" altLang="zh-CN" b="1" dirty="0">
                <a:solidFill>
                  <a:srgbClr val="003300"/>
                </a:solidFill>
                <a:latin typeface="楷体_GB2312" pitchFamily="49" charset="-122"/>
                <a:ea typeface="楷体_GB2312" pitchFamily="49" charset="-122"/>
              </a:rPr>
              <a:t>10</a:t>
            </a:r>
            <a:r>
              <a:rPr lang="zh-CN" altLang="en-US" b="1" dirty="0">
                <a:solidFill>
                  <a:srgbClr val="003300"/>
                </a:solidFill>
                <a:latin typeface="楷体_GB2312" pitchFamily="49" charset="-122"/>
                <a:ea typeface="楷体_GB2312" pitchFamily="49" charset="-122"/>
              </a:rPr>
              <a:t>日心脏病猝发逝世，享年</a:t>
            </a:r>
            <a:r>
              <a:rPr lang="en-US" altLang="zh-CN" b="1" dirty="0">
                <a:solidFill>
                  <a:srgbClr val="003300"/>
                </a:solidFill>
                <a:latin typeface="楷体_GB2312" pitchFamily="49" charset="-122"/>
                <a:ea typeface="楷体_GB2312" pitchFamily="49" charset="-122"/>
              </a:rPr>
              <a:t>86</a:t>
            </a:r>
            <a:r>
              <a:rPr lang="zh-CN" altLang="en-US" b="1" dirty="0">
                <a:solidFill>
                  <a:srgbClr val="003300"/>
                </a:solidFill>
                <a:latin typeface="楷体_GB2312" pitchFamily="49" charset="-122"/>
                <a:ea typeface="楷体_GB2312" pitchFamily="49" charset="-122"/>
              </a:rPr>
              <a:t>岁。如果他晚去世半年，将获得诺贝尔文学奖。</a:t>
            </a:r>
          </a:p>
          <a:p>
            <a:pPr eaLnBrk="1" hangingPunct="1">
              <a:buNone/>
            </a:pPr>
            <a:r>
              <a:rPr lang="zh-CN" altLang="en-US" b="1" dirty="0">
                <a:solidFill>
                  <a:srgbClr val="003300"/>
                </a:solidFill>
                <a:latin typeface="楷体_GB2312" pitchFamily="49" charset="-122"/>
                <a:ea typeface="楷体_GB2312" pitchFamily="49" charset="-122"/>
              </a:rPr>
              <a:t>    ──参读链接：瑞典专家披露中国作家屡屡错过诺贝尔文学奖原因</a:t>
            </a:r>
          </a:p>
          <a:p>
            <a:pPr eaLnBrk="1" hangingPunct="1"/>
            <a:endParaRPr lang="en-US" altLang="zh-CN" b="1" dirty="0">
              <a:solidFill>
                <a:srgbClr val="003300"/>
              </a:solidFill>
              <a:latin typeface="楷体_GB2312" pitchFamily="49" charset="-122"/>
              <a:ea typeface="楷体_GB2312" pitchFamily="49" charset="-122"/>
            </a:endParaRPr>
          </a:p>
        </p:txBody>
      </p:sp>
      <p:pic>
        <p:nvPicPr>
          <p:cNvPr id="48132" name="Picture 4" descr="biancheng"/>
          <p:cNvPicPr>
            <a:picLocks noChangeAspect="1"/>
          </p:cNvPicPr>
          <p:nvPr/>
        </p:nvPicPr>
        <p:blipFill>
          <a:blip r:embed="rId2"/>
          <a:stretch>
            <a:fillRect/>
          </a:stretch>
        </p:blipFill>
        <p:spPr>
          <a:xfrm>
            <a:off x="0" y="3789363"/>
            <a:ext cx="9144000" cy="3068637"/>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DdlN2U5Njk1ZTkwMzgwNDhkOGExY2JlM2U1NjVjNGQifQ=="/>
</p:tagLst>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TotalTime>
  <Words>2884</Words>
  <Application>WPS 演示</Application>
  <PresentationFormat>全屏显示(4:3)</PresentationFormat>
  <Paragraphs>139</Paragraphs>
  <Slides>54</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54</vt:i4>
      </vt:variant>
    </vt:vector>
  </HeadingPairs>
  <TitlesOfParts>
    <vt:vector size="57" baseType="lpstr">
      <vt:lpstr>默认设计模板</vt:lpstr>
      <vt:lpstr>1_默认设计模板</vt:lpstr>
      <vt:lpstr>Microsoft Office PowerPoint 97-2003 幻灯片</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小说节选部分梗概</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【主题】</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vector>
  </TitlesOfParts>
  <Company>corp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your name</dc:creator>
  <cp:lastModifiedBy>samsung1</cp:lastModifiedBy>
  <cp:revision>33</cp:revision>
  <dcterms:created xsi:type="dcterms:W3CDTF">2005-03-24T09:39:37Z</dcterms:created>
  <dcterms:modified xsi:type="dcterms:W3CDTF">2022-05-18T09:11:29Z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94817B91C6644D25819DA80847CC9E47</vt:lpwstr>
  </property>
  <property fmtid="{D5CDD505-2E9C-101B-9397-08002B2CF9AE}" pid="3" name="KSOProductBuildVer">
    <vt:lpwstr>2052-11.1.0.11636</vt:lpwstr>
  </property>
</Properties>
</file>