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229.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18.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slides/slide221.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Default Extension="png" ContentType="image/png"/>
  <Override PartName="/ppt/slides/slide55.xml" ContentType="application/vnd.openxmlformats-officedocument.presentationml.slide+xml"/>
  <Override PartName="/ppt/slides/slide237.xml" ContentType="application/vnd.openxmlformats-officedocument.presentationml.slide+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slides/slide226.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slides/slide240.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s/slide238.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s/slide209.xml" ContentType="application/vnd.openxmlformats-officedocument.presentationml.slide+xml"/>
  <Override PartName="/ppt/slides/slide227.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s/slide216.xml" ContentType="application/vnd.openxmlformats-officedocument.presentationml.slide+xml"/>
  <Override PartName="/ppt/slides/slide234.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23.xml" ContentType="application/vnd.openxmlformats-officedocument.presentationml.slide+xml"/>
  <Override PartName="/ppt/slides/slide2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slides/slide230.xml" ContentType="application/vnd.openxmlformats-officedocument.presentationml.slide+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239.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s/slide217.xml" ContentType="application/vnd.openxmlformats-officedocument.presentationml.slide+xml"/>
  <Override PartName="/ppt/slides/slide228.xml" ContentType="application/vnd.openxmlformats-officedocument.presentationml.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35.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231.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220.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214.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51.xml" ContentType="application/vnd.openxmlformats-officedocument.presentationml.slide+xml"/>
  <Override PartName="/ppt/slides/slide23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4"/>
  </p:notesMasterIdLst>
  <p:handoutMasterIdLst>
    <p:handoutMasterId r:id="rId245"/>
  </p:handoutMasterIdLst>
  <p:sldIdLst>
    <p:sldId id="262" r:id="rId2"/>
    <p:sldId id="260" r:id="rId3"/>
    <p:sldId id="265" r:id="rId4"/>
    <p:sldId id="408"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 id="333" r:id="rId72"/>
    <p:sldId id="334" r:id="rId73"/>
    <p:sldId id="335" r:id="rId74"/>
    <p:sldId id="336" r:id="rId75"/>
    <p:sldId id="337" r:id="rId76"/>
    <p:sldId id="338" r:id="rId77"/>
    <p:sldId id="339" r:id="rId78"/>
    <p:sldId id="340" r:id="rId79"/>
    <p:sldId id="341" r:id="rId80"/>
    <p:sldId id="342" r:id="rId81"/>
    <p:sldId id="343" r:id="rId82"/>
    <p:sldId id="344" r:id="rId83"/>
    <p:sldId id="345" r:id="rId84"/>
    <p:sldId id="346" r:id="rId85"/>
    <p:sldId id="347" r:id="rId86"/>
    <p:sldId id="348" r:id="rId87"/>
    <p:sldId id="349" r:id="rId88"/>
    <p:sldId id="350" r:id="rId89"/>
    <p:sldId id="351" r:id="rId90"/>
    <p:sldId id="352" r:id="rId91"/>
    <p:sldId id="353" r:id="rId92"/>
    <p:sldId id="354" r:id="rId93"/>
    <p:sldId id="355" r:id="rId94"/>
    <p:sldId id="356" r:id="rId95"/>
    <p:sldId id="357" r:id="rId96"/>
    <p:sldId id="358" r:id="rId97"/>
    <p:sldId id="359" r:id="rId98"/>
    <p:sldId id="360" r:id="rId99"/>
    <p:sldId id="361" r:id="rId100"/>
    <p:sldId id="362" r:id="rId101"/>
    <p:sldId id="363" r:id="rId102"/>
    <p:sldId id="364" r:id="rId103"/>
    <p:sldId id="365" r:id="rId104"/>
    <p:sldId id="366" r:id="rId105"/>
    <p:sldId id="367" r:id="rId106"/>
    <p:sldId id="368" r:id="rId107"/>
    <p:sldId id="369" r:id="rId108"/>
    <p:sldId id="370" r:id="rId109"/>
    <p:sldId id="371" r:id="rId110"/>
    <p:sldId id="372" r:id="rId111"/>
    <p:sldId id="373" r:id="rId112"/>
    <p:sldId id="374" r:id="rId113"/>
    <p:sldId id="375" r:id="rId114"/>
    <p:sldId id="376" r:id="rId115"/>
    <p:sldId id="377" r:id="rId116"/>
    <p:sldId id="378" r:id="rId117"/>
    <p:sldId id="379" r:id="rId118"/>
    <p:sldId id="380" r:id="rId119"/>
    <p:sldId id="381" r:id="rId120"/>
    <p:sldId id="382" r:id="rId121"/>
    <p:sldId id="383" r:id="rId122"/>
    <p:sldId id="384" r:id="rId123"/>
    <p:sldId id="385" r:id="rId124"/>
    <p:sldId id="386" r:id="rId125"/>
    <p:sldId id="387" r:id="rId126"/>
    <p:sldId id="388" r:id="rId127"/>
    <p:sldId id="389" r:id="rId128"/>
    <p:sldId id="390" r:id="rId129"/>
    <p:sldId id="391" r:id="rId130"/>
    <p:sldId id="392" r:id="rId131"/>
    <p:sldId id="393" r:id="rId132"/>
    <p:sldId id="394" r:id="rId133"/>
    <p:sldId id="395" r:id="rId134"/>
    <p:sldId id="396" r:id="rId135"/>
    <p:sldId id="397" r:id="rId136"/>
    <p:sldId id="398" r:id="rId137"/>
    <p:sldId id="399" r:id="rId138"/>
    <p:sldId id="400" r:id="rId139"/>
    <p:sldId id="401" r:id="rId140"/>
    <p:sldId id="402" r:id="rId141"/>
    <p:sldId id="403" r:id="rId142"/>
    <p:sldId id="404" r:id="rId143"/>
    <p:sldId id="405" r:id="rId144"/>
    <p:sldId id="406" r:id="rId145"/>
    <p:sldId id="407" r:id="rId146"/>
    <p:sldId id="409" r:id="rId147"/>
    <p:sldId id="410" r:id="rId148"/>
    <p:sldId id="411" r:id="rId149"/>
    <p:sldId id="412" r:id="rId150"/>
    <p:sldId id="413" r:id="rId151"/>
    <p:sldId id="414" r:id="rId152"/>
    <p:sldId id="415" r:id="rId153"/>
    <p:sldId id="416" r:id="rId154"/>
    <p:sldId id="417" r:id="rId155"/>
    <p:sldId id="418" r:id="rId156"/>
    <p:sldId id="419" r:id="rId157"/>
    <p:sldId id="420" r:id="rId158"/>
    <p:sldId id="421" r:id="rId159"/>
    <p:sldId id="422" r:id="rId160"/>
    <p:sldId id="423" r:id="rId161"/>
    <p:sldId id="424" r:id="rId162"/>
    <p:sldId id="425" r:id="rId163"/>
    <p:sldId id="426" r:id="rId164"/>
    <p:sldId id="427" r:id="rId165"/>
    <p:sldId id="428" r:id="rId166"/>
    <p:sldId id="429" r:id="rId167"/>
    <p:sldId id="430" r:id="rId168"/>
    <p:sldId id="431" r:id="rId169"/>
    <p:sldId id="432" r:id="rId170"/>
    <p:sldId id="433" r:id="rId171"/>
    <p:sldId id="434" r:id="rId172"/>
    <p:sldId id="435" r:id="rId173"/>
    <p:sldId id="436" r:id="rId174"/>
    <p:sldId id="437" r:id="rId175"/>
    <p:sldId id="438" r:id="rId176"/>
    <p:sldId id="439" r:id="rId177"/>
    <p:sldId id="440" r:id="rId178"/>
    <p:sldId id="441" r:id="rId179"/>
    <p:sldId id="442" r:id="rId180"/>
    <p:sldId id="443" r:id="rId181"/>
    <p:sldId id="444" r:id="rId182"/>
    <p:sldId id="445" r:id="rId183"/>
    <p:sldId id="446" r:id="rId184"/>
    <p:sldId id="447" r:id="rId185"/>
    <p:sldId id="448" r:id="rId186"/>
    <p:sldId id="449" r:id="rId187"/>
    <p:sldId id="450" r:id="rId188"/>
    <p:sldId id="451" r:id="rId189"/>
    <p:sldId id="452" r:id="rId190"/>
    <p:sldId id="453" r:id="rId191"/>
    <p:sldId id="454" r:id="rId192"/>
    <p:sldId id="455" r:id="rId193"/>
    <p:sldId id="456" r:id="rId194"/>
    <p:sldId id="457" r:id="rId195"/>
    <p:sldId id="458" r:id="rId196"/>
    <p:sldId id="459" r:id="rId197"/>
    <p:sldId id="460" r:id="rId198"/>
    <p:sldId id="461" r:id="rId199"/>
    <p:sldId id="462" r:id="rId200"/>
    <p:sldId id="463" r:id="rId201"/>
    <p:sldId id="464" r:id="rId202"/>
    <p:sldId id="465" r:id="rId203"/>
    <p:sldId id="466" r:id="rId204"/>
    <p:sldId id="505" r:id="rId205"/>
    <p:sldId id="467" r:id="rId206"/>
    <p:sldId id="468" r:id="rId207"/>
    <p:sldId id="469" r:id="rId208"/>
    <p:sldId id="470" r:id="rId209"/>
    <p:sldId id="471" r:id="rId210"/>
    <p:sldId id="472" r:id="rId211"/>
    <p:sldId id="473" r:id="rId212"/>
    <p:sldId id="474" r:id="rId213"/>
    <p:sldId id="475" r:id="rId214"/>
    <p:sldId id="476" r:id="rId215"/>
    <p:sldId id="477" r:id="rId216"/>
    <p:sldId id="478" r:id="rId217"/>
    <p:sldId id="479" r:id="rId218"/>
    <p:sldId id="480" r:id="rId219"/>
    <p:sldId id="481" r:id="rId220"/>
    <p:sldId id="482" r:id="rId221"/>
    <p:sldId id="483" r:id="rId222"/>
    <p:sldId id="484" r:id="rId223"/>
    <p:sldId id="485" r:id="rId224"/>
    <p:sldId id="486" r:id="rId225"/>
    <p:sldId id="487" r:id="rId226"/>
    <p:sldId id="488" r:id="rId227"/>
    <p:sldId id="489" r:id="rId228"/>
    <p:sldId id="490" r:id="rId229"/>
    <p:sldId id="491" r:id="rId230"/>
    <p:sldId id="492" r:id="rId231"/>
    <p:sldId id="493" r:id="rId232"/>
    <p:sldId id="494" r:id="rId233"/>
    <p:sldId id="495" r:id="rId234"/>
    <p:sldId id="496" r:id="rId235"/>
    <p:sldId id="497" r:id="rId236"/>
    <p:sldId id="498" r:id="rId237"/>
    <p:sldId id="499" r:id="rId238"/>
    <p:sldId id="500" r:id="rId239"/>
    <p:sldId id="501" r:id="rId240"/>
    <p:sldId id="502" r:id="rId241"/>
    <p:sldId id="503" r:id="rId242"/>
    <p:sldId id="504" r:id="rId243"/>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p:cViewPr varScale="1">
        <p:scale>
          <a:sx n="43" d="100"/>
          <a:sy n="43" d="100"/>
        </p:scale>
        <p:origin x="-390" y="-126"/>
      </p:cViewPr>
      <p:guideLst>
        <p:guide orient="horz" pos="4196"/>
        <p:guide pos="7485"/>
      </p:guideLst>
    </p:cSldViewPr>
  </p:slideViewPr>
  <p:notesTextViewPr>
    <p:cViewPr>
      <p:scale>
        <a:sx n="100" d="100"/>
        <a:sy n="100" d="100"/>
      </p:scale>
      <p:origin x="0" y="0"/>
    </p:cViewPr>
  </p:notesTextViewPr>
  <p:notesViewPr>
    <p:cSldViewPr>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viewProps" Target="view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theme" Target="theme/theme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3" Type="http://schemas.openxmlformats.org/officeDocument/2006/relationships/slide" Target="slides/slide232.xml"/><Relationship Id="rId238" Type="http://schemas.openxmlformats.org/officeDocument/2006/relationships/slide" Target="slides/slide237.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notesMaster" Target="notesMasters/notesMaster1.xml"/><Relationship Id="rId249"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handoutMaster" Target="handoutMasters/handoutMaster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6" Type="http://schemas.openxmlformats.org/officeDocument/2006/relationships/slide" Target="slides/slide25.xml"/><Relationship Id="rId231" Type="http://schemas.openxmlformats.org/officeDocument/2006/relationships/slide" Target="slides/slide230.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slide" Target="slide148.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227.xml"/><Relationship Id="rId4" Type="http://schemas.openxmlformats.org/officeDocument/2006/relationships/slide" Target="slide15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14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slide" Target="slide227.xml"/><Relationship Id="rId4" Type="http://schemas.openxmlformats.org/officeDocument/2006/relationships/slide" Target="slide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649408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他是一个心地善良的人，但性格懦弱、谨小慎微，做起事来总是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，从来不敢越雷池一步。   ②当今世界科技突飞猛进，我们更要勇于开拓，不断进取，如果</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，就会落后甚至被时代潮流所淘汰。  ③要想让中国传统戏曲焕发出新的生命力，决不能满足于现状，</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，唯有创新才是弘扬戏曲文化的康庄大道。</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．故步自封  墨守成规  抱残守缺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．墨守成规  故步自封  抱残守缺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．抱残守缺  故步自封  墨守成规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．墨守成规  抱残守缺  故步自封</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4" name="矩形 13"/>
          <p:cNvSpPr/>
          <p:nvPr/>
        </p:nvSpPr>
        <p:spPr>
          <a:xfrm>
            <a:off x="2094638" y="8688688"/>
            <a:ext cx="19645450" cy="29731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8688688"/>
            <a:ext cx="19716888"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墨守成规”的意思是因循守旧，不肯改进。第①句根据“不敢越雷池一步”可知，侧重点是“规”。 “故步自封”比喻安于现状，不求进步。第②句根据前面“要勇于开拓，不断进取”可知，侧重点是不能“封”。 “抱残守缺”形容思想保守，不知改进。第③句根据“决不能满足于现状”可知，侧重点应是不能守“残缺”。</a:t>
            </a:r>
          </a:p>
        </p:txBody>
      </p:sp>
    </p:spTree>
    <p:extLst>
      <p:ext uri="{BB962C8B-B14F-4D97-AF65-F5344CB8AC3E}">
        <p14:creationId xmlns:p14="http://schemas.microsoft.com/office/powerpoint/2010/main" xmlns="" val="359164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角度四　适用对象</a:t>
            </a:r>
          </a:p>
        </p:txBody>
      </p:sp>
      <p:graphicFrame>
        <p:nvGraphicFramePr>
          <p:cNvPr id="5" name="表格 4"/>
          <p:cNvGraphicFramePr>
            <a:graphicFrameLocks noGrp="1"/>
          </p:cNvGraphicFramePr>
          <p:nvPr>
            <p:extLst/>
          </p:nvPr>
        </p:nvGraphicFramePr>
        <p:xfrm>
          <a:off x="2023200" y="3809286"/>
          <a:ext cx="19788326" cy="8309165"/>
        </p:xfrm>
        <a:graphic>
          <a:graphicData uri="http://schemas.openxmlformats.org/drawingml/2006/table">
            <a:tbl>
              <a:tblPr>
                <a:tableStyleId>{16D9F66E-5EB9-4882-86FB-DCBF35E3C3E4}</a:tableStyleId>
              </a:tblPr>
              <a:tblGrid>
                <a:gridCol w="929452">
                  <a:extLst>
                    <a:ext uri="{9D8B030D-6E8A-4147-A177-3AD203B41FA5}">
                      <a16:colId xmlns="" xmlns:a16="http://schemas.microsoft.com/office/drawing/2014/main" val="3681444537"/>
                    </a:ext>
                  </a:extLst>
                </a:gridCol>
                <a:gridCol w="18858874">
                  <a:extLst>
                    <a:ext uri="{9D8B030D-6E8A-4147-A177-3AD203B41FA5}">
                      <a16:colId xmlns="" xmlns:a16="http://schemas.microsoft.com/office/drawing/2014/main" val="1179605403"/>
                    </a:ext>
                  </a:extLst>
                </a:gridCol>
              </a:tblGrid>
              <a:tr h="2232059">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一部分成语有特定的适用对象。主要看成语是适用于自己还是适用于他人，是表谦称还是表敬称，是适用于一般对象还是适用于特定对象，等等。近义成语可根据成语适用对象的不同进行辨析</a:t>
                      </a:r>
                    </a:p>
                  </a:txBody>
                  <a:tcPr marL="68580" marR="68580" marT="0" marB="0" anchor="ctr"/>
                </a:tc>
                <a:extLst>
                  <a:ext uri="{0D108BD9-81ED-4DB2-BD59-A6C34878D82A}">
                    <a16:rowId xmlns="" xmlns:a16="http://schemas.microsoft.com/office/drawing/2014/main" val="3035162396"/>
                  </a:ext>
                </a:extLst>
              </a:tr>
              <a:tr h="3076038">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和蔼可亲”“和颜悦色”“平易近人”都可形容态度温和。异：“和蔼可亲”和“平易近人”都有“使人容易接近或亲近”的意思，并多用于领导或长辈；“和颜悦色”没有使人容易接近的意思，也不限于长辈。形容温和时，“和颜悦色”侧重于脸部表情；“和蔼可亲”和“平易近人”侧重于态度、作风或人的性格特点 </a:t>
                      </a:r>
                    </a:p>
                  </a:txBody>
                  <a:tcPr marL="68580" marR="68580" marT="0" marB="0" anchor="ctr"/>
                </a:tc>
                <a:extLst>
                  <a:ext uri="{0D108BD9-81ED-4DB2-BD59-A6C34878D82A}">
                    <a16:rowId xmlns="" xmlns:a16="http://schemas.microsoft.com/office/drawing/2014/main" val="1402535854"/>
                  </a:ext>
                </a:extLst>
              </a:tr>
              <a:tr h="3001068">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记忆犹新”“念念不忘”“历历在目”都有“记得清楚，没有忘记”的意思。异：“记忆犹新”重在记忆保持不变，它所记忆的，都是过去的事情；“念念不忘”所“不忘”的可以是过去的事，也可以是目标、理想等，它既能以事为对象，也能以人为对象；“历历在目”重在情景清晰地重现，它所“在目”的，都是过去的事，既能以事为对象，也能以人为对象</a:t>
                      </a:r>
                    </a:p>
                  </a:txBody>
                  <a:tcPr marL="68580" marR="68580" marT="0" marB="0" anchor="ctr"/>
                </a:tc>
                <a:extLst>
                  <a:ext uri="{0D108BD9-81ED-4DB2-BD59-A6C34878D82A}">
                    <a16:rowId xmlns="" xmlns:a16="http://schemas.microsoft.com/office/drawing/2014/main" val="4053131131"/>
                  </a:ext>
                </a:extLst>
              </a:tr>
            </a:tbl>
          </a:graphicData>
        </a:graphic>
      </p:graphicFrame>
    </p:spTree>
    <p:extLst>
      <p:ext uri="{BB962C8B-B14F-4D97-AF65-F5344CB8AC3E}">
        <p14:creationId xmlns:p14="http://schemas.microsoft.com/office/powerpoint/2010/main" xmlns="" val="22514125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19.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在当前国际局势复杂多变，我国处在经济转轨、社会转型的特殊时期，各种社会矛盾和危机多发的情况下，各种思想和言论难免</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，我们一定要擦亮双眼，仔细辨析。</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②受叙利亚紧张的安全局势影响，叙利亚难民纷纷穿过叙利亚边境，涌入伊拉克库尔德人控制地区，大量人员进入可能</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，专家表示伊拉克安全局势令人担忧。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③中国人强大的购买力震惊国外，常被当地媒体冠以“疯狂购物游客团”的称号。如今，旅游纪念品往往</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，使中国消费者的旅游行为和旅游模式悄然发生了很多改变。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鱼目混珠  泥沙俱下  鱼龙混杂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泥沙俱下  鱼目混珠  鱼龙混杂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鱼龙混杂  泥沙俱下  鱼目混珠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泥沙俱下  鱼龙混杂  鱼目混珠</a:t>
            </a:r>
          </a:p>
        </p:txBody>
      </p:sp>
    </p:spTree>
    <p:extLst>
      <p:ext uri="{BB962C8B-B14F-4D97-AF65-F5344CB8AC3E}">
        <p14:creationId xmlns:p14="http://schemas.microsoft.com/office/powerpoint/2010/main" xmlns="" val="9155397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16339"/>
            <a:ext cx="20145516" cy="836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7481" y="2988742"/>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给的三个成语意思相近，都有“好的和坏的混在一起”的意思，但又有所不同：“鱼龙混杂”适用的对象是人，指好人和坏人混在一起；“鱼目混珠”适用的对象是物，指用假的事物冒充真的事物；“泥沙俱下”适用的对象可以是人，也可以是物，比喻好坏不同的人或者事物混杂在一起。①句是说各种思想和言论，不能用形容人的“鱼龙混杂”，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项；②句是指人物成员复杂，不能用形容物的“鱼目混珠”，排除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项；③句中说的是旅游纪念品有好的也有以次充好的，故应该用“鱼目混珠”，排除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spTree>
    <p:extLst>
      <p:ext uri="{BB962C8B-B14F-4D97-AF65-F5344CB8AC3E}">
        <p14:creationId xmlns:p14="http://schemas.microsoft.com/office/powerpoint/2010/main" xmlns="" val="38015140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515904"/>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常见适用对象不同的近义成语辨析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．不可思议、不堪设想：都有“不能想象”的意思。异：前者适用于奇妙的事物或深奥而又不可理解的事情或道理，后者适用于严重的不良后果。</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敲诈勒索、巧取豪夺：都有“强力抢占财物”的意思。异：“敲诈勒索”侧重于采用强硬的方式，其对象是钱物，在句子中多做谓语；“巧取豪夺”侧重于软硬兼施，其对象可以是钱财、物品，也可以是权力、职位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．爱憎分明、泾渭分明：都有“界限清楚”之意。异：前者指思想感情的爱与恨，态度十分鲜明；后者多比喻是非分明或人品清浊。</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5050312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664488"/>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．步履维艰、寸步难行：都可指行走困难。异：前者一般用于形容老年人或病人行走十分困难，也比喻工作或任务艰巨，每前进一步都很不容易；后者常比喻处境困难。</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．光明磊落、光明正大：都含有“心地光明”的意思，都能用于人及其言行。异：前者侧重指人的精神品质，指胸怀坦荡；后者侧重指人的行为正当、正派。</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．出神入化、炉火纯青：都指达到的境界很高。异：前者只能形容技艺高超、神妙，后者还可以用于学术修养方面。</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．大吹大擂、自吹自擂：都有“吹嘘”之意。异：前者吹嘘的人可以是自己，也可以是别人；后者仅指自己。</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气势磅礴、气吞山河：都形容气势宏伟盛大。异：“气势磅礴”着眼于“气势”，多形容气势雄伟，经常用来形容山、水的雄伟气势，不能用来形容人，前面能够用程度副词修饰；“气吞山河”着眼于“气魄”，形容气魄宏大，不能用来形容山、河的气势，能够用来形容人，包括人的气概、人的声音等，前面不能用程度副词修饰。</a:t>
            </a:r>
          </a:p>
        </p:txBody>
      </p:sp>
    </p:spTree>
    <p:extLst>
      <p:ext uri="{BB962C8B-B14F-4D97-AF65-F5344CB8AC3E}">
        <p14:creationId xmlns:p14="http://schemas.microsoft.com/office/powerpoint/2010/main" xmlns="" val="35828112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角度五　意义轻重</a:t>
            </a:r>
          </a:p>
        </p:txBody>
      </p:sp>
      <p:graphicFrame>
        <p:nvGraphicFramePr>
          <p:cNvPr id="5" name="表格 4"/>
          <p:cNvGraphicFramePr>
            <a:graphicFrameLocks noGrp="1"/>
          </p:cNvGraphicFramePr>
          <p:nvPr>
            <p:extLst/>
          </p:nvPr>
        </p:nvGraphicFramePr>
        <p:xfrm>
          <a:off x="2023200" y="3968608"/>
          <a:ext cx="19788326" cy="6239110"/>
        </p:xfrm>
        <a:graphic>
          <a:graphicData uri="http://schemas.openxmlformats.org/drawingml/2006/table">
            <a:tbl>
              <a:tblPr>
                <a:tableStyleId>{16D9F66E-5EB9-4882-86FB-DCBF35E3C3E4}</a:tableStyleId>
              </a:tblPr>
              <a:tblGrid>
                <a:gridCol w="1289492">
                  <a:extLst>
                    <a:ext uri="{9D8B030D-6E8A-4147-A177-3AD203B41FA5}">
                      <a16:colId xmlns="" xmlns:a16="http://schemas.microsoft.com/office/drawing/2014/main" val="3681444537"/>
                    </a:ext>
                  </a:extLst>
                </a:gridCol>
                <a:gridCol w="18498834">
                  <a:extLst>
                    <a:ext uri="{9D8B030D-6E8A-4147-A177-3AD203B41FA5}">
                      <a16:colId xmlns="" xmlns:a16="http://schemas.microsoft.com/office/drawing/2014/main" val="1179605403"/>
                    </a:ext>
                  </a:extLst>
                </a:gridCol>
              </a:tblGrid>
              <a:tr h="218848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有的成语的意义表示程度深，有的表示程度浅。近义成语可根据成语的意义轻重不同进行辨析</a:t>
                      </a:r>
                    </a:p>
                  </a:txBody>
                  <a:tcPr marL="68580" marR="68580" marT="0" marB="0" anchor="ctr"/>
                </a:tc>
                <a:extLst>
                  <a:ext uri="{0D108BD9-81ED-4DB2-BD59-A6C34878D82A}">
                    <a16:rowId xmlns="" xmlns:a16="http://schemas.microsoft.com/office/drawing/2014/main" val="3035162396"/>
                  </a:ext>
                </a:extLst>
              </a:tr>
              <a:tr h="405062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目空一切”“旁若无人”“不可一世”都形容态度傲慢，狂妄自大。但它们的语意轻重不同，“不可一世”程度最重，“目空一切”次之，“旁若无人”又次之；使用对象不同，“目空一切”“旁若无人”一般用于人，“不可一世”则不限于人；感情色彩不同，“不可一世”“目空一切”是贬义词，“旁若无人”是中性词</a:t>
                      </a:r>
                    </a:p>
                  </a:txBody>
                  <a:tcPr marL="68580" marR="68580" marT="0" marB="0" anchor="ctr"/>
                </a:tc>
                <a:extLst>
                  <a:ext uri="{0D108BD9-81ED-4DB2-BD59-A6C34878D82A}">
                    <a16:rowId xmlns="" xmlns:a16="http://schemas.microsoft.com/office/drawing/2014/main" val="1402535854"/>
                  </a:ext>
                </a:extLst>
              </a:tr>
            </a:tbl>
          </a:graphicData>
        </a:graphic>
      </p:graphicFrame>
    </p:spTree>
    <p:extLst>
      <p:ext uri="{BB962C8B-B14F-4D97-AF65-F5344CB8AC3E}">
        <p14:creationId xmlns:p14="http://schemas.microsoft.com/office/powerpoint/2010/main" xmlns="" val="184621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20.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出国绕一圈，‘山寨’变大牌。”从事海外代购</a:t>
            </a: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年的徐晓对某些代购店这种“以假充真”的行为</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，但又无可奈何。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②记者在云南地震灾区采访，碰到巧家县安监局职工刘诗明，他脚裹纱布，正为灾民分发救援物资。休息时他向记者说道：“与灾民的利益相比，这点儿伤病</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③有网友说“你再优秀也会有人对你</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，你再不堪也会有人对你青睐有加”，所以不妨抛却世间的纷纷议论，做好自己。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不屑一顾  不足挂齿  嗤之以鼻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嗤之以鼻  不足挂齿  不屑一顾</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不足挂齿  不屑一顾  嗤之以鼻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嗤之以鼻  不屑一顾  不足挂齿</a:t>
            </a:r>
          </a:p>
        </p:txBody>
      </p:sp>
    </p:spTree>
    <p:extLst>
      <p:ext uri="{BB962C8B-B14F-4D97-AF65-F5344CB8AC3E}">
        <p14:creationId xmlns:p14="http://schemas.microsoft.com/office/powerpoint/2010/main" xmlns="" val="31099409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132759"/>
            <a:ext cx="20145516" cy="82524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01945" y="3166031"/>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三个成语都含有“轻蔑”之意。“嗤之以鼻”语意重，有时可以表示“讥笑”之意；“不屑一顾”含有“因认为不值得看而不看”的意思；“不足挂齿”指不值得提起，多用于自谦。</a:t>
            </a:r>
          </a:p>
        </p:txBody>
      </p:sp>
    </p:spTree>
    <p:extLst>
      <p:ext uri="{BB962C8B-B14F-4D97-AF65-F5344CB8AC3E}">
        <p14:creationId xmlns:p14="http://schemas.microsoft.com/office/powerpoint/2010/main" xmlns="" val="30815838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956298"/>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常见意义轻重不同的近义成语辨析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．自以为是、自命不凡：都含有“认为自己正确”的意思。异：前者是指主观不虚心，语意较轻；后者是自以为了不起，比别人高明，语意较重。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．惨无人道、惨绝人寰：都形容狠毒、残酷。异：前者指非常凶狠，毫无人道，语意较轻；后者指世上没有比这更悲惨的事了，语意较重。前者常用来形容人，后者则不能用来形容人。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．暗箭伤人、含沙射影：都比喻暗中诽谤、攻击或陷害别人。异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使用的手段有差别</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：前者指暗地里用某种手段伤害别人，程度比后者重；后者使用的手段多是语言，并有影射某人或某事之意。</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．捕风捉影、无中生有：都有“凭空捏造”之意。异：前者重在用似是而非的迹象作为根据，语意较轻；后者重在本来没有，凭空捏造，语意较重。</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8915769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24094"/>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．疾恶如仇、深恶痛绝：都含有“厌恶、憎恨”之意。异：“如仇”指如同仇敌，“痛绝”指厌恶、憎恨到了极点，后者语意较重。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．魂不守舍、失魂落魄：都可形容精神恍惚的样子。异：前者可形容精神不集中；后者重在形容惊慌异常或因受强烈刺激而行为失常，语意较重。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．爱财如命、一毛不拔：都形容极其吝啬。异：前者侧重于性格上的吝啬，语意较重；后者侧重于行为上的自私吝啬，语意较轻。</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坐享其成、不劳而获：都含有“自己不劳动而享受别人的劳动成果”的意思。异：“坐享其成”语意轻，其思想、行为是可以通过劝导加以纠正的；“不劳而获”常用于剥削思想严重的人，语意重，其思想和行为是应当批判的。</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4730922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医疗质量是关系到病人生命安危的大事，救死扶伤是医务人员</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的天职。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②中国传统的严父慈母型的家庭关系，常令父亲们</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地承担起教育子女的义务。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③在全国比赛中屡获金奖的我省杂技团，</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地承担了这次出国演出任务。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．当仁不让  责无旁贷  义不容辞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．责无旁贷  义不容辞  当仁不让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．义不容辞  责无旁贷  当仁不让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．义不容辞  当仁不让  责无旁贷</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2094638" y="8164504"/>
            <a:ext cx="19645450" cy="3497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11321" y="8066497"/>
            <a:ext cx="19502574"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所给的三个成语意思相近，但又有所不同，每个成语所偏向的重点是有区别的。“当仁不让”泛指遇到应该做的事，积极主动去做，不退让；“责无旁贷”指自己的责任，不能推卸给别人；“义不容辞”指道义上不允许推辞。①句中救死扶伤“是医务人员的天职”，很明显是从道义上来谈的，故应填“义不容辞”；②句主要说的是“父亲们所承担的义务”，故应填“责无旁贷”；③句主要强调的是“不退让”，应填“当仁不让”。</a:t>
            </a:r>
          </a:p>
        </p:txBody>
      </p:sp>
    </p:spTree>
    <p:extLst>
      <p:ext uri="{BB962C8B-B14F-4D97-AF65-F5344CB8AC3E}">
        <p14:creationId xmlns:p14="http://schemas.microsoft.com/office/powerpoint/2010/main" xmlns="" val="17442802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5783699"/>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．改是为非、指鹿为马：都有“颠倒黑白、混淆是非”的意思。异：前者指把对的说成错的，语意较轻；后者指颠倒黑白、倚仗权势作威作福，语意比前者重得多。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荒诞不经、荒诞无稽、荒谬绝伦：都表示“荒唐，不可信”之意。异：“不经”指不正常，不近情理；“无稽”指无从查考；“绝伦”指超出同类，没有可以相比的。“荒谬绝伦”语意最重。荒谬：极端错误，非常不合情理。</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．妄自菲薄、自暴自弃：都跟“自高自大”相对，都有“过分轻视自己”的意思，都适用于人。异：“妄自菲薄”多指心理状态、精神面貌，语意较轻；“自暴自弃”兼指行动表现，语意较重。</a:t>
            </a:r>
          </a:p>
        </p:txBody>
      </p:sp>
    </p:spTree>
    <p:extLst>
      <p:ext uri="{BB962C8B-B14F-4D97-AF65-F5344CB8AC3E}">
        <p14:creationId xmlns:p14="http://schemas.microsoft.com/office/powerpoint/2010/main" xmlns="" val="37906296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角度六　语体色彩</a:t>
            </a:r>
          </a:p>
        </p:txBody>
      </p:sp>
      <p:graphicFrame>
        <p:nvGraphicFramePr>
          <p:cNvPr id="5" name="表格 4"/>
          <p:cNvGraphicFramePr>
            <a:graphicFrameLocks noGrp="1"/>
          </p:cNvGraphicFramePr>
          <p:nvPr>
            <p:extLst/>
          </p:nvPr>
        </p:nvGraphicFramePr>
        <p:xfrm>
          <a:off x="2023200" y="3968608"/>
          <a:ext cx="19788326" cy="7229046"/>
        </p:xfrm>
        <a:graphic>
          <a:graphicData uri="http://schemas.openxmlformats.org/drawingml/2006/table">
            <a:tbl>
              <a:tblPr>
                <a:tableStyleId>{16D9F66E-5EB9-4882-86FB-DCBF35E3C3E4}</a:tableStyleId>
              </a:tblPr>
              <a:tblGrid>
                <a:gridCol w="857444">
                  <a:extLst>
                    <a:ext uri="{9D8B030D-6E8A-4147-A177-3AD203B41FA5}">
                      <a16:colId xmlns="" xmlns:a16="http://schemas.microsoft.com/office/drawing/2014/main" val="3681444537"/>
                    </a:ext>
                  </a:extLst>
                </a:gridCol>
                <a:gridCol w="18930882">
                  <a:extLst>
                    <a:ext uri="{9D8B030D-6E8A-4147-A177-3AD203B41FA5}">
                      <a16:colId xmlns="" xmlns:a16="http://schemas.microsoft.com/office/drawing/2014/main" val="1179605403"/>
                    </a:ext>
                  </a:extLst>
                </a:gridCol>
              </a:tblGrid>
              <a:tr h="280394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语体指为适应不同的交际需要而形成的语言体式，一般分为口语语体</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较通俗</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和书面语体</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较庄重文雅</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两大类。书面语体又可分为公文语体、科技语体、文艺语体等。近义成语可根据成语的语体色彩不同进行辨析</a:t>
                      </a:r>
                    </a:p>
                  </a:txBody>
                  <a:tcPr marL="68580" marR="68580" marT="0" marB="0" anchor="ctr"/>
                </a:tc>
                <a:extLst>
                  <a:ext uri="{0D108BD9-81ED-4DB2-BD59-A6C34878D82A}">
                    <a16:rowId xmlns="" xmlns:a16="http://schemas.microsoft.com/office/drawing/2014/main" val="3035162396"/>
                  </a:ext>
                </a:extLst>
              </a:tr>
              <a:tr h="2212553">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“博闻强识”和“见多识广”都有“见识广”之意。异：前者侧重于见闻广博，记忆力强，用于书面语；后者侧重于阅历多，多用于口语</a:t>
                      </a:r>
                    </a:p>
                  </a:txBody>
                  <a:tcPr marL="68580" marR="68580" marT="0" marB="0" anchor="ctr"/>
                </a:tc>
                <a:extLst>
                  <a:ext uri="{0D108BD9-81ED-4DB2-BD59-A6C34878D82A}">
                    <a16:rowId xmlns="" xmlns:a16="http://schemas.microsoft.com/office/drawing/2014/main" val="1402535854"/>
                  </a:ext>
                </a:extLst>
              </a:tr>
              <a:tr h="2212553">
                <a:tc vMerge="1">
                  <a:txBody>
                    <a:bodyPr/>
                    <a:lstStyle/>
                    <a:p>
                      <a:pPr algn="ctr">
                        <a:lnSpc>
                          <a:spcPct val="130000"/>
                        </a:lnSpc>
                        <a:spcAft>
                          <a:spcPts val="0"/>
                        </a:spcAft>
                      </a:pP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“风平浪静”和“平安无事”都有“安宁无事”的意思。异：前者是形象的比喻；后者则是浅显的陈说，是通俗的口语</a:t>
                      </a:r>
                    </a:p>
                  </a:txBody>
                  <a:tcPr marL="68580" marR="68580" marT="0" marB="0" anchor="ctr"/>
                </a:tc>
                <a:extLst>
                  <a:ext uri="{0D108BD9-81ED-4DB2-BD59-A6C34878D82A}">
                    <a16:rowId xmlns="" xmlns:a16="http://schemas.microsoft.com/office/drawing/2014/main" val="4003562777"/>
                  </a:ext>
                </a:extLst>
              </a:tr>
            </a:tbl>
          </a:graphicData>
        </a:graphic>
      </p:graphicFrame>
    </p:spTree>
    <p:extLst>
      <p:ext uri="{BB962C8B-B14F-4D97-AF65-F5344CB8AC3E}">
        <p14:creationId xmlns:p14="http://schemas.microsoft.com/office/powerpoint/2010/main" xmlns="" val="42778396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21. </a:t>
            </a:r>
            <a:r>
              <a:rPr lang="zh-CN" altLang="en-US" sz="4000" dirty="0">
                <a:solidFill>
                  <a:schemeClr val="tx1">
                    <a:lumMod val="50000"/>
                    <a:lumOff val="50000"/>
                  </a:schemeClr>
                </a:solidFill>
                <a:latin typeface="微软雅黑" pitchFamily="34" charset="-122"/>
                <a:ea typeface="微软雅黑" pitchFamily="34" charset="-122"/>
              </a:rPr>
              <a:t>下列依次填入下列各句横线处的成语，最恰当的一组是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开始，斑羚们发现自己陷入了</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的绝境，一片惊慌，胡乱蹿跳。</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②不断扩大的教授内容让现代社会的老师</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：如何在有限的课堂时间里做到面面俱到呢？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③天色渐渐晚了，李华站在楼下，看着标着鲜红的</a:t>
            </a:r>
            <a:r>
              <a:rPr lang="en-US" altLang="zh-CN" sz="4000" dirty="0">
                <a:solidFill>
                  <a:schemeClr val="tx1">
                    <a:lumMod val="50000"/>
                    <a:lumOff val="50000"/>
                  </a:schemeClr>
                </a:solidFill>
                <a:latin typeface="微软雅黑" pitchFamily="34" charset="-122"/>
                <a:ea typeface="微软雅黑" pitchFamily="34" charset="-122"/>
              </a:rPr>
              <a:t>59</a:t>
            </a:r>
            <a:r>
              <a:rPr lang="zh-CN" altLang="en-US" sz="4000" dirty="0">
                <a:solidFill>
                  <a:schemeClr val="tx1">
                    <a:lumMod val="50000"/>
                    <a:lumOff val="50000"/>
                  </a:schemeClr>
                </a:solidFill>
                <a:latin typeface="微软雅黑" pitchFamily="34" charset="-122"/>
                <a:ea typeface="微软雅黑" pitchFamily="34" charset="-122"/>
              </a:rPr>
              <a:t>分的语文试卷，他的内心产生了强烈的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的感觉。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进退无门  进退维谷  进退两难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进退两难  进退维谷  进退无门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进退维谷  进退两难  进退无门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进退维谷  进退无门  进退两难</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1880324" y="9973518"/>
            <a:ext cx="20145516" cy="14116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12033" y="9922662"/>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进退维谷：进退都处于困难境地，比喻进退两难。书面用语。进退两难：进也不好，退也不好，形容处境困难。口头用语。进退无门：前进、后退均无路，形容处境困难，无处容身。</a:t>
            </a:r>
          </a:p>
        </p:txBody>
      </p:sp>
    </p:spTree>
    <p:extLst>
      <p:ext uri="{BB962C8B-B14F-4D97-AF65-F5344CB8AC3E}">
        <p14:creationId xmlns:p14="http://schemas.microsoft.com/office/powerpoint/2010/main" xmlns="" val="5826658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6075509"/>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常见语体色彩不同的近义成语辨析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．集腋成裘、积少成多：都有“一点一滴聚集”的意思。异：前者是书面语，后者是口语。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．浑浑噩噩、糊里糊涂：都有“糊涂无知”之意，形容词。异：前者是书面语，后者是口语。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．深恶痛绝、咬牙切齿：都有“厌恶、愤恨到了极点”之意。异：前者侧重形容痛恨的思想感情，书面语；后者侧重指痛恨的表情，口语。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．发号施令、颐指气使：都含有“指挥别人”的意思。异：前者多用于口语，后者仅用于书面语。</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5978976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角度七　语法结构</a:t>
            </a:r>
          </a:p>
        </p:txBody>
      </p:sp>
      <p:graphicFrame>
        <p:nvGraphicFramePr>
          <p:cNvPr id="5" name="表格 4"/>
          <p:cNvGraphicFramePr>
            <a:graphicFrameLocks noGrp="1"/>
          </p:cNvGraphicFramePr>
          <p:nvPr>
            <p:extLst/>
          </p:nvPr>
        </p:nvGraphicFramePr>
        <p:xfrm>
          <a:off x="2023200" y="3968608"/>
          <a:ext cx="19788326" cy="6220934"/>
        </p:xfrm>
        <a:graphic>
          <a:graphicData uri="http://schemas.openxmlformats.org/drawingml/2006/table">
            <a:tbl>
              <a:tblPr>
                <a:tableStyleId>{16D9F66E-5EB9-4882-86FB-DCBF35E3C3E4}</a:tableStyleId>
              </a:tblPr>
              <a:tblGrid>
                <a:gridCol w="857444">
                  <a:extLst>
                    <a:ext uri="{9D8B030D-6E8A-4147-A177-3AD203B41FA5}">
                      <a16:colId xmlns="" xmlns:a16="http://schemas.microsoft.com/office/drawing/2014/main" val="3681444537"/>
                    </a:ext>
                  </a:extLst>
                </a:gridCol>
                <a:gridCol w="18930882">
                  <a:extLst>
                    <a:ext uri="{9D8B030D-6E8A-4147-A177-3AD203B41FA5}">
                      <a16:colId xmlns="" xmlns:a16="http://schemas.microsoft.com/office/drawing/2014/main" val="1179605403"/>
                    </a:ext>
                  </a:extLst>
                </a:gridCol>
              </a:tblGrid>
              <a:tr h="2484128">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根据成语在句子中充当的成分，确定成语的语法功能，从而准确辨析词义。近义成语可根据成语的语法结构不同进行辨析</a:t>
                      </a:r>
                    </a:p>
                  </a:txBody>
                  <a:tcPr marL="68580" marR="68580" marT="0" marB="0" anchor="ctr"/>
                </a:tc>
                <a:extLst>
                  <a:ext uri="{0D108BD9-81ED-4DB2-BD59-A6C34878D82A}">
                    <a16:rowId xmlns="" xmlns:a16="http://schemas.microsoft.com/office/drawing/2014/main" val="3035162396"/>
                  </a:ext>
                </a:extLst>
              </a:tr>
              <a:tr h="373680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痴心妄想”和“胡思乱想”都有“想”的意思。异：前者有“痴心、狂妄”的意思，所指的思想活动往往是连续的、顽固的，它可以有专注的目标，可以带宾语，其贬义色彩浓于“胡思乱想”；后者有“随意、胡乱想”的意思，所指的思想活动往往是间歇性的、短暂的，而且没有专注的目标，一般不带宾语，其贬义色彩不如“痴心妄想”浓烈</a:t>
                      </a:r>
                    </a:p>
                  </a:txBody>
                  <a:tcPr marL="68580" marR="68580" marT="0" marB="0" anchor="ctr"/>
                </a:tc>
                <a:extLst>
                  <a:ext uri="{0D108BD9-81ED-4DB2-BD59-A6C34878D82A}">
                    <a16:rowId xmlns="" xmlns:a16="http://schemas.microsoft.com/office/drawing/2014/main" val="783863690"/>
                  </a:ext>
                </a:extLst>
              </a:tr>
            </a:tbl>
          </a:graphicData>
        </a:graphic>
      </p:graphicFrame>
    </p:spTree>
    <p:extLst>
      <p:ext uri="{BB962C8B-B14F-4D97-AF65-F5344CB8AC3E}">
        <p14:creationId xmlns:p14="http://schemas.microsoft.com/office/powerpoint/2010/main" xmlns="" val="42497529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22. </a:t>
            </a:r>
            <a:r>
              <a:rPr lang="zh-CN" altLang="en-US" sz="4000" dirty="0">
                <a:solidFill>
                  <a:schemeClr val="tx1">
                    <a:lumMod val="50000"/>
                    <a:lumOff val="50000"/>
                  </a:schemeClr>
                </a:solidFill>
                <a:latin typeface="微软雅黑" pitchFamily="34" charset="-122"/>
                <a:ea typeface="微软雅黑" pitchFamily="34" charset="-122"/>
              </a:rPr>
              <a:t>下列依次填入下列各句横线处的成语，最恰当的一组是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一部分人</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，可能另一些人心生怨气，面对“众口难调”，要实现整体利益最大限度的增进，需要高超的改革智慧。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②今天人们已经不仅仅满足于能够在商场里购买到</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的商品，还希望在购物的同时获得精神享受。</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③反对派的诉求对于寻找合法打击叙利亚借口的西方国家而言可谓</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，这样将便于他们直接进行军事干预。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正中下怀  心满意足  称心如意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称心如意  心满意足  正中下怀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心满意足  正中下怀  称心如意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心满意足  称心如意  正中下怀</a:t>
            </a:r>
          </a:p>
        </p:txBody>
      </p:sp>
    </p:spTree>
    <p:extLst>
      <p:ext uri="{BB962C8B-B14F-4D97-AF65-F5344CB8AC3E}">
        <p14:creationId xmlns:p14="http://schemas.microsoft.com/office/powerpoint/2010/main" xmlns="" val="2361051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16339"/>
            <a:ext cx="20145516" cy="836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7481" y="2988742"/>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称心如意”“心满意足”都有“十分满意”的意思。前者侧重在“称心”，它可以直接用作“人”和“事”的定语；后者不能直接用作“人”或“事”的定语，如“称心如意的郎君”不能说成是“心满意足的郎君”。 “正中下怀”指正合自己的心意。</a:t>
            </a:r>
          </a:p>
        </p:txBody>
      </p:sp>
    </p:spTree>
    <p:extLst>
      <p:ext uri="{BB962C8B-B14F-4D97-AF65-F5344CB8AC3E}">
        <p14:creationId xmlns:p14="http://schemas.microsoft.com/office/powerpoint/2010/main" xmlns="" val="20909329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6795707"/>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常见语法结构不同的近义成语辨析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．一语道破、一语中的：都有“说话简短而能抓住本质，切中要害”的意思。异：前者能带宾语，如“一语道破天机”；而后者则不能带宾语。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．全神贯注、聚精会神：都可以形容精神很集中，注意力不分散。异：前者可以用介词结构“在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上”“在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做补语，后者没有这种用法。</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．铜墙铁壁、固若金汤：都能形容十分坚固，不可摧毁。异：前者多用作宾语，如“军民携手共建铜墙铁壁”，也可用作主语；后者多用作谓语、定语。</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128616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1951762" y="3803630"/>
            <a:ext cx="20002640" cy="8894743"/>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熟语运用妙点睛</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一、情境运用正误式</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辨清试题指向。看清题干，辨清试题指向：是选“恰当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正确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的”，还是选“不恰当</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不正确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的”。</a:t>
            </a: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确定表达倾向。句子要表达的意思是什么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谁，什么，是褒是贬，要突出什么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灵活运用方法。现代汉语词语数量庞大，我们在现实生活中不可能记住所有词语的意思，即使是常见的词语，要全都准确掌握其含义也是有困难的，这时我们可适当运用排除法应对那些一时拿不准的题目。排除法是一种解题技巧，是由已知推出未知的一种方法。一般而言，每道题都会有一些我们熟知的词语，由此出发，可以将答案范围一步步缩小，进而选出正确答案。有时，排除法亦可与直选法合用或相互验证，以提高选对答案的概率。</a:t>
            </a:r>
          </a:p>
        </p:txBody>
      </p:sp>
    </p:spTree>
    <p:extLst>
      <p:ext uri="{BB962C8B-B14F-4D97-AF65-F5344CB8AC3E}">
        <p14:creationId xmlns:p14="http://schemas.microsoft.com/office/powerpoint/2010/main" xmlns="" val="38626599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0" end="0"/>
                                            </p:txEl>
                                          </p:spTgt>
                                        </p:tgtEl>
                                        <p:attrNameLst>
                                          <p:attrName>style.visibility</p:attrName>
                                        </p:attrNameLst>
                                      </p:cBhvr>
                                      <p:to>
                                        <p:strVal val="visible"/>
                                      </p:to>
                                    </p:set>
                                    <p:animEffect transition="in" filter="fade">
                                      <p:cBhvr>
                                        <p:cTn id="14" dur="2000"/>
                                        <p:tgtEl>
                                          <p:spTgt spid="6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9">
                                            <p:txEl>
                                              <p:pRg st="1" end="1"/>
                                            </p:txEl>
                                          </p:spTgt>
                                        </p:tgtEl>
                                        <p:attrNameLst>
                                          <p:attrName>style.visibility</p:attrName>
                                        </p:attrNameLst>
                                      </p:cBhvr>
                                      <p:to>
                                        <p:strVal val="visible"/>
                                      </p:to>
                                    </p:set>
                                    <p:animEffect transition="in" filter="fade">
                                      <p:cBhvr>
                                        <p:cTn id="19" dur="2000"/>
                                        <p:tgtEl>
                                          <p:spTgt spid="69">
                                            <p:txEl>
                                              <p:pRg st="1" end="1"/>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9">
                                            <p:txEl>
                                              <p:pRg st="2" end="2"/>
                                            </p:txEl>
                                          </p:spTgt>
                                        </p:tgtEl>
                                        <p:attrNameLst>
                                          <p:attrName>style.visibility</p:attrName>
                                        </p:attrNameLst>
                                      </p:cBhvr>
                                      <p:to>
                                        <p:strVal val="visible"/>
                                      </p:to>
                                    </p:set>
                                    <p:animEffect transition="in" filter="fade">
                                      <p:cBhvr>
                                        <p:cTn id="23" dur="500"/>
                                        <p:tgtEl>
                                          <p:spTgt spid="69">
                                            <p:txEl>
                                              <p:pRg st="2" end="2"/>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9">
                                            <p:txEl>
                                              <p:pRg st="3" end="3"/>
                                            </p:txEl>
                                          </p:spTgt>
                                        </p:tgtEl>
                                        <p:attrNameLst>
                                          <p:attrName>style.visibility</p:attrName>
                                        </p:attrNameLst>
                                      </p:cBhvr>
                                      <p:to>
                                        <p:strVal val="visible"/>
                                      </p:to>
                                    </p:set>
                                    <p:animEffect transition="in" filter="fade">
                                      <p:cBhvr>
                                        <p:cTn id="27" dur="500"/>
                                        <p:tgtEl>
                                          <p:spTgt spid="69">
                                            <p:txEl>
                                              <p:pRg st="3" end="3"/>
                                            </p:txEl>
                                          </p:spTgt>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69">
                                            <p:txEl>
                                              <p:pRg st="4" end="4"/>
                                            </p:txEl>
                                          </p:spTgt>
                                        </p:tgtEl>
                                        <p:attrNameLst>
                                          <p:attrName>style.visibility</p:attrName>
                                        </p:attrNameLst>
                                      </p:cBhvr>
                                      <p:to>
                                        <p:strVal val="visible"/>
                                      </p:to>
                                    </p:set>
                                    <p:animEffect transition="in" filter="fade">
                                      <p:cBhvr>
                                        <p:cTn id="31" dur="500"/>
                                        <p:tgtEl>
                                          <p:spTgt spid="6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15458"/>
          </a:xfrm>
          <a:prstGeom prst="rect">
            <a:avLst/>
          </a:prstGeom>
          <a:noFill/>
        </p:spPr>
        <p:txBody>
          <a:bodyPr wrap="square" rtlCol="0">
            <a:spAutoFit/>
          </a:bodyPr>
          <a:lstStyle/>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警惕常见陷阱。在熟语运用题中，命题人常常设置各种陷阱来干扰考生答题，这就需要考生熟悉陷阱类型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如“望文生义”“褒贬误用”“重复矛盾”等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便答题时一眼就能识破。那么，怎样排除干扰，正确解答熟语题呢？请熟记下面口诀：词语意思要分明，一词多义要记清。看到表意莫定论，望文生义容易生。词有情感牢记心，切莫褒贬任定性。它的对象较固定，张冠李戴笑话生。位置需应它功能，轻重范围合语境。</a:t>
            </a:r>
          </a:p>
        </p:txBody>
      </p:sp>
    </p:spTree>
    <p:extLst>
      <p:ext uri="{BB962C8B-B14F-4D97-AF65-F5344CB8AC3E}">
        <p14:creationId xmlns:p14="http://schemas.microsoft.com/office/powerpoint/2010/main" xmlns="" val="33534854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．他性格比较内向，平时沉默寡言，但是一到课堂上就变得振振有词，滔滔不绝，所以他的课很受学生欢迎。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．泰山几千年来都是文人墨客们向往的圣地，在浩如烟海的中华典籍中，留下了众多颂扬泰山的诗词文章。</a:t>
            </a:r>
          </a:p>
        </p:txBody>
      </p:sp>
      <p:sp>
        <p:nvSpPr>
          <p:cNvPr id="74" name="TextBox 73"/>
          <p:cNvSpPr txBox="1"/>
          <p:nvPr/>
        </p:nvSpPr>
        <p:spPr>
          <a:xfrm>
            <a:off x="12665951" y="570688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5122004" y="413212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458176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P spid="7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b="1" dirty="0">
                <a:solidFill>
                  <a:srgbClr val="EF8340"/>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Ⅲ]</a:t>
            </a:r>
            <a:r>
              <a:rPr lang="zh-CN" altLang="en-US" sz="4000" dirty="0">
                <a:solidFill>
                  <a:schemeClr val="tx1">
                    <a:lumMod val="50000"/>
                    <a:lumOff val="50000"/>
                  </a:schemeClr>
                </a:solidFill>
                <a:latin typeface="微软雅黑" pitchFamily="34" charset="-122"/>
                <a:ea typeface="微软雅黑" pitchFamily="34" charset="-122"/>
              </a:rPr>
              <a:t> 下列各句中加点成语的使用</a:t>
            </a:r>
            <a:r>
              <a:rPr lang="zh-CN" altLang="en-US" sz="4000" dirty="0" smtClean="0">
                <a:solidFill>
                  <a:schemeClr val="tx1">
                    <a:lumMod val="50000"/>
                    <a:lumOff val="50000"/>
                  </a:schemeClr>
                </a:solidFill>
                <a:latin typeface="微软雅黑" pitchFamily="34" charset="-122"/>
                <a:ea typeface="微软雅黑" pitchFamily="34" charset="-122"/>
              </a:rPr>
              <a:t>，正确的</a:t>
            </a:r>
            <a:r>
              <a:rPr lang="zh-CN" altLang="en-US" sz="4000" dirty="0" smtClean="0">
                <a:solidFill>
                  <a:schemeClr val="tx1">
                    <a:lumMod val="50000"/>
                    <a:lumOff val="50000"/>
                  </a:schemeClr>
                </a:solidFill>
                <a:latin typeface="微软雅黑" pitchFamily="34" charset="-122"/>
                <a:ea typeface="微软雅黑" pitchFamily="34" charset="-122"/>
              </a:rPr>
              <a:t>一</a:t>
            </a:r>
            <a:r>
              <a:rPr lang="zh-CN" altLang="en-US" sz="4000" dirty="0" smtClean="0">
                <a:solidFill>
                  <a:schemeClr val="tx1">
                    <a:lumMod val="50000"/>
                    <a:lumOff val="50000"/>
                  </a:schemeClr>
                </a:solidFill>
                <a:latin typeface="微软雅黑" pitchFamily="34" charset="-122"/>
                <a:ea typeface="微软雅黑" pitchFamily="34" charset="-122"/>
              </a:rPr>
              <a:t>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这块神奇的土地上， 既有浩如烟海的传统文化典籍， 也有丰富多彩的民俗文化和各种流派的现代艺术， 这些都深深吸引着前来参观的外国友人。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②今年的元宵晚会上，著名豫剧演员小香玉将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谁说女子不如男</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唱得字正腔圆、声情并茂，令观众刮目相看、赞叹不已。</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③最近出版的长篇小说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雪莲花开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通过对藏族姑娘卓玛的人生历程的叙述， 表现了她鲜明的民族性格和一言九鼎的诚信精神。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④经过周密的调查，公安人员终于掌握了在逃人员的行踪， 然后兵分三路按图索骥， 一举将他们全都缉拿归案。</a:t>
            </a:r>
          </a:p>
        </p:txBody>
      </p:sp>
      <p:sp>
        <p:nvSpPr>
          <p:cNvPr id="74" name="TextBox 73"/>
          <p:cNvSpPr txBox="1"/>
          <p:nvPr/>
        </p:nvSpPr>
        <p:spPr>
          <a:xfrm>
            <a:off x="3809150" y="72029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5558306" y="884368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8095430" y="48805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17816631" y="968925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106593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ppt_x"/>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P spid="75" grpId="0"/>
      <p:bldP spid="76" grpId="0"/>
      <p:bldP spid="1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743351"/>
            <a:ext cx="20145516"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⑤这几幅书法作品笔走龙蛇、 流畅飘逸， 在本次春季拍卖会上甫一亮相， 就引起了国内外藏家的极大兴趣。</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⑥天寒地冻、滴水成冰的季节终于过去，春天在大家的盼望中姗姗而来，到处都涣然冰释，生机勃勃。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．①②④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．①④⑤    </a:t>
            </a: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．②③⑥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．③⑤⑥</a:t>
            </a:r>
          </a:p>
        </p:txBody>
      </p:sp>
      <p:sp>
        <p:nvSpPr>
          <p:cNvPr id="56" name="TextBox 55"/>
          <p:cNvSpPr txBox="1"/>
          <p:nvPr/>
        </p:nvSpPr>
        <p:spPr>
          <a:xfrm>
            <a:off x="5818075" y="320008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13"/>
          <p:cNvSpPr txBox="1"/>
          <p:nvPr/>
        </p:nvSpPr>
        <p:spPr>
          <a:xfrm>
            <a:off x="19443624" y="4689524"/>
            <a:ext cx="258221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751302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1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657410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本题考查正确使用成语，能力层级为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E</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浩如烟海”形容资料、文献等非常丰富。字面意思指广大、繁多，如茫茫烟海。“按图索骥”指按照图上画的样子去寻找好马，比喻按照线索寻找目标，也比喻办事机械、死板。“笔走龙蛇”指笔一挥动就呈现出龙蛇舞动的神态。形容书法生动而有气势、风格洒脱，也指书法速度很快，笔势雄健活泼。以上成语符合语境，使用正确。“刮目相看”指别人已有进步，要用新眼光去看他。用来说观众赞叹演员歌唱，属望文生义。“一言九鼎”形容说的话分量重，作用大。鼎：古代烹煮东西用的器物，一般是三足两耳。九鼎：古代国家的宝器，象征九州。该词不能表示守信用。“涣然冰释”指像冰遇热消融一般，形容疑虑、误会、隔阂等完全消除。涣然：消散的样子。释：消散。该词不能表示冰雪消融，此处属望文生义。</a:t>
            </a:r>
          </a:p>
        </p:txBody>
      </p:sp>
    </p:spTree>
    <p:extLst>
      <p:ext uri="{BB962C8B-B14F-4D97-AF65-F5344CB8AC3E}">
        <p14:creationId xmlns:p14="http://schemas.microsoft.com/office/powerpoint/2010/main" xmlns="" val="28347580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a:t>
            </a:r>
            <a:r>
              <a:rPr lang="zh-CN" altLang="en-US" sz="4000" b="1"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下列各句中加点词语的使用，不正确的两项是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面对棘手的问题，是派富有工作经验但魄力略显不足的老王去调解，还是让敢于担当但经验不足的小张去处理，张部长一时有些举棋不定。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春秋战国时期，各诸侯国之间争权夺利，斗争激烈，今日的盟友，明日就成为敌人。觥筹交错的宴席上，常常潜伏着杯弓蛇影的杀机。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科举考试对中国古代文人思想造成了禁锢，它的考试内容，也导致了中国文人举子们的轻视自然科学而以死记硬背式地读经、胶柱鼓瑟式地作诗文、纸上谈兵式地议论政事为务的不良风气的形成。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史籍中记载，上官婉儿</a:t>
            </a:r>
            <a:r>
              <a:rPr lang="en-US" altLang="zh-CN" sz="4000" dirty="0">
                <a:solidFill>
                  <a:schemeClr val="tx1">
                    <a:lumMod val="50000"/>
                    <a:lumOff val="50000"/>
                  </a:schemeClr>
                </a:solidFill>
                <a:latin typeface="微软雅黑" pitchFamily="34" charset="-122"/>
                <a:ea typeface="微软雅黑" pitchFamily="34" charset="-122"/>
              </a:rPr>
              <a:t>14</a:t>
            </a:r>
            <a:r>
              <a:rPr lang="zh-CN" altLang="en-US" sz="4000" dirty="0">
                <a:solidFill>
                  <a:schemeClr val="tx1">
                    <a:lumMod val="50000"/>
                    <a:lumOff val="50000"/>
                  </a:schemeClr>
                </a:solidFill>
                <a:latin typeface="微软雅黑" pitchFamily="34" charset="-122"/>
                <a:ea typeface="微软雅黑" pitchFamily="34" charset="-122"/>
              </a:rPr>
              <a:t>岁时，武则天当着朝臣的面考核她的文学水平，婉儿面无惧色，文不加点，对答如流，有如宿构。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面对激烈的竞争，刚从学校走出来的他犹豫不决，不知该走哪一条路才好。</a:t>
            </a:r>
          </a:p>
        </p:txBody>
      </p:sp>
      <p:sp>
        <p:nvSpPr>
          <p:cNvPr id="74" name="TextBox 73"/>
          <p:cNvSpPr txBox="1"/>
          <p:nvPr/>
        </p:nvSpPr>
        <p:spPr>
          <a:xfrm>
            <a:off x="3809150" y="72029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5558306" y="884368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8095430" y="48805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17816631" y="968925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5"/>
          <p:cNvSpPr txBox="1"/>
          <p:nvPr/>
        </p:nvSpPr>
        <p:spPr>
          <a:xfrm>
            <a:off x="11233572" y="558103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3"/>
          <p:cNvSpPr txBox="1"/>
          <p:nvPr/>
        </p:nvSpPr>
        <p:spPr>
          <a:xfrm>
            <a:off x="8667402" y="72029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4"/>
          <p:cNvSpPr txBox="1"/>
          <p:nvPr/>
        </p:nvSpPr>
        <p:spPr>
          <a:xfrm>
            <a:off x="10863115" y="884368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5" name="TextBox 16"/>
          <p:cNvSpPr txBox="1"/>
          <p:nvPr/>
        </p:nvSpPr>
        <p:spPr>
          <a:xfrm>
            <a:off x="2497776" y="1108193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6" name="TextBox 16"/>
          <p:cNvSpPr txBox="1"/>
          <p:nvPr/>
        </p:nvSpPr>
        <p:spPr>
          <a:xfrm>
            <a:off x="10847509" y="1200526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3658812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ppt_x"/>
                                          </p:val>
                                        </p:tav>
                                        <p:tav tm="100000">
                                          <p:val>
                                            <p:strVal val="#ppt_x"/>
                                          </p:val>
                                        </p:tav>
                                      </p:tavLst>
                                    </p:anim>
                                    <p:anim calcmode="lin" valueType="num">
                                      <p:cBhvr additive="base">
                                        <p:cTn id="20" dur="500" fill="hold"/>
                                        <p:tgtEl>
                                          <p:spTgt spid="7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P spid="75" grpId="0"/>
      <p:bldP spid="76" grpId="0"/>
      <p:bldP spid="17" grpId="0"/>
      <p:bldP spid="12" grpId="0"/>
      <p:bldP spid="13" grpId="0"/>
      <p:bldP spid="14" grpId="0"/>
      <p:bldP spid="15" grpId="0"/>
      <p:bldP spid="16"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46374"/>
            <a:ext cx="19800000" cy="85393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3089250"/>
            <a:ext cx="1957401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举棋不定：比喻做事犹豫不决。 杯弓蛇影：比喻疑神疑鬼，妄自惊慌。不能用于形容“杀机”。 胶柱鼓瑟：用胶把柱粘住，就无法调音高。比喻固执拘泥，不知变通。柱，瑟上调弦的短木。瑟，一种古乐器。文不加点：形容写文章很快，不用涂改就写成。此处不合语境。犹豫不决：拿不定主意。 </a:t>
            </a:r>
          </a:p>
        </p:txBody>
      </p:sp>
    </p:spTree>
    <p:extLst>
      <p:ext uri="{BB962C8B-B14F-4D97-AF65-F5344CB8AC3E}">
        <p14:creationId xmlns:p14="http://schemas.microsoft.com/office/powerpoint/2010/main" xmlns="" val="11173933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03498"/>
            <a:ext cx="20002640" cy="3293209"/>
          </a:xfrm>
          <a:prstGeom prst="rect">
            <a:avLst/>
          </a:prstGeom>
          <a:noFill/>
        </p:spPr>
        <p:txBody>
          <a:bodyPr wrap="square" rtlCol="0">
            <a:spAutoFit/>
          </a:bodyPr>
          <a:lstStyle/>
          <a:p>
            <a:pPr algn="just">
              <a:lnSpc>
                <a:spcPct val="130000"/>
              </a:lnSpc>
              <a:spcAft>
                <a:spcPts val="0"/>
              </a:spcAft>
            </a:pP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二、近义成语辨析式</a:t>
            </a:r>
          </a:p>
          <a:p>
            <a:pPr indent="977900"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在考查近义成语辨析时，每个句子的语境为了确保选词具有唯一性，往往会特意强调与某个成语的契合。因此，解答近义成语选词辨析题，应当遵循以下两步：第一步，通读句子知大意，找出句子强调点；第二步，分析成语求差异，找出其与句子的契合点。</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069981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03498"/>
            <a:ext cx="19859764" cy="7294305"/>
          </a:xfrm>
          <a:prstGeom prst="rect">
            <a:avLst/>
          </a:prstGeom>
          <a:noFill/>
        </p:spPr>
        <p:txBody>
          <a:bodyPr wrap="square" rtlCol="0">
            <a:spAutoFit/>
          </a:bodyPr>
          <a:lstStyle/>
          <a:p>
            <a:pPr>
              <a:lnSpc>
                <a:spcPct val="130000"/>
              </a:lnSpc>
            </a:pPr>
            <a:r>
              <a:rPr lang="zh-CN" altLang="en-US" sz="4000" b="1" dirty="0">
                <a:solidFill>
                  <a:srgbClr val="EF8340"/>
                </a:solidFill>
                <a:latin typeface="微软雅黑" pitchFamily="34" charset="-122"/>
                <a:ea typeface="微软雅黑" pitchFamily="34" charset="-122"/>
              </a:rPr>
              <a:t>例</a:t>
            </a:r>
            <a:r>
              <a:rPr lang="zh-CN" altLang="en-US" sz="4000" dirty="0">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平凡的世界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这部小说以陕北黄土高原为背景，反映了从“文革”后期到改革开放初期广阔的社会面貌。时至今日，很多“</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后”对那段不平凡的岁月还</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②一首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锦瑟</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，实为义山一生的写照，他的一生如镜花水月，映入历史。他的深情、执着、聪慧，以及给后人留下的宝贵精神财富始终令人</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，回味绵长。</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③每一次返校的清晨，母亲总是为我收拾行李，为我准备早餐，送我到车站。现在想来还</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，眼睛总是不自觉地湿湿的。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历历在目  念念不忘  记忆犹新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念念不忘  记忆犹新  历历在目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记忆犹新  念念不忘  历历在目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记忆犹新  历历在目  念念不忘</a:t>
            </a:r>
          </a:p>
        </p:txBody>
      </p:sp>
    </p:spTree>
    <p:extLst>
      <p:ext uri="{BB962C8B-B14F-4D97-AF65-F5344CB8AC3E}">
        <p14:creationId xmlns:p14="http://schemas.microsoft.com/office/powerpoint/2010/main" xmlns="" val="142446406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2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1880324" y="2732060"/>
            <a:ext cx="20002640" cy="906915"/>
          </a:xfrm>
          <a:prstGeom prst="rect">
            <a:avLst/>
          </a:prstGeom>
          <a:noFill/>
        </p:spPr>
        <p:txBody>
          <a:bodyPr wrap="square" rtlCol="0">
            <a:spAutoFit/>
          </a:bodyPr>
          <a:lstStyle/>
          <a:p>
            <a:pPr>
              <a:lnSpc>
                <a:spcPct val="15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技法演示</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p:txBody>
      </p:sp>
      <p:sp>
        <p:nvSpPr>
          <p:cNvPr id="10" name="TextBox 9"/>
          <p:cNvSpPr txBox="1"/>
          <p:nvPr/>
        </p:nvSpPr>
        <p:spPr>
          <a:xfrm>
            <a:off x="14257908" y="3809360"/>
            <a:ext cx="5256584" cy="906915"/>
          </a:xfrm>
          <a:prstGeom prst="rect">
            <a:avLst/>
          </a:prstGeom>
          <a:noFill/>
        </p:spPr>
        <p:txBody>
          <a:bodyPr wrap="square" rtlCol="0">
            <a:spAutoFit/>
          </a:bodyPr>
          <a:lstStyle/>
          <a:p>
            <a:pPr marL="346075">
              <a:lnSpc>
                <a:spcPct val="150000"/>
              </a:lnSpc>
            </a:pPr>
            <a:r>
              <a:rPr lang="zh-CN" altLang="en-US" sz="4000" dirty="0">
                <a:solidFill>
                  <a:schemeClr val="tx1">
                    <a:lumMod val="50000"/>
                    <a:lumOff val="50000"/>
                  </a:schemeClr>
                </a:solidFill>
                <a:latin typeface="微软雅黑" pitchFamily="34" charset="-122"/>
                <a:ea typeface="微软雅黑" pitchFamily="34" charset="-122"/>
              </a:rPr>
              <a:t>最后确定答案为</a:t>
            </a: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项。</a:t>
            </a:r>
          </a:p>
        </p:txBody>
      </p:sp>
      <p:pic>
        <p:nvPicPr>
          <p:cNvPr id="14338" name="Picture 2" descr="T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04580" y="3809360"/>
            <a:ext cx="9948999" cy="7798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97502065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p:cTn id="7"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13">
                                            <p:txEl>
                                              <p:pRg st="0" end="0"/>
                                            </p:txEl>
                                          </p:spTgt>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4338"/>
                                        </p:tgtEl>
                                        <p:attrNameLst>
                                          <p:attrName>style.visibility</p:attrName>
                                        </p:attrNameLst>
                                      </p:cBhvr>
                                      <p:to>
                                        <p:strVal val="visible"/>
                                      </p:to>
                                    </p:set>
                                    <p:anim calcmode="lin" valueType="num">
                                      <p:cBhvr additive="base">
                                        <p:cTn id="13" dur="250" fill="hold"/>
                                        <p:tgtEl>
                                          <p:spTgt spid="14338"/>
                                        </p:tgtEl>
                                        <p:attrNameLst>
                                          <p:attrName>ppt_x</p:attrName>
                                        </p:attrNameLst>
                                      </p:cBhvr>
                                      <p:tavLst>
                                        <p:tav tm="0">
                                          <p:val>
                                            <p:strVal val="#ppt_x"/>
                                          </p:val>
                                        </p:tav>
                                        <p:tav tm="100000">
                                          <p:val>
                                            <p:strVal val="#ppt_x"/>
                                          </p:val>
                                        </p:tav>
                                      </p:tavLst>
                                    </p:anim>
                                    <p:anim calcmode="lin" valueType="num">
                                      <p:cBhvr additive="base">
                                        <p:cTn id="14" dur="250" fill="hold"/>
                                        <p:tgtEl>
                                          <p:spTgt spid="14338"/>
                                        </p:tgtEl>
                                        <p:attrNameLst>
                                          <p:attrName>ppt_y</p:attrName>
                                        </p:attrNameLst>
                                      </p:cBhvr>
                                      <p:tavLst>
                                        <p:tav tm="0">
                                          <p:val>
                                            <p:strVal val="1+#ppt_h/2"/>
                                          </p:val>
                                        </p:tav>
                                        <p:tav tm="100000">
                                          <p:val>
                                            <p:strVal val="#ppt_y"/>
                                          </p:val>
                                        </p:tav>
                                      </p:tavLst>
                                    </p:anim>
                                  </p:childTnLst>
                                </p:cTn>
                              </p:par>
                            </p:childTnLst>
                          </p:cTn>
                        </p:par>
                        <p:par>
                          <p:cTn id="15" fill="hold">
                            <p:stCondLst>
                              <p:cond delay="750"/>
                            </p:stCondLst>
                            <p:childTnLst>
                              <p:par>
                                <p:cTn id="16" presetID="10" presetClass="entr" presetSubtype="0" fill="hold" nodeType="afterEffect">
                                  <p:stCondLst>
                                    <p:cond delay="0"/>
                                  </p:stCondLst>
                                  <p:childTnLst>
                                    <p:set>
                                      <p:cBhvr>
                                        <p:cTn id="17" dur="1" fill="hold">
                                          <p:stCondLst>
                                            <p:cond delay="0"/>
                                          </p:stCondLst>
                                        </p:cTn>
                                        <p:tgtEl>
                                          <p:spTgt spid="10">
                                            <p:txEl>
                                              <p:pRg st="0" end="0"/>
                                            </p:txEl>
                                          </p:spTgt>
                                        </p:tgtEl>
                                        <p:attrNameLst>
                                          <p:attrName>style.visibility</p:attrName>
                                        </p:attrNameLst>
                                      </p:cBhvr>
                                      <p:to>
                                        <p:strVal val="visible"/>
                                      </p:to>
                                    </p:set>
                                    <p:animEffect transition="in" filter="fade">
                                      <p:cBhvr>
                                        <p:cTn id="18"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他再次强调，要注意发现违反党的组织原则、搞“一言堂”、</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以及违规选人用人的不正之风和腐败问题。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②父母无原则、无条件地满足孩子的各种各样的要求，就使得孩子变成</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、为所欲为的人。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③安倍“拜鬼”之举招致中韩两国的反对，他给外界留下了一个缺乏充分的外交策略、</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的印象。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专横跋扈  独断专行  一意孤行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专横跋扈  一意孤行  独断专行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独断专行  专横跋扈  一意孤行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独断专行  一意孤行  专横跋扈</a:t>
            </a:r>
          </a:p>
        </p:txBody>
      </p:sp>
    </p:spTree>
    <p:extLst>
      <p:ext uri="{BB962C8B-B14F-4D97-AF65-F5344CB8AC3E}">
        <p14:creationId xmlns:p14="http://schemas.microsoft.com/office/powerpoint/2010/main" xmlns="" val="31479132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 calcmode="lin" valueType="num">
                                      <p:cBhvr>
                                        <p:cTn id="7" dur="500" fill="hold"/>
                                        <p:tgtEl>
                                          <p:spTgt spid="6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9">
                                            <p:txEl>
                                              <p:pRg st="1" end="1"/>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9">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9">
                                            <p:txEl>
                                              <p:pRg st="3" end="3"/>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69">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69">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6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23200" y="2946374"/>
            <a:ext cx="19800000" cy="8611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3126932"/>
            <a:ext cx="1957401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独断专行：只凭自己的意志行事，不考虑他人的意见。专横跋扈：任意妄为，专断强横。一意孤行：不接受人家的劝告，固执地按照自己的意思行事。</a:t>
            </a:r>
          </a:p>
        </p:txBody>
      </p:sp>
      <p:sp>
        <p:nvSpPr>
          <p:cNvPr id="9" name="TextBox 9"/>
          <p:cNvSpPr txBox="1"/>
          <p:nvPr/>
        </p:nvSpPr>
        <p:spPr>
          <a:xfrm>
            <a:off x="2094638" y="4999110"/>
            <a:ext cx="19800000" cy="2252924"/>
          </a:xfrm>
          <a:prstGeom prst="rect">
            <a:avLst/>
          </a:prstGeom>
          <a:noFill/>
        </p:spPr>
        <p:txBody>
          <a:bodyPr wrap="square" rtlCol="0">
            <a:spAutoFit/>
          </a:bodyPr>
          <a:lstStyle/>
          <a:p>
            <a:pPr>
              <a:lnSpc>
                <a:spcPct val="130000"/>
              </a:lnSpc>
            </a:pP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温馨提示</a:t>
            </a:r>
            <a:endParaRPr lang="en-US" altLang="zh-CN" sz="36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易误成语辨析</a:t>
            </a:r>
            <a:r>
              <a:rPr lang="en-US" altLang="zh-CN" sz="3600" dirty="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请见速查速记</a:t>
            </a:r>
            <a:r>
              <a:rPr lang="en-US" altLang="zh-CN" sz="3600" dirty="0">
                <a:solidFill>
                  <a:schemeClr val="tx1">
                    <a:lumMod val="50000"/>
                    <a:lumOff val="50000"/>
                  </a:schemeClr>
                </a:solidFill>
                <a:latin typeface="微软雅黑" pitchFamily="34" charset="-122"/>
                <a:ea typeface="微软雅黑" pitchFamily="34" charset="-122"/>
              </a:rPr>
              <a:t>P079</a:t>
            </a:r>
            <a:r>
              <a:rPr lang="zh-CN" altLang="en-US" sz="36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3600" dirty="0">
                <a:solidFill>
                  <a:schemeClr val="tx1">
                    <a:lumMod val="50000"/>
                    <a:lumOff val="50000"/>
                  </a:schemeClr>
                </a:solidFill>
                <a:latin typeface="微软雅黑" pitchFamily="34" charset="-122"/>
                <a:ea typeface="微软雅黑" pitchFamily="34" charset="-122"/>
              </a:rPr>
              <a:t>[30</a:t>
            </a:r>
            <a:r>
              <a:rPr lang="zh-CN" altLang="en-US" sz="3600" dirty="0">
                <a:solidFill>
                  <a:schemeClr val="tx1">
                    <a:lumMod val="50000"/>
                    <a:lumOff val="50000"/>
                  </a:schemeClr>
                </a:solidFill>
                <a:latin typeface="微软雅黑" pitchFamily="34" charset="-122"/>
                <a:ea typeface="微软雅黑" pitchFamily="34" charset="-122"/>
              </a:rPr>
              <a:t>个最容易考到的两用成语例析</a:t>
            </a:r>
            <a:r>
              <a:rPr lang="en-US" altLang="zh-CN" sz="3600" dirty="0">
                <a:solidFill>
                  <a:schemeClr val="tx1">
                    <a:lumMod val="50000"/>
                    <a:lumOff val="50000"/>
                  </a:schemeClr>
                </a:solidFill>
                <a:latin typeface="微软雅黑" pitchFamily="34" charset="-122"/>
                <a:ea typeface="微软雅黑" pitchFamily="34" charset="-122"/>
              </a:rPr>
              <a:t>] </a:t>
            </a:r>
            <a:r>
              <a:rPr lang="zh-CN" altLang="en-US" sz="3600" dirty="0">
                <a:solidFill>
                  <a:schemeClr val="tx1">
                    <a:lumMod val="50000"/>
                    <a:lumOff val="50000"/>
                  </a:schemeClr>
                </a:solidFill>
                <a:latin typeface="微软雅黑" pitchFamily="34" charset="-122"/>
                <a:ea typeface="微软雅黑" pitchFamily="34" charset="-122"/>
              </a:rPr>
              <a:t>请见速查速记</a:t>
            </a:r>
            <a:r>
              <a:rPr lang="en-US" altLang="zh-CN" sz="3600" dirty="0">
                <a:solidFill>
                  <a:schemeClr val="tx1">
                    <a:lumMod val="50000"/>
                    <a:lumOff val="50000"/>
                  </a:schemeClr>
                </a:solidFill>
                <a:latin typeface="微软雅黑" pitchFamily="34" charset="-122"/>
                <a:ea typeface="微软雅黑" pitchFamily="34" charset="-122"/>
              </a:rPr>
              <a:t>P084</a:t>
            </a:r>
            <a:r>
              <a:rPr lang="zh-CN" altLang="en-US" sz="36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3358009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5184900" y="572511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9" name="矩形 58"/>
          <p:cNvSpPr/>
          <p:nvPr/>
        </p:nvSpPr>
        <p:spPr>
          <a:xfrm>
            <a:off x="2094638" y="8518538"/>
            <a:ext cx="19645450" cy="3143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94638" y="8518538"/>
            <a:ext cx="19645450"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浩如烟海：形容文献、资料等非常丰富。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振振有词：形容理由似乎很充分，说个不休。含贬义，并不表示理由充分且不合语境。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电光石火：闪电和燧石的火光。比喻事物瞬息即逝。也形容速度极快。用错对象。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平分秋色：指双方各占一半。不合语境。</a:t>
            </a:r>
          </a:p>
        </p:txBody>
      </p:sp>
      <p:grpSp>
        <p:nvGrpSpPr>
          <p:cNvPr id="12" name="组合 11"/>
          <p:cNvGrpSpPr/>
          <p:nvPr/>
        </p:nvGrpSpPr>
        <p:grpSpPr>
          <a:xfrm>
            <a:off x="1880324" y="2893567"/>
            <a:ext cx="20145516" cy="3293209"/>
            <a:chOff x="1880324" y="2893567"/>
            <a:chExt cx="20145516" cy="3293209"/>
          </a:xfrm>
        </p:grpSpPr>
        <p:sp>
          <p:nvSpPr>
            <p:cNvPr id="54" name="TextBox 53"/>
            <p:cNvSpPr txBox="1"/>
            <p:nvPr/>
          </p:nvSpPr>
          <p:spPr>
            <a:xfrm>
              <a:off x="1880324" y="2893567"/>
              <a:ext cx="20145516"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．张经理语重心长的一席话，如电光石火，让小余心头郁积的阴霾顿时消散，再次燃起争创销售佳绩的激情。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．迅速崛起的快递行业，经过几年的激烈竞争，大部分企业都已经转行或倒闭了，市场上只剩他们几家平分秋色。</a:t>
              </a:r>
            </a:p>
          </p:txBody>
        </p:sp>
        <p:sp>
          <p:nvSpPr>
            <p:cNvPr id="13" name="TextBox 55"/>
            <p:cNvSpPr txBox="1"/>
            <p:nvPr/>
          </p:nvSpPr>
          <p:spPr>
            <a:xfrm>
              <a:off x="9059843" y="341797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491098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6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08886" y="2803498"/>
            <a:ext cx="20002640" cy="8094524"/>
            <a:chOff x="1808886" y="2803498"/>
            <a:chExt cx="20002640" cy="8094524"/>
          </a:xfrm>
        </p:grpSpPr>
        <p:sp>
          <p:nvSpPr>
            <p:cNvPr id="69" name="TextBox 68"/>
            <p:cNvSpPr txBox="1"/>
            <p:nvPr/>
          </p:nvSpPr>
          <p:spPr>
            <a:xfrm>
              <a:off x="1808886" y="2803498"/>
              <a:ext cx="20002640" cy="8094524"/>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在东海舰队组织的此次实战演练中，我军的反水雷舰艇倾巢而出，成功扫除了“敌军”在航道上隐蔽布设的多枚新型水雷。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②新闻采访和写作是新闻记者的天职，但是要写出精品，记者们除了必须对政治有极高的敏感度外，还应练就一身倚马可待的真本领。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③上古时的结绳记事，伏羲氏的一画开天，甲骨文、钟鼎文、篆隶行楷，文字在漫长的发展中，为悠久的民族历史和璀璨文明书写了浩帙鸿篇。</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④某些管理机构缺乏“大数据思维”，以邻为壑，不与相关机构共享信息资源，公共数据中心的建设将有助于改变这种状况。</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grpSp>
          <p:nvGrpSpPr>
            <p:cNvPr id="12" name="组合 11"/>
            <p:cNvGrpSpPr/>
            <p:nvPr/>
          </p:nvGrpSpPr>
          <p:grpSpPr>
            <a:xfrm>
              <a:off x="7021255" y="4029633"/>
              <a:ext cx="10044626" cy="5681967"/>
              <a:chOff x="7021255" y="4029633"/>
              <a:chExt cx="10044626" cy="5681967"/>
            </a:xfrm>
          </p:grpSpPr>
          <p:sp>
            <p:nvSpPr>
              <p:cNvPr id="74" name="TextBox 73"/>
              <p:cNvSpPr txBox="1"/>
              <p:nvPr/>
            </p:nvSpPr>
            <p:spPr>
              <a:xfrm>
                <a:off x="7021255" y="630932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1254298" y="792468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4208361" y="402963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7" name="TextBox 76"/>
              <p:cNvSpPr txBox="1"/>
              <p:nvPr/>
            </p:nvSpPr>
            <p:spPr>
              <a:xfrm>
                <a:off x="10076646" y="8788270"/>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grpSp>
    </p:spTree>
    <p:extLst>
      <p:ext uri="{BB962C8B-B14F-4D97-AF65-F5344CB8AC3E}">
        <p14:creationId xmlns:p14="http://schemas.microsoft.com/office/powerpoint/2010/main" xmlns="" val="215384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2023200" y="2822129"/>
            <a:ext cx="20348812" cy="4093428"/>
            <a:chOff x="2023200" y="2822129"/>
            <a:chExt cx="20348812" cy="4093428"/>
          </a:xfrm>
        </p:grpSpPr>
        <p:sp>
          <p:nvSpPr>
            <p:cNvPr id="54" name="TextBox 53"/>
            <p:cNvSpPr txBox="1"/>
            <p:nvPr/>
          </p:nvSpPr>
          <p:spPr>
            <a:xfrm>
              <a:off x="2023200" y="2822129"/>
              <a:ext cx="20002640"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⑤于敏院士在我国首颗氢弹的成功研制上功勋卓著，然而他淡泊名利，婉拒“氢弹之父”的称号，其人品胸襟，令人高山仰止。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⑥现代舞剧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十面埋伏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，以其色彩浓重的舞台背景、风格鲜明的京剧音乐以及刚柔相济的舞者形体，一举征服了现场观众。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①②⑤</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②③⑤     C. ③④⑥  D. ①④⑥</a:t>
              </a:r>
            </a:p>
          </p:txBody>
        </p:sp>
        <p:sp>
          <p:nvSpPr>
            <p:cNvPr id="15" name="TextBox 14"/>
            <p:cNvSpPr txBox="1"/>
            <p:nvPr/>
          </p:nvSpPr>
          <p:spPr>
            <a:xfrm>
              <a:off x="7868612" y="401334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14"/>
            <p:cNvSpPr txBox="1"/>
            <p:nvPr/>
          </p:nvSpPr>
          <p:spPr>
            <a:xfrm>
              <a:off x="19514492" y="486884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992288016"/>
      </p:ext>
    </p:extLst>
  </p:cSld>
  <p:clrMapOvr>
    <a:masterClrMapping/>
  </p:clrMapOvr>
  <p:transition>
    <p:pull dir="d"/>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倾巢而出：出动全部的力量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多含贬义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来形容“我军”舰艇的情况，感情色彩错误，褒贬失当。倚马可待：比喻文思敏捷，文章写得快。运用正确。浩帙鸿篇：形容规模宏大的著作。运用正确。以邻为壑：把邻国当作大水坑，把本国洪水排泄到那里去，比喻把灾祸推给别人。此处属望文生义。高山仰止：比喻对有气质、有修养或有崇高品德之人的仰慕和崇敬。高山，比喻高尚的道德。仰，仰望。止，句末语气词。此处用来表达对于敏院士人品胸襟的仰慕和崇敬，使用正确。刚柔相济：刚强的和柔和的互相补充，使恰到好处。此处用来形容“舞者形体”不恰当。</a:t>
            </a:r>
          </a:p>
        </p:txBody>
      </p:sp>
    </p:spTree>
    <p:extLst>
      <p:ext uri="{BB962C8B-B14F-4D97-AF65-F5344CB8AC3E}">
        <p14:creationId xmlns:p14="http://schemas.microsoft.com/office/powerpoint/2010/main" xmlns="" val="23069235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344539" y="2803498"/>
            <a:ext cx="20466987" cy="8016554"/>
            <a:chOff x="1344539" y="2803498"/>
            <a:chExt cx="20466987" cy="8016554"/>
          </a:xfrm>
        </p:grpSpPr>
        <p:sp>
          <p:nvSpPr>
            <p:cNvPr id="69" name="TextBox 68"/>
            <p:cNvSpPr txBox="1"/>
            <p:nvPr/>
          </p:nvSpPr>
          <p:spPr>
            <a:xfrm>
              <a:off x="1808886" y="2803498"/>
              <a:ext cx="20002640" cy="8016554"/>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在真正的民主拆迁中没有“强制”二字，一切都在相互尊重与协商中解决；而在所有的强制拆迁中也根本没有“民主”二字，这就是两种拆迁方式的云泥之别。</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②这次修志工程前后历时</a:t>
              </a:r>
              <a:r>
                <a:rPr lang="en-US" altLang="zh-CN" sz="4000" dirty="0">
                  <a:solidFill>
                    <a:schemeClr val="tx1">
                      <a:lumMod val="50000"/>
                      <a:lumOff val="50000"/>
                    </a:schemeClr>
                  </a:solidFill>
                  <a:latin typeface="微软雅黑" pitchFamily="34" charset="-122"/>
                  <a:ea typeface="微软雅黑" pitchFamily="34" charset="-122"/>
                </a:rPr>
                <a:t>10</a:t>
              </a:r>
              <a:r>
                <a:rPr lang="zh-CN" altLang="en-US" sz="4000" dirty="0">
                  <a:solidFill>
                    <a:schemeClr val="tx1">
                      <a:lumMod val="50000"/>
                      <a:lumOff val="50000"/>
                    </a:schemeClr>
                  </a:solidFill>
                  <a:latin typeface="微软雅黑" pitchFamily="34" charset="-122"/>
                  <a:ea typeface="微软雅黑" pitchFamily="34" charset="-122"/>
                </a:rPr>
                <a:t>载，六更篇目，四易其稿，众手共襄，玉成其事，凝聚了社会各方人士的心血和关爱，渗透着编修人员的艰辛和智慧。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③小说作者不仅要有观察生活、捕捉细节的能力，还要能发挥想象力，向壁虚造，这样的创作才能“既源于生活，又高于生活”。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④在沿海农村地区生活的老王一家，虽然没有豪车奢衣，但是自家经营种植的葡萄园生意蒸蒸日上，生活过得悠然自得。</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16274132" y="56402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7282244" y="730682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5194012" y="471693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7" name="TextBox 76"/>
            <p:cNvSpPr txBox="1"/>
            <p:nvPr/>
          </p:nvSpPr>
          <p:spPr>
            <a:xfrm>
              <a:off x="1344539" y="9541470"/>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969902690"/>
      </p:ext>
    </p:extLst>
  </p:cSld>
  <p:clrMapOvr>
    <a:masterClrMapping/>
  </p:clrMapOvr>
  <p:transition>
    <p:pull dir="d"/>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594572" y="2822129"/>
            <a:ext cx="20431268" cy="4093428"/>
            <a:chOff x="1594572" y="2822129"/>
            <a:chExt cx="20431268" cy="4093428"/>
          </a:xfrm>
        </p:grpSpPr>
        <p:sp>
          <p:nvSpPr>
            <p:cNvPr id="54" name="TextBox 53"/>
            <p:cNvSpPr txBox="1"/>
            <p:nvPr/>
          </p:nvSpPr>
          <p:spPr>
            <a:xfrm>
              <a:off x="2023200" y="2822129"/>
              <a:ext cx="20002640"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⑤他生前著作等身，位高名尊，但因为死前不能坚守民族大义，委身敌寇，遭人唾骂。其生荣死哀，让人唏嘘。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⑥黄土高原千沟万壑，贫瘠、厚重、苍凉，却孕育出众多中国现当代著名的文学家，真可谓钟灵毓秀。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①②④  B. ①③⑤    C. ②⑤⑥  D. ③④⑥</a:t>
              </a:r>
            </a:p>
          </p:txBody>
        </p:sp>
        <p:sp>
          <p:nvSpPr>
            <p:cNvPr id="15" name="TextBox 14"/>
            <p:cNvSpPr txBox="1"/>
            <p:nvPr/>
          </p:nvSpPr>
          <p:spPr>
            <a:xfrm>
              <a:off x="1594572" y="394551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14"/>
            <p:cNvSpPr txBox="1"/>
            <p:nvPr/>
          </p:nvSpPr>
          <p:spPr>
            <a:xfrm>
              <a:off x="2304580" y="565303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
        <p:nvSpPr>
          <p:cNvPr id="12" name="矩形 11"/>
          <p:cNvSpPr/>
          <p:nvPr/>
        </p:nvSpPr>
        <p:spPr>
          <a:xfrm>
            <a:off x="2124278" y="7089738"/>
            <a:ext cx="19800000" cy="3963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7118378"/>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云泥之别：比喻相差极大。运用正确。玉成其事：指成全某件好事。多用于男婚女嫁，也可用于其他好事。运用正确。向壁虚造：指毫无事实根据地捏造、虚构。含贬义，此处褒贬失当。蒸蒸日上：一天天地向上发展，形容发展速度快，多指生活和生意。运用正确。生荣死哀：指活着受人崇敬，死后令人悼念。多用来称颂生前有卓越贡献的死者。望文生义。钟灵毓秀：凝聚天地灵气的美好自然环境产生优秀的人物。指山川秀美，人才辈出。不合语境。</a:t>
            </a:r>
          </a:p>
        </p:txBody>
      </p:sp>
    </p:spTree>
    <p:extLst>
      <p:ext uri="{BB962C8B-B14F-4D97-AF65-F5344CB8AC3E}">
        <p14:creationId xmlns:p14="http://schemas.microsoft.com/office/powerpoint/2010/main" xmlns="" val="288443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08886" y="2803498"/>
            <a:ext cx="20172314" cy="7294305"/>
            <a:chOff x="1808886" y="2803498"/>
            <a:chExt cx="20172314" cy="7294305"/>
          </a:xfrm>
        </p:grpSpPr>
        <p:sp>
          <p:nvSpPr>
            <p:cNvPr id="69" name="TextBox 68"/>
            <p:cNvSpPr txBox="1"/>
            <p:nvPr/>
          </p:nvSpPr>
          <p:spPr>
            <a:xfrm>
              <a:off x="1808886" y="2803498"/>
              <a:ext cx="20002640" cy="7294305"/>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3.</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面对肆虐的大火，消防队长身先士卒，冲进火中去营救被困的人们。</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②新闻发布会上，他讲话仅用了八分钟，简洁明了，针对性很强，没有一句穿靴戴帽的空话套话。</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③联合国大会曾经两次召开会议，讨论是否应该废除死刑的问题，但因各方立场南辕北辙，讨论无果而终。</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④本届展销会邀请到了安徽、浙江、上海等地知名企业，湖笔、宣笔、徽墨、宣纸、歙砚等文房四宝济济一堂。</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18243437" y="492387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9123680" y="640068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8029234" y="397421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7" name="TextBox 76"/>
            <p:cNvSpPr txBox="1"/>
            <p:nvPr/>
          </p:nvSpPr>
          <p:spPr>
            <a:xfrm>
              <a:off x="3925228" y="8788270"/>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889594047"/>
      </p:ext>
    </p:extLst>
  </p:cSld>
  <p:clrMapOvr>
    <a:masterClrMapping/>
  </p:clrMapOvr>
  <p:transition>
    <p:pull dir="d"/>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2023200" y="2822129"/>
            <a:ext cx="20002640" cy="4093428"/>
            <a:chOff x="2023200" y="2822129"/>
            <a:chExt cx="20002640" cy="4093428"/>
          </a:xfrm>
        </p:grpSpPr>
        <p:grpSp>
          <p:nvGrpSpPr>
            <p:cNvPr id="13" name="组合 12"/>
            <p:cNvGrpSpPr/>
            <p:nvPr/>
          </p:nvGrpSpPr>
          <p:grpSpPr>
            <a:xfrm>
              <a:off x="2023200" y="2822129"/>
              <a:ext cx="20002640" cy="4093428"/>
              <a:chOff x="2023200" y="2822129"/>
              <a:chExt cx="20002640" cy="4093428"/>
            </a:xfrm>
          </p:grpSpPr>
          <p:sp>
            <p:nvSpPr>
              <p:cNvPr id="54" name="TextBox 53"/>
              <p:cNvSpPr txBox="1"/>
              <p:nvPr/>
            </p:nvSpPr>
            <p:spPr>
              <a:xfrm>
                <a:off x="2023200" y="2822129"/>
                <a:ext cx="20002640"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⑤写一篇小说并不太难，但要想让自己的作品在擢发难数的小说中引起读者广泛关注，就不那么容易了。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⑥由于学生表达能力不强，解答诗歌鉴赏题时，经常出现词不达意的情况，所以解答时不但要理解诗歌，还必须掌握一定的鉴赏术语。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①②③  B. ①④⑤ C. ①②⑥  D. ③④⑥</a:t>
                </a:r>
              </a:p>
            </p:txBody>
          </p:sp>
          <p:sp>
            <p:nvSpPr>
              <p:cNvPr id="11" name="TextBox 14"/>
              <p:cNvSpPr txBox="1"/>
              <p:nvPr/>
            </p:nvSpPr>
            <p:spPr>
              <a:xfrm>
                <a:off x="12346307" y="323749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
          <p:nvSpPr>
            <p:cNvPr id="12" name="TextBox 14"/>
            <p:cNvSpPr txBox="1"/>
            <p:nvPr/>
          </p:nvSpPr>
          <p:spPr>
            <a:xfrm>
              <a:off x="14473932" y="483868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
        <p:nvSpPr>
          <p:cNvPr id="14" name="矩形 13"/>
          <p:cNvSpPr/>
          <p:nvPr/>
        </p:nvSpPr>
        <p:spPr>
          <a:xfrm>
            <a:off x="2023200" y="6886917"/>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23200" y="6915557"/>
            <a:ext cx="1969892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 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身先士卒：原指作战时将帅冲在士兵前面，多引申为职位高的人带头走在群众前面。使用正确。穿靴戴帽：比喻写文章或讲话中套用一些空洞说教，因多在开头和结尾部分，所以说“穿靴戴帽”。这里使用正确。南辕北辙：心里想往南走，却驾车往北行。比喻行动和目的相反。此处使用不合语境。济济一堂：形容许多有才能的人聚集在一起。不能形容物品。此处用错对象。擢发难数：形容罪恶多得像头发那样，数也数不清。不能用来形容“小说”。此处用错对象。词不达意：指说话、写文章时所用的词句不能充分、确切地表达出意思。使用正确。</a:t>
            </a:r>
          </a:p>
        </p:txBody>
      </p:sp>
    </p:spTree>
    <p:extLst>
      <p:ext uri="{BB962C8B-B14F-4D97-AF65-F5344CB8AC3E}">
        <p14:creationId xmlns:p14="http://schemas.microsoft.com/office/powerpoint/2010/main" xmlns="" val="16062414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7294305"/>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人大代表们认为，政府工作报告对今年工作安排既正视困难，更看到我们面临的有利条件和机遇，强调</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，积极作为，工作重点突出，措施有力。</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②赵德健通过大量走访调研，了解群众所思所想，充分掌握第一手资料，在</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的基础上制定县域发展目标，他认为这样做才更能反映民情民意，切合本地实际。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③无论是传统媒体，还是新兴媒体，都有其长，亦有其短，关键是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。正是在这个意义上，融合发展是媒体转型的不竭动力。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扬长避短  取长补短  集思广益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扬长避短  集思广益  取长补短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取长补短  扬长避短  集思广益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取长补短  集思广益   扬长避短</a:t>
            </a:r>
          </a:p>
        </p:txBody>
      </p:sp>
    </p:spTree>
    <p:extLst>
      <p:ext uri="{BB962C8B-B14F-4D97-AF65-F5344CB8AC3E}">
        <p14:creationId xmlns:p14="http://schemas.microsoft.com/office/powerpoint/2010/main" xmlns="" val="19336568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扬长避短：发扬长处，避开短处。重点在“避”。集思广益：集中众人的智慧，广泛吸收有益的意见。取长补短：吸取长处来弥补短处。重点在“补”。根据“更看到我们面临的有利条件和机遇”，第一空应填写“扬长避短”，强调发扬长处，避开短处，利用条件，抓住机遇，克服困难，取得发展；根据“了解群众所思所想”，第二空应填写“集思广益”，强调集中广大群众的智慧；根据“都有其长，亦有其短”“融合发展”，第三空应填写“取长补短”，强调用长处补短处。</a:t>
            </a:r>
          </a:p>
        </p:txBody>
      </p:sp>
    </p:spTree>
    <p:extLst>
      <p:ext uri="{BB962C8B-B14F-4D97-AF65-F5344CB8AC3E}">
        <p14:creationId xmlns:p14="http://schemas.microsoft.com/office/powerpoint/2010/main" xmlns="" val="42739563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894743"/>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5.</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这样的反腐题材节目很难称得上真正的反腐作品，讽刺得</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，且有些不着调，实有避重就轻之嫌。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②她其实也知道这种短时间多景点的旅行往往都是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，只不过这样的旅行较为划算，能够花很少的钱去很多地方。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③如果读者读完了一本书，却不见书中写到这些问题，或虽触及，亦只</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．浮光掠影　　　蜻蜓点水　　　走马观花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．蜻蜓点水　　　走马观花　　　浮光掠影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．走马观花　　　蜻蜓点水　　　浮光掠影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．浮光掠影　　　走马观花　　　蜻蜓点水 </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1813305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[2013·</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 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．荆山之巅的大禹雕像头戴栉风沐雨的斗笠，手握开山挖河的神锸，脚踏兴风作浪的蛟龙，再现了他与洪水搏斗的雄姿。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．京剧大师梅兰芳先生不仅在舞台上风姿绰约，在日常生活中也气度不凡，无论何时何地，他总能让人为之倾倒。</a:t>
            </a:r>
          </a:p>
        </p:txBody>
      </p:sp>
      <p:sp>
        <p:nvSpPr>
          <p:cNvPr id="74" name="TextBox 73"/>
          <p:cNvSpPr txBox="1"/>
          <p:nvPr/>
        </p:nvSpPr>
        <p:spPr>
          <a:xfrm>
            <a:off x="10081444" y="559875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7921204" y="399685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522982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6"/>
                                        </p:tgtEl>
                                        <p:attrNameLst>
                                          <p:attrName>style.visibility</p:attrName>
                                        </p:attrNameLst>
                                      </p:cBhvr>
                                      <p:to>
                                        <p:strVal val="visible"/>
                                      </p:to>
                                    </p:set>
                                    <p:anim calcmode="lin" valueType="num">
                                      <p:cBhvr additive="base">
                                        <p:cTn id="11" dur="500" fill="hold"/>
                                        <p:tgtEl>
                                          <p:spTgt spid="76"/>
                                        </p:tgtEl>
                                        <p:attrNameLst>
                                          <p:attrName>ppt_x</p:attrName>
                                        </p:attrNameLst>
                                      </p:cBhvr>
                                      <p:tavLst>
                                        <p:tav tm="0">
                                          <p:val>
                                            <p:strVal val="#ppt_x"/>
                                          </p:val>
                                        </p:tav>
                                        <p:tav tm="100000">
                                          <p:val>
                                            <p:strVal val="#ppt_x"/>
                                          </p:val>
                                        </p:tav>
                                      </p:tavLst>
                                    </p:anim>
                                    <p:anim calcmode="lin" valueType="num">
                                      <p:cBhvr additive="base">
                                        <p:cTn id="12" dur="500" fill="hold"/>
                                        <p:tgtEl>
                                          <p:spTgt spid="7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4" grpId="0"/>
      <p:bldP spid="7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蜻蜓点水：比喻做事肤浅不深入。走马观花：比喻粗略地观察事物。浮光掠影：比喻印象不深刻，好像水面的光和掠过的影子一样，一晃就消逝。</a:t>
            </a:r>
          </a:p>
        </p:txBody>
      </p:sp>
    </p:spTree>
    <p:extLst>
      <p:ext uri="{BB962C8B-B14F-4D97-AF65-F5344CB8AC3E}">
        <p14:creationId xmlns:p14="http://schemas.microsoft.com/office/powerpoint/2010/main" xmlns="" val="35597263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8094524"/>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6.</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 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世界人权宣言</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中讲“任何的财产不得任意剥夺”，那些弄虚作假、</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和抄袭剽窃之徒无异于学术上侵吞国家财产和盗窃私人财产者。</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②公务员爱好艺术本无可非议，但刻意跻身文艺圈，在</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之外，其实还藏有不少借机收敛钱财、用权力实现寻租的行为。有关部门必须关掉这些腐败“暗门”。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③很长时间以来，“车王”阿姆斯特朗在很多人的心目中是英雄般的存在，但现在他却被曝出服用违禁药物的丑闻，他的环法“七冠王”究竟是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还是名副其实？</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．欺世盗名  沽名钓誉  盗名窃誉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．沽名钓誉  欺世盗名  盗名窃誉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．盗名窃誉  沽名钓誉  欺世盗名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．欺世盗名  盗名窃誉  沽名钓誉</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922122" y="10166764"/>
            <a:ext cx="19800000" cy="16645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22122" y="10166764"/>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三个成语都含有“无耻地谋取名誉”的意思。从语意上区分，“欺世盗名”语意最重，“盗名窃誉”次之，“沽名钓誉”语意最轻。</a:t>
            </a:r>
          </a:p>
        </p:txBody>
      </p:sp>
    </p:spTree>
    <p:extLst>
      <p:ext uri="{BB962C8B-B14F-4D97-AF65-F5344CB8AC3E}">
        <p14:creationId xmlns:p14="http://schemas.microsoft.com/office/powerpoint/2010/main" xmlns="" val="19036792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7294305"/>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7.</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 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新一届中央领导为我们描绘了“中国梦”的美好蓝图，如果风调雨顺，文恬武嬉，百姓自然能够安居乐业，社会自然会发展得越来越好。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参加“为了孩子的明天”教育论坛的学者专家都阐释了自己对未来教育的新理念，一位德高望重的老专家也表达了自己的一得之愚。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评论要有全局、大局的利益观。假如我们的报道起于愤青而止于愤青，都是些鸡零狗碎、骇人听闻的炒作，那传播就没有价值了。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饥饿游戏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整部电影从画面来看并不像大片，却以剧情主线取胜，制造了一个大冷门，然而故事立意上确实老套庸俗，乏善可陈。</a:t>
            </a:r>
          </a:p>
        </p:txBody>
      </p:sp>
    </p:spTree>
    <p:extLst>
      <p:ext uri="{BB962C8B-B14F-4D97-AF65-F5344CB8AC3E}">
        <p14:creationId xmlns:p14="http://schemas.microsoft.com/office/powerpoint/2010/main" xmlns="" val="10711872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乏善可陈：没有什么好的地方可以称道。符合句意。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项，望文生义。文恬武嬉：文官图安逸，武官贪玩乐。指文武官吏一味贪图享乐，不关心国事的腐败现象。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项，谦敬失当。一得之愚：谦辞，称自己对于某一问题的见解。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项，使用对象不当。骇人听闻：使人听了非常吃惊</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多指社会上发生的坏事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。此句用“耸人听闻”更为贴切。</a:t>
            </a:r>
          </a:p>
        </p:txBody>
      </p:sp>
    </p:spTree>
    <p:extLst>
      <p:ext uri="{BB962C8B-B14F-4D97-AF65-F5344CB8AC3E}">
        <p14:creationId xmlns:p14="http://schemas.microsoft.com/office/powerpoint/2010/main" xmlns="" val="6777776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08886" y="2803498"/>
            <a:ext cx="20002640" cy="9616992"/>
            <a:chOff x="1808886" y="2803498"/>
            <a:chExt cx="20002640" cy="9616992"/>
          </a:xfrm>
        </p:grpSpPr>
        <p:sp>
          <p:nvSpPr>
            <p:cNvPr id="69" name="TextBox 68"/>
            <p:cNvSpPr txBox="1"/>
            <p:nvPr/>
          </p:nvSpPr>
          <p:spPr>
            <a:xfrm>
              <a:off x="1808886" y="2803498"/>
              <a:ext cx="20002640" cy="9616992"/>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下列各句中，加点的成语使用不恰当的两项是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虽然最初并不相信自己获得了助学金，但由于电话那头的骗子言之凿凿，加上所谓教育局的文件，信息闭塞的徐玉玉最终成了骗子的猎物。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在座谈会上，抗洪救灾英模代表结合工作实际，广开言路，畅所欲言，为水库除险加固、河流治理、城市供排水、道路交通和经济发展献计献策。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只要上下一致，勠力同心，站在新的历史起点上，全省人民必定打赢精准扶贫攻坚战，确保贫困地区、贫困群众与全省人民同步迈入全面小康社会。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看着景区里被随意丢弃的塑料袋、竹签和啤酒瓶，再看看环卫工人疲惫的身影，记者心里很不是滋味：为什么总有一些人对“禁止烧烤”的警示牌习以为常。</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构建基于互联网的创新人才培养平台是一项系统工程，不可能一蹴而就，需要我们摒弃那些限制和阻碍创新人才培养的僵化模式、陈旧思维和不良风气。</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TextBox 14"/>
            <p:cNvSpPr txBox="1"/>
            <p:nvPr/>
          </p:nvSpPr>
          <p:spPr>
            <a:xfrm>
              <a:off x="15338028" y="572504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TextBox 14"/>
            <p:cNvSpPr txBox="1"/>
            <p:nvPr/>
          </p:nvSpPr>
          <p:spPr>
            <a:xfrm>
              <a:off x="15194012" y="946946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0" name="TextBox 14"/>
            <p:cNvSpPr txBox="1"/>
            <p:nvPr/>
          </p:nvSpPr>
          <p:spPr>
            <a:xfrm>
              <a:off x="15914092" y="399685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14"/>
            <p:cNvSpPr txBox="1"/>
            <p:nvPr/>
          </p:nvSpPr>
          <p:spPr>
            <a:xfrm>
              <a:off x="5616948" y="7093198"/>
              <a:ext cx="2857520" cy="926219"/>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14"/>
            <p:cNvSpPr txBox="1"/>
            <p:nvPr/>
          </p:nvSpPr>
          <p:spPr>
            <a:xfrm>
              <a:off x="15770076" y="1033355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258994166"/>
      </p:ext>
    </p:extLst>
  </p:cSld>
  <p:clrMapOvr>
    <a:masterClrMapping/>
  </p:clrMapOvr>
  <p:transition>
    <p:pull dir="d"/>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2917734"/>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2946374"/>
            <a:ext cx="1969892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言之凿凿：形容说话有真凭实据，而不是空泛的用语。广开言路：形容尽量给下属和群众创造发表意见的条件。用错对象。勠力同心：指齐心合力，团结一致。习以为常：指常做某种事情或常见某种现象，成了习惯，觉得很平常。此处使用错误，可改为“熟视无睹”。一蹴而就：指踏一步就成功，比喻事情轻而易举，一下子就成功。</a:t>
            </a:r>
          </a:p>
        </p:txBody>
      </p:sp>
    </p:spTree>
    <p:extLst>
      <p:ext uri="{BB962C8B-B14F-4D97-AF65-F5344CB8AC3E}">
        <p14:creationId xmlns:p14="http://schemas.microsoft.com/office/powerpoint/2010/main" xmlns="" val="37294534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2</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正确使用实词、虚词</a:t>
            </a:r>
          </a:p>
        </p:txBody>
      </p:sp>
    </p:spTree>
    <p:extLst>
      <p:ext uri="{BB962C8B-B14F-4D97-AF65-F5344CB8AC3E}">
        <p14:creationId xmlns:p14="http://schemas.microsoft.com/office/powerpoint/2010/main" xmlns="" val="1579054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5853910"/>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“正确使用实词、虚词”，能力层级为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表达应用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。要求能准确理解词语在具体语境中的意义，主要考查方式是根据语境选用恰当的词语。</a:t>
            </a: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考查形式稳定。重点考查对实词、虚词运用正误的辨析。题型可以为选择题，也可以为辨析式题，还可以是填空题。也可以实词、虚词、成语综合考查，也可以单独考查实词、虚词。题干表述多为“填入下面文段空白处的词语，最恰当的一组是”，少量是“下列语句中，加点词语使用正确</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不正确</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的一项是”。分值或</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分或</a:t>
            </a: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分。</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年全国卷单独考查了虚词选择题，分值为</a:t>
            </a: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分。这一考点和连贯、选用句式变成了轮考考点。</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30590026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88326" cy="401545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我们曾说，中学生初学文言文时 </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不要依赖译文。</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并不是说在整个学习过程中绝对不去参看译文。其实，</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肯动脑筋，</a:t>
            </a:r>
            <a:r>
              <a:rPr lang="en-US" altLang="zh-CN" sz="4000" dirty="0">
                <a:solidFill>
                  <a:schemeClr val="tx1">
                    <a:lumMod val="50000"/>
                    <a:lumOff val="50000"/>
                  </a:schemeClr>
                </a:solidFill>
                <a:latin typeface="微软雅黑" pitchFamily="34" charset="-122"/>
                <a:ea typeface="微软雅黑" pitchFamily="34" charset="-122"/>
              </a:rPr>
              <a:t>__④__</a:t>
            </a:r>
            <a:r>
              <a:rPr lang="zh-CN" altLang="en-US" sz="4000" dirty="0">
                <a:solidFill>
                  <a:schemeClr val="tx1">
                    <a:lumMod val="50000"/>
                    <a:lumOff val="50000"/>
                  </a:schemeClr>
                </a:solidFill>
                <a:latin typeface="微软雅黑" pitchFamily="34" charset="-122"/>
                <a:ea typeface="微软雅黑" pitchFamily="34" charset="-122"/>
              </a:rPr>
              <a:t>不盲目机械地看待译文，</a:t>
            </a:r>
            <a:r>
              <a:rPr lang="en-US" altLang="zh-CN" sz="4000" dirty="0">
                <a:solidFill>
                  <a:schemeClr val="tx1">
                    <a:lumMod val="50000"/>
                    <a:lumOff val="50000"/>
                  </a:schemeClr>
                </a:solidFill>
                <a:latin typeface="微软雅黑" pitchFamily="34" charset="-122"/>
                <a:ea typeface="微软雅黑" pitchFamily="34" charset="-122"/>
              </a:rPr>
              <a:t>__⑤__</a:t>
            </a:r>
            <a:r>
              <a:rPr lang="zh-CN" altLang="en-US" sz="4000" dirty="0">
                <a:solidFill>
                  <a:schemeClr val="tx1">
                    <a:lumMod val="50000"/>
                    <a:lumOff val="50000"/>
                  </a:schemeClr>
                </a:solidFill>
                <a:latin typeface="微软雅黑" pitchFamily="34" charset="-122"/>
                <a:ea typeface="微软雅黑" pitchFamily="34" charset="-122"/>
              </a:rPr>
              <a:t>，只要译文不是太差，看看译文也无妨。有时候把译文跟注释对照起来揣摩学习，</a:t>
            </a:r>
            <a:r>
              <a:rPr lang="en-US" altLang="zh-CN" sz="4000" dirty="0">
                <a:solidFill>
                  <a:schemeClr val="tx1">
                    <a:lumMod val="50000"/>
                    <a:lumOff val="50000"/>
                  </a:schemeClr>
                </a:solidFill>
                <a:latin typeface="微软雅黑" pitchFamily="34" charset="-122"/>
                <a:ea typeface="微软雅黑" pitchFamily="34" charset="-122"/>
              </a:rPr>
              <a:t>__⑥__</a:t>
            </a:r>
            <a:r>
              <a:rPr lang="zh-CN" altLang="en-US" sz="4000" dirty="0">
                <a:solidFill>
                  <a:schemeClr val="tx1">
                    <a:lumMod val="50000"/>
                    <a:lumOff val="50000"/>
                  </a:schemeClr>
                </a:solidFill>
                <a:latin typeface="微软雅黑" pitchFamily="34" charset="-122"/>
                <a:ea typeface="微软雅黑" pitchFamily="34" charset="-122"/>
              </a:rPr>
              <a:t>不失为一种可行的方法。</a:t>
            </a:r>
          </a:p>
        </p:txBody>
      </p:sp>
    </p:spTree>
    <p:extLst>
      <p:ext uri="{BB962C8B-B14F-4D97-AF65-F5344CB8AC3E}">
        <p14:creationId xmlns:p14="http://schemas.microsoft.com/office/powerpoint/2010/main" xmlns="" val="443553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2023200" y="7669262"/>
            <a:ext cx="19800000" cy="32861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7740700"/>
            <a:ext cx="19800000"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要分析句间的关系和前后关联词的搭配。第二处是针对前一处而言，故使用指示代词“这”。第三处表示假设，第四处和第三处构成递进关系，第五处填与第三处的“如果”搭配使用的关联词“那么”。依据这样的方法分析即可。</a:t>
            </a:r>
          </a:p>
        </p:txBody>
      </p:sp>
      <p:graphicFrame>
        <p:nvGraphicFramePr>
          <p:cNvPr id="13" name="表格 12"/>
          <p:cNvGraphicFramePr>
            <a:graphicFrameLocks noGrp="1"/>
          </p:cNvGraphicFramePr>
          <p:nvPr>
            <p:extLst/>
          </p:nvPr>
        </p:nvGraphicFramePr>
        <p:xfrm>
          <a:off x="2058254" y="3289919"/>
          <a:ext cx="17264527" cy="3609670"/>
        </p:xfrm>
        <a:graphic>
          <a:graphicData uri="http://schemas.openxmlformats.org/drawingml/2006/table">
            <a:tbl>
              <a:tblPr>
                <a:tableStyleId>{16D9F66E-5EB9-4882-86FB-DCBF35E3C3E4}</a:tableStyleId>
              </a:tblPr>
              <a:tblGrid>
                <a:gridCol w="1667538">
                  <a:extLst>
                    <a:ext uri="{9D8B030D-6E8A-4147-A177-3AD203B41FA5}">
                      <a16:colId xmlns="" xmlns:a16="http://schemas.microsoft.com/office/drawing/2014/main" val="1420271872"/>
                    </a:ext>
                  </a:extLst>
                </a:gridCol>
                <a:gridCol w="2715993">
                  <a:extLst>
                    <a:ext uri="{9D8B030D-6E8A-4147-A177-3AD203B41FA5}">
                      <a16:colId xmlns="" xmlns:a16="http://schemas.microsoft.com/office/drawing/2014/main" val="2442431500"/>
                    </a:ext>
                  </a:extLst>
                </a:gridCol>
                <a:gridCol w="2715993">
                  <a:extLst>
                    <a:ext uri="{9D8B030D-6E8A-4147-A177-3AD203B41FA5}">
                      <a16:colId xmlns="" xmlns:a16="http://schemas.microsoft.com/office/drawing/2014/main" val="3912769536"/>
                    </a:ext>
                  </a:extLst>
                </a:gridCol>
                <a:gridCol w="2715993">
                  <a:extLst>
                    <a:ext uri="{9D8B030D-6E8A-4147-A177-3AD203B41FA5}">
                      <a16:colId xmlns="" xmlns:a16="http://schemas.microsoft.com/office/drawing/2014/main" val="2135159078"/>
                    </a:ext>
                  </a:extLst>
                </a:gridCol>
                <a:gridCol w="2715993">
                  <a:extLst>
                    <a:ext uri="{9D8B030D-6E8A-4147-A177-3AD203B41FA5}">
                      <a16:colId xmlns="" xmlns:a16="http://schemas.microsoft.com/office/drawing/2014/main" val="2449432673"/>
                    </a:ext>
                  </a:extLst>
                </a:gridCol>
                <a:gridCol w="2715993">
                  <a:extLst>
                    <a:ext uri="{9D8B030D-6E8A-4147-A177-3AD203B41FA5}">
                      <a16:colId xmlns="" xmlns:a16="http://schemas.microsoft.com/office/drawing/2014/main" val="1985175976"/>
                    </a:ext>
                  </a:extLst>
                </a:gridCol>
                <a:gridCol w="2017024">
                  <a:extLst>
                    <a:ext uri="{9D8B030D-6E8A-4147-A177-3AD203B41FA5}">
                      <a16:colId xmlns="" xmlns:a16="http://schemas.microsoft.com/office/drawing/2014/main" val="1087584506"/>
                    </a:ext>
                  </a:extLst>
                </a:gridCol>
              </a:tblGrid>
              <a:tr h="721934">
                <a:tc>
                  <a:txBody>
                    <a:bodyPr/>
                    <a:lstStyle/>
                    <a:p>
                      <a:pPr algn="ctr">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①</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②</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③</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④</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⑤</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⑥</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639240670"/>
                  </a:ext>
                </a:extLst>
              </a:tr>
              <a:tr h="721934">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A</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这</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如果</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而且</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那么</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也</a:t>
                      </a:r>
                    </a:p>
                  </a:txBody>
                  <a:tcPr marL="68580" marR="68580" marT="0" marB="0" anchor="ctr"/>
                </a:tc>
                <a:extLst>
                  <a:ext uri="{0D108BD9-81ED-4DB2-BD59-A6C34878D82A}">
                    <a16:rowId xmlns="" xmlns:a16="http://schemas.microsoft.com/office/drawing/2014/main" val="867796498"/>
                  </a:ext>
                </a:extLst>
              </a:tr>
              <a:tr h="721934">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B</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最好</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当然</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一旦</a:t>
                      </a: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而且</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就</a:t>
                      </a:r>
                    </a:p>
                  </a:txBody>
                  <a:tcPr marL="68580" marR="68580" marT="0" marB="0" anchor="ctr"/>
                </a:tc>
                <a:extLst>
                  <a:ext uri="{0D108BD9-81ED-4DB2-BD59-A6C34878D82A}">
                    <a16:rowId xmlns="" xmlns:a16="http://schemas.microsoft.com/office/drawing/2014/main" val="1783083072"/>
                  </a:ext>
                </a:extLst>
              </a:tr>
              <a:tr h="721934">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C</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一定</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也</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如果</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并且</a:t>
                      </a: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因此</a:t>
                      </a: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721933889"/>
                  </a:ext>
                </a:extLst>
              </a:tr>
              <a:tr h="721934">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D</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尽量</a:t>
                      </a:r>
                    </a:p>
                  </a:txBody>
                  <a:tcPr marL="68580" marR="68580" marT="0" marB="0" anchor="ctr"/>
                </a:tc>
                <a:tc>
                  <a:txBody>
                    <a:bodyPr/>
                    <a:lstStyle/>
                    <a:p>
                      <a:pPr algn="ctr">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因为</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进而</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所以</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仍</a:t>
                      </a:r>
                    </a:p>
                  </a:txBody>
                  <a:tcPr marL="68580" marR="68580" marT="0" marB="0" anchor="ctr"/>
                </a:tc>
                <a:extLst>
                  <a:ext uri="{0D108BD9-81ED-4DB2-BD59-A6C34878D82A}">
                    <a16:rowId xmlns="" xmlns:a16="http://schemas.microsoft.com/office/drawing/2014/main" val="3649601215"/>
                  </a:ext>
                </a:extLst>
              </a:tr>
            </a:tbl>
          </a:graphicData>
        </a:graphic>
      </p:graphicFrame>
    </p:spTree>
    <p:extLst>
      <p:ext uri="{BB962C8B-B14F-4D97-AF65-F5344CB8AC3E}">
        <p14:creationId xmlns:p14="http://schemas.microsoft.com/office/powerpoint/2010/main" xmlns="" val="9301407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13"/>
                                        </p:tgtEl>
                                        <p:attrNameLst>
                                          <p:attrName>style.visibility</p:attrName>
                                        </p:attrNameLst>
                                      </p:cBhvr>
                                      <p:to>
                                        <p:strVal val="visible"/>
                                      </p:to>
                                    </p:set>
                                    <p:animEffect transition="in" filter="wipe(down)">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893567"/>
            <a:ext cx="20145516" cy="321523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．最近几年，由于市场竞争加剧，小家电生产企业加速整合，目前只剩下五六家分庭抗礼，占据了全省</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的市场份额。</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．家庭条件的优越和父母的溺爱，养成了他傲慢狂妄的个性，不管对谁都侧目而视，一副天不怕地不怕的小霸王样子。</a:t>
            </a:r>
          </a:p>
        </p:txBody>
      </p:sp>
      <p:sp>
        <p:nvSpPr>
          <p:cNvPr id="56" name="TextBox 55"/>
          <p:cNvSpPr txBox="1"/>
          <p:nvPr/>
        </p:nvSpPr>
        <p:spPr>
          <a:xfrm>
            <a:off x="18128670" y="498857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7" name="TextBox 56"/>
          <p:cNvSpPr txBox="1"/>
          <p:nvPr/>
        </p:nvSpPr>
        <p:spPr>
          <a:xfrm>
            <a:off x="19946540" y="3322044"/>
            <a:ext cx="207930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9" name="矩形 58"/>
          <p:cNvSpPr/>
          <p:nvPr/>
        </p:nvSpPr>
        <p:spPr>
          <a:xfrm>
            <a:off x="2094638" y="8518538"/>
            <a:ext cx="19645450" cy="31432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237514" y="8706140"/>
            <a:ext cx="18645318"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风姿绰约：形容女子姿态柔美。京剧大师梅兰芳先生在舞台上是旦角，因此使用正确。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栉风沐雨：风梳头，雨洗发，形容奔波劳碌，不避风雨。不能用作定语。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分庭抗礼：原指宾主相见，站在庭院的两边，相对行礼。现在用来指双方平起平坐，实力相当，可以抗衡。使用对象不对。</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侧目而视：形容畏惧、憎恨或鄙视的样子。不合语境。</a:t>
            </a:r>
          </a:p>
        </p:txBody>
      </p:sp>
      <p:sp>
        <p:nvSpPr>
          <p:cNvPr id="15" name="TextBox 14"/>
          <p:cNvSpPr txBox="1"/>
          <p:nvPr/>
        </p:nvSpPr>
        <p:spPr>
          <a:xfrm>
            <a:off x="1058787" y="4074734"/>
            <a:ext cx="2357454"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696245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ppt_x"/>
                                          </p:val>
                                        </p:tav>
                                        <p:tav tm="100000">
                                          <p:val>
                                            <p:strVal val="#ppt_x"/>
                                          </p:val>
                                        </p:tav>
                                      </p:tavLst>
                                    </p:anim>
                                    <p:anim calcmode="lin" valueType="num">
                                      <p:cBhvr additive="base">
                                        <p:cTn id="12" dur="500" fill="hold"/>
                                        <p:tgtEl>
                                          <p:spTgt spid="5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additive="base">
                                        <p:cTn id="19" dur="500" fill="hold"/>
                                        <p:tgtEl>
                                          <p:spTgt spid="56"/>
                                        </p:tgtEl>
                                        <p:attrNameLst>
                                          <p:attrName>ppt_x</p:attrName>
                                        </p:attrNameLst>
                                      </p:cBhvr>
                                      <p:tavLst>
                                        <p:tav tm="0">
                                          <p:val>
                                            <p:strVal val="#ppt_x"/>
                                          </p:val>
                                        </p:tav>
                                        <p:tav tm="100000">
                                          <p:val>
                                            <p:strVal val="#ppt_x"/>
                                          </p:val>
                                        </p:tav>
                                      </p:tavLst>
                                    </p:anim>
                                    <p:anim calcmode="lin" valueType="num">
                                      <p:cBhvr additive="base">
                                        <p:cTn id="20"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7" grpId="0"/>
      <p:bldP spid="60" grpId="0"/>
      <p:bldP spid="15"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1567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比尔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布莱森在他的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万物简史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里介绍了超级火山的巨大破坏性。以美国为例，</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境内有一座超级火山喷发，</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其产生的巨大能量将摧毁数千公里范围内的所有东西，无数人会因此丧命，</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会导致整个国家被深达</a:t>
            </a:r>
            <a:r>
              <a:rPr lang="en-US" altLang="zh-CN" sz="4000" dirty="0">
                <a:solidFill>
                  <a:schemeClr val="tx1">
                    <a:lumMod val="50000"/>
                    <a:lumOff val="50000"/>
                  </a:schemeClr>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20</a:t>
            </a:r>
            <a:r>
              <a:rPr lang="zh-CN" altLang="en-US" sz="4000" dirty="0">
                <a:solidFill>
                  <a:schemeClr val="tx1">
                    <a:lumMod val="50000"/>
                    <a:lumOff val="50000"/>
                  </a:schemeClr>
                </a:solidFill>
                <a:latin typeface="微软雅黑" pitchFamily="34" charset="-122"/>
                <a:ea typeface="微软雅黑" pitchFamily="34" charset="-122"/>
              </a:rPr>
              <a:t>米的火山灰覆盖，随后</a:t>
            </a:r>
            <a:r>
              <a:rPr lang="en-US" altLang="zh-CN" sz="4000" dirty="0">
                <a:solidFill>
                  <a:schemeClr val="tx1">
                    <a:lumMod val="50000"/>
                    <a:lumOff val="50000"/>
                  </a:schemeClr>
                </a:solidFill>
                <a:latin typeface="微软雅黑" pitchFamily="34" charset="-122"/>
                <a:ea typeface="微软雅黑" pitchFamily="34" charset="-122"/>
              </a:rPr>
              <a:t>__④__</a:t>
            </a:r>
            <a:r>
              <a:rPr lang="zh-CN" altLang="en-US" sz="4000" dirty="0">
                <a:solidFill>
                  <a:schemeClr val="tx1">
                    <a:lumMod val="50000"/>
                    <a:lumOff val="50000"/>
                  </a:schemeClr>
                </a:solidFill>
                <a:latin typeface="微软雅黑" pitchFamily="34" charset="-122"/>
                <a:ea typeface="微软雅黑" pitchFamily="34" charset="-122"/>
              </a:rPr>
              <a:t>会出现其他许多可怕后果。</a:t>
            </a:r>
            <a:r>
              <a:rPr lang="en-US" altLang="zh-CN" sz="4000" dirty="0">
                <a:solidFill>
                  <a:schemeClr val="tx1">
                    <a:lumMod val="50000"/>
                    <a:lumOff val="50000"/>
                  </a:schemeClr>
                </a:solidFill>
                <a:latin typeface="微软雅黑" pitchFamily="34" charset="-122"/>
                <a:ea typeface="微软雅黑" pitchFamily="34" charset="-122"/>
              </a:rPr>
              <a:t>__⑤__</a:t>
            </a:r>
            <a:r>
              <a:rPr lang="zh-CN" altLang="en-US" sz="4000" dirty="0">
                <a:solidFill>
                  <a:schemeClr val="tx1">
                    <a:lumMod val="50000"/>
                    <a:lumOff val="50000"/>
                  </a:schemeClr>
                </a:solidFill>
                <a:latin typeface="微软雅黑" pitchFamily="34" charset="-122"/>
                <a:ea typeface="微软雅黑" pitchFamily="34" charset="-122"/>
              </a:rPr>
              <a:t>目前人类还无法预测美国超级火山会在何时喷发，</a:t>
            </a:r>
            <a:r>
              <a:rPr lang="en-US" altLang="zh-CN" sz="4000" dirty="0">
                <a:solidFill>
                  <a:schemeClr val="tx1">
                    <a:lumMod val="50000"/>
                    <a:lumOff val="50000"/>
                  </a:schemeClr>
                </a:solidFill>
                <a:latin typeface="微软雅黑" pitchFamily="34" charset="-122"/>
                <a:ea typeface="微软雅黑" pitchFamily="34" charset="-122"/>
              </a:rPr>
              <a:t>__⑥__</a:t>
            </a:r>
            <a:r>
              <a:rPr lang="zh-CN" altLang="en-US" sz="4000" dirty="0">
                <a:solidFill>
                  <a:schemeClr val="tx1">
                    <a:lumMod val="50000"/>
                    <a:lumOff val="50000"/>
                  </a:schemeClr>
                </a:solidFill>
                <a:latin typeface="微软雅黑" pitchFamily="34" charset="-122"/>
                <a:ea typeface="微软雅黑" pitchFamily="34" charset="-122"/>
              </a:rPr>
              <a:t>了解了它的杀伤力有利于我们制订各种减损预案。</a:t>
            </a:r>
          </a:p>
        </p:txBody>
      </p:sp>
    </p:spTree>
    <p:extLst>
      <p:ext uri="{BB962C8B-B14F-4D97-AF65-F5344CB8AC3E}">
        <p14:creationId xmlns:p14="http://schemas.microsoft.com/office/powerpoint/2010/main" xmlns="" val="146647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7237214"/>
            <a:ext cx="19645450" cy="44245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7479664"/>
            <a:ext cx="19716888"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答案”“解析”见本讲“现场指导”。</a:t>
            </a:r>
          </a:p>
        </p:txBody>
      </p:sp>
      <p:graphicFrame>
        <p:nvGraphicFramePr>
          <p:cNvPr id="20" name="表格 19"/>
          <p:cNvGraphicFramePr>
            <a:graphicFrameLocks noGrp="1"/>
          </p:cNvGraphicFramePr>
          <p:nvPr>
            <p:extLst/>
          </p:nvPr>
        </p:nvGraphicFramePr>
        <p:xfrm>
          <a:off x="2304580" y="3217442"/>
          <a:ext cx="17641959" cy="3731740"/>
        </p:xfrm>
        <a:graphic>
          <a:graphicData uri="http://schemas.openxmlformats.org/drawingml/2006/table">
            <a:tbl>
              <a:tblPr>
                <a:tableStyleId>{16D9F66E-5EB9-4882-86FB-DCBF35E3C3E4}</a:tableStyleId>
              </a:tblPr>
              <a:tblGrid>
                <a:gridCol w="1944216">
                  <a:extLst>
                    <a:ext uri="{9D8B030D-6E8A-4147-A177-3AD203B41FA5}">
                      <a16:colId xmlns="" xmlns:a16="http://schemas.microsoft.com/office/drawing/2014/main" val="2002409852"/>
                    </a:ext>
                  </a:extLst>
                </a:gridCol>
                <a:gridCol w="2535148">
                  <a:extLst>
                    <a:ext uri="{9D8B030D-6E8A-4147-A177-3AD203B41FA5}">
                      <a16:colId xmlns="" xmlns:a16="http://schemas.microsoft.com/office/drawing/2014/main" val="669555293"/>
                    </a:ext>
                  </a:extLst>
                </a:gridCol>
                <a:gridCol w="2775369">
                  <a:extLst>
                    <a:ext uri="{9D8B030D-6E8A-4147-A177-3AD203B41FA5}">
                      <a16:colId xmlns="" xmlns:a16="http://schemas.microsoft.com/office/drawing/2014/main" val="2896148754"/>
                    </a:ext>
                  </a:extLst>
                </a:gridCol>
                <a:gridCol w="2775369">
                  <a:extLst>
                    <a:ext uri="{9D8B030D-6E8A-4147-A177-3AD203B41FA5}">
                      <a16:colId xmlns="" xmlns:a16="http://schemas.microsoft.com/office/drawing/2014/main" val="3802598231"/>
                    </a:ext>
                  </a:extLst>
                </a:gridCol>
                <a:gridCol w="2061119">
                  <a:extLst>
                    <a:ext uri="{9D8B030D-6E8A-4147-A177-3AD203B41FA5}">
                      <a16:colId xmlns="" xmlns:a16="http://schemas.microsoft.com/office/drawing/2014/main" val="1167498314"/>
                    </a:ext>
                  </a:extLst>
                </a:gridCol>
                <a:gridCol w="2775369">
                  <a:extLst>
                    <a:ext uri="{9D8B030D-6E8A-4147-A177-3AD203B41FA5}">
                      <a16:colId xmlns="" xmlns:a16="http://schemas.microsoft.com/office/drawing/2014/main" val="3130692633"/>
                    </a:ext>
                  </a:extLst>
                </a:gridCol>
                <a:gridCol w="2775369">
                  <a:extLst>
                    <a:ext uri="{9D8B030D-6E8A-4147-A177-3AD203B41FA5}">
                      <a16:colId xmlns="" xmlns:a16="http://schemas.microsoft.com/office/drawing/2014/main" val="855934481"/>
                    </a:ext>
                  </a:extLst>
                </a:gridCol>
              </a:tblGrid>
              <a:tr h="746348">
                <a:tc>
                  <a:txBody>
                    <a:bodyPr/>
                    <a:lstStyle/>
                    <a:p>
                      <a:pPr marL="0" algn="ctr" defTabSz="2119122" rtl="0" eaLnBrk="1" latinLnBrk="0" hangingPunct="1">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①</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②</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③</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④</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⑤</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⑥</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30083357"/>
                  </a:ext>
                </a:extLst>
              </a:tr>
              <a:tr h="746348">
                <a:tc>
                  <a:txBody>
                    <a:bodyPr/>
                    <a:lstStyle/>
                    <a:p>
                      <a:pPr marL="0" algn="ctr" defTabSz="2119122" rtl="0" eaLnBrk="1" latinLnBrk="0" hangingPunct="1">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A</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一旦</a:t>
                      </a: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则</a:t>
                      </a: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也</a:t>
                      </a: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即使</a:t>
                      </a: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然而</a:t>
                      </a:r>
                    </a:p>
                  </a:txBody>
                  <a:tcPr marL="68580" marR="68580" marT="0" marB="0" anchor="ctr"/>
                </a:tc>
                <a:extLst>
                  <a:ext uri="{0D108BD9-81ED-4DB2-BD59-A6C34878D82A}">
                    <a16:rowId xmlns="" xmlns:a16="http://schemas.microsoft.com/office/drawing/2014/main" val="2979319136"/>
                  </a:ext>
                </a:extLst>
              </a:tr>
              <a:tr h="746348">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B</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倘若</a:t>
                      </a: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那么</a:t>
                      </a: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进而</a:t>
                      </a:r>
                    </a:p>
                  </a:txBody>
                  <a:tcPr marL="68580" marR="68580" marT="0" marB="0" anchor="ctr"/>
                </a:tc>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由于</a:t>
                      </a: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所以</a:t>
                      </a:r>
                    </a:p>
                  </a:txBody>
                  <a:tcPr marL="68580" marR="68580" marT="0" marB="0" anchor="ctr"/>
                </a:tc>
                <a:extLst>
                  <a:ext uri="{0D108BD9-81ED-4DB2-BD59-A6C34878D82A}">
                    <a16:rowId xmlns="" xmlns:a16="http://schemas.microsoft.com/office/drawing/2014/main" val="1996091855"/>
                  </a:ext>
                </a:extLst>
              </a:tr>
              <a:tr h="746348">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C</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假如</a:t>
                      </a: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则</a:t>
                      </a: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甚至</a:t>
                      </a: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更</a:t>
                      </a:r>
                    </a:p>
                  </a:txBody>
                  <a:tcPr marL="68580" marR="68580" marT="0" marB="0" anchor="ctr"/>
                </a:tc>
                <a:tc>
                  <a:txBody>
                    <a:bodyPr/>
                    <a:lstStyle/>
                    <a:p>
                      <a:pPr marL="0" algn="ctr" defTabSz="2119122" rtl="0" eaLnBrk="1" latinLnBrk="0" hangingPunct="1">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那么</a:t>
                      </a:r>
                    </a:p>
                  </a:txBody>
                  <a:tcPr marL="68580" marR="68580" marT="0" marB="0" anchor="ctr"/>
                </a:tc>
                <a:extLst>
                  <a:ext uri="{0D108BD9-81ED-4DB2-BD59-A6C34878D82A}">
                    <a16:rowId xmlns="" xmlns:a16="http://schemas.microsoft.com/office/drawing/2014/main" val="2277009241"/>
                  </a:ext>
                </a:extLst>
              </a:tr>
              <a:tr h="746348">
                <a:tc>
                  <a:txBody>
                    <a:bodyPr/>
                    <a:lstStyle/>
                    <a:p>
                      <a:pPr marL="0" algn="ctr" defTabSz="2119122" rtl="0" eaLnBrk="1" latinLnBrk="0" hangingPunct="1">
                        <a:spcAft>
                          <a:spcPts val="0"/>
                        </a:spcAft>
                      </a:pPr>
                      <a:r>
                        <a:rPr lang="en-US" sz="3600" kern="100">
                          <a:solidFill>
                            <a:schemeClr val="tx1">
                              <a:lumMod val="50000"/>
                              <a:lumOff val="50000"/>
                            </a:schemeClr>
                          </a:solidFill>
                          <a:latin typeface="微软雅黑" pitchFamily="34" charset="-122"/>
                          <a:ea typeface="微软雅黑" pitchFamily="34" charset="-122"/>
                          <a:cs typeface="Times New Roman"/>
                        </a:rPr>
                        <a:t>D</a:t>
                      </a:r>
                      <a:endParaRPr lang="zh-CN" altLang="en-US" sz="3600" kern="10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只要</a:t>
                      </a:r>
                    </a:p>
                  </a:txBody>
                  <a:tcPr marL="68580" marR="68580" marT="0" marB="0" anchor="ctr"/>
                </a:tc>
                <a:tc>
                  <a:txBody>
                    <a:bodyPr/>
                    <a:lstStyle/>
                    <a:p>
                      <a:pPr marL="0" algn="ctr" defTabSz="2119122" rtl="0" eaLnBrk="1" latinLnBrk="0" hangingPunct="1">
                        <a:spcAft>
                          <a:spcPts val="0"/>
                        </a:spcAft>
                      </a:pP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而且</a:t>
                      </a:r>
                    </a:p>
                  </a:txBody>
                  <a:tcPr marL="68580" marR="68580" marT="0" marB="0" anchor="ctr"/>
                </a:tc>
                <a:tc>
                  <a:txBody>
                    <a:bodyPr/>
                    <a:lstStyle/>
                    <a:p>
                      <a:pPr marL="0" algn="ctr" defTabSz="2119122" rtl="0" eaLnBrk="1" latinLnBrk="0" hangingPunct="1">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还</a:t>
                      </a: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虽然</a:t>
                      </a:r>
                    </a:p>
                  </a:txBody>
                  <a:tcPr marL="68580" marR="68580" marT="0" marB="0" anchor="ctr"/>
                </a:tc>
                <a:tc>
                  <a:txBody>
                    <a:bodyPr/>
                    <a:lstStyle/>
                    <a:p>
                      <a:pPr marL="0" algn="ctr" defTabSz="2119122" rtl="0" eaLnBrk="1" latinLnBrk="0" hangingPunct="1">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但</a:t>
                      </a:r>
                    </a:p>
                  </a:txBody>
                  <a:tcPr marL="68580" marR="68580" marT="0" marB="0" anchor="ctr"/>
                </a:tc>
                <a:extLst>
                  <a:ext uri="{0D108BD9-81ED-4DB2-BD59-A6C34878D82A}">
                    <a16:rowId xmlns="" xmlns:a16="http://schemas.microsoft.com/office/drawing/2014/main" val="1298681166"/>
                  </a:ext>
                </a:extLst>
              </a:tr>
            </a:tbl>
          </a:graphicData>
        </a:graphic>
      </p:graphicFrame>
    </p:spTree>
    <p:extLst>
      <p:ext uri="{BB962C8B-B14F-4D97-AF65-F5344CB8AC3E}">
        <p14:creationId xmlns:p14="http://schemas.microsoft.com/office/powerpoint/2010/main" xmlns="" val="14287170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801655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四川卷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下列各句中加点词语的使用，不恰当的一项是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“2015</a:t>
            </a:r>
            <a:r>
              <a:rPr lang="zh-CN" altLang="en-US" sz="4000" dirty="0">
                <a:solidFill>
                  <a:schemeClr val="tx1">
                    <a:lumMod val="50000"/>
                    <a:lumOff val="50000"/>
                  </a:schemeClr>
                </a:solidFill>
                <a:latin typeface="微软雅黑" pitchFamily="34" charset="-122"/>
                <a:ea typeface="微软雅黑" pitchFamily="34" charset="-122"/>
              </a:rPr>
              <a:t>年度中国文化跨界论坛”日前在北京举行，届时来自世界各国的艺术家、企业家和媒体人围绕当前文化创意产业发展中的热点进行了交流。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对于那些熟稔互联网的人来说，进行“互联网＋”创业，最难的可能并不是“互联网”这一部分，而是“＋”什么以及怎么“＋”的问题。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这家民用小型无人机公司一年前还寂寂无闻，一年后却声名鹊起，其系列产品先后被评为“十大科技产品”“</a:t>
            </a: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年杰出高科技产品”。</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近年来，广袤蜀地的新村建设全面推进，大巴山区漂亮民居星罗棋布，大凉山上彝家新寨鳞次栉比，西部高原羌寨碉楼拔地而起。</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TextBox 75"/>
          <p:cNvSpPr txBox="1"/>
          <p:nvPr/>
        </p:nvSpPr>
        <p:spPr>
          <a:xfrm>
            <a:off x="12973164" y="411554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5"/>
          <p:cNvSpPr txBox="1"/>
          <p:nvPr/>
        </p:nvSpPr>
        <p:spPr>
          <a:xfrm>
            <a:off x="3767374" y="566484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5"/>
          <p:cNvSpPr txBox="1"/>
          <p:nvPr/>
        </p:nvSpPr>
        <p:spPr>
          <a:xfrm>
            <a:off x="14401924" y="721833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5"/>
          <p:cNvSpPr txBox="1"/>
          <p:nvPr/>
        </p:nvSpPr>
        <p:spPr>
          <a:xfrm>
            <a:off x="2556288" y="964287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8182657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P spid="12" grpId="0"/>
      <p:bldP spid="13"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094638" y="3204766"/>
            <a:ext cx="19645450" cy="84570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66076" y="3420790"/>
            <a:ext cx="19502574"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本题考查正确使用词语的能力。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项，届时：到时候。前面说“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日前在北京举行”，后面却说“届时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，因用词不当造成语意前后矛盾。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项，熟稔：很熟悉。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项，声名鹊起：形容名声迅速提高。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项，鳞次栉比：像鱼鳞和梳子的齿一样，一个挨着一个地排列着。多形容房屋等密集。</a:t>
            </a:r>
          </a:p>
        </p:txBody>
      </p:sp>
    </p:spTree>
    <p:extLst>
      <p:ext uri="{BB962C8B-B14F-4D97-AF65-F5344CB8AC3E}">
        <p14:creationId xmlns:p14="http://schemas.microsoft.com/office/powerpoint/2010/main" xmlns="" val="20708613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481567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[2015·</a:t>
            </a:r>
            <a:r>
              <a:rPr lang="zh-CN" altLang="en-US" sz="4000" dirty="0">
                <a:solidFill>
                  <a:schemeClr val="tx1">
                    <a:lumMod val="50000"/>
                    <a:lumOff val="50000"/>
                  </a:schemeClr>
                </a:solidFill>
                <a:latin typeface="微软雅黑" pitchFamily="34" charset="-122"/>
                <a:ea typeface="微软雅黑" pitchFamily="34" charset="-122"/>
              </a:rPr>
              <a:t>福建卷</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在画线处填上适当的关联词。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宋祁的“红杏枝头春意闹”，“闹”字</a:t>
            </a:r>
            <a:r>
              <a:rPr lang="en-US" altLang="zh-CN" sz="4000" dirty="0">
                <a:solidFill>
                  <a:schemeClr val="tx1">
                    <a:lumMod val="50000"/>
                    <a:lumOff val="50000"/>
                  </a:schemeClr>
                </a:solidFill>
                <a:latin typeface="微软雅黑" pitchFamily="34" charset="-122"/>
                <a:ea typeface="微软雅黑" pitchFamily="34" charset="-122"/>
              </a:rPr>
              <a:t>__①__</a:t>
            </a:r>
            <a:r>
              <a:rPr lang="zh-CN" altLang="en-US" sz="4000" dirty="0">
                <a:solidFill>
                  <a:schemeClr val="tx1">
                    <a:lumMod val="50000"/>
                    <a:lumOff val="50000"/>
                  </a:schemeClr>
                </a:solidFill>
                <a:latin typeface="微软雅黑" pitchFamily="34" charset="-122"/>
                <a:ea typeface="微软雅黑" pitchFamily="34" charset="-122"/>
              </a:rPr>
              <a:t>写出浓浓春意，</a:t>
            </a:r>
            <a:r>
              <a:rPr lang="en-US" altLang="zh-CN" sz="4000" dirty="0">
                <a:solidFill>
                  <a:schemeClr val="tx1">
                    <a:lumMod val="50000"/>
                    <a:lumOff val="50000"/>
                  </a:schemeClr>
                </a:solidFill>
                <a:latin typeface="微软雅黑" pitchFamily="34" charset="-122"/>
                <a:ea typeface="微软雅黑" pitchFamily="34" charset="-122"/>
              </a:rPr>
              <a:t>__②__</a:t>
            </a:r>
            <a:r>
              <a:rPr lang="zh-CN" altLang="en-US" sz="4000" dirty="0">
                <a:solidFill>
                  <a:schemeClr val="tx1">
                    <a:lumMod val="50000"/>
                    <a:lumOff val="50000"/>
                  </a:schemeClr>
                </a:solidFill>
                <a:latin typeface="微软雅黑" pitchFamily="34" charset="-122"/>
                <a:ea typeface="微软雅黑" pitchFamily="34" charset="-122"/>
              </a:rPr>
              <a:t>把视觉与听觉结合在一起写出了场面感。李清照的“此情无计可消除，才下眉头，却上心头”，一般人可能都经历过，</a:t>
            </a:r>
            <a:r>
              <a:rPr lang="en-US" altLang="zh-CN" sz="4000" dirty="0">
                <a:solidFill>
                  <a:schemeClr val="tx1">
                    <a:lumMod val="50000"/>
                    <a:lumOff val="50000"/>
                  </a:schemeClr>
                </a:solidFill>
                <a:latin typeface="微软雅黑" pitchFamily="34" charset="-122"/>
                <a:ea typeface="微软雅黑" pitchFamily="34" charset="-122"/>
              </a:rPr>
              <a:t>__③__</a:t>
            </a:r>
            <a:r>
              <a:rPr lang="zh-CN" altLang="en-US" sz="4000" dirty="0">
                <a:solidFill>
                  <a:schemeClr val="tx1">
                    <a:lumMod val="50000"/>
                    <a:lumOff val="50000"/>
                  </a:schemeClr>
                </a:solidFill>
                <a:latin typeface="微软雅黑" pitchFamily="34" charset="-122"/>
                <a:ea typeface="微软雅黑" pitchFamily="34" charset="-122"/>
              </a:rPr>
              <a:t>，</a:t>
            </a:r>
            <a:r>
              <a:rPr lang="en-US" altLang="zh-CN" sz="4000" dirty="0">
                <a:solidFill>
                  <a:schemeClr val="tx1">
                    <a:lumMod val="50000"/>
                    <a:lumOff val="50000"/>
                  </a:schemeClr>
                </a:solidFill>
                <a:latin typeface="微软雅黑" pitchFamily="34" charset="-122"/>
                <a:ea typeface="微软雅黑" pitchFamily="34" charset="-122"/>
              </a:rPr>
              <a:t>__④__</a:t>
            </a:r>
            <a:r>
              <a:rPr lang="zh-CN" altLang="en-US" sz="4000" dirty="0">
                <a:solidFill>
                  <a:schemeClr val="tx1">
                    <a:lumMod val="50000"/>
                    <a:lumOff val="50000"/>
                  </a:schemeClr>
                </a:solidFill>
                <a:latin typeface="微软雅黑" pitchFamily="34" charset="-122"/>
                <a:ea typeface="微软雅黑" pitchFamily="34" charset="-122"/>
              </a:rPr>
              <a:t>像李清照这样的高手</a:t>
            </a:r>
            <a:r>
              <a:rPr lang="en-US" altLang="zh-CN" sz="4000" dirty="0">
                <a:solidFill>
                  <a:schemeClr val="tx1">
                    <a:lumMod val="50000"/>
                    <a:lumOff val="50000"/>
                  </a:schemeClr>
                </a:solidFill>
                <a:latin typeface="微软雅黑" pitchFamily="34" charset="-122"/>
                <a:ea typeface="微软雅黑" pitchFamily="34" charset="-122"/>
              </a:rPr>
              <a:t>__⑤__</a:t>
            </a:r>
            <a:r>
              <a:rPr lang="zh-CN" altLang="en-US" sz="4000" dirty="0">
                <a:solidFill>
                  <a:schemeClr val="tx1">
                    <a:lumMod val="50000"/>
                    <a:lumOff val="50000"/>
                  </a:schemeClr>
                </a:solidFill>
                <a:latin typeface="微软雅黑" pitchFamily="34" charset="-122"/>
                <a:ea typeface="微软雅黑" pitchFamily="34" charset="-122"/>
              </a:rPr>
              <a:t>能传神地将这精微的心理描写出来。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①</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　②</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　③</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　④</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　⑤</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　</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矩形 11"/>
          <p:cNvSpPr/>
          <p:nvPr/>
        </p:nvSpPr>
        <p:spPr>
          <a:xfrm>
            <a:off x="2094638" y="8164504"/>
            <a:ext cx="19645450" cy="34973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11321" y="8066497"/>
            <a:ext cx="19502574"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不仅　②而且　③但是　④只有　⑤才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其他关联词，合乎文意亦可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本题考查正确使用词语。先整体阅读语段，把握语段内容，进而分析语段之间的逻辑关系，再选定合适的关联词。</a:t>
            </a:r>
          </a:p>
        </p:txBody>
      </p:sp>
    </p:spTree>
    <p:extLst>
      <p:ext uri="{BB962C8B-B14F-4D97-AF65-F5344CB8AC3E}">
        <p14:creationId xmlns:p14="http://schemas.microsoft.com/office/powerpoint/2010/main" xmlns="" val="34570281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4"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 填入下面文段空白处的词语，最恰当的一组是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原题见本讲“真题体验”第</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nvPr>
        </p:nvGraphicFramePr>
        <p:xfrm>
          <a:off x="1882020" y="5762249"/>
          <a:ext cx="19941179" cy="4185286"/>
        </p:xfrm>
        <a:graphic>
          <a:graphicData uri="http://schemas.openxmlformats.org/drawingml/2006/table">
            <a:tbl>
              <a:tblPr>
                <a:tableStyleId>{16D9F66E-5EB9-4882-86FB-DCBF35E3C3E4}</a:tableStyleId>
              </a:tblPr>
              <a:tblGrid>
                <a:gridCol w="1241758">
                  <a:extLst>
                    <a:ext uri="{9D8B030D-6E8A-4147-A177-3AD203B41FA5}">
                      <a16:colId xmlns="" xmlns:a16="http://schemas.microsoft.com/office/drawing/2014/main" val="20000"/>
                    </a:ext>
                  </a:extLst>
                </a:gridCol>
                <a:gridCol w="1269034">
                  <a:extLst>
                    <a:ext uri="{9D8B030D-6E8A-4147-A177-3AD203B41FA5}">
                      <a16:colId xmlns="" xmlns:a16="http://schemas.microsoft.com/office/drawing/2014/main" val="20001"/>
                    </a:ext>
                  </a:extLst>
                </a:gridCol>
                <a:gridCol w="17430387">
                  <a:extLst>
                    <a:ext uri="{9D8B030D-6E8A-4147-A177-3AD203B41FA5}">
                      <a16:colId xmlns="" xmlns:a16="http://schemas.microsoft.com/office/drawing/2014/main" val="20002"/>
                    </a:ext>
                  </a:extLst>
                </a:gridCol>
              </a:tblGrid>
              <a:tr h="1790536">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①四个选项为虚词辨析。②“最恰当的一组是”，即要求六个空里所填的词语都恰当</a:t>
                      </a:r>
                    </a:p>
                  </a:txBody>
                  <a:tcPr marL="68580" marR="68580" marT="0" marB="0" anchor="ctr"/>
                </a:tc>
                <a:extLst>
                  <a:ext uri="{0D108BD9-81ED-4DB2-BD59-A6C34878D82A}">
                    <a16:rowId xmlns="" xmlns:a16="http://schemas.microsoft.com/office/drawing/2014/main" val="10000"/>
                  </a:ext>
                </a:extLst>
              </a:tr>
              <a:tr h="2394750">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①通读全段，了解大体内容。②代入词语，判断是否通顺。③细读虚词前后文字，结合上下文语境看运用是否恰当。④依据题意选出最恰当的一组 </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13743016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4" name="表格 13"/>
          <p:cNvGraphicFramePr>
            <a:graphicFrameLocks noGrp="1"/>
          </p:cNvGraphicFramePr>
          <p:nvPr>
            <p:extLst/>
          </p:nvPr>
        </p:nvGraphicFramePr>
        <p:xfrm>
          <a:off x="2023200" y="3946506"/>
          <a:ext cx="19788326" cy="7107132"/>
        </p:xfrm>
        <a:graphic>
          <a:graphicData uri="http://schemas.openxmlformats.org/drawingml/2006/table">
            <a:tbl>
              <a:tblPr>
                <a:tableStyleId>{16D9F66E-5EB9-4882-86FB-DCBF35E3C3E4}</a:tableStyleId>
              </a:tblPr>
              <a:tblGrid>
                <a:gridCol w="1232240">
                  <a:extLst>
                    <a:ext uri="{9D8B030D-6E8A-4147-A177-3AD203B41FA5}">
                      <a16:colId xmlns="" xmlns:a16="http://schemas.microsoft.com/office/drawing/2014/main" val="20000"/>
                    </a:ext>
                  </a:extLst>
                </a:gridCol>
                <a:gridCol w="1065364">
                  <a:extLst>
                    <a:ext uri="{9D8B030D-6E8A-4147-A177-3AD203B41FA5}">
                      <a16:colId xmlns="" xmlns:a16="http://schemas.microsoft.com/office/drawing/2014/main" val="20001"/>
                    </a:ext>
                  </a:extLst>
                </a:gridCol>
                <a:gridCol w="17490722">
                  <a:extLst>
                    <a:ext uri="{9D8B030D-6E8A-4147-A177-3AD203B41FA5}">
                      <a16:colId xmlns="" xmlns:a16="http://schemas.microsoft.com/office/drawing/2014/main" val="20002"/>
                    </a:ext>
                  </a:extLst>
                </a:gridCol>
              </a:tblGrid>
              <a:tr h="4964232">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答题有据</a:t>
                      </a:r>
                    </a:p>
                  </a:txBody>
                  <a:tcPr marL="68580" marR="68580" marT="0" marB="0" anchor="ctr"/>
                </a:tc>
                <a:tc>
                  <a:txBody>
                    <a:bodyPr/>
                    <a:lstStyle/>
                    <a:p>
                      <a:pPr indent="133350"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解答本题首先要通读文段，明确话题中心，话题中心就是“超级火山的巨大破坏性”。其次根据上下文的语境判断句子之间的逻辑关系：第一句为总起句，第二句以举例子的方式，阐述“火山的巨大破坏性”，第①句引领的句子为下文的前提条件；第②空是结果；第③空表示更进一步，应填写表示递进关系的关联词语；第④空，紧承上文说还会出现许多可怕后果；第⑤空和第⑥空构成转折关系</a:t>
                      </a:r>
                    </a:p>
                  </a:txBody>
                  <a:tcPr marL="68580" marR="68580" marT="0" marB="0" anchor="ctr"/>
                </a:tc>
                <a:extLst>
                  <a:ext uri="{0D108BD9-81ED-4DB2-BD59-A6C34878D82A}">
                    <a16:rowId xmlns="" xmlns:a16="http://schemas.microsoft.com/office/drawing/2014/main" val="10000"/>
                  </a:ext>
                </a:extLst>
              </a:tr>
              <a:tr h="2142900">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p>
                  </a:txBody>
                  <a:tcPr marL="68580" marR="68580" marT="0" marB="0" anchor="ctr"/>
                </a:tc>
                <a:extLst>
                  <a:ext uri="{0D108BD9-81ED-4DB2-BD59-A6C34878D82A}">
                    <a16:rowId xmlns="" xmlns:a16="http://schemas.microsoft.com/office/drawing/2014/main" val="10001"/>
                  </a:ext>
                </a:extLst>
              </a:tr>
            </a:tbl>
          </a:graphicData>
        </a:graphic>
      </p:graphicFrame>
      <p:sp>
        <p:nvSpPr>
          <p:cNvPr id="16" name="TextBox 15"/>
          <p:cNvSpPr txBox="1"/>
          <p:nvPr/>
        </p:nvSpPr>
        <p:spPr>
          <a:xfrm>
            <a:off x="20168452" y="3017812"/>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矩形 9"/>
          <p:cNvSpPr/>
          <p:nvPr/>
        </p:nvSpPr>
        <p:spPr>
          <a:xfrm>
            <a:off x="5328916" y="9613478"/>
            <a:ext cx="6264696" cy="812530"/>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0337477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0" grpId="0" build="allAtOnce"/>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5693866"/>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虚词</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虚词是指汉语中一般不能单独成句，意义比较抽象，但有助于造句功能的词，包括介词、连词、副词、助词、叹词和拟声词六类。高考对虚词的考查主要涉及介词、连词、副词和助词。正确使用虚词可看以下几个方面：</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看词性。</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词性不同，虚词的语法功能就不同，我们只有把握了词性，才能做到准确使用虚词。</a:t>
            </a:r>
          </a:p>
          <a:p>
            <a:pPr indent="1071563" algn="just">
              <a:lnSpc>
                <a:spcPct val="130000"/>
              </a:lnSpc>
              <a:spcAft>
                <a:spcPts val="0"/>
              </a:spcAft>
            </a:pPr>
            <a:endParaRPr lang="zh-CN" altLang="en-US" sz="4000" b="1"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047517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9">
                                            <p:txEl>
                                              <p:pRg st="0" end="0"/>
                                            </p:txEl>
                                          </p:spTgt>
                                        </p:tgtEl>
                                        <p:attrNameLst>
                                          <p:attrName>style.visibility</p:attrName>
                                        </p:attrNameLst>
                                      </p:cBhvr>
                                      <p:to>
                                        <p:strVal val="visible"/>
                                      </p:to>
                                    </p:set>
                                    <p:animEffect transition="in" filter="fade">
                                      <p:cBhvr>
                                        <p:cTn id="17" dur="2000"/>
                                        <p:tgtEl>
                                          <p:spTgt spid="69">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9">
                                            <p:txEl>
                                              <p:pRg st="1" end="1"/>
                                            </p:txEl>
                                          </p:spTgt>
                                        </p:tgtEl>
                                        <p:attrNameLst>
                                          <p:attrName>style.visibility</p:attrName>
                                        </p:attrNameLst>
                                      </p:cBhvr>
                                      <p:to>
                                        <p:strVal val="visible"/>
                                      </p:to>
                                    </p:set>
                                    <p:animEffect transition="in" filter="fade">
                                      <p:cBhvr>
                                        <p:cTn id="20" dur="2000"/>
                                        <p:tgtEl>
                                          <p:spTgt spid="69">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9">
                                            <p:txEl>
                                              <p:pRg st="2" end="2"/>
                                            </p:txEl>
                                          </p:spTgt>
                                        </p:tgtEl>
                                        <p:attrNameLst>
                                          <p:attrName>style.visibility</p:attrName>
                                        </p:attrNameLst>
                                      </p:cBhvr>
                                      <p:to>
                                        <p:strVal val="visible"/>
                                      </p:to>
                                    </p:set>
                                    <p:animEffect transition="in" filter="fade">
                                      <p:cBhvr>
                                        <p:cTn id="23" dur="2000"/>
                                        <p:tgtEl>
                                          <p:spTgt spid="69">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9">
                                            <p:txEl>
                                              <p:pRg st="3" end="3"/>
                                            </p:txEl>
                                          </p:spTgt>
                                        </p:tgtEl>
                                        <p:attrNameLst>
                                          <p:attrName>style.visibility</p:attrName>
                                        </p:attrNameLst>
                                      </p:cBhvr>
                                      <p:to>
                                        <p:strVal val="visible"/>
                                      </p:to>
                                    </p:set>
                                    <p:animEffect transition="in" filter="fade">
                                      <p:cBhvr>
                                        <p:cTn id="26" dur="2000"/>
                                        <p:tgtEl>
                                          <p:spTgt spid="6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marL="742950" indent="-742950" algn="just">
              <a:lnSpc>
                <a:spcPct val="130000"/>
              </a:lnSpc>
              <a:spcAft>
                <a:spcPts val="0"/>
              </a:spcAft>
              <a:buAutoNum type="arabicPeriod"/>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请给下面的句子选用恰当的词语。</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走在大街上，天色微暗，行人稀少，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________</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几片雪花飘落，更平添了几分寒意。</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偶尔　偶然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
        <p:nvSpPr>
          <p:cNvPr id="12" name="矩形 11"/>
          <p:cNvSpPr/>
          <p:nvPr/>
        </p:nvSpPr>
        <p:spPr>
          <a:xfrm>
            <a:off x="1880324" y="6968364"/>
            <a:ext cx="20145516" cy="44168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91998" y="6968364"/>
            <a:ext cx="1993120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“偶然”和“偶尔”都含有“有时候、不经常”的意思。但“偶尔”常做副词，修饰动词；“偶然”常做形容词，修饰名词。句中用于修饰“飘落”，所以应选“偶尔”。</a:t>
            </a:r>
          </a:p>
        </p:txBody>
      </p:sp>
    </p:spTree>
    <p:extLst>
      <p:ext uri="{BB962C8B-B14F-4D97-AF65-F5344CB8AC3E}">
        <p14:creationId xmlns:p14="http://schemas.microsoft.com/office/powerpoint/2010/main" xmlns="" val="35590323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看搭配。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关联词语在使用中有着固定的搭配关系，一般不能换用。在辨析虚词时，要结合句中出现的词语，看清是不是成套出现，是否构成了固定搭配关系。一些虚词如有多种搭配关系，就要结合语境来选择。如：“不但”和“而且”“反而”都能搭配，如果前后分句意思相反，“不但”则只能与“反而”搭配。“无论”只能和表选择的词语“或”“还是”搭配，不能和表并列的词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搭配。常用成套关联词语有：</a:t>
            </a:r>
          </a:p>
        </p:txBody>
      </p:sp>
    </p:spTree>
    <p:extLst>
      <p:ext uri="{BB962C8B-B14F-4D97-AF65-F5344CB8AC3E}">
        <p14:creationId xmlns:p14="http://schemas.microsoft.com/office/powerpoint/2010/main" xmlns="" val="419816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2059953" y="2952868"/>
            <a:ext cx="2677891" cy="707886"/>
            <a:chOff x="2074961" y="4276948"/>
            <a:chExt cx="2677891" cy="707886"/>
          </a:xfrm>
        </p:grpSpPr>
        <p:pic>
          <p:nvPicPr>
            <p:cNvPr id="14"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现场指导</a:t>
              </a:r>
            </a:p>
          </p:txBody>
        </p:sp>
      </p:grpSp>
      <p:sp>
        <p:nvSpPr>
          <p:cNvPr id="16" name="TextBox 15"/>
          <p:cNvSpPr txBox="1"/>
          <p:nvPr/>
        </p:nvSpPr>
        <p:spPr>
          <a:xfrm>
            <a:off x="1951762" y="3875068"/>
            <a:ext cx="20002640" cy="1614801"/>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 下列各句中加点成语的使用，全都正确的一项是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原题见本讲“真题体验”第</a:t>
            </a: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题</a:t>
            </a:r>
            <a:r>
              <a:rPr lang="en-US" altLang="zh-CN" sz="4000" dirty="0">
                <a:solidFill>
                  <a:schemeClr val="tx1">
                    <a:lumMod val="50000"/>
                    <a:lumOff val="50000"/>
                  </a:schemeClr>
                </a:solidFill>
                <a:latin typeface="微软雅黑" pitchFamily="34" charset="-122"/>
                <a:ea typeface="微软雅黑" pitchFamily="34" charset="-122"/>
              </a:rPr>
              <a:t>)</a:t>
            </a:r>
          </a:p>
        </p:txBody>
      </p:sp>
      <p:graphicFrame>
        <p:nvGraphicFramePr>
          <p:cNvPr id="19" name="表格 18"/>
          <p:cNvGraphicFramePr>
            <a:graphicFrameLocks noGrp="1"/>
          </p:cNvGraphicFramePr>
          <p:nvPr>
            <p:extLst/>
          </p:nvPr>
        </p:nvGraphicFramePr>
        <p:xfrm>
          <a:off x="1882020" y="5762249"/>
          <a:ext cx="19941179" cy="4172474"/>
        </p:xfrm>
        <a:graphic>
          <a:graphicData uri="http://schemas.openxmlformats.org/drawingml/2006/table">
            <a:tbl>
              <a:tblPr>
                <a:tableStyleId>{16D9F66E-5EB9-4882-86FB-DCBF35E3C3E4}</a:tableStyleId>
              </a:tblPr>
              <a:tblGrid>
                <a:gridCol w="1241758">
                  <a:extLst>
                    <a:ext uri="{9D8B030D-6E8A-4147-A177-3AD203B41FA5}">
                      <a16:colId xmlns="" xmlns:a16="http://schemas.microsoft.com/office/drawing/2014/main" val="20000"/>
                    </a:ext>
                  </a:extLst>
                </a:gridCol>
                <a:gridCol w="2045249">
                  <a:extLst>
                    <a:ext uri="{9D8B030D-6E8A-4147-A177-3AD203B41FA5}">
                      <a16:colId xmlns="" xmlns:a16="http://schemas.microsoft.com/office/drawing/2014/main" val="20001"/>
                    </a:ext>
                  </a:extLst>
                </a:gridCol>
                <a:gridCol w="16654172">
                  <a:extLst>
                    <a:ext uri="{9D8B030D-6E8A-4147-A177-3AD203B41FA5}">
                      <a16:colId xmlns="" xmlns:a16="http://schemas.microsoft.com/office/drawing/2014/main" val="20002"/>
                    </a:ext>
                  </a:extLst>
                </a:gridCol>
              </a:tblGrid>
              <a:tr h="1000457">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a:t>
                      </a:r>
                    </a:p>
                  </a:txBody>
                  <a:tcPr marL="68580" marR="68580" marT="0" marB="0" anchor="ctr"/>
                </a:tc>
                <a:tc>
                  <a:txBody>
                    <a:bodyPr/>
                    <a:lstStyle/>
                    <a:p>
                      <a:pPr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审题要点</a:t>
                      </a:r>
                    </a:p>
                  </a:txBody>
                  <a:tcPr marL="68580" marR="68580" marT="0" marB="0" anchor="ctr"/>
                </a:tc>
                <a:tc>
                  <a:txBody>
                    <a:bodyPr/>
                    <a:lstStyle/>
                    <a:p>
                      <a:pPr indent="133350" algn="just">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要求选出全都正确的一项，即要求选出没有一个使用错误的句子</a:t>
                      </a:r>
                    </a:p>
                  </a:txBody>
                  <a:tcPr marL="68580" marR="68580" marT="0" marB="0" anchor="ctr"/>
                </a:tc>
                <a:extLst>
                  <a:ext uri="{0D108BD9-81ED-4DB2-BD59-A6C34878D82A}">
                    <a16:rowId xmlns="" xmlns:a16="http://schemas.microsoft.com/office/drawing/2014/main" val="10000"/>
                  </a:ext>
                </a:extLst>
              </a:tr>
              <a:tr h="3172017">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思路分析</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①反复阅读句子，明确句意</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谁、什么、是褒是贬、要突出什么</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和成语意义。②凭语感筛选出易分辨成语。③运用多种方法仔细辨析成语运用是否正确。④可采用排除法选择，只要有一个运用错误，即可排除此选项 </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4057879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extLst/>
          </p:nvPr>
        </p:nvGraphicFramePr>
        <p:xfrm>
          <a:off x="2023200" y="3132758"/>
          <a:ext cx="19800000" cy="6336705"/>
        </p:xfrm>
        <a:graphic>
          <a:graphicData uri="http://schemas.openxmlformats.org/drawingml/2006/table">
            <a:tbl>
              <a:tblPr>
                <a:tableStyleId>{16D9F66E-5EB9-4882-86FB-DCBF35E3C3E4}</a:tableStyleId>
              </a:tblPr>
              <a:tblGrid>
                <a:gridCol w="2344127">
                  <a:extLst>
                    <a:ext uri="{9D8B030D-6E8A-4147-A177-3AD203B41FA5}">
                      <a16:colId xmlns="" xmlns:a16="http://schemas.microsoft.com/office/drawing/2014/main" val="1059584619"/>
                    </a:ext>
                  </a:extLst>
                </a:gridCol>
                <a:gridCol w="17455873">
                  <a:extLst>
                    <a:ext uri="{9D8B030D-6E8A-4147-A177-3AD203B41FA5}">
                      <a16:colId xmlns="" xmlns:a16="http://schemas.microsoft.com/office/drawing/2014/main" val="2087050419"/>
                    </a:ext>
                  </a:extLst>
                </a:gridCol>
              </a:tblGrid>
              <a:tr h="856309">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表并列的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一方面</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，另一方面</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有时</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，有时</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既</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又</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，又</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580025387"/>
                  </a:ext>
                </a:extLst>
              </a:tr>
              <a:tr h="1198851">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表选择的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不是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，就是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，还是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与其</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，不如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宁可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，也不</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026742827"/>
                  </a:ext>
                </a:extLst>
              </a:tr>
              <a:tr h="856309">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表递进的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不但</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，而且</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尚且</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，何况</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755940136"/>
                  </a:ext>
                </a:extLst>
              </a:tr>
              <a:tr h="856309">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表转折的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虽然</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，但是</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尽管</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，可是</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65757823"/>
                  </a:ext>
                </a:extLst>
              </a:tr>
              <a:tr h="856309">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表条件的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只要</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，就</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只有</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，才</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除非</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，才</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无论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，都</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2385617736"/>
                  </a:ext>
                </a:extLst>
              </a:tr>
              <a:tr h="856309">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表假设的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如果</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，那么</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即使</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，也</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850802542"/>
                  </a:ext>
                </a:extLst>
              </a:tr>
              <a:tr h="856309">
                <a:tc>
                  <a:txBody>
                    <a:bodyPr/>
                    <a:lstStyle/>
                    <a:p>
                      <a:pPr algn="ctr">
                        <a:spcAft>
                          <a:spcPts val="0"/>
                        </a:spcAft>
                      </a:pPr>
                      <a:r>
                        <a:rPr lang="zh-CN" altLang="en-US" sz="3600" kern="100">
                          <a:solidFill>
                            <a:schemeClr val="tx1">
                              <a:lumMod val="50000"/>
                              <a:lumOff val="50000"/>
                            </a:schemeClr>
                          </a:solidFill>
                          <a:latin typeface="微软雅黑" pitchFamily="34" charset="-122"/>
                          <a:ea typeface="微软雅黑" pitchFamily="34" charset="-122"/>
                          <a:cs typeface="Times New Roman"/>
                        </a:rPr>
                        <a:t>表因果的</a:t>
                      </a:r>
                    </a:p>
                  </a:txBody>
                  <a:tcPr marL="68580" marR="68580" marT="0" marB="0" anchor="ctr"/>
                </a:tc>
                <a:tc>
                  <a:txBody>
                    <a:bodyPr/>
                    <a:lstStyle/>
                    <a:p>
                      <a:pPr algn="l">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因为</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，所以</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　既然</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，就</a:t>
                      </a:r>
                      <a:r>
                        <a:rPr lang="en-US" sz="3600" kern="100" dirty="0">
                          <a:solidFill>
                            <a:schemeClr val="tx1">
                              <a:lumMod val="50000"/>
                              <a:lumOff val="50000"/>
                            </a:schemeClr>
                          </a:solidFill>
                          <a:latin typeface="微软雅黑" pitchFamily="34" charset="-122"/>
                          <a:ea typeface="微软雅黑" pitchFamily="34" charset="-122"/>
                          <a:cs typeface="Times New Roman"/>
                        </a:rPr>
                        <a:t>……</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519310201"/>
                  </a:ext>
                </a:extLst>
              </a:tr>
            </a:tbl>
          </a:graphicData>
        </a:graphic>
      </p:graphicFrame>
    </p:spTree>
    <p:extLst>
      <p:ext uri="{BB962C8B-B14F-4D97-AF65-F5344CB8AC3E}">
        <p14:creationId xmlns:p14="http://schemas.microsoft.com/office/powerpoint/2010/main" xmlns="" val="36322929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依次填入下面一段文字横线处的关联词语，衔接最恰当的一组是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当你还是一棵幼苗的时候，别人不容易在远处看到你。</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他们从你身边走过</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站在你身边，也可能视而不见，</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你还不引人注目。而</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你长成一株大树，哪怕在很远的地方，别人也会看到你，并且欣赏你。</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虽然 甚至   因为  如果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虽然  或者  除非  只有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即使  或者  除非  只有</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即使  甚至  因为  如果</a:t>
            </a:r>
          </a:p>
        </p:txBody>
      </p:sp>
    </p:spTree>
    <p:extLst>
      <p:ext uri="{BB962C8B-B14F-4D97-AF65-F5344CB8AC3E}">
        <p14:creationId xmlns:p14="http://schemas.microsoft.com/office/powerpoint/2010/main" xmlns="" val="59373723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答本题，主要看搭配情况。第一处：“虽然”表转折，多用“但是”“可是”“却”等与它呼应；“即使”表让步假设，常用“也”呼应。句中“他们从你身边走过”只是一种假设的情况，所以，应选“即使”。第二处：“甚至”表递进，“或者”表选择。结合前后语境，“站在你身边”比“从你身边走过”更能强调下面反面的“视而不见”，所以应选“甚至”。第三处：“因为”通常与“所以”构成最常用的关联词，也可以先阐述结果，再表述原因。“除非”通常表示唯一的条件。句中“还不引人注目”只是阐明一种原因，所以，应选“因为”。第四处：“如果”表示假设，“只有”表示条件。句中“哪怕</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，也</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表示具有递进意味的让步假设，它的前一句只有表示假设，才会与这个让步假设在意思和语气上都协调，如果前面表示条件，则与后面的让步假设在意思和语气上都不协调，所以第四空选“如果”。</a:t>
            </a:r>
          </a:p>
        </p:txBody>
      </p:sp>
    </p:spTree>
    <p:extLst>
      <p:ext uri="{BB962C8B-B14F-4D97-AF65-F5344CB8AC3E}">
        <p14:creationId xmlns:p14="http://schemas.microsoft.com/office/powerpoint/2010/main" xmlns="" val="15859049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看语气。</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主要是指表示语气的副词和助词。所有这些都要结合具体的语境，多加体会揣摩。有些虚词必须用在表疑问的句子中，用在陈述句中就不合语法。有些虚词用来表达委婉的语气，有些用来表达强调的语气。</a:t>
            </a:r>
          </a:p>
          <a:p>
            <a:pPr>
              <a:lnSpc>
                <a:spcPct val="130000"/>
              </a:lnSpc>
            </a:pP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280330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15458"/>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请给下列句子选用恰当的词语。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他是刚进车间的新工人，做起活来</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慢一些。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未免　不免</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连学好母语都需要花大力气，下苦功夫，</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学习外语呢？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何况　况且</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去图书馆，</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去电影院？他一时拿不定主意。</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或者　还是</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880324" y="7076207"/>
            <a:ext cx="20145516" cy="43089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1762" y="7076207"/>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未免”表示前面所说的情况不合适，或对前面所说的情况不以为然，含有委婉批评的意味；“不免”表示由于前面所说的原因而不能避免某种消极的结果。“他是刚进车间的新工人”正是“做起活来慢”的原因，此处是对“他”的客观评价，没有批评的语气。因此，结合语气判断，应选“不免”。</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况且”常与“还”搭配；“何况”可用于反问，“况且”则不能。因此，应选“何况”。</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(3)“</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或者”只能用于陈述语气，此处应用“还是”。</a:t>
            </a:r>
          </a:p>
        </p:txBody>
      </p:sp>
    </p:spTree>
    <p:extLst>
      <p:ext uri="{BB962C8B-B14F-4D97-AF65-F5344CB8AC3E}">
        <p14:creationId xmlns:p14="http://schemas.microsoft.com/office/powerpoint/2010/main" xmlns="" val="25916999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看假设与事实。</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这种方法其实是“看语气辨析”的延伸。关联词语中有些表示的是假设语气，如“即使”“不管”；有些表示的是既成事实，如“虽然”“尽管”。</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请给下列句子选用恰当的词语。</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(1)________</a:t>
            </a:r>
            <a:r>
              <a:rPr lang="zh-CN" altLang="en-US" sz="4000" dirty="0">
                <a:solidFill>
                  <a:schemeClr val="tx1">
                    <a:lumMod val="50000"/>
                    <a:lumOff val="50000"/>
                  </a:schemeClr>
                </a:solidFill>
                <a:latin typeface="微软雅黑" pitchFamily="34" charset="-122"/>
                <a:ea typeface="微软雅黑" pitchFamily="34" charset="-122"/>
              </a:rPr>
              <a:t>路途遥远，他还是坚持要去。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不管　尽管</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(2)________</a:t>
            </a:r>
            <a:r>
              <a:rPr lang="zh-CN" altLang="en-US" sz="4000" dirty="0">
                <a:solidFill>
                  <a:schemeClr val="tx1">
                    <a:lumMod val="50000"/>
                    <a:lumOff val="50000"/>
                  </a:schemeClr>
                </a:solidFill>
                <a:latin typeface="微软雅黑" pitchFamily="34" charset="-122"/>
                <a:ea typeface="微软雅黑" pitchFamily="34" charset="-122"/>
              </a:rPr>
              <a:t>路途有多远，我都要去。</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尽管　不管</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880324" y="8844372"/>
            <a:ext cx="20145516" cy="25408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23200" y="8844372"/>
            <a:ext cx="19931202" cy="1532727"/>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路途遥远”是事实，根据句意，应选“尽管”。</a:t>
            </a:r>
          </a:p>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路途有多远”是假设，根据句意，应选“不管”。</a:t>
            </a:r>
          </a:p>
        </p:txBody>
      </p:sp>
    </p:spTree>
    <p:extLst>
      <p:ext uri="{BB962C8B-B14F-4D97-AF65-F5344CB8AC3E}">
        <p14:creationId xmlns:p14="http://schemas.microsoft.com/office/powerpoint/2010/main" xmlns="" val="19096160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看标点。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有些关联词语在使用时可以用标点符号与分句隔开，如“因此”“其实”“确实”“相反”。借助这一点，对辨析虚词也有帮助。</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请给下面的句子选用恰当的词语。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知识的海洋是无穷无尽的，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，学习是无止境的。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因而　因此</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880324" y="7957293"/>
            <a:ext cx="20145516" cy="34278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97365" y="8085491"/>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“因而”一般不能用标点将其与分句隔开，应选“因此”。</a:t>
            </a:r>
          </a:p>
        </p:txBody>
      </p:sp>
    </p:spTree>
    <p:extLst>
      <p:ext uri="{BB962C8B-B14F-4D97-AF65-F5344CB8AC3E}">
        <p14:creationId xmlns:p14="http://schemas.microsoft.com/office/powerpoint/2010/main" xmlns="" val="350569120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729430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看位置。</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虚词的位置必须根据句子的语法需要和虚词自身的表意特点来确定。关联词语有固定的位置，有的只能用于前一分句，比如“由于”；有的只能用于后一分句，比如“却”“然而”“至于”“以致”。在句中的位置不对，就是误用。复句中出现成对关联词，如果前后分句主语相同，虚词用在主语后；前后分句主语不同，虚词用在主语前。</a:t>
            </a: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指出下面句子中加点虚词的使用是否恰当。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至于我报考师范类院校，是既定方针，哪所学校放在第一志愿，还没做最后决定。</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880324" y="9901510"/>
            <a:ext cx="20145516" cy="14836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91998" y="10178872"/>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“至于”表示另提一事，用在后一分句开头，应该放在“哪所”前。</a:t>
            </a:r>
          </a:p>
        </p:txBody>
      </p:sp>
      <p:sp>
        <p:nvSpPr>
          <p:cNvPr id="10" name="TextBox 75"/>
          <p:cNvSpPr txBox="1"/>
          <p:nvPr/>
        </p:nvSpPr>
        <p:spPr>
          <a:xfrm>
            <a:off x="1080444" y="887679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5365778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P spid="10"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9369021"/>
            <a:ext cx="20145516" cy="20161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44605" y="9396617"/>
            <a:ext cx="19931202"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“或者”书面语色彩过浓，应改为用于口语的“要么”。</a:t>
            </a:r>
          </a:p>
        </p:txBody>
      </p:sp>
      <p:grpSp>
        <p:nvGrpSpPr>
          <p:cNvPr id="11" name="组合 10"/>
          <p:cNvGrpSpPr/>
          <p:nvPr/>
        </p:nvGrpSpPr>
        <p:grpSpPr>
          <a:xfrm>
            <a:off x="2023200" y="2874936"/>
            <a:ext cx="19574012" cy="6494085"/>
            <a:chOff x="2023200" y="2874936"/>
            <a:chExt cx="19574012" cy="6494085"/>
          </a:xfrm>
        </p:grpSpPr>
        <p:sp>
          <p:nvSpPr>
            <p:cNvPr id="54" name="TextBox 53"/>
            <p:cNvSpPr txBox="1"/>
            <p:nvPr/>
          </p:nvSpPr>
          <p:spPr>
            <a:xfrm>
              <a:off x="2023200" y="2874936"/>
              <a:ext cx="19574012" cy="649408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看语体。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有些虚词使用随意，属日常口语，不能用于书面语色彩浓重的句子中。用于口语中的虚词有“要是”、“要不”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一般用在祈使句中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、“别说”、“就是”等。值得强调的是，一些文言虚词只适用于书面语中。</a:t>
              </a: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指出下面句子中加点的虚词使用是否恰当。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咱们去散散步吧，或者去看电影，别总这么闲坐着。</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TextBox 75"/>
            <p:cNvSpPr txBox="1"/>
            <p:nvPr/>
          </p:nvSpPr>
          <p:spPr>
            <a:xfrm>
              <a:off x="5328916" y="810131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3977395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看主客体。</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如果不能正确辨别介词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如“对”和“对于”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引出的对象是主体还是客体，就容易导致主客体颠倒，误用虚词。</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827415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表格 13"/>
          <p:cNvGraphicFramePr>
            <a:graphicFrameLocks noGrp="1"/>
          </p:cNvGraphicFramePr>
          <p:nvPr>
            <p:extLst/>
          </p:nvPr>
        </p:nvGraphicFramePr>
        <p:xfrm>
          <a:off x="2023200" y="3946506"/>
          <a:ext cx="19788326" cy="7215238"/>
        </p:xfrm>
        <a:graphic>
          <a:graphicData uri="http://schemas.openxmlformats.org/drawingml/2006/table">
            <a:tbl>
              <a:tblPr>
                <a:tableStyleId>{16D9F66E-5EB9-4882-86FB-DCBF35E3C3E4}</a:tableStyleId>
              </a:tblPr>
              <a:tblGrid>
                <a:gridCol w="1232240">
                  <a:extLst>
                    <a:ext uri="{9D8B030D-6E8A-4147-A177-3AD203B41FA5}">
                      <a16:colId xmlns="" xmlns:a16="http://schemas.microsoft.com/office/drawing/2014/main" val="20000"/>
                    </a:ext>
                  </a:extLst>
                </a:gridCol>
                <a:gridCol w="2029572">
                  <a:extLst>
                    <a:ext uri="{9D8B030D-6E8A-4147-A177-3AD203B41FA5}">
                      <a16:colId xmlns="" xmlns:a16="http://schemas.microsoft.com/office/drawing/2014/main" val="20001"/>
                    </a:ext>
                  </a:extLst>
                </a:gridCol>
                <a:gridCol w="16526514">
                  <a:extLst>
                    <a:ext uri="{9D8B030D-6E8A-4147-A177-3AD203B41FA5}">
                      <a16:colId xmlns="" xmlns:a16="http://schemas.microsoft.com/office/drawing/2014/main" val="20002"/>
                    </a:ext>
                  </a:extLst>
                </a:gridCol>
              </a:tblGrid>
              <a:tr h="2335724">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教你</a:t>
                      </a:r>
                    </a:p>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答题有据</a:t>
                      </a:r>
                    </a:p>
                  </a:txBody>
                  <a:tcPr marL="68580" marR="68580" marT="0" marB="0" anchor="ctr"/>
                </a:tc>
                <a:tc>
                  <a:txBody>
                    <a:bodyPr/>
                    <a:lstStyle/>
                    <a:p>
                      <a:pPr indent="133350"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目不交睫”的意思是没有合上眼皮。形容夜间不睡觉或睡不着。①句侧重说“快”，应为“目不暇接”。“厝火积薪”的意思是把火放到柴堆下面。比喻潜伏着很大危险。②句语境是“未雨绸缪”，不符合语境。“筚路蓝缕”的意思是驾着简陋的车，穿着破烂的衣服</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去开辟山林</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形容创业的艰苦。“讳莫如深”的原意为事件重大，讳而不言。后指把事情隐瞒得很紧。“安步当车”的意思是以从容的步行代替乘车。形容轻松缓慢地行走。⑤句侧重点在“着急、迅速”，不符合语境。“苦心孤诣”的意思是费尽心思钻研或经营，到了别人所达不到的地步</a:t>
                      </a:r>
                    </a:p>
                  </a:txBody>
                  <a:tcPr marL="68580" marR="68580" marT="0" marB="0" anchor="ctr"/>
                </a:tc>
                <a:extLst>
                  <a:ext uri="{0D108BD9-81ED-4DB2-BD59-A6C34878D82A}">
                    <a16:rowId xmlns="" xmlns:a16="http://schemas.microsoft.com/office/drawing/2014/main" val="10000"/>
                  </a:ext>
                </a:extLst>
              </a:tr>
              <a:tr h="1509382">
                <a:tc vMerge="1">
                  <a:txBody>
                    <a:bodyPr/>
                    <a:lstStyle/>
                    <a:p>
                      <a:endParaRPr lang="zh-CN" altLang="en-US"/>
                    </a:p>
                  </a:txBody>
                  <a:tcP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我来答题</a:t>
                      </a:r>
                    </a:p>
                  </a:txBody>
                  <a:tcPr marL="68580" marR="68580" marT="0" marB="0" anchor="ctr"/>
                </a:tc>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p>
                  </a:txBody>
                  <a:tcPr marL="68580" marR="68580" marT="0" marB="0" anchor="ctr"/>
                </a:tc>
                <a:extLst>
                  <a:ext uri="{0D108BD9-81ED-4DB2-BD59-A6C34878D82A}">
                    <a16:rowId xmlns="" xmlns:a16="http://schemas.microsoft.com/office/drawing/2014/main" val="10001"/>
                  </a:ext>
                </a:extLst>
              </a:tr>
            </a:tbl>
          </a:graphicData>
        </a:graphic>
      </p:graphicFrame>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0" name="矩形 59"/>
          <p:cNvSpPr/>
          <p:nvPr/>
        </p:nvSpPr>
        <p:spPr>
          <a:xfrm>
            <a:off x="6048996" y="10045526"/>
            <a:ext cx="6357982" cy="742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p>
        </p:txBody>
      </p:sp>
      <p:sp>
        <p:nvSpPr>
          <p:cNvPr id="16" name="TextBox 15"/>
          <p:cNvSpPr txBox="1"/>
          <p:nvPr/>
        </p:nvSpPr>
        <p:spPr>
          <a:xfrm>
            <a:off x="20168452" y="3017812"/>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TextBox 9"/>
          <p:cNvSpPr txBox="1"/>
          <p:nvPr/>
        </p:nvSpPr>
        <p:spPr>
          <a:xfrm>
            <a:off x="10513492" y="10189542"/>
            <a:ext cx="184731" cy="738664"/>
          </a:xfrm>
          <a:prstGeom prst="rect">
            <a:avLst/>
          </a:prstGeom>
          <a:noFill/>
        </p:spPr>
        <p:txBody>
          <a:bodyPr wrap="none" rtlCol="0">
            <a:spAutoFit/>
          </a:bodyPr>
          <a:lstStyle/>
          <a:p>
            <a:endParaRPr lang="zh-CN" altLang="en-US" dirty="0"/>
          </a:p>
        </p:txBody>
      </p:sp>
    </p:spTree>
    <p:extLst>
      <p:ext uri="{BB962C8B-B14F-4D97-AF65-F5344CB8AC3E}">
        <p14:creationId xmlns:p14="http://schemas.microsoft.com/office/powerpoint/2010/main" xmlns="" val="38423051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0">
                                            <p:txEl>
                                              <p:pRg st="0" end="0"/>
                                            </p:txEl>
                                          </p:spTgt>
                                        </p:tgtEl>
                                        <p:attrNameLst>
                                          <p:attrName>style.visibility</p:attrName>
                                        </p:attrNameLst>
                                      </p:cBhvr>
                                      <p:to>
                                        <p:strVal val="visible"/>
                                      </p:to>
                                    </p:set>
                                    <p:animEffect transition="in" filter="fade">
                                      <p:cBhvr>
                                        <p:cTn id="19" dur="20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build="allAtOnce"/>
      <p:bldP spid="16"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下列语句中，加点的词语使用恰当的一项是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在今年全国两会上，总理对于一些地方房价还没有回到合理价位，调控不能放松的表态，让市场对楼市调控政策放松的预期落了空。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在岗位技术培训之后，小李成为生产明星，</a:t>
            </a:r>
            <a:r>
              <a:rPr lang="en-US" altLang="zh-CN" sz="4000" dirty="0">
                <a:solidFill>
                  <a:schemeClr val="tx1">
                    <a:lumMod val="50000"/>
                    <a:lumOff val="50000"/>
                  </a:schemeClr>
                </a:solidFill>
                <a:latin typeface="微软雅黑" pitchFamily="34" charset="-122"/>
                <a:ea typeface="微软雅黑" pitchFamily="34" charset="-122"/>
              </a:rPr>
              <a:t>2017</a:t>
            </a:r>
            <a:r>
              <a:rPr lang="zh-CN" altLang="en-US" sz="4000" dirty="0">
                <a:solidFill>
                  <a:schemeClr val="tx1">
                    <a:lumMod val="50000"/>
                    <a:lumOff val="50000"/>
                  </a:schemeClr>
                </a:solidFill>
                <a:latin typeface="微软雅黑" pitchFamily="34" charset="-122"/>
                <a:ea typeface="微软雅黑" pitchFamily="34" charset="-122"/>
              </a:rPr>
              <a:t>年他完成的全年工作量超过规定指标的百分之四十，获得了所在企业的嘉奖。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一项对大学毕业生发展状况的调查表明，无论他们在校成绩多么优秀，走上工作岗位后都将面临各种挑战，需要用勤奋、智慧与坚忍去应对。</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公司生产的手机产品质量提高了，功能齐全了，款式新颖了，况且包装也精美了，因而受到广大用户的热烈欢迎。</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0" name="TextBox 75"/>
          <p:cNvSpPr txBox="1"/>
          <p:nvPr/>
        </p:nvSpPr>
        <p:spPr>
          <a:xfrm>
            <a:off x="1448668" y="720403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5"/>
          <p:cNvSpPr txBox="1"/>
          <p:nvPr/>
        </p:nvSpPr>
        <p:spPr>
          <a:xfrm>
            <a:off x="7370676" y="485108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5"/>
          <p:cNvSpPr txBox="1"/>
          <p:nvPr/>
        </p:nvSpPr>
        <p:spPr>
          <a:xfrm>
            <a:off x="10986713" y="805148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5"/>
          <p:cNvSpPr txBox="1"/>
          <p:nvPr/>
        </p:nvSpPr>
        <p:spPr>
          <a:xfrm>
            <a:off x="15482044" y="961347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27273184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0" grpId="0"/>
      <p:bldP spid="11" grpId="0"/>
      <p:bldP spid="12" grpId="0"/>
      <p:bldP spid="13"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1880324" y="3484065"/>
            <a:ext cx="20145516" cy="7901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7481" y="3484065"/>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本题考查虚词运用的能力。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项，要分清主客体，应该用“对”。表示人与人之间或人与事物之间的对待关系时，只能用“对”，不能用“对于”。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项，“的”使用不当，加“的”表意不清，令人费解。</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项，“无论”是“不管、不论”的意思，是表条件关系的连词，表示条件不同而结果不变。词语使用符合语境。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项，“况且”表示更进一步，递进意思强烈，程度重；改为“而且”好，虽然也有进一步的意思，但是程度轻，改为“并且”也可以。</a:t>
            </a:r>
          </a:p>
        </p:txBody>
      </p:sp>
    </p:spTree>
    <p:extLst>
      <p:ext uri="{BB962C8B-B14F-4D97-AF65-F5344CB8AC3E}">
        <p14:creationId xmlns:p14="http://schemas.microsoft.com/office/powerpoint/2010/main" xmlns="" val="358611187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561589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看前后。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有些虚词用来连接词语或短语，有些虚词用来连接句子，了解了这种用法，辨析时就不容易出错。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针对训练</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指出下列句子中加点的虚词使用是否恰当。</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又要有周密的计划，又要有切实的措施。</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一个受过高等护理教育的护士，应该既有理论经验又有实践经验。</a:t>
            </a:r>
          </a:p>
        </p:txBody>
      </p:sp>
      <p:sp>
        <p:nvSpPr>
          <p:cNvPr id="8" name="TextBox 75"/>
          <p:cNvSpPr txBox="1"/>
          <p:nvPr/>
        </p:nvSpPr>
        <p:spPr>
          <a:xfrm>
            <a:off x="6104957" y="718179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TextBox 75"/>
          <p:cNvSpPr txBox="1"/>
          <p:nvPr/>
        </p:nvSpPr>
        <p:spPr>
          <a:xfrm>
            <a:off x="9919912" y="809305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0" name="TextBox 75"/>
          <p:cNvSpPr txBox="1"/>
          <p:nvPr/>
        </p:nvSpPr>
        <p:spPr>
          <a:xfrm>
            <a:off x="12913979" y="802916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矩形 10"/>
          <p:cNvSpPr/>
          <p:nvPr/>
        </p:nvSpPr>
        <p:spPr>
          <a:xfrm>
            <a:off x="1880324" y="8952497"/>
            <a:ext cx="20145516" cy="24326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57599" y="8952497"/>
            <a:ext cx="19931202" cy="2182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通常用来连接并列的词语或短语；而“既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一般连接并列的句子。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应改为“既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应改为“又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。其他类似的虚词有“或”与“或者”，“乃至”与“以至、以致”，前者均用来连接词语，后者均用来连接句子。</a:t>
            </a:r>
          </a:p>
        </p:txBody>
      </p:sp>
    </p:spTree>
    <p:extLst>
      <p:ext uri="{BB962C8B-B14F-4D97-AF65-F5344CB8AC3E}">
        <p14:creationId xmlns:p14="http://schemas.microsoft.com/office/powerpoint/2010/main" xmlns="" val="21859259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8" grpId="0"/>
      <p:bldP spid="9" grpId="0"/>
      <p:bldP spid="10" grpId="0"/>
      <p:bldP spid="12"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023200" y="2874936"/>
            <a:ext cx="19574012" cy="6416115"/>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看结构。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虚词的使用应切合语境的需求，如果滥用，往往会造成语意的累赘、重复，甚至破坏句子的结构。</a:t>
            </a:r>
          </a:p>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针对训练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10 .  </a:t>
            </a:r>
            <a:r>
              <a:rPr lang="zh-CN" altLang="en-US" sz="4000" dirty="0">
                <a:solidFill>
                  <a:schemeClr val="tx1">
                    <a:lumMod val="50000"/>
                    <a:lumOff val="50000"/>
                  </a:schemeClr>
                </a:solidFill>
                <a:latin typeface="微软雅黑" pitchFamily="34" charset="-122"/>
                <a:ea typeface="微软雅黑" pitchFamily="34" charset="-122"/>
              </a:rPr>
              <a:t>指出下列句子在虚词使用方面是否存在问题。</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物权法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深受广大群众所欢迎。</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科学工作者需要有开阔的心胸，就是对自己学术观点不一样的同行也应坦诚相待，精诚合作。</a:t>
            </a:r>
          </a:p>
        </p:txBody>
      </p:sp>
      <p:sp>
        <p:nvSpPr>
          <p:cNvPr id="11" name="矩形 10"/>
          <p:cNvSpPr/>
          <p:nvPr/>
        </p:nvSpPr>
        <p:spPr>
          <a:xfrm>
            <a:off x="1880324" y="9577655"/>
            <a:ext cx="20145516" cy="18075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91998" y="9606856"/>
            <a:ext cx="1993120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(1)</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欢迎”是一个完整的表意结构，再用“所”就显得累赘。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(2)</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虚词的脱漏会直接导致成分的残缺，甚至影响语意的表达。句中“自己”前脱漏了介词“与”，造成语意不连贯。</a:t>
            </a:r>
          </a:p>
        </p:txBody>
      </p:sp>
    </p:spTree>
    <p:extLst>
      <p:ext uri="{BB962C8B-B14F-4D97-AF65-F5344CB8AC3E}">
        <p14:creationId xmlns:p14="http://schemas.microsoft.com/office/powerpoint/2010/main" xmlns="" val="162733799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12"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956298"/>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a:t>
            </a:r>
            <a:r>
              <a:rPr lang="en-US" altLang="zh-CN" sz="3600" b="1" dirty="0">
                <a:solidFill>
                  <a:schemeClr val="tx1">
                    <a:lumMod val="50000"/>
                    <a:lumOff val="50000"/>
                  </a:schemeClr>
                </a:solidFill>
                <a:latin typeface="微软雅黑" pitchFamily="34" charset="-122"/>
                <a:ea typeface="微软雅黑" pitchFamily="34" charset="-122"/>
              </a:rPr>
              <a:t>20</a:t>
            </a:r>
            <a:r>
              <a:rPr lang="zh-CN" altLang="en-US" sz="3600" b="1" dirty="0">
                <a:solidFill>
                  <a:schemeClr val="tx1">
                    <a:lumMod val="50000"/>
                    <a:lumOff val="50000"/>
                  </a:schemeClr>
                </a:solidFill>
                <a:latin typeface="微软雅黑" pitchFamily="34" charset="-122"/>
                <a:ea typeface="微软雅黑" pitchFamily="34" charset="-122"/>
              </a:rPr>
              <a:t>组易混虚词辨析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．不必</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未必</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①“未必”是“必定”的否定，意思是不一定。</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②“不必”是“必须”的否定，意思是不需要、用不着。</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例如：他未必去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他不一定去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他不必去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他用不着去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．除非</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只有</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①“只有”从正面提出某个唯一的条件；“除非”从反面强调不能缺少某个唯一的条件，语气更重。</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②“除非”可以用在“是</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前；“只有”不能。例如：除非是你才那样想。</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只有你才那样想。</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③“除非</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也可以说“除非</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；“只有</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不能说成“只有</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6886675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014502"/>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．跟</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与</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①用作介词时，口语中常用“跟”，书面语现在倾向于用“同”。用作连词时，一般倾向于用“和”，较少用“跟”，用“同”则更少。</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②“与”多用于书面语。尤其多用在书名、标题中。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．固然</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虽然</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  ①“固然”侧重于承认某种事实，“虽然”侧重于让步转折。</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  ②“虽然”可用在主语前或后，比较自由；“固然”则很少用于主语前。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．对</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关于</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表示对待，“对于”的用法大致同“对”。用“对于”的句子都能换成“对”，但用“对”的句子有些不能用“对于”：①表示人与人之间关系只能用“对”。如：大家对我很热情。②“对”可用在副词的前或后，也可用在主语前。如：对这件事，我们会做出安排的。</a:t>
            </a:r>
          </a:p>
        </p:txBody>
      </p:sp>
    </p:spTree>
    <p:extLst>
      <p:ext uri="{BB962C8B-B14F-4D97-AF65-F5344CB8AC3E}">
        <p14:creationId xmlns:p14="http://schemas.microsoft.com/office/powerpoint/2010/main" xmlns="" val="30542992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734699"/>
          </a:xfrm>
          <a:prstGeom prst="rect">
            <a:avLst/>
          </a:prstGeom>
          <a:noFill/>
        </p:spPr>
        <p:txBody>
          <a:bodyPr wrap="square" rtlCol="0">
            <a:spAutoFit/>
          </a:bodyPr>
          <a:lstStyle/>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“对于”不能用在助动词、副词之后。表示关联、涉及的事物，用“关于”；指出对象，用“对于”。如：关于这个问题，我直接跟老王联系。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对于这个问题，我们一定采取积极的态度。若两种意思都有，“关于”“对于”都可以用。如：关于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节约用电的建议，大家都很赞成。“关于”做状语，只用在主语前。“对于”做状语，用在主语前后均可。</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．还</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又</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都可以表示动作再一次出现，但“还”主要表示未实现的动作，“又”主要表示已实现的动作。例如：他昨天来过，明天还来。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他昨天来过，今天又来了。</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．即使</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尽管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虽然</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①“即使”表示的情况一般是假设性的，“尽管、虽然”表示的情况是一种事实。例如：即使条件再差，我们也要完成任务。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尽管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虽然</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条件很差，我们还是完成了任务。</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②“尽管、虽然”的后面可以用连词“可是、但是、然而”等呼应，“即使”不能。例如：尽管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虽然</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很晚了，可是</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但是</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他还不肯离开。</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即使再晚，他也不会离开。</a:t>
            </a:r>
          </a:p>
        </p:txBody>
      </p:sp>
    </p:spTree>
    <p:extLst>
      <p:ext uri="{BB962C8B-B14F-4D97-AF65-F5344CB8AC3E}">
        <p14:creationId xmlns:p14="http://schemas.microsoft.com/office/powerpoint/2010/main" xmlns="" val="423749785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014502"/>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．尽管</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不管</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“尽管”表示一种事实，后面不能用表示任指的词语。“不管”表示一种假设，后面可以用表示任指或选择的词语。例如：尽管下这么大的雨，我还是要去。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不管下多么大的雨，我都要去。</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．难免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未免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不免</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难免：形容词，指不容易避免。其用法有：</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①主要用在动词前，后面常跟“要、会”。如：粗枝大叶，就难免会把事情搞坏。动词前有时加“不”，但意思不变，不表示否定。如：一个人难免不犯一些错误。</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难免犯一些错误</a:t>
            </a:r>
            <a:r>
              <a:rPr lang="en-US" altLang="zh-CN"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②</a:t>
            </a:r>
            <a:r>
              <a:rPr lang="zh-CN" altLang="en-US" sz="3600" dirty="0">
                <a:solidFill>
                  <a:schemeClr val="tx1">
                    <a:lumMod val="50000"/>
                    <a:lumOff val="50000"/>
                  </a:schemeClr>
                </a:solidFill>
                <a:latin typeface="微软雅黑" pitchFamily="34" charset="-122"/>
                <a:ea typeface="微软雅黑" pitchFamily="34" charset="-122"/>
              </a:rPr>
              <a:t>可以用在主语前。如：同志之间，难免看法有时不一致。</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看法难免有时不一致</a:t>
            </a:r>
            <a:r>
              <a:rPr lang="en-US" altLang="zh-CN"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③</a:t>
            </a:r>
            <a:r>
              <a:rPr lang="zh-CN" altLang="en-US" sz="3600" dirty="0">
                <a:solidFill>
                  <a:schemeClr val="tx1">
                    <a:lumMod val="50000"/>
                    <a:lumOff val="50000"/>
                  </a:schemeClr>
                </a:solidFill>
                <a:latin typeface="微软雅黑" pitchFamily="34" charset="-122"/>
                <a:ea typeface="微软雅黑" pitchFamily="34" charset="-122"/>
              </a:rPr>
              <a:t>单独做谓语，通常要放在“是</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的”的中间。主语常是动词短语或“这、那”。如：由于经验不足，走一些弯路是难免的。</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6648790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734699"/>
          </a:xfrm>
          <a:prstGeom prst="rect">
            <a:avLst/>
          </a:prstGeom>
          <a:noFill/>
        </p:spPr>
        <p:txBody>
          <a:bodyPr wrap="square" rtlCol="0">
            <a:spAutoFit/>
          </a:bodyPr>
          <a:lstStyle/>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④修饰名词时，必带“的”，名词限于“现象、事情、情况”等少数几个。如：这是难免的事情。</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未免：副词，表示不以为然，意在否定，但语气比较委婉。常跟程度副词“太、过分、过于、不大、不够、有点、有些</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以及数量词“一点、一些”合用。如：内容不错，只是篇幅未免太长。</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 “未免”表示对某种过分的情况不以为然，侧重在评价。“不免、难免”则表示客观上的不容易避免。因此“未免”不能同“不免、难免”换用。</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．始终</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一直</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①用“始终”的句子都可换用“一直”。</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②“一直”后的动词可以带表示时间的词语，“始终”后的动词不能。例如：大雪一直下了三天。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我一直等到十二点。</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从他走后一直到现在，都没来过信。</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③“一直”可以指将来，“始终”不能。例如：我打算在这儿一直住下去。</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395365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94305"/>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．往往</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常常</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往往”是对到目前为止出现的情况的总结，有一定的规律性，不用于主观意愿。“常常”单纯指动作的重复，不一定有规律性，可以用于主观意愿。“常常”可用于表述将来的事情，“往往”不能。例如：请你常常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我一定常常来。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他希望常常去。这几句里的“常常”都不能换成“往往”。</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②用“往往”的句子要指明与动作有关的情况、条件或结果，“常常”没有这种限制。例如：每逢节日，我们往往到厂矿去演出。</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我们常常演出。</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小刘往往一个人上街。</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小刘常常上街。</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．一概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一律</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用于通知、规定时，概括事物可以通用；概括人，常用“一律”。例如：过期一概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一律</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作废。</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后勤问题一概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一律</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由老赵负责。</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一律凭票入场。</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麦收回来的同志一律休息两天。</a:t>
            </a:r>
          </a:p>
        </p:txBody>
      </p:sp>
    </p:spTree>
    <p:extLst>
      <p:ext uri="{BB962C8B-B14F-4D97-AF65-F5344CB8AC3E}">
        <p14:creationId xmlns:p14="http://schemas.microsoft.com/office/powerpoint/2010/main" xmlns="" val="8257255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2492990"/>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类型一　情境运用正误式</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indent="1071563"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成语运用错误常见有如下角度：</a:t>
            </a:r>
            <a:endPar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角度一　望文生义</a:t>
            </a:r>
          </a:p>
        </p:txBody>
      </p:sp>
      <p:graphicFrame>
        <p:nvGraphicFramePr>
          <p:cNvPr id="19" name="表格 18"/>
          <p:cNvGraphicFramePr>
            <a:graphicFrameLocks noGrp="1"/>
          </p:cNvGraphicFramePr>
          <p:nvPr>
            <p:extLst/>
          </p:nvPr>
        </p:nvGraphicFramePr>
        <p:xfrm>
          <a:off x="2094638" y="6446836"/>
          <a:ext cx="19716888" cy="3143272"/>
        </p:xfrm>
        <a:graphic>
          <a:graphicData uri="http://schemas.openxmlformats.org/drawingml/2006/table">
            <a:tbl>
              <a:tblPr>
                <a:tableStyleId>{16D9F66E-5EB9-4882-86FB-DCBF35E3C3E4}</a:tableStyleId>
              </a:tblPr>
              <a:tblGrid>
                <a:gridCol w="1578094">
                  <a:extLst>
                    <a:ext uri="{9D8B030D-6E8A-4147-A177-3AD203B41FA5}">
                      <a16:colId xmlns="" xmlns:a16="http://schemas.microsoft.com/office/drawing/2014/main" val="20000"/>
                    </a:ext>
                  </a:extLst>
                </a:gridCol>
                <a:gridCol w="18138794">
                  <a:extLst>
                    <a:ext uri="{9D8B030D-6E8A-4147-A177-3AD203B41FA5}">
                      <a16:colId xmlns="" xmlns:a16="http://schemas.microsoft.com/office/drawing/2014/main" val="20001"/>
                    </a:ext>
                  </a:extLst>
                </a:gridCol>
              </a:tblGrid>
              <a:tr h="157163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熟语意义具有整体性，而且意思是约定俗成的。如果仅仅从字面上去牵强附会，就会导致理解不确切，由此而造成的运用错误，就属于望文生义</a:t>
                      </a:r>
                    </a:p>
                  </a:txBody>
                  <a:tcPr marL="68580" marR="68580" marT="0" marB="0" anchor="ctr"/>
                </a:tc>
                <a:extLst>
                  <a:ext uri="{0D108BD9-81ED-4DB2-BD59-A6C34878D82A}">
                    <a16:rowId xmlns="" xmlns:a16="http://schemas.microsoft.com/office/drawing/2014/main" val="10000"/>
                  </a:ext>
                </a:extLst>
              </a:tr>
              <a:tr h="157163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把“万人空巷”理解成“人们都离开街巷回到家里”就是望文生义，它正确的意思是家家户户的人都从巷子里出来</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观看或参加某些大的活动等</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，多用来形容庆祝、欢迎等盛况</a:t>
                      </a:r>
                    </a:p>
                  </a:txBody>
                  <a:tcPr marL="68580" marR="68580" marT="0" marB="0"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10" presetClass="entr" presetSubtype="0" fill="hold" nodeType="withEffect">
                                  <p:stCondLst>
                                    <p:cond delay="0"/>
                                  </p:stCondLst>
                                  <p:childTnLst>
                                    <p:set>
                                      <p:cBhvr>
                                        <p:cTn id="16" dur="1" fill="hold">
                                          <p:stCondLst>
                                            <p:cond delay="0"/>
                                          </p:stCondLst>
                                        </p:cTn>
                                        <p:tgtEl>
                                          <p:spTgt spid="69">
                                            <p:txEl>
                                              <p:pRg st="0" end="0"/>
                                            </p:txEl>
                                          </p:spTgt>
                                        </p:tgtEl>
                                        <p:attrNameLst>
                                          <p:attrName>style.visibility</p:attrName>
                                        </p:attrNameLst>
                                      </p:cBhvr>
                                      <p:to>
                                        <p:strVal val="visible"/>
                                      </p:to>
                                    </p:set>
                                    <p:animEffect transition="in" filter="fade">
                                      <p:cBhvr>
                                        <p:cTn id="17" dur="2000"/>
                                        <p:tgtEl>
                                          <p:spTgt spid="69">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69">
                                            <p:txEl>
                                              <p:pRg st="1" end="1"/>
                                            </p:txEl>
                                          </p:spTgt>
                                        </p:tgtEl>
                                        <p:attrNameLst>
                                          <p:attrName>style.visibility</p:attrName>
                                        </p:attrNameLst>
                                      </p:cBhvr>
                                      <p:to>
                                        <p:strVal val="visible"/>
                                      </p:to>
                                    </p:set>
                                    <p:animEffect transition="in" filter="fade">
                                      <p:cBhvr>
                                        <p:cTn id="20" dur="2000"/>
                                        <p:tgtEl>
                                          <p:spTgt spid="69">
                                            <p:txEl>
                                              <p:pRg st="1" end="1"/>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9">
                                            <p:txEl>
                                              <p:pRg st="2" end="2"/>
                                            </p:txEl>
                                          </p:spTgt>
                                        </p:tgtEl>
                                        <p:attrNameLst>
                                          <p:attrName>style.visibility</p:attrName>
                                        </p:attrNameLst>
                                      </p:cBhvr>
                                      <p:to>
                                        <p:strVal val="visible"/>
                                      </p:to>
                                    </p:set>
                                    <p:animEffect transition="in" filter="fade">
                                      <p:cBhvr>
                                        <p:cTn id="23" dur="2000"/>
                                        <p:tgtEl>
                                          <p:spTgt spid="69">
                                            <p:txEl>
                                              <p:pRg st="2" end="2"/>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94305"/>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．以致</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以至</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以致：连词，致使。表示下文是上述原因所造成的结果，大多是不好的或说话人所不希望的结果。例如：他的腿受了重伤，以致几个月都走不了路。</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这是她近来老想不通，以致非常苦闷的问题。</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以至：①表示在时间、数量、程度、范围上的延伸。例如：实践、认识、再实践、再认识，这种形式，循环往复以至无穷。②用在下半句话的开头，表示由于上文所说的动作、情况的程度很深而形成的结果。例如：他非常专心地写生，以至刮起风来也不理会。也可以说“以至于”。例如：他读得很熟，以至于能背诵全文。</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．从而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进而</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①从而：连词，上文是原因、方法等，下文是结果、目的等，相当于“因此就”。</a:t>
            </a:r>
          </a:p>
        </p:txBody>
      </p:sp>
    </p:spTree>
    <p:extLst>
      <p:ext uri="{BB962C8B-B14F-4D97-AF65-F5344CB8AC3E}">
        <p14:creationId xmlns:p14="http://schemas.microsoft.com/office/powerpoint/2010/main" xmlns="" val="1684283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94305"/>
          </a:xfrm>
          <a:prstGeom prst="rect">
            <a:avLst/>
          </a:prstGeom>
          <a:noFill/>
        </p:spPr>
        <p:txBody>
          <a:bodyPr wrap="square" rtlCol="0">
            <a:spAutoFit/>
          </a:bodyPr>
          <a:lstStyle/>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②进而：表示在已有的基础上进一步。例如：我们在对某些教育政策做了一定分析之后，从而思考教育的深层问题是十分必要的。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从而”连接上文的原因、方法和下文的结果、目的，应改为表示层进的“进而”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再如：中国女排以三比二击败了日本队，从而取得了七战七胜的成绩。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从而”用得对</a:t>
            </a:r>
            <a:r>
              <a:rPr lang="en-US" altLang="zh-CN" sz="3600" dirty="0">
                <a:solidFill>
                  <a:schemeClr val="tx1">
                    <a:lumMod val="50000"/>
                    <a:lumOff val="50000"/>
                  </a:schemeClr>
                </a:solidFill>
                <a:latin typeface="微软雅黑" pitchFamily="34" charset="-122"/>
                <a:ea typeface="微软雅黑" pitchFamily="34" charset="-122"/>
              </a:rPr>
              <a:t>)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．基于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鉴于</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①基于：相当于“根据”</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基”是凭借、根据</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。②鉴于：觉察到，考虑到。</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鉴于”后多为引为教训的事或引为教训</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注意：用在表示因果关系的复句里，前边一般不用主语。例如：基于上述理由，我不赞成他当班长。</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基于”表示以某种事物作为语言行动的基础，用得妥帖</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鉴于上次赛场上各自为政的教训，我主张换队长。</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鉴于”引出经验、教训，后文指出应对措施</a:t>
            </a:r>
            <a:r>
              <a:rPr lang="en-US" altLang="zh-CN" sz="36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2441608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5133713"/>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．逐步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逐渐</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两者均为副词。前者强调动作或情况要经过一定的过程或步骤。后者强调行为、动作等变化缓慢。</a:t>
            </a:r>
            <a:endParaRPr lang="en-US" altLang="zh-CN" sz="3600" dirty="0">
              <a:solidFill>
                <a:schemeClr val="tx1">
                  <a:lumMod val="50000"/>
                  <a:lumOff val="50000"/>
                </a:schemeClr>
              </a:solidFill>
              <a:latin typeface="微软雅黑" pitchFamily="34" charset="-122"/>
              <a:ea typeface="微软雅黑" pitchFamily="34" charset="-122"/>
            </a:endParaRP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．暂且</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姑且</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权且</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三者意思均表示暂时。“暂且”重在强调时间短暂。例如：你暂且在这里住一宿，明天再去宾馆。“姑且”重在强调让步。例如：姑且承认你说的都在理，但你无论如何也不应打人。“权且”重在强调迫不得已。例如：吃几片饼干权且充饥。</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255719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6574107"/>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．继而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既而</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前者为状态副词，表前后两事的发生紧紧相接。例如：我先是一惊，继而暗暗佩服他的才能。后者为时间副词，表两事发生的时间相隔不久。例如：既而雨停了，我们又欣然登山。</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19</a:t>
            </a:r>
            <a:r>
              <a:rPr lang="zh-CN" altLang="en-US" sz="3600" dirty="0">
                <a:solidFill>
                  <a:schemeClr val="tx1">
                    <a:lumMod val="50000"/>
                    <a:lumOff val="50000"/>
                  </a:schemeClr>
                </a:solidFill>
                <a:latin typeface="微软雅黑" pitchFamily="34" charset="-122"/>
                <a:ea typeface="微软雅黑" pitchFamily="34" charset="-122"/>
              </a:rPr>
              <a:t>．几乎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简直</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几乎：将近于；接近于。例如：我几乎不相信。简直：表完全如此，语气带有夸张。例如：我简直不相信。</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20</a:t>
            </a:r>
            <a:r>
              <a:rPr lang="zh-CN" altLang="en-US" sz="3600" dirty="0">
                <a:solidFill>
                  <a:schemeClr val="tx1">
                    <a:lumMod val="50000"/>
                    <a:lumOff val="50000"/>
                  </a:schemeClr>
                </a:solidFill>
                <a:latin typeface="微软雅黑" pitchFamily="34" charset="-122"/>
                <a:ea typeface="微软雅黑" pitchFamily="34" charset="-122"/>
              </a:rPr>
              <a:t>．按照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依照</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按照：重在引出动作、行为的凭借和根据。例如：按照事实说话。依照：重在强调以某事物为根据完全照办。法律条文多使用“依照”。例如：依照原样复制一件。</a:t>
            </a:r>
          </a:p>
        </p:txBody>
      </p:sp>
    </p:spTree>
    <p:extLst>
      <p:ext uri="{BB962C8B-B14F-4D97-AF65-F5344CB8AC3E}">
        <p14:creationId xmlns:p14="http://schemas.microsoft.com/office/powerpoint/2010/main" xmlns="" val="11091206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8094524"/>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类型二　实词</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一、正确使用实词</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正确使用词语的基础是能够根据语境辨析词语的意义。语境就是词语所处的语言环境，也就是上下文。对于一段文字来说，它所处的那篇文章是它的语境；对于一句话来说，它所处的那个语段是它的语境；对于一个词来说，它所处的那句话是它的语境。要确定词语的意思，必须把它放在语境中考虑。汉语词语有许多是多义的，但是到了一个语境中，每个词都只能有一个固定的意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特定的双关修辞例外</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。比如“深”在“夜深人静”中是“距离开始的时间久”的意思，在“深深的海洋”中是“同地平面距离大”的意思，在“深红色的外衣”中是“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颜色</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浓重”的意思，在“情意深长”中是“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厚”的意思，在“内容深奥”中是“不易懂，难度大”的意思。可见语境对词义的确定是至关重要的。</a:t>
            </a:r>
          </a:p>
        </p:txBody>
      </p:sp>
    </p:spTree>
    <p:extLst>
      <p:ext uri="{BB962C8B-B14F-4D97-AF65-F5344CB8AC3E}">
        <p14:creationId xmlns:p14="http://schemas.microsoft.com/office/powerpoint/2010/main" xmlns="" val="10821459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69">
                                            <p:txEl>
                                              <p:pRg st="0" end="0"/>
                                            </p:txEl>
                                          </p:spTgt>
                                        </p:tgtEl>
                                        <p:attrNameLst>
                                          <p:attrName>style.visibility</p:attrName>
                                        </p:attrNameLst>
                                      </p:cBhvr>
                                      <p:to>
                                        <p:strVal val="visible"/>
                                      </p:to>
                                    </p:set>
                                    <p:animEffect transition="in" filter="fade">
                                      <p:cBhvr>
                                        <p:cTn id="12" dur="2000"/>
                                        <p:tgtEl>
                                          <p:spTgt spid="69">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9">
                                            <p:txEl>
                                              <p:pRg st="1" end="1"/>
                                            </p:txEl>
                                          </p:spTgt>
                                        </p:tgtEl>
                                        <p:attrNameLst>
                                          <p:attrName>style.visibility</p:attrName>
                                        </p:attrNameLst>
                                      </p:cBhvr>
                                      <p:to>
                                        <p:strVal val="visible"/>
                                      </p:to>
                                    </p:set>
                                    <p:animEffect transition="in" filter="fade">
                                      <p:cBhvr>
                                        <p:cTn id="15" dur="2000"/>
                                        <p:tgtEl>
                                          <p:spTgt spid="6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1614801"/>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实词包括名词、动词、形容词、数词、量词、代词等。高考对实词的考查主要集中在名词、动词、形容词上，以辨析近义词为考查重点。</a:t>
            </a:r>
          </a:p>
        </p:txBody>
      </p:sp>
    </p:spTree>
    <p:extLst>
      <p:ext uri="{BB962C8B-B14F-4D97-AF65-F5344CB8AC3E}">
        <p14:creationId xmlns:p14="http://schemas.microsoft.com/office/powerpoint/2010/main" xmlns="" val="324111805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11. </a:t>
            </a:r>
            <a:r>
              <a:rPr lang="zh-CN" altLang="en-US" sz="4000" dirty="0">
                <a:solidFill>
                  <a:schemeClr val="tx1">
                    <a:lumMod val="50000"/>
                    <a:lumOff val="50000"/>
                  </a:schemeClr>
                </a:solidFill>
                <a:latin typeface="微软雅黑" pitchFamily="34" charset="-122"/>
                <a:ea typeface="微软雅黑" pitchFamily="34" charset="-122"/>
              </a:rPr>
              <a:t>下列各句中，加点的词语运用不正确的一项是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在席卷全球的金融危机中，连那些科班出身的经济学博士都被赶出华尔街，到地铁卖热狗去了，何况他这个半路出家的？</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在外打拼数十年后，他回到了家乡，用省吃俭用的结余捐建了一所希望小学，为发展当地的教育事业奉献了拳拳爱心。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长期以来，杀虫剂、除草剂、增效剂等各种农药所导致的污染，严重侵害着与农业、农村、农民息息相关的环境和生活。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在热心公益蔚然成风的今天，百名青年在某市首届成人礼活动中，以无偿献血作为自己成长的见证，体现了当代青年的责任感。</a:t>
            </a:r>
          </a:p>
        </p:txBody>
      </p:sp>
      <p:sp>
        <p:nvSpPr>
          <p:cNvPr id="8" name="TextBox 75"/>
          <p:cNvSpPr txBox="1"/>
          <p:nvPr/>
        </p:nvSpPr>
        <p:spPr>
          <a:xfrm>
            <a:off x="3574530" y="562694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TextBox 75"/>
          <p:cNvSpPr txBox="1"/>
          <p:nvPr/>
        </p:nvSpPr>
        <p:spPr>
          <a:xfrm>
            <a:off x="12728747" y="646053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5"/>
          <p:cNvSpPr txBox="1"/>
          <p:nvPr/>
        </p:nvSpPr>
        <p:spPr>
          <a:xfrm>
            <a:off x="3666905" y="9625270"/>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5"/>
          <p:cNvSpPr txBox="1"/>
          <p:nvPr/>
        </p:nvSpPr>
        <p:spPr>
          <a:xfrm>
            <a:off x="2952652" y="8742745"/>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012887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1" grpId="0"/>
      <p:bldP spid="12"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2902911"/>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本题考查正确使用词语的能力。</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项，“何况”是连词，用反问的语气表示更进一层的意思。符合语境。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项，“结余”是结算后余下的钱、物等，用在这里不合语境，应用“节余”，“节余”指因节约而剩下的钱或东西，与语境中“省吃俭用”搭配合理。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项，“息息相关”形容关系密切。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项，“蔚然成风”形容一种事物逐渐发展、盛行，形成风气。</a:t>
            </a:r>
          </a:p>
        </p:txBody>
      </p:sp>
    </p:spTree>
    <p:extLst>
      <p:ext uri="{BB962C8B-B14F-4D97-AF65-F5344CB8AC3E}">
        <p14:creationId xmlns:p14="http://schemas.microsoft.com/office/powerpoint/2010/main" xmlns="" val="17809213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二、正确辨析近义词</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实词中的近义词辨析，要善于同中求异，找出它们之间的细微差别。</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．从词义入手</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辨析词义的轻重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或程度高低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如“敬佩”与“敬仰”都表示敬重之意，但“敬仰”有仰慕意，程度更重。“诬蔑”和“诬陷”这两个词都有“硬说别人做了坏事”之意，但“诬蔑”指捏造事实，破坏别人的名誉，程度较轻；“诬陷”指妄加罪名，进行人身陷害，程度较重。</a:t>
            </a:r>
          </a:p>
        </p:txBody>
      </p:sp>
    </p:spTree>
    <p:extLst>
      <p:ext uri="{BB962C8B-B14F-4D97-AF65-F5344CB8AC3E}">
        <p14:creationId xmlns:p14="http://schemas.microsoft.com/office/powerpoint/2010/main" xmlns="" val="41277515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649408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辨析词义范围大小。如：年龄、年纪。“年龄”指人或动物、植物已生存的年数，词义范围大。如：寺院里的两棵银杏树，看上去它们的年龄足有上千岁。“年纪”专指人的年龄，词义范围小。如：您这把年纪了还带头干活，我们这帮小青年哪敢怠慢？</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辨析词义的侧重点。如“景点”与“景色”，“景点”侧重指景物的地点；“景色”侧重指景象、情景。名词近义词的侧重点区别往往在所指的事物现象的特点方面。如“场面”与“局面”都指“在一定环境中呈现出来的情况”，但“场面”重在指“一定场合下的情况”，而“局面”重在指“一个时期内事情发展变化所呈现出的形势”。</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259080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090556" y="3072944"/>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11" name="表格 10"/>
          <p:cNvGraphicFramePr>
            <a:graphicFrameLocks noGrp="1"/>
          </p:cNvGraphicFramePr>
          <p:nvPr>
            <p:extLst/>
          </p:nvPr>
        </p:nvGraphicFramePr>
        <p:xfrm>
          <a:off x="2094638" y="3946506"/>
          <a:ext cx="19728562" cy="8187252"/>
        </p:xfrm>
        <a:graphic>
          <a:graphicData uri="http://schemas.openxmlformats.org/drawingml/2006/table">
            <a:tbl>
              <a:tblPr>
                <a:tableStyleId>{16D9F66E-5EB9-4882-86FB-DCBF35E3C3E4}</a:tableStyleId>
              </a:tblPr>
              <a:tblGrid>
                <a:gridCol w="1902457">
                  <a:extLst>
                    <a:ext uri="{9D8B030D-6E8A-4147-A177-3AD203B41FA5}">
                      <a16:colId xmlns="" xmlns:a16="http://schemas.microsoft.com/office/drawing/2014/main" val="20000"/>
                    </a:ext>
                  </a:extLst>
                </a:gridCol>
                <a:gridCol w="17826105">
                  <a:extLst>
                    <a:ext uri="{9D8B030D-6E8A-4147-A177-3AD203B41FA5}">
                      <a16:colId xmlns="" xmlns:a16="http://schemas.microsoft.com/office/drawing/2014/main" val="20001"/>
                    </a:ext>
                  </a:extLst>
                </a:gridCol>
              </a:tblGrid>
              <a:tr h="818725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如何避免望文生义</a:t>
                      </a:r>
                    </a:p>
                  </a:txBody>
                  <a:tcPr marL="68580" marR="68580" marT="0" marB="0" anchor="ctr"/>
                </a:tc>
                <a:tc>
                  <a:txBody>
                    <a:bodyPr/>
                    <a:lstStyle/>
                    <a:p>
                      <a:pPr algn="ctr">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r>
                        <a:rPr lang="en-US"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0000"/>
                  </a:ext>
                </a:extLst>
              </a:tr>
            </a:tbl>
          </a:graphicData>
        </a:graphic>
      </p:graphicFrame>
      <p:pic>
        <p:nvPicPr>
          <p:cNvPr id="2050" name="Picture 2" descr="A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81238" y="4284886"/>
            <a:ext cx="16365915" cy="71287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9485209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动词近义词的侧重点区别往往在所指动作的方式、方法或动作的结果方面。如“沉思”“深思”“寻思”这一组词，都有“注意力集中，仔细思考”的意思，但“沉思”重在思考的“全神贯注”，“深思”重在思考的“深入”，“寻思”重在思考的“反复”。再如“扩大”与“扩充”都有“向外发展”的意思，但“扩大”重在“由小到大”，“扩充”重在“增长充实”。形容词近义词的侧重点区别往往在所指状态和性质的方面。如“陡峭”与“峻峭”，前者重在“陡直”，后者重在“高峻”；“冷僻”和“冷落”，前者重在“偏僻，不熟悉”，后者重在“不热闹，不热情”。</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弄清具体与概括的不同。例：“船”和“船只”都指水上的主要运输工具。但“船”是具体的，“船只”是概括的。如：他在湖面上划船。</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来往船只很多。</a:t>
            </a:r>
          </a:p>
        </p:txBody>
      </p:sp>
      <p:sp>
        <p:nvSpPr>
          <p:cNvPr id="8" name="TextBox 75"/>
          <p:cNvSpPr txBox="1"/>
          <p:nvPr/>
        </p:nvSpPr>
        <p:spPr>
          <a:xfrm>
            <a:off x="3574530" y="562694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9" name="TextBox 75"/>
          <p:cNvSpPr txBox="1"/>
          <p:nvPr/>
        </p:nvSpPr>
        <p:spPr>
          <a:xfrm>
            <a:off x="12728747" y="646053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5"/>
          <p:cNvSpPr txBox="1"/>
          <p:nvPr/>
        </p:nvSpPr>
        <p:spPr>
          <a:xfrm>
            <a:off x="2952652" y="8742745"/>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7518483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par>
                                <p:cTn id="10" presetID="2" presetClass="entr" presetSubtype="4"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500" fill="hold"/>
                                        <p:tgtEl>
                                          <p:spTgt spid="12"/>
                                        </p:tgtEl>
                                        <p:attrNameLst>
                                          <p:attrName>ppt_x</p:attrName>
                                        </p:attrNameLst>
                                      </p:cBhvr>
                                      <p:tavLst>
                                        <p:tav tm="0">
                                          <p:val>
                                            <p:strVal val="#ppt_x"/>
                                          </p:val>
                                        </p:tav>
                                        <p:tav tm="100000">
                                          <p:val>
                                            <p:strVal val="#ppt_x"/>
                                          </p:val>
                                        </p:tav>
                                      </p:tavLst>
                                    </p:anim>
                                    <p:anim calcmode="lin" valueType="num">
                                      <p:cBhvr additive="base">
                                        <p:cTn id="2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P spid="9" grpId="0"/>
      <p:bldP spid="12"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12.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依次填入下列各句横线处的词语，最恰当的一组是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逐步推广使用清洁的可再生能源，减少使用污染环境的能源，是</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环境恶化的正确选择。</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②随着人们自律程度的不断提高，过去有些需要用铁栏杆来维持</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的地方，现在只要拉绳或画线就行了。</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③具有世界影响的中国画大师张大千，对人物、花鸟、鱼虫、走兽无一不精，尤其</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画山水。</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遏制　次序　善于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遏制　秩序　擅长</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遏止　秩序　擅长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遏止　次序　善于</a:t>
            </a:r>
          </a:p>
        </p:txBody>
      </p:sp>
    </p:spTree>
    <p:extLst>
      <p:ext uri="{BB962C8B-B14F-4D97-AF65-F5344CB8AC3E}">
        <p14:creationId xmlns:p14="http://schemas.microsoft.com/office/powerpoint/2010/main" xmlns="" val="207728012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650389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考查正确使用词语的能力。做此类题要注意三点。一要弄清语境。要综合考虑语句中包括所指对象、使用范围在内的各种情境因素，以便选择正确的词语。二要辨别词义。近义词大多具有相同语素，因此，辨析两词的相异语素就成了关键。做题时要了解词义的细微差别，然后结合句意，进行选择。三要迁移应用。有些近义词没有相同的语素，而词语本身的意义、功用又辨析不清，那就把所辨析的词语放入日常习惯用语中，通过另造句子的方法来进行比照、辨别，区分出异同，据此选出正确项。“遏制”意为“制止，控制”，重在指在一定范围和程度上控制使其不再发展。“遏止”意为“阻止”，重在指控制住，制止住。“次序”意为“事物在空间或时间上排列的先后”。“秩序”意为“有条理、不混乱的情况”。“善于”“擅长”皆意为“在某方面有特长”，“擅长”多用于人的兴趣、爱好方面。</a:t>
            </a:r>
          </a:p>
        </p:txBody>
      </p:sp>
    </p:spTree>
    <p:extLst>
      <p:ext uri="{BB962C8B-B14F-4D97-AF65-F5344CB8AC3E}">
        <p14:creationId xmlns:p14="http://schemas.microsoft.com/office/powerpoint/2010/main" xmlns="" val="420724127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．从色彩入手</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辨析词义的感情色彩。词语的色彩主要指感情色彩和语体色彩，感情色彩分褒、贬、中三种。熟悉词语的不同色彩，有助于我们准确地使用词语。“成果、结果、后果”都有结局之意。但“成果”指取得的成绩、成就，为褒义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带有肯定、赞许、喜悦的感情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；“后果”往往指不好的结果、坏的结局，为贬义词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带有否定、贬斥、憎恶的感情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；“结果”无褒贬的意义，为中性词。再如：鼓动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褒义词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、发动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中性词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、煽动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贬义词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；称赞</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褒义词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、奉承</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贬义词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a:t>
            </a:r>
          </a:p>
        </p:txBody>
      </p:sp>
    </p:spTree>
    <p:extLst>
      <p:ext uri="{BB962C8B-B14F-4D97-AF65-F5344CB8AC3E}">
        <p14:creationId xmlns:p14="http://schemas.microsoft.com/office/powerpoint/2010/main" xmlns="" val="18791686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15896"/>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辨析词语的语体色彩。语体指为适应不同交际需要而形成的语言体式，一般分为口语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通俗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和书面语</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较庄重文雅</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两大类，书面语又可分为公文语体、科技语体、文艺语体、政论语体等。如：“见面”用于口语，“会见”用于书面语；普通话叫“玉米”的，不同地方分别叫“棒子、苞米、苞谷”等；生活中说的“土豆”，在植物学中称为“马铃薯”；在公文中常用的词语，如“教正、奉托、笑纳、承蒙、兹、拟”等在其他文件中就不常用。这样的近义词，或庄或谐，或文或白，或雅或俗，在不同场合有着不同的作用。</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12656891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13.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改革开放</a:t>
            </a:r>
            <a:r>
              <a:rPr lang="en-US" altLang="zh-CN" sz="4000" dirty="0">
                <a:solidFill>
                  <a:schemeClr val="tx1">
                    <a:lumMod val="50000"/>
                    <a:lumOff val="50000"/>
                  </a:schemeClr>
                </a:solidFill>
                <a:latin typeface="微软雅黑" pitchFamily="34" charset="-122"/>
                <a:ea typeface="微软雅黑" pitchFamily="34" charset="-122"/>
              </a:rPr>
              <a:t>30</a:t>
            </a:r>
            <a:r>
              <a:rPr lang="zh-CN" altLang="en-US" sz="4000" dirty="0">
                <a:solidFill>
                  <a:schemeClr val="tx1">
                    <a:lumMod val="50000"/>
                    <a:lumOff val="50000"/>
                  </a:schemeClr>
                </a:solidFill>
                <a:latin typeface="微软雅黑" pitchFamily="34" charset="-122"/>
                <a:ea typeface="微软雅黑" pitchFamily="34" charset="-122"/>
              </a:rPr>
              <a:t>年后，干部队伍</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化建设已经有了制度保障。</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②现代科技的发展日新月异，</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从前的幻想今天都有可能成为现实。</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③到了半夜，小说终于脱稿了，他</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地摸着胡子，长长地舒了口气。</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年轻  以至  踌躇满志</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年青  以致  踌躇满志</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年轻  以致  自鸣得意</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年青  以至  自鸣得意</a:t>
            </a:r>
          </a:p>
          <a:p>
            <a:pPr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2000206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中应选“年轻”。“年轻”指人的岁数不大，“年轻”可以指青年人，也可以指年龄不一定小的人，有相比较而言之义：他很年轻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我比他年轻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领导班子年轻化。而“年青”则指处于青年时期，“年青”只指青年人，不合语境。②中应选“以至”。“以至”用在下半句话的开头，表示由于上文所说的动作、情况的程度很深而形成的结果；而“以致”是“因而导致”的意思，用在下半句话的开头，表示下文是上述原因所形成的结果，后面接的往往是不好的结果。③中应选“踌躇满志”。“踌躇满志”是中性词，形容对自己的现状或取得的成就非常得意；而“自鸣得意”是贬义词，意思是自以为了不起。所以应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697449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．从词语的用法入手</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辨析词语的习惯搭配对象。有些词语表示的意义基本相同，但一般都有较固定的搭配，不能混用。如“表现”多与“思想、感情、性格、精神”等搭配，而“体现”多与“路线、方针、政策、特点、特性”等搭配。再如“交换”与“交流”，“交换”的一般是一些具体的、范围较小的事物，诸如“礼物、意见、资料、产品”等；“交流”的则常是一些抽象的、范围较大的事物，诸如“思想、文化、经验、物资”等。再如“充足、充分、充沛”都有“满”和“够”之意，但常常说“阳光充足”“水源充足”“理由充分”“条件充分”“精力充沛”。又如“爱戴”与“爱护”，“爱戴”的对象是上级、长辈，“爱护”的对象则只能是下级、晚辈。</a:t>
            </a:r>
          </a:p>
        </p:txBody>
      </p:sp>
    </p:spTree>
    <p:extLst>
      <p:ext uri="{BB962C8B-B14F-4D97-AF65-F5344CB8AC3E}">
        <p14:creationId xmlns:p14="http://schemas.microsoft.com/office/powerpoint/2010/main" xmlns="" val="42088408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(2)</a:t>
            </a:r>
            <a:r>
              <a:rPr lang="zh-CN" altLang="en-US" sz="4000" dirty="0">
                <a:solidFill>
                  <a:schemeClr val="tx1">
                    <a:lumMod val="50000"/>
                    <a:lumOff val="50000"/>
                  </a:schemeClr>
                </a:solidFill>
                <a:latin typeface="微软雅黑" pitchFamily="34" charset="-122"/>
                <a:ea typeface="微软雅黑" pitchFamily="34" charset="-122"/>
              </a:rPr>
              <a:t>辨析词性的语法功能。如“阻碍”是动词，“障碍”是名词；“节约”是动词，“节俭”是形容词；“突然”是形容词，“忽然”是副词。</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根据词性可以判断某词在句子中充当的成分，确定词的语法功能，有利于辨析近义词。例如“代表”与“代替”，“代表”既有名词词性又有动词词性，由于有名词词性，它可以充当主语，又可以充当宾语；由于有动词词性，它又可以充当谓语。而“代替”仅有动词词性，因此它只可以充当谓语，不可以做主语和宾语。</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辨析词语的主动性和被动性。如“目不暇接”</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主动性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与“应接不暇”</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被动性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，“接受”</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收下来，被动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与“接收”</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收过来，主动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。“承载”和“装载”之间的差别，就是施受对象不同，“承载”与“装载”比较起来，更多地强调了受动性。</a:t>
            </a:r>
          </a:p>
        </p:txBody>
      </p:sp>
    </p:spTree>
    <p:extLst>
      <p:ext uri="{BB962C8B-B14F-4D97-AF65-F5344CB8AC3E}">
        <p14:creationId xmlns:p14="http://schemas.microsoft.com/office/powerpoint/2010/main" xmlns="" val="111251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894743"/>
          </a:xfrm>
          <a:prstGeom prst="rect">
            <a:avLst/>
          </a:prstGeom>
          <a:noFill/>
        </p:spPr>
        <p:txBody>
          <a:bodyPr wrap="square" rtlCol="0">
            <a:spAutoFit/>
          </a:bodyPr>
          <a:lstStyle/>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4</a:t>
            </a:r>
            <a:r>
              <a:rPr lang="zh-CN" altLang="en-US" sz="4000" dirty="0">
                <a:solidFill>
                  <a:schemeClr val="tx1">
                    <a:lumMod val="50000"/>
                    <a:lumOff val="50000"/>
                  </a:schemeClr>
                </a:solidFill>
                <a:latin typeface="微软雅黑" pitchFamily="34" charset="-122"/>
                <a:ea typeface="微软雅黑" pitchFamily="34" charset="-122"/>
              </a:rPr>
              <a:t>．从词语的特定“方向性”入手</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有些词语有特定的“方向性”，如果在选择时忽视这方面的内涵的意义，就会出现错误。如“斧正”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请别人改文章，而不是“我”改。如“可能是一时疏忽，你的文章中有几处不通的语句，我斗胆加以斧正”中的“斧正”就用错了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，“垂询”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别人对自己的询问，而不是自己去问别人。如“你寄来的使用说明书，我有几个地方不明白，特写信垂询”中的“垂询”就用错了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，“雅正”</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把自己的诗文书画等送给人时，表示请对方指教的敬辞。如“我的一首小诗在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诗刊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上发表了，现抄寄给你，请雅正”中的“雅正”就用对了</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，“惠临”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请对方到自己这里，如“日前惠临，失迎为歉”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，“惠顾”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请别人光临，多用于商店对顾客。如“家具展销，敬请惠顾”</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，“惠允”</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指对方允许自己做某事</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，“光临”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称宾客来到，如“敬请光临”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，等等。可见，这些词语所表示的行动都不是“我”或“我们”发出的，而是“对方”发出的。</a:t>
            </a:r>
          </a:p>
        </p:txBody>
      </p:sp>
    </p:spTree>
    <p:extLst>
      <p:ext uri="{BB962C8B-B14F-4D97-AF65-F5344CB8AC3E}">
        <p14:creationId xmlns:p14="http://schemas.microsoft.com/office/powerpoint/2010/main" xmlns="" val="307692369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570876" y="2874936"/>
            <a:ext cx="20312088" cy="8556189"/>
            <a:chOff x="1570876" y="2874936"/>
            <a:chExt cx="20312088" cy="8556189"/>
          </a:xfrm>
        </p:grpSpPr>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伴着落日的余晖，诗人缓步登上江边的这座历史名楼，极目远眺，晚霞尽染，鸿雁南飞，江河日下，诗意油然而生。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②这位专家的回答让我有一种醍醐灌顶的感觉，实在没想到这个困扰我两年的问题他却理解得那么透彻，解释得那么清楚。</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③这位姑娘天生就眼睛深凹，鼻梁挺直，头发卷曲，身材苗条，好似芝兰玉树，在黄皮肤黑眼睛的国度里，很容易被人认出。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④陶渊明早年曾经几度出仕，后来因为不满当时黑暗腐败的政治而走上归隐之路，过起了瓜田李下的田园生活。 </a:t>
              </a:r>
            </a:p>
          </p:txBody>
        </p:sp>
        <p:sp>
          <p:nvSpPr>
            <p:cNvPr id="74" name="TextBox 73"/>
            <p:cNvSpPr txBox="1"/>
            <p:nvPr/>
          </p:nvSpPr>
          <p:spPr>
            <a:xfrm>
              <a:off x="8137228" y="644381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6778188" y="802930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570876" y="570210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1594572" y="1050779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752338101"/>
      </p:ext>
    </p:extLst>
  </p:cSld>
  <p:clrMapOvr>
    <a:masterClrMapping/>
  </p:clrMapOvr>
  <p:transition>
    <p:pull dir="d"/>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gn="just">
              <a:lnSpc>
                <a:spcPct val="130000"/>
              </a:lnSpc>
              <a:spcAft>
                <a:spcPts val="0"/>
              </a:spcAft>
            </a:pPr>
            <a:r>
              <a:rPr lang="en-US" altLang="zh-CN" sz="4000" b="1" dirty="0">
                <a:solidFill>
                  <a:srgbClr val="EF8340"/>
                </a:solidFill>
                <a:latin typeface="微软雅黑" pitchFamily="34" charset="-122"/>
                <a:ea typeface="微软雅黑" pitchFamily="34" charset="-122"/>
              </a:rPr>
              <a:t>14.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每年三月，全国人大代表和政协委员都聚集北京，共商</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②临别在即，没有什么礼物可以相赠的，这支笔我敝帚自珍多年，现</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于你，希望你不要嫌弃。</a:t>
            </a:r>
          </a:p>
          <a:p>
            <a:pPr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③这种偷梁换柱的行为对国人的诚信造成了负面影响，国人也因此觉得</a:t>
            </a:r>
            <a:r>
              <a:rPr lang="en-US" altLang="zh-CN" sz="4000" dirty="0">
                <a:solidFill>
                  <a:schemeClr val="tx1">
                    <a:lumMod val="50000"/>
                    <a:lumOff val="50000"/>
                  </a:schemeClr>
                </a:solidFill>
                <a:latin typeface="微软雅黑" pitchFamily="34" charset="-122"/>
                <a:ea typeface="微软雅黑" pitchFamily="34" charset="-122"/>
              </a:rPr>
              <a:t>________________________</a:t>
            </a:r>
            <a:r>
              <a:rPr lang="zh-CN" altLang="en-US" sz="4000" dirty="0">
                <a:solidFill>
                  <a:schemeClr val="tx1">
                    <a:lumMod val="50000"/>
                    <a:lumOff val="50000"/>
                  </a:schemeClr>
                </a:solidFill>
                <a:latin typeface="微软雅黑" pitchFamily="34" charset="-122"/>
                <a:ea typeface="微软雅黑" pitchFamily="34" charset="-122"/>
              </a:rPr>
              <a:t>受损。</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国是　馈赠　荣誉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国事　馈赠　名誉</a:t>
            </a:r>
          </a:p>
          <a:p>
            <a:pPr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国是　赠送　名誉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国事　赠送　荣誉</a:t>
            </a:r>
          </a:p>
        </p:txBody>
      </p:sp>
    </p:spTree>
    <p:extLst>
      <p:ext uri="{BB962C8B-B14F-4D97-AF65-F5344CB8AC3E}">
        <p14:creationId xmlns:p14="http://schemas.microsoft.com/office/powerpoint/2010/main" xmlns="" val="391602241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3623108"/>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此题考查词语的运用。近义词的辨析要特别注意搭配关系及词义的范围大小、轻重程度等方面的不同，本题关联词语的辨析要特别注意对句子语气的把握。国是：国家大计。国事：国家大事。由句①语意看，代表和委员商量的应是“大计”，故用“国是”。“馈赠”是敬语，多用于别人送给自己东西。而“赠送”是中性词，可以用于送东西给别人。荣誉：光荣的名誉。名誉：名声。句③“荣誉”与“受损”不搭配。</a:t>
            </a:r>
          </a:p>
        </p:txBody>
      </p:sp>
    </p:spTree>
    <p:extLst>
      <p:ext uri="{BB962C8B-B14F-4D97-AF65-F5344CB8AC3E}">
        <p14:creationId xmlns:p14="http://schemas.microsoft.com/office/powerpoint/2010/main" xmlns="" val="121314636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1951762" y="3803630"/>
            <a:ext cx="20002640" cy="4093428"/>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2</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虚词使用“九注意”</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pPr marL="630238" indent="-630238"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由于虚词种类繁多，用法灵活，考生掌握起来有较大的难度。下面通过对近年来高考题的整理归类，总结出虚词使用中的常见注意点：</a:t>
            </a: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注意吃透规定。有些虚词，在使用过程中有范围、语法等方面的特殊规定，只有吃透规定要求，才能做到准确运用。</a:t>
            </a:r>
          </a:p>
        </p:txBody>
      </p:sp>
    </p:spTree>
    <p:extLst>
      <p:ext uri="{BB962C8B-B14F-4D97-AF65-F5344CB8AC3E}">
        <p14:creationId xmlns:p14="http://schemas.microsoft.com/office/powerpoint/2010/main" xmlns="" val="2268689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69">
                                            <p:txEl>
                                              <p:pRg st="0" end="0"/>
                                            </p:txEl>
                                          </p:spTgt>
                                        </p:tgtEl>
                                        <p:attrNameLst>
                                          <p:attrName>style.visibility</p:attrName>
                                        </p:attrNameLst>
                                      </p:cBhvr>
                                      <p:to>
                                        <p:strVal val="visible"/>
                                      </p:to>
                                    </p:set>
                                    <p:animEffect transition="in" filter="fade">
                                      <p:cBhvr>
                                        <p:cTn id="14" dur="2000"/>
                                        <p:tgtEl>
                                          <p:spTgt spid="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a:t>
            </a:r>
            <a:r>
              <a:rPr lang="zh-CN" altLang="en-US" sz="4000" b="1"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老将军戎马一生，为新中国的建立立下了卓越的功勋，但终于被“四人帮”以“莫须有”的罪名，害死在牛棚里。</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2" name="矩形 11"/>
          <p:cNvSpPr/>
          <p:nvPr/>
        </p:nvSpPr>
        <p:spPr>
          <a:xfrm>
            <a:off x="2023200" y="6454748"/>
            <a:ext cx="19800000" cy="5030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49188" y="6454748"/>
            <a:ext cx="1957401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句中“终于”有努力获得某种结果之意，而被“害死在牛棚里”显然不是老将军想努力获得的结果。应该改为“最终”。</a:t>
            </a:r>
          </a:p>
        </p:txBody>
      </p:sp>
      <p:sp>
        <p:nvSpPr>
          <p:cNvPr id="14" name="TextBox 75"/>
          <p:cNvSpPr txBox="1"/>
          <p:nvPr/>
        </p:nvSpPr>
        <p:spPr>
          <a:xfrm>
            <a:off x="13249796" y="4059875"/>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889728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P spid="14" grpId="0"/>
    </p:bld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smtClean="0">
                <a:solidFill>
                  <a:schemeClr val="tx1">
                    <a:lumMod val="50000"/>
                    <a:lumOff val="50000"/>
                  </a:schemeClr>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注意把准词性。虚词的词性不同，其语法特点和语法功能也不同，我们只有把准了词性，才能做到准确使用。</a:t>
            </a:r>
          </a:p>
          <a:p>
            <a:pPr>
              <a:lnSpc>
                <a:spcPct val="130000"/>
              </a:lnSpc>
            </a:pPr>
            <a:r>
              <a:rPr lang="zh-CN" altLang="en-US" sz="4000" b="1" dirty="0" smtClean="0">
                <a:solidFill>
                  <a:schemeClr val="tx1">
                    <a:lumMod val="50000"/>
                    <a:lumOff val="50000"/>
                  </a:schemeClr>
                </a:solidFill>
                <a:latin typeface="微软雅黑" pitchFamily="34" charset="-122"/>
                <a:ea typeface="微软雅黑" pitchFamily="34" charset="-122"/>
              </a:rPr>
              <a:t> </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a:t>
            </a:r>
            <a:r>
              <a:rPr lang="en-US" altLang="zh-CN" sz="4000" b="1" dirty="0" smtClean="0">
                <a:solidFill>
                  <a:srgbClr val="EF8340"/>
                </a:solidFill>
                <a:latin typeface="微软雅黑" pitchFamily="34" charset="-122"/>
                <a:ea typeface="微软雅黑" pitchFamily="34" charset="-122"/>
              </a:rPr>
              <a:t>.  </a:t>
            </a:r>
            <a:r>
              <a:rPr lang="zh-CN" altLang="en-US" sz="4000" dirty="0" smtClean="0">
                <a:solidFill>
                  <a:schemeClr val="tx1">
                    <a:lumMod val="50000"/>
                    <a:lumOff val="50000"/>
                  </a:schemeClr>
                </a:solidFill>
                <a:latin typeface="微软雅黑" pitchFamily="34" charset="-122"/>
                <a:ea typeface="微软雅黑" pitchFamily="34" charset="-122"/>
              </a:rPr>
              <a:t>一</a:t>
            </a:r>
            <a:r>
              <a:rPr lang="zh-CN" altLang="en-US" sz="4000" dirty="0">
                <a:solidFill>
                  <a:schemeClr val="tx1">
                    <a:lumMod val="50000"/>
                    <a:lumOff val="50000"/>
                  </a:schemeClr>
                </a:solidFill>
                <a:latin typeface="微软雅黑" pitchFamily="34" charset="-122"/>
                <a:ea typeface="微软雅黑" pitchFamily="34" charset="-122"/>
              </a:rPr>
              <a:t>场胜利，让恒大刷新了中国足坛的诸多记录，但相较于恒大的野心，这一切才刚才开始。</a:t>
            </a:r>
            <a:r>
              <a:rPr lang="en-US" altLang="zh-CN" sz="4000" dirty="0" smtClean="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6968364"/>
            <a:ext cx="19800000" cy="45173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7248634"/>
            <a:ext cx="19359698" cy="225292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复句中，前后分句的主语如果一致，关联词语应该放在主语后；反之则放在主语前。该句中前面分句的主语是“他”，后面分句的主语是“大家”，二者不一致，所以，“因为”应调到第一个“他”前面。</a:t>
            </a:r>
          </a:p>
        </p:txBody>
      </p:sp>
      <p:sp>
        <p:nvSpPr>
          <p:cNvPr id="11" name="TextBox 75"/>
          <p:cNvSpPr txBox="1"/>
          <p:nvPr/>
        </p:nvSpPr>
        <p:spPr>
          <a:xfrm>
            <a:off x="18434372" y="5697637"/>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2541101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1"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注意摆正位置。虚词的摆放位置必须根据句子的语法需要和虚词自身的表意特点来确定，而不能错位。</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 </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a:t>
            </a:r>
            <a:r>
              <a:rPr lang="zh-CN" altLang="en-US" sz="4000" dirty="0">
                <a:solidFill>
                  <a:schemeClr val="tx1">
                    <a:lumMod val="50000"/>
                    <a:lumOff val="50000"/>
                  </a:schemeClr>
                </a:solidFill>
                <a:latin typeface="微软雅黑" pitchFamily="34" charset="-122"/>
                <a:ea typeface="微软雅黑" pitchFamily="34" charset="-122"/>
              </a:rPr>
              <a:t>  他因为名字中有个“海”字，年纪又比大伙儿长两三岁，所以，大家都叫他海哥。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6968364"/>
            <a:ext cx="19800000" cy="45173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7248634"/>
            <a:ext cx="19359698" cy="225292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复句中，前后分句的主语如果一致，关联词语应该放在主语后；反之则放在主语前。该句中前面分句的主语是“他”，后面分句的主语是“大家”，二者不一致，所以，“因为”应调到第一个“他”前面。</a:t>
            </a:r>
          </a:p>
        </p:txBody>
      </p:sp>
      <p:sp>
        <p:nvSpPr>
          <p:cNvPr id="11" name="TextBox 75"/>
          <p:cNvSpPr txBox="1"/>
          <p:nvPr/>
        </p:nvSpPr>
        <p:spPr>
          <a:xfrm>
            <a:off x="1152452" y="5696178"/>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69279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1"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1567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注意辨析异同。近几年考查近义虚词运用的试题屡见不鲜，要准确地运用虚词，就必须辨析出它们的异同点，然后依据具体的语境做出取舍。</a:t>
            </a: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其实，就是在封建时代，有识之士</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关于　对于</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官民关系也曾做过显示着进步意义的阐述，有的还付诸了行动。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8055187"/>
            <a:ext cx="19800000" cy="3430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8055187"/>
            <a:ext cx="19359698"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“关于”“对于”都可用来引进涉及的事物，但“关于”表示关联、涉及的事物，“对于”用于指出对象。该句旨在指出对象“官民关系”，故应选用“对于”。</a:t>
            </a:r>
          </a:p>
        </p:txBody>
      </p:sp>
    </p:spTree>
    <p:extLst>
      <p:ext uri="{BB962C8B-B14F-4D97-AF65-F5344CB8AC3E}">
        <p14:creationId xmlns:p14="http://schemas.microsoft.com/office/powerpoint/2010/main" xmlns="" val="22584889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注意对应搭配。有些虚词需要与实词或者其他虚词搭配使用，在搭配过程中，一定要注意搭配的对应。</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 </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5.</a:t>
            </a:r>
            <a:r>
              <a:rPr lang="zh-CN" altLang="en-US" sz="4000" b="1"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一个人的性格不是生来就有的，而是由于他的家庭和社会条件决定的。</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8055187"/>
            <a:ext cx="19800000" cy="3430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8055187"/>
            <a:ext cx="19359698" cy="81253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句中介词“由于”不能与动词“决定”搭配。应把“由于”改为“由”。</a:t>
            </a:r>
          </a:p>
        </p:txBody>
      </p:sp>
      <p:sp>
        <p:nvSpPr>
          <p:cNvPr id="10" name="TextBox 75"/>
          <p:cNvSpPr txBox="1"/>
          <p:nvPr/>
        </p:nvSpPr>
        <p:spPr>
          <a:xfrm>
            <a:off x="8601921" y="5824763"/>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6863046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0"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注意辨明关系。为了表明或强化词语之间、短语之间和句子之间的关系，常常需要使用虚词，在使用之前，我们首先必须辨明关系，否则就会产生关系混淆、关系颠倒或强加关系等使用错误。</a:t>
            </a: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6.</a:t>
            </a:r>
            <a:r>
              <a:rPr lang="zh-CN" altLang="en-US" sz="4000" dirty="0">
                <a:solidFill>
                  <a:schemeClr val="tx1">
                    <a:lumMod val="50000"/>
                    <a:lumOff val="50000"/>
                  </a:schemeClr>
                </a:solidFill>
                <a:latin typeface="微软雅黑" pitchFamily="34" charset="-122"/>
                <a:ea typeface="微软雅黑" pitchFamily="34" charset="-122"/>
              </a:rPr>
              <a:t>  水库建成后，即使遇上十天半月不下雨和多年不遇的大旱，庄稼也能保收。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8055187"/>
            <a:ext cx="19800000" cy="3430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8055187"/>
            <a:ext cx="19359698" cy="2252924"/>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句中“十天半月不下雨”“多年不遇的大旱”两种情况不可能在同一地方同时出现，所以不能使用表并列关系的“和”，只能用表选择关系的“或”，该句犯了“关系混淆”的使用错误。应把“和”改为“或”。</a:t>
            </a:r>
          </a:p>
        </p:txBody>
      </p:sp>
      <p:sp>
        <p:nvSpPr>
          <p:cNvPr id="10" name="TextBox 75"/>
          <p:cNvSpPr txBox="1"/>
          <p:nvPr/>
        </p:nvSpPr>
        <p:spPr>
          <a:xfrm>
            <a:off x="8851303" y="6489781"/>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17706976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0"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注意有机衔接。虚词作为语句表意的纽带，必须准确地显现出句意之间的逻辑联系，以做到有机衔接，而不能与语意逻辑相悖。</a:t>
            </a:r>
          </a:p>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7.</a:t>
            </a:r>
            <a:r>
              <a:rPr lang="zh-CN" altLang="en-US" sz="4000" dirty="0">
                <a:solidFill>
                  <a:schemeClr val="tx1">
                    <a:lumMod val="50000"/>
                    <a:lumOff val="50000"/>
                  </a:schemeClr>
                </a:solidFill>
                <a:latin typeface="微软雅黑" pitchFamily="34" charset="-122"/>
                <a:ea typeface="微软雅黑" pitchFamily="34" charset="-122"/>
              </a:rPr>
              <a:t> 因为作者没有很好地把握主题，单凭主观想象加入了许多不必要的情节和人物，反而大大削弱了作品的思想性和艺术性。</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8317333"/>
            <a:ext cx="19800000" cy="31683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8602657"/>
            <a:ext cx="19145384"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句中“没有很好地把握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，单凭</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导致的必然结果是“大大削弱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，前后语意之间的逻辑联系应该是“顺接”，用了“反而”就变成了“反接”。应删去“反而”。</a:t>
            </a:r>
          </a:p>
        </p:txBody>
      </p:sp>
      <p:sp>
        <p:nvSpPr>
          <p:cNvPr id="10" name="TextBox 75"/>
          <p:cNvSpPr txBox="1"/>
          <p:nvPr/>
        </p:nvSpPr>
        <p:spPr>
          <a:xfrm>
            <a:off x="18218348" y="5725046"/>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08699838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⑤面对失控的中国楼市，如果我们瞻前顾后，不能及时通过有力的政策调控来促进房地产市场的理性回归，消除房地产市场的投机行为，那将是很危险的。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⑥学习是个永无止境的过程，要善于向别人学习，跟大家一起进步，不可故步自封，骄傲自大。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①②③</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B. ①③⑤    C. ②⑤⑥        D. ①④⑥</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9095562" y="327060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9" name="矩形 58"/>
          <p:cNvSpPr/>
          <p:nvPr/>
        </p:nvSpPr>
        <p:spPr>
          <a:xfrm>
            <a:off x="1880324" y="7813278"/>
            <a:ext cx="20145516" cy="3571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51762" y="7834735"/>
            <a:ext cx="1993120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江河日下”指江河的水天天向下游流，比喻情况一天天坏下去。望文生义。 “醍醐灌顶”比喻灌输智慧，使人彻底醒悟。成语运用正确。“芝兰玉树”比喻德才兼备的有出息的子弟。望文生义。 “瓜田李下”比喻容易引起嫌疑的地方。望文生义。 “瞻前顾后”形容做事以前考虑周密谨慎，也形容顾虑过多，犹豫不决。“故步自封”比喻守着老一套，不求进步。故步，走老步子；封，限制住。</a:t>
            </a:r>
          </a:p>
        </p:txBody>
      </p:sp>
      <p:sp>
        <p:nvSpPr>
          <p:cNvPr id="14" name="TextBox 13"/>
          <p:cNvSpPr txBox="1"/>
          <p:nvPr/>
        </p:nvSpPr>
        <p:spPr>
          <a:xfrm>
            <a:off x="17642284" y="492165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56095494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60" grpId="0"/>
      <p:bldP spid="14"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注意防止脱漏。虚词的脱漏会直接导致成分的残缺，甚至影响到语意的表达，必须谨防。</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 </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8.</a:t>
            </a:r>
            <a:r>
              <a:rPr lang="zh-CN" altLang="en-US" sz="4000" dirty="0">
                <a:solidFill>
                  <a:schemeClr val="tx1">
                    <a:lumMod val="50000"/>
                    <a:lumOff val="50000"/>
                  </a:schemeClr>
                </a:solidFill>
                <a:latin typeface="微软雅黑" pitchFamily="34" charset="-122"/>
                <a:ea typeface="微软雅黑" pitchFamily="34" charset="-122"/>
              </a:rPr>
              <a:t> 电视连续剧</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大明宫词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在塑造一代女皇武则天的形象有重大突破。</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8055187"/>
            <a:ext cx="19800000" cy="3430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8055187"/>
            <a:ext cx="19359698" cy="1532727"/>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句中“在”后面缺少搭配的词语，导致了成分的残缺。应在“形象”后面补上“上”，构成介宾短语，充当“有”的状语。</a:t>
            </a:r>
          </a:p>
        </p:txBody>
      </p:sp>
      <p:sp>
        <p:nvSpPr>
          <p:cNvPr id="10" name="TextBox 75"/>
          <p:cNvSpPr txBox="1"/>
          <p:nvPr/>
        </p:nvSpPr>
        <p:spPr>
          <a:xfrm>
            <a:off x="5688956" y="5695751"/>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4247509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0"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注意词语赘余。虚词在使用时应切合语境的需求，不能随意使用，否则，会出现语意的累赘、重复等错误，甚至破坏句子的结构。</a:t>
            </a:r>
          </a:p>
          <a:p>
            <a:pPr>
              <a:lnSpc>
                <a:spcPct val="130000"/>
              </a:lnSpc>
            </a:pPr>
            <a:r>
              <a:rPr lang="zh-CN" altLang="en-US" sz="4000" b="1" dirty="0">
                <a:solidFill>
                  <a:schemeClr val="tx1">
                    <a:lumMod val="50000"/>
                    <a:lumOff val="50000"/>
                  </a:schemeClr>
                </a:solidFill>
                <a:latin typeface="微软雅黑" pitchFamily="34" charset="-122"/>
                <a:ea typeface="微软雅黑" pitchFamily="34" charset="-122"/>
              </a:rPr>
              <a:t> </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b="1"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9.</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消费者权益保护法</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深受广大消费者所欢迎，因为它强化了人们的自我保护意识，使消费者的权益得到最大限度的保护。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我来改正</a:t>
            </a:r>
            <a:r>
              <a:rPr lang="en-US" altLang="zh-CN" sz="4000" dirty="0">
                <a:solidFill>
                  <a:schemeClr val="tx1">
                    <a:lumMod val="50000"/>
                    <a:lumOff val="50000"/>
                  </a:schemeClr>
                </a:solidFill>
                <a:latin typeface="微软雅黑" pitchFamily="34" charset="-122"/>
                <a:ea typeface="微软雅黑" pitchFamily="34" charset="-122"/>
              </a:rPr>
              <a:t>]</a:t>
            </a:r>
          </a:p>
        </p:txBody>
      </p:sp>
      <p:sp>
        <p:nvSpPr>
          <p:cNvPr id="18" name="矩形 17"/>
          <p:cNvSpPr/>
          <p:nvPr/>
        </p:nvSpPr>
        <p:spPr>
          <a:xfrm>
            <a:off x="2023200" y="8055187"/>
            <a:ext cx="19800000" cy="34304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8055187"/>
            <a:ext cx="19359698" cy="812530"/>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句中“受</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欢迎”是一个完整的表意结构，再用“所”就显得累赘。应删去“所”。</a:t>
            </a:r>
          </a:p>
        </p:txBody>
      </p:sp>
      <p:sp>
        <p:nvSpPr>
          <p:cNvPr id="10" name="TextBox 75"/>
          <p:cNvSpPr txBox="1"/>
          <p:nvPr/>
        </p:nvSpPr>
        <p:spPr>
          <a:xfrm>
            <a:off x="8930920" y="5695751"/>
            <a:ext cx="5009806"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732658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9" grpId="0"/>
      <p:bldP spid="10"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技法点拨</a:t>
              </a:r>
            </a:p>
          </p:txBody>
        </p:sp>
      </p:grpSp>
      <p:sp>
        <p:nvSpPr>
          <p:cNvPr id="69" name="TextBox 68"/>
          <p:cNvSpPr txBox="1"/>
          <p:nvPr/>
        </p:nvSpPr>
        <p:spPr>
          <a:xfrm>
            <a:off x="1951762" y="3803630"/>
            <a:ext cx="20002640" cy="4893647"/>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技法</a:t>
            </a:r>
            <a:r>
              <a:rPr lang="en-US" altLang="zh-CN" sz="4000" b="1" kern="100" dirty="0">
                <a:solidFill>
                  <a:srgbClr val="EF8340"/>
                </a:solidFill>
                <a:latin typeface="微软雅黑" pitchFamily="34" charset="-122"/>
                <a:ea typeface="微软雅黑" pitchFamily="34" charset="-122"/>
                <a:cs typeface="Courier New" panose="02070309020205020404" pitchFamily="49" charset="0"/>
              </a:rPr>
              <a:t>3</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　近义词辨析五法</a:t>
            </a: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1. </a:t>
            </a:r>
            <a:r>
              <a:rPr lang="zh-CN" altLang="en-US" sz="4000" dirty="0">
                <a:solidFill>
                  <a:schemeClr val="tx1">
                    <a:lumMod val="50000"/>
                    <a:lumOff val="50000"/>
                  </a:schemeClr>
                </a:solidFill>
                <a:latin typeface="微软雅黑" pitchFamily="34" charset="-122"/>
                <a:ea typeface="微软雅黑" pitchFamily="34" charset="-122"/>
              </a:rPr>
              <a:t>语素分析法</a:t>
            </a:r>
          </a:p>
          <a:p>
            <a:pPr marL="630238" indent="-630238"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现代汉语中有相当一部分的近义词，它们都有共同语素，如“收集”和“搜集”的“集”。“语素分析法”是指对另外两个相异语素进行辨析，区分出两者的不同点。如上面的语素“收”和“搜”，“收”不用主动寻找，“搜”要积极主动寻找。</a:t>
            </a:r>
          </a:p>
          <a:p>
            <a:pPr marL="630238" indent="-630238" algn="just">
              <a:lnSpc>
                <a:spcPct val="130000"/>
              </a:lnSpc>
              <a:spcAft>
                <a:spcPts val="0"/>
              </a:spcAft>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322880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1655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技法小练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marL="630238" indent="-630238" algn="just">
              <a:lnSpc>
                <a:spcPct val="130000"/>
              </a:lnSpc>
              <a:spcAft>
                <a:spcPts val="0"/>
              </a:spcAft>
            </a:pPr>
            <a:r>
              <a:rPr lang="en-US" altLang="zh-CN" sz="4000" b="1" dirty="0">
                <a:solidFill>
                  <a:srgbClr val="EF8340"/>
                </a:solidFill>
                <a:latin typeface="微软雅黑" pitchFamily="34" charset="-122"/>
                <a:ea typeface="微软雅黑" pitchFamily="34" charset="-122"/>
              </a:rPr>
              <a:t>10.</a:t>
            </a:r>
            <a:r>
              <a:rPr lang="zh-CN" altLang="en-US" sz="4000" b="1" dirty="0">
                <a:solidFill>
                  <a:srgbClr val="EF8340"/>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依次填入下列句子中横线处的词语，最恰当的一项是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研究报告认为，目前</a:t>
            </a: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发展中国家食品出口的市场壁垒主要有这几种：产品注册，出口文件问题及海关规范；</a:t>
            </a:r>
            <a:r>
              <a:rPr lang="en-US" altLang="zh-CN" sz="4000" dirty="0">
                <a:solidFill>
                  <a:schemeClr val="tx1">
                    <a:lumMod val="50000"/>
                    <a:lumOff val="50000"/>
                  </a:schemeClr>
                </a:solidFill>
                <a:latin typeface="微软雅黑" pitchFamily="34" charset="-122"/>
                <a:ea typeface="微软雅黑" pitchFamily="34" charset="-122"/>
              </a:rPr>
              <a:t>SPS</a:t>
            </a:r>
            <a:r>
              <a:rPr lang="zh-CN" altLang="en-US" sz="4000" dirty="0">
                <a:solidFill>
                  <a:schemeClr val="tx1">
                    <a:lumMod val="50000"/>
                    <a:lumOff val="50000"/>
                  </a:schemeClr>
                </a:solidFill>
                <a:latin typeface="微软雅黑" pitchFamily="34" charset="-122"/>
                <a:ea typeface="微软雅黑" pitchFamily="34" charset="-122"/>
              </a:rPr>
              <a:t>协议，技术壁垒；运输及搬运规范，投资与融资问题；等等。</a:t>
            </a:r>
          </a:p>
          <a:p>
            <a:pPr marL="630238" indent="-630238"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②从学校毕业走上工作岗位，并不意味着学习的</a:t>
            </a: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，而是要在新的条件下继续深入地学习。</a:t>
            </a:r>
          </a:p>
          <a:p>
            <a:pPr marL="630238" indent="-630238" algn="just">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③尽管这只是一次</a:t>
            </a:r>
            <a:r>
              <a:rPr lang="en-US" altLang="zh-CN" sz="4000" dirty="0">
                <a:solidFill>
                  <a:schemeClr val="tx1">
                    <a:lumMod val="50000"/>
                    <a:lumOff val="50000"/>
                  </a:schemeClr>
                </a:solidFill>
                <a:latin typeface="微软雅黑" pitchFamily="34" charset="-122"/>
                <a:ea typeface="微软雅黑" pitchFamily="34" charset="-122"/>
              </a:rPr>
              <a:t>______</a:t>
            </a:r>
            <a:r>
              <a:rPr lang="zh-CN" altLang="en-US" sz="4000" dirty="0">
                <a:solidFill>
                  <a:schemeClr val="tx1">
                    <a:lumMod val="50000"/>
                    <a:lumOff val="50000"/>
                  </a:schemeClr>
                </a:solidFill>
                <a:latin typeface="微软雅黑" pitchFamily="34" charset="-122"/>
                <a:ea typeface="微软雅黑" pitchFamily="34" charset="-122"/>
              </a:rPr>
              <a:t>，但民警与保安迅速出击，表明本市第一个进入校园的电子保安系统已经成功地开通了。</a:t>
            </a:r>
          </a:p>
          <a:p>
            <a:pPr marL="630238" indent="-630238" algn="just">
              <a:lnSpc>
                <a:spcPct val="130000"/>
              </a:lnSpc>
              <a:spcAft>
                <a:spcPts val="0"/>
              </a:spcAft>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妨碍　终止　演练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妨碍　终止　演示</a:t>
            </a: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妨害　中止　演示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妨害　中止　演练</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925491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23200" y="3132758"/>
            <a:ext cx="19800000" cy="8352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3128025"/>
            <a:ext cx="19800000"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妨碍”侧重于“碍”，阻碍，干扰；“妨害”侧重于“害”，损害，有害。结合语境，应选“妨碍”。“中止”侧重于“中”，中途停止；“终止”侧重于“终”，结束。结合语境，应选“终止”。“演练”侧重于“练”，即训练，练习；“演示”侧重于“示”，示范。结合语境，应选“演练”。</a:t>
            </a:r>
          </a:p>
        </p:txBody>
      </p:sp>
    </p:spTree>
    <p:extLst>
      <p:ext uri="{BB962C8B-B14F-4D97-AF65-F5344CB8AC3E}">
        <p14:creationId xmlns:p14="http://schemas.microsoft.com/office/powerpoint/2010/main" xmlns="" val="28206122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329320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想象搭配法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有些词语和短语的搭配有一定的限度，不能任意组合。做题时要联系生活，运用想象，组合搭配词语，进行比较，会得出一些包含这个词和短语的不同用法，可以辨析出与原文内容更接近的正确词语。</a:t>
            </a:r>
          </a:p>
        </p:txBody>
      </p:sp>
    </p:spTree>
    <p:extLst>
      <p:ext uri="{BB962C8B-B14F-4D97-AF65-F5344CB8AC3E}">
        <p14:creationId xmlns:p14="http://schemas.microsoft.com/office/powerpoint/2010/main" xmlns="" val="1641938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11. </a:t>
            </a:r>
            <a:r>
              <a:rPr lang="zh-CN" altLang="en-US" sz="4000" dirty="0">
                <a:solidFill>
                  <a:schemeClr val="tx1">
                    <a:lumMod val="50000"/>
                    <a:lumOff val="50000"/>
                  </a:schemeClr>
                </a:solidFill>
                <a:latin typeface="微软雅黑" pitchFamily="34" charset="-122"/>
                <a:ea typeface="微软雅黑" pitchFamily="34" charset="-122"/>
              </a:rPr>
              <a:t>依次填入下列各句中横线处的词语，最恰当的一项是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我们需要储备</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的粮食，以度过这一非常时期。</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②我们要始终保持和</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自己的独特风格，并使之更成熟，更完美。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③必须提高公安机关人民警察队伍的素质，</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公安队伍的知识结构，提高公安队伍的战斗力。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充足　发扬　改善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充分　发扬　改进  </a:t>
            </a: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充分　发挥　改进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充足　发挥　改善</a:t>
            </a:r>
          </a:p>
        </p:txBody>
      </p:sp>
    </p:spTree>
    <p:extLst>
      <p:ext uri="{BB962C8B-B14F-4D97-AF65-F5344CB8AC3E}">
        <p14:creationId xmlns:p14="http://schemas.microsoft.com/office/powerpoint/2010/main" xmlns="" val="213670448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23200" y="2953904"/>
            <a:ext cx="19800000" cy="85317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2953904"/>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运用想象，组成词语。充足</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阳光充足，充足的水分；充分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理由充分，条件充分。原文中的“粮食”与“阳光”“水分”更接近，则“充足”更适合该语境。“发扬”是指发展和提高。“发扬”经常与“作风”“精神”“传统”“民主”“优点”等搭配。“发挥”指把内在的性质或能力表现出来。与“发挥”搭配的词有“作用”“威力”“智慧”“力量”“干劲”“创造性”等。“风格”和“作风”更接近，故选“发扬”。与“改进”搭配的词有“工作”“方法”“技术”等，与“改善”搭配的词有“生活”“关系”“条件”等。结合语境，应选“改善”。</a:t>
            </a:r>
          </a:p>
        </p:txBody>
      </p:sp>
    </p:spTree>
    <p:extLst>
      <p:ext uri="{BB962C8B-B14F-4D97-AF65-F5344CB8AC3E}">
        <p14:creationId xmlns:p14="http://schemas.microsoft.com/office/powerpoint/2010/main" xmlns="" val="18268544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2492990"/>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筛选排除法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难以确定对错的选项，尤其是那些同义词，根本无法从词义上加以辨析，这时可以采用排除法，将最容易辨析的选项先排除，逐步减少选项，直至选出正确答案。</a:t>
            </a:r>
          </a:p>
        </p:txBody>
      </p:sp>
    </p:spTree>
    <p:extLst>
      <p:ext uri="{BB962C8B-B14F-4D97-AF65-F5344CB8AC3E}">
        <p14:creationId xmlns:p14="http://schemas.microsoft.com/office/powerpoint/2010/main" xmlns="" val="32968879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12.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依次填入下列各句横线处的词语，衔接最恰当的一项是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针对众多作家指责百度文库侵权的问题，百度提出了解决的办法：将百度文库中文学作品附带的大部分</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回报给版权方。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②对学生的教育，如果在生活上“怀里抱着走”，在课业上“鞭子赶着走”，那么将</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无穷，很难培养出国家需要的人才。</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③每次会议，闫书记都鼓励大家发表自己的见解，他常说：“人民的事业需要我们讲真话，而不负责任的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是事业的绊脚石。”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效益　祸害　附和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收益　祸害　附会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收益　贻害　附和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效益　贻害　附会</a:t>
            </a:r>
          </a:p>
        </p:txBody>
      </p:sp>
    </p:spTree>
    <p:extLst>
      <p:ext uri="{BB962C8B-B14F-4D97-AF65-F5344CB8AC3E}">
        <p14:creationId xmlns:p14="http://schemas.microsoft.com/office/powerpoint/2010/main" xmlns="" val="793561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4" name="TextBox 73"/>
          <p:cNvSpPr txBox="1"/>
          <p:nvPr/>
        </p:nvSpPr>
        <p:spPr>
          <a:xfrm>
            <a:off x="14761964" y="649941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507947" y="874575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5353619" y="478894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2" name="组合 11"/>
          <p:cNvGrpSpPr/>
          <p:nvPr/>
        </p:nvGrpSpPr>
        <p:grpSpPr>
          <a:xfrm>
            <a:off x="1880324" y="2874936"/>
            <a:ext cx="20002640" cy="8094524"/>
            <a:chOff x="1880324" y="2874936"/>
            <a:chExt cx="20002640" cy="8094524"/>
          </a:xfrm>
        </p:grpSpPr>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2.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抗洪救灾形势严峻，各级领导都坚守岗位，没有擅离职守、久假不归的现象，确保了人民群众生命财产的安全。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南方已经春意甚浓了，但在北方，刮着风，下着雨，可谓五风十雨，春寒料峭，不过在她心里，这雨是一场沁人心脾的冷雨。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我攀过陡峭的崖壁，历尽艰辛，登上绝顶，放眼望去，天无涯际，顿觉自己渺小，登高自卑之感油然而生。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他潜心于文字学研究，身居书斋十多年，焚膏继晷，颇下了一番“头悬梁，锥刺股”的功夫，终于取得了令人瞩目的成就。</a:t>
              </a:r>
            </a:p>
          </p:txBody>
        </p:sp>
        <p:sp>
          <p:nvSpPr>
            <p:cNvPr id="17" name="TextBox 16"/>
            <p:cNvSpPr txBox="1"/>
            <p:nvPr/>
          </p:nvSpPr>
          <p:spPr>
            <a:xfrm>
              <a:off x="11305580" y="967262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4009469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ppt_x"/>
                                          </p:val>
                                        </p:tav>
                                        <p:tav tm="100000">
                                          <p:val>
                                            <p:strVal val="#ppt_x"/>
                                          </p:val>
                                        </p:tav>
                                      </p:tavLst>
                                    </p:anim>
                                    <p:anim calcmode="lin" valueType="num">
                                      <p:cBhvr additive="base">
                                        <p:cTn id="8" dur="500" fill="hold"/>
                                        <p:tgtEl>
                                          <p:spTgt spid="7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500" fill="hold"/>
                                        <p:tgtEl>
                                          <p:spTgt spid="74"/>
                                        </p:tgtEl>
                                        <p:attrNameLst>
                                          <p:attrName>ppt_x</p:attrName>
                                        </p:attrNameLst>
                                      </p:cBhvr>
                                      <p:tavLst>
                                        <p:tav tm="0">
                                          <p:val>
                                            <p:strVal val="#ppt_x"/>
                                          </p:val>
                                        </p:tav>
                                        <p:tav tm="100000">
                                          <p:val>
                                            <p:strVal val="#ppt_x"/>
                                          </p:val>
                                        </p:tav>
                                      </p:tavLst>
                                    </p:anim>
                                    <p:anim calcmode="lin" valueType="num">
                                      <p:cBhvr additive="base">
                                        <p:cTn id="12" dur="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additive="base">
                                        <p:cTn id="15" dur="500" fill="hold"/>
                                        <p:tgtEl>
                                          <p:spTgt spid="75"/>
                                        </p:tgtEl>
                                        <p:attrNameLst>
                                          <p:attrName>ppt_x</p:attrName>
                                        </p:attrNameLst>
                                      </p:cBhvr>
                                      <p:tavLst>
                                        <p:tav tm="0">
                                          <p:val>
                                            <p:strVal val="#ppt_x"/>
                                          </p:val>
                                        </p:tav>
                                        <p:tav tm="100000">
                                          <p:val>
                                            <p:strVal val="#ppt_x"/>
                                          </p:val>
                                        </p:tav>
                                      </p:tavLst>
                                    </p:anim>
                                    <p:anim calcmode="lin" valueType="num">
                                      <p:cBhvr additive="base">
                                        <p:cTn id="16"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76"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23200" y="2965572"/>
            <a:ext cx="19800000" cy="85201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35658" y="2968753"/>
            <a:ext cx="19787541"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这道题可采用排除法，先确定第③句选“附和”。附和：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言语、行为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追随别人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多含贬义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。附会：把没有关系的事物说成有关系；把没有某种意义的事物说成有某种意义。排除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两项。再比较“祸害”和“贻害”，“祸害”的动词用法意思为损害，“贻害”则是留下祸害的意思。此处用“贻害”较好。排除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项。效益：效果和利益。收益：生产上或商业上的收入。此处应是“文学作品附带的收入”，选“收益”较好。</a:t>
            </a:r>
          </a:p>
        </p:txBody>
      </p:sp>
    </p:spTree>
    <p:extLst>
      <p:ext uri="{BB962C8B-B14F-4D97-AF65-F5344CB8AC3E}">
        <p14:creationId xmlns:p14="http://schemas.microsoft.com/office/powerpoint/2010/main" xmlns="" val="31808486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401545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反义组词法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当一组近义词从正面难以区分的时候，可以逆水行舟，找出它们的反义词来加以区别，尤其是句子中有成对出现的词语暗示时，这种方法就更有效。将两个词的反义词找出来，比较两个反义词的区别，代入原文，看哪个反义词更符合语境，从而得出答案。</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4442942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16554"/>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13.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依次填入下列各句横线处的词语，衔接最恰当的一项是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中国政府在果断实施积极财政政策的同时，配之以</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的货币政策，并灵活运用价格、汇率、税率等经济杠杆，对拉动投资、刺激消费起到了重要的作用。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②由于某种原因，原定的演出</a:t>
            </a:r>
            <a:r>
              <a:rPr lang="en-US" altLang="zh-CN" sz="4000" dirty="0">
                <a:solidFill>
                  <a:schemeClr val="tx1">
                    <a:lumMod val="50000"/>
                    <a:lumOff val="50000"/>
                  </a:schemeClr>
                </a:solidFill>
                <a:latin typeface="微软雅黑" pitchFamily="34" charset="-122"/>
                <a:ea typeface="微软雅黑" pitchFamily="34" charset="-122"/>
              </a:rPr>
              <a:t>__________________</a:t>
            </a:r>
            <a:r>
              <a:rPr lang="zh-CN" altLang="en-US" sz="4000" dirty="0">
                <a:solidFill>
                  <a:schemeClr val="tx1">
                    <a:lumMod val="50000"/>
                    <a:lumOff val="50000"/>
                  </a:schemeClr>
                </a:solidFill>
                <a:latin typeface="微软雅黑" pitchFamily="34" charset="-122"/>
                <a:ea typeface="微软雅黑" pitchFamily="34" charset="-122"/>
              </a:rPr>
              <a:t>了。俗话说，好事多磨，相信不久后我们将会看到更精彩的演出。</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③这次世界金融危机如海啸一般席卷了全球，牵涉各个领域。它再次提醒我们，必须加大对金融机构的监管力度，增强对金融风险的</a:t>
            </a:r>
            <a:r>
              <a:rPr lang="en-US" altLang="zh-CN" sz="4000" dirty="0">
                <a:solidFill>
                  <a:schemeClr val="tx1">
                    <a:lumMod val="50000"/>
                    <a:lumOff val="50000"/>
                  </a:schemeClr>
                </a:solidFill>
                <a:latin typeface="微软雅黑" pitchFamily="34" charset="-122"/>
                <a:ea typeface="微软雅黑" pitchFamily="34" charset="-122"/>
              </a:rPr>
              <a:t>____________________</a:t>
            </a:r>
            <a:r>
              <a:rPr lang="zh-CN" altLang="en-US" sz="4000" dirty="0">
                <a:solidFill>
                  <a:schemeClr val="tx1">
                    <a:lumMod val="50000"/>
                    <a:lumOff val="50000"/>
                  </a:schemeClr>
                </a:solidFill>
                <a:latin typeface="微软雅黑" pitchFamily="34" charset="-122"/>
                <a:ea typeface="微软雅黑" pitchFamily="34" charset="-122"/>
              </a:rPr>
              <a:t>意识。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稳健　延迟　防范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稳定　延缓　防备</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稳健　延缓　防范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稳定　延迟　防备</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9577295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23200" y="2985321"/>
            <a:ext cx="19800000" cy="85003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2988503"/>
            <a:ext cx="19800000" cy="5133713"/>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稳健”强调踏实，稳而有力，反义词为“毛躁”“浮躁”“草率”“鲁莽”等；“稳定”强调不常变动，反义词为“动乱”“动荡”“骚动”“骚乱”。显然，“稳定”一词不适合填入句中，应该填“稳健”。“延迟”，推迟，将事情往后放，反义词是“提早”，显然在这里很符合语境；“延缓”，使正在进行的事情慢下来，反义词是“加快”，这里只有早晚，没有快慢，所以填“延缓”不恰当。“防范”指非常警觉，随时准备应付突发事件，并且这种小心程度是逐步加深的；而“防备”强调为应付攻击或避免受害而事先做好准备。故“防范”更符合语境。</a:t>
            </a:r>
          </a:p>
        </p:txBody>
      </p:sp>
    </p:spTree>
    <p:extLst>
      <p:ext uri="{BB962C8B-B14F-4D97-AF65-F5344CB8AC3E}">
        <p14:creationId xmlns:p14="http://schemas.microsoft.com/office/powerpoint/2010/main" xmlns="" val="21430424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59764" cy="4893647"/>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语境造句法</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有些词采用反义组词法区分不出时，可以采用造句法。高考给出的语境对学生来讲是生疏的，同学们可以化繁为简设语境，新设熟悉的语境，这个语境力求和原语境相似，通过细加比较得出答案。在新语境中，利用新句子来比较两个近义词的区别，如使用范围、感情色彩、语法搭配等。</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093064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dirty="0">
                <a:solidFill>
                  <a:schemeClr val="tx1">
                    <a:lumMod val="50000"/>
                    <a:lumOff val="50000"/>
                  </a:schemeClr>
                </a:solidFill>
                <a:latin typeface="微软雅黑" pitchFamily="34" charset="-122"/>
                <a:ea typeface="微软雅黑" pitchFamily="34" charset="-122"/>
              </a:rPr>
              <a:t>【</a:t>
            </a:r>
            <a:r>
              <a:rPr lang="zh-CN" altLang="en-US" sz="4000" b="1" dirty="0">
                <a:solidFill>
                  <a:schemeClr val="tx1">
                    <a:lumMod val="50000"/>
                    <a:lumOff val="50000"/>
                  </a:schemeClr>
                </a:solidFill>
                <a:latin typeface="微软雅黑" pitchFamily="34" charset="-122"/>
                <a:ea typeface="微软雅黑" pitchFamily="34" charset="-122"/>
              </a:rPr>
              <a:t>技法小练</a:t>
            </a:r>
            <a:r>
              <a:rPr lang="en-US" altLang="zh-CN" sz="4000" b="1"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b="1" dirty="0">
                <a:solidFill>
                  <a:srgbClr val="EF8340"/>
                </a:solidFill>
                <a:latin typeface="微软雅黑" pitchFamily="34" charset="-122"/>
                <a:ea typeface="微软雅黑" pitchFamily="34" charset="-122"/>
              </a:rPr>
              <a:t>14.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依次填入下列各句横线处的词语，衔接最恰当的一项是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竖起大拇指”这个手势在北美以及许多别的国家里非常</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，常被用来表示无声的支持和赞同。</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②如果父母能用多元</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的眼光来看待孩子的学习能力和成果，就会发现，其实每个小孩都有他的闪光点。</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③中国领导人在气候变化大会上发言表示，中国自主减排行动不附加任何条件，不以任何理由</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发展中国家的责任。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普通　价值　推托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普遍　价值　推脱</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普通　价格　推脱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普遍　价格　推托</a:t>
            </a:r>
            <a:endParaRPr lang="en-US" altLang="zh-CN"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802401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023200" y="2985321"/>
            <a:ext cx="19800000" cy="85003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023200" y="2988503"/>
            <a:ext cx="19800000" cy="5133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用“普遍”造句有：“物体遇热膨胀是一种普遍现象”“这是普遍存在的问题”。而用“普通”造句有：“我是一名普通老百姓”“各级各类学校都在推广普通话”。“普通”多指人，“普遍”应用范围广些，而且“普遍”与后文的“常”相呼应，故选“普遍”。用“价值”造句有：“人有价值观念”“这个珠宝价值连城”。而用“价格”造句有：“物品价格上涨”“市场价格改革”等。“孩子的学习能力和成果”应用“价值”来衡量，整个句子也是一种价值观念，故选“价值”。“推脱”指推卸，推辞。“推托”指找借口拒绝。句中有与“推脱”相搭配的“责任”，另句中有“不以任何理由”，选“推托”会造成语意重复，所以，应选“推脱”。</a:t>
            </a:r>
          </a:p>
        </p:txBody>
      </p:sp>
    </p:spTree>
    <p:extLst>
      <p:ext uri="{BB962C8B-B14F-4D97-AF65-F5344CB8AC3E}">
        <p14:creationId xmlns:p14="http://schemas.microsoft.com/office/powerpoint/2010/main" xmlns="" val="199752786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5615896"/>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1.</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在朗格诺斯看来，刚性美和柔性美并不是彼此对立的，</a:t>
            </a:r>
            <a:r>
              <a:rPr lang="en-US" altLang="zh-CN" sz="4000" dirty="0">
                <a:solidFill>
                  <a:schemeClr val="tx1">
                    <a:lumMod val="50000"/>
                    <a:lumOff val="50000"/>
                  </a:schemeClr>
                </a:solidFill>
                <a:latin typeface="微软雅黑" pitchFamily="34" charset="-122"/>
                <a:ea typeface="微软雅黑" pitchFamily="34" charset="-122"/>
              </a:rPr>
              <a:t>______①____</a:t>
            </a:r>
            <a:r>
              <a:rPr lang="zh-CN" altLang="en-US" sz="4000" dirty="0">
                <a:solidFill>
                  <a:schemeClr val="tx1">
                    <a:lumMod val="50000"/>
                    <a:lumOff val="50000"/>
                  </a:schemeClr>
                </a:solidFill>
                <a:latin typeface="微软雅黑" pitchFamily="34" charset="-122"/>
                <a:ea typeface="微软雅黑" pitchFamily="34" charset="-122"/>
              </a:rPr>
              <a:t>相反相成的。森罗万象中有丰富多彩的美，既有刚性美，</a:t>
            </a:r>
            <a:r>
              <a:rPr lang="en-US" altLang="zh-CN" sz="4000" dirty="0">
                <a:solidFill>
                  <a:schemeClr val="tx1">
                    <a:lumMod val="50000"/>
                    <a:lumOff val="50000"/>
                  </a:schemeClr>
                </a:solidFill>
                <a:latin typeface="微软雅黑" pitchFamily="34" charset="-122"/>
                <a:ea typeface="微软雅黑" pitchFamily="34" charset="-122"/>
              </a:rPr>
              <a:t>________②______</a:t>
            </a:r>
            <a:r>
              <a:rPr lang="zh-CN" altLang="en-US" sz="4000" dirty="0">
                <a:solidFill>
                  <a:schemeClr val="tx1">
                    <a:lumMod val="50000"/>
                    <a:lumOff val="50000"/>
                  </a:schemeClr>
                </a:solidFill>
                <a:latin typeface="微软雅黑" pitchFamily="34" charset="-122"/>
                <a:ea typeface="微软雅黑" pitchFamily="34" charset="-122"/>
              </a:rPr>
              <a:t>有柔性美，没有柔的一面就不能显示出刚的一面，没有刚</a:t>
            </a:r>
            <a:r>
              <a:rPr lang="en-US" altLang="zh-CN" sz="4000" dirty="0">
                <a:solidFill>
                  <a:schemeClr val="tx1">
                    <a:lumMod val="50000"/>
                    <a:lumOff val="50000"/>
                  </a:schemeClr>
                </a:solidFill>
                <a:latin typeface="微软雅黑" pitchFamily="34" charset="-122"/>
                <a:ea typeface="微软雅黑" pitchFamily="34" charset="-122"/>
              </a:rPr>
              <a:t>________③______</a:t>
            </a:r>
            <a:r>
              <a:rPr lang="zh-CN" altLang="en-US" sz="4000" dirty="0">
                <a:solidFill>
                  <a:schemeClr val="tx1">
                    <a:lumMod val="50000"/>
                    <a:lumOff val="50000"/>
                  </a:schemeClr>
                </a:solidFill>
                <a:latin typeface="微软雅黑" pitchFamily="34" charset="-122"/>
                <a:ea typeface="微软雅黑" pitchFamily="34" charset="-122"/>
              </a:rPr>
              <a:t>不能显出柔，</a:t>
            </a:r>
            <a:r>
              <a:rPr lang="en-US" altLang="zh-CN" sz="4000" dirty="0">
                <a:solidFill>
                  <a:schemeClr val="tx1">
                    <a:lumMod val="50000"/>
                    <a:lumOff val="50000"/>
                  </a:schemeClr>
                </a:solidFill>
                <a:latin typeface="微软雅黑" pitchFamily="34" charset="-122"/>
                <a:ea typeface="微软雅黑" pitchFamily="34" charset="-122"/>
              </a:rPr>
              <a:t>______④______</a:t>
            </a:r>
            <a:r>
              <a:rPr lang="zh-CN" altLang="en-US" sz="4000" dirty="0">
                <a:solidFill>
                  <a:schemeClr val="tx1">
                    <a:lumMod val="50000"/>
                    <a:lumOff val="50000"/>
                  </a:schemeClr>
                </a:solidFill>
                <a:latin typeface="微软雅黑" pitchFamily="34" charset="-122"/>
                <a:ea typeface="微软雅黑" pitchFamily="34" charset="-122"/>
              </a:rPr>
              <a:t>两种美是相对而产生的。</a:t>
            </a:r>
            <a:r>
              <a:rPr lang="en-US" altLang="zh-CN" sz="4000" dirty="0">
                <a:solidFill>
                  <a:schemeClr val="tx1">
                    <a:lumMod val="50000"/>
                    <a:lumOff val="50000"/>
                  </a:schemeClr>
                </a:solidFill>
                <a:latin typeface="微软雅黑" pitchFamily="34" charset="-122"/>
                <a:ea typeface="微软雅黑" pitchFamily="34" charset="-122"/>
              </a:rPr>
              <a:t>________⑤____</a:t>
            </a:r>
            <a:r>
              <a:rPr lang="zh-CN" altLang="en-US" sz="4000" dirty="0">
                <a:solidFill>
                  <a:schemeClr val="tx1">
                    <a:lumMod val="50000"/>
                    <a:lumOff val="50000"/>
                  </a:schemeClr>
                </a:solidFill>
                <a:latin typeface="微软雅黑" pitchFamily="34" charset="-122"/>
                <a:ea typeface="微软雅黑" pitchFamily="34" charset="-122"/>
              </a:rPr>
              <a:t>，在他看来，柔不如刚，小溪不如大河，爝火不如星光。</a:t>
            </a:r>
            <a:r>
              <a:rPr lang="en-US" altLang="zh-CN" sz="4000" dirty="0">
                <a:solidFill>
                  <a:schemeClr val="tx1">
                    <a:lumMod val="50000"/>
                    <a:lumOff val="50000"/>
                  </a:schemeClr>
                </a:solidFill>
                <a:latin typeface="微软雅黑" pitchFamily="34" charset="-122"/>
                <a:ea typeface="微软雅黑" pitchFamily="34" charset="-122"/>
              </a:rPr>
              <a:t>______⑥______</a:t>
            </a:r>
            <a:r>
              <a:rPr lang="zh-CN" altLang="en-US" sz="4000" dirty="0">
                <a:solidFill>
                  <a:schemeClr val="tx1">
                    <a:lumMod val="50000"/>
                    <a:lumOff val="50000"/>
                  </a:schemeClr>
                </a:solidFill>
                <a:latin typeface="微软雅黑" pitchFamily="34" charset="-122"/>
                <a:ea typeface="微软雅黑" pitchFamily="34" charset="-122"/>
              </a:rPr>
              <a:t>可见，朗格诺斯的崇高观念是建立在刚与柔的对比上的。</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61669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10" name="表格 9"/>
          <p:cNvGraphicFramePr>
            <a:graphicFrameLocks noGrp="1"/>
          </p:cNvGraphicFramePr>
          <p:nvPr/>
        </p:nvGraphicFramePr>
        <p:xfrm>
          <a:off x="2023200" y="3060750"/>
          <a:ext cx="16705857" cy="3600400"/>
        </p:xfrm>
        <a:graphic>
          <a:graphicData uri="http://schemas.openxmlformats.org/drawingml/2006/table">
            <a:tbl>
              <a:tblPr>
                <a:tableStyleId>{5C22544A-7EE6-4342-B048-85BDC9FD1C3A}</a:tableStyleId>
              </a:tblPr>
              <a:tblGrid>
                <a:gridCol w="1613578">
                  <a:extLst>
                    <a:ext uri="{9D8B030D-6E8A-4147-A177-3AD203B41FA5}">
                      <a16:colId xmlns="" xmlns:a16="http://schemas.microsoft.com/office/drawing/2014/main" val="2658180956"/>
                    </a:ext>
                  </a:extLst>
                </a:gridCol>
                <a:gridCol w="2628105">
                  <a:extLst>
                    <a:ext uri="{9D8B030D-6E8A-4147-A177-3AD203B41FA5}">
                      <a16:colId xmlns="" xmlns:a16="http://schemas.microsoft.com/office/drawing/2014/main" val="4211492339"/>
                    </a:ext>
                  </a:extLst>
                </a:gridCol>
                <a:gridCol w="2628105">
                  <a:extLst>
                    <a:ext uri="{9D8B030D-6E8A-4147-A177-3AD203B41FA5}">
                      <a16:colId xmlns="" xmlns:a16="http://schemas.microsoft.com/office/drawing/2014/main" val="1914596626"/>
                    </a:ext>
                  </a:extLst>
                </a:gridCol>
                <a:gridCol w="1951754">
                  <a:extLst>
                    <a:ext uri="{9D8B030D-6E8A-4147-A177-3AD203B41FA5}">
                      <a16:colId xmlns="" xmlns:a16="http://schemas.microsoft.com/office/drawing/2014/main" val="1415702722"/>
                    </a:ext>
                  </a:extLst>
                </a:gridCol>
                <a:gridCol w="2628105">
                  <a:extLst>
                    <a:ext uri="{9D8B030D-6E8A-4147-A177-3AD203B41FA5}">
                      <a16:colId xmlns="" xmlns:a16="http://schemas.microsoft.com/office/drawing/2014/main" val="4168986654"/>
                    </a:ext>
                  </a:extLst>
                </a:gridCol>
                <a:gridCol w="2628105">
                  <a:extLst>
                    <a:ext uri="{9D8B030D-6E8A-4147-A177-3AD203B41FA5}">
                      <a16:colId xmlns="" xmlns:a16="http://schemas.microsoft.com/office/drawing/2014/main" val="973295996"/>
                    </a:ext>
                  </a:extLst>
                </a:gridCol>
                <a:gridCol w="2628105">
                  <a:extLst>
                    <a:ext uri="{9D8B030D-6E8A-4147-A177-3AD203B41FA5}">
                      <a16:colId xmlns="" xmlns:a16="http://schemas.microsoft.com/office/drawing/2014/main" val="1605492975"/>
                    </a:ext>
                  </a:extLst>
                </a:gridCol>
              </a:tblGrid>
              <a:tr h="720080">
                <a:tc>
                  <a:txBody>
                    <a:bodyPr/>
                    <a:lstStyle/>
                    <a:p>
                      <a:pPr algn="ctr">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①</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②</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③</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④</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⑤</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⑥</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1447340241"/>
                  </a:ext>
                </a:extLst>
              </a:tr>
              <a:tr h="720080">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是</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而又</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于是</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所以</a:t>
                      </a: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2263304580"/>
                  </a:ext>
                </a:extLst>
              </a:tr>
              <a:tr h="720080">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B</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也是</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因而</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然而</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因此</a:t>
                      </a:r>
                    </a:p>
                  </a:txBody>
                  <a:tcPr marL="68580" marR="68580" marT="0" marB="0" anchor="ctr"/>
                </a:tc>
                <a:extLst>
                  <a:ext uri="{0D108BD9-81ED-4DB2-BD59-A6C34878D82A}">
                    <a16:rowId xmlns="" xmlns:a16="http://schemas.microsoft.com/office/drawing/2014/main" val="2815301936"/>
                  </a:ext>
                </a:extLst>
              </a:tr>
              <a:tr h="720080">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C</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却是</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就</a:t>
                      </a:r>
                    </a:p>
                  </a:txBody>
                  <a:tcPr marL="68580" marR="68580" marT="0" marB="0" anchor="ctr"/>
                </a:tc>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可是</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这</a:t>
                      </a:r>
                    </a:p>
                  </a:txBody>
                  <a:tcPr marL="68580" marR="68580" marT="0" marB="0" anchor="ctr"/>
                </a:tc>
                <a:extLst>
                  <a:ext uri="{0D108BD9-81ED-4DB2-BD59-A6C34878D82A}">
                    <a16:rowId xmlns="" xmlns:a16="http://schemas.microsoft.com/office/drawing/2014/main" val="3296892687"/>
                  </a:ext>
                </a:extLst>
              </a:tr>
              <a:tr h="720080">
                <a:tc>
                  <a:txBody>
                    <a:bodyPr/>
                    <a:lstStyle/>
                    <a:p>
                      <a:pPr algn="ctr">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D</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而是</a:t>
                      </a:r>
                    </a:p>
                  </a:txBody>
                  <a:tcPr marL="68580" marR="68580" marT="0" marB="0" anchor="ctr"/>
                </a:tc>
                <a:tc>
                  <a:txBody>
                    <a:bodyPr/>
                    <a:lstStyle/>
                    <a:p>
                      <a:pPr algn="ctr">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又</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这</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不过</a:t>
                      </a:r>
                    </a:p>
                  </a:txBody>
                  <a:tcPr marL="68580" marR="68580" marT="0" marB="0" anchor="ctr"/>
                </a:tc>
                <a:tc>
                  <a:txBody>
                    <a:bodyPr/>
                    <a:lstStyle/>
                    <a:p>
                      <a:pPr algn="ctr">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由此</a:t>
                      </a:r>
                    </a:p>
                  </a:txBody>
                  <a:tcPr marL="68580" marR="68580" marT="0" marB="0" anchor="ctr"/>
                </a:tc>
                <a:extLst>
                  <a:ext uri="{0D108BD9-81ED-4DB2-BD59-A6C34878D82A}">
                    <a16:rowId xmlns="" xmlns:a16="http://schemas.microsoft.com/office/drawing/2014/main" val="291593713"/>
                  </a:ext>
                </a:extLst>
              </a:tr>
            </a:tbl>
          </a:graphicData>
        </a:graphic>
      </p:graphicFrame>
      <p:sp>
        <p:nvSpPr>
          <p:cNvPr id="12" name="矩形 11"/>
          <p:cNvSpPr/>
          <p:nvPr/>
        </p:nvSpPr>
        <p:spPr>
          <a:xfrm>
            <a:off x="1880324" y="7104928"/>
            <a:ext cx="19800000" cy="44577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80324" y="7133568"/>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处无转折意，故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项不正确。④处不是得出结论，故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项不正确。根据上下文，⑤处仅表示轻微转折，⑥处只有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项最顺畅。</a:t>
            </a:r>
          </a:p>
        </p:txBody>
      </p:sp>
    </p:spTree>
    <p:extLst>
      <p:ext uri="{BB962C8B-B14F-4D97-AF65-F5344CB8AC3E}">
        <p14:creationId xmlns:p14="http://schemas.microsoft.com/office/powerpoint/2010/main" xmlns="" val="42295258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5615896"/>
          </a:xfrm>
          <a:prstGeom prst="rect">
            <a:avLst/>
          </a:prstGeom>
          <a:noFill/>
        </p:spPr>
        <p:txBody>
          <a:bodyPr wrap="square" rtlCol="0">
            <a:spAutoFit/>
          </a:bodyPr>
          <a:lstStyle/>
          <a:p>
            <a:pPr>
              <a:lnSpc>
                <a:spcPct val="130000"/>
              </a:lnSpc>
            </a:pPr>
            <a:r>
              <a:rPr lang="zh-CN" altLang="en-US" sz="4000" dirty="0">
                <a:latin typeface="微软雅黑" pitchFamily="34" charset="-122"/>
                <a:ea typeface="微软雅黑" pitchFamily="34" charset="-122"/>
              </a:rPr>
              <a:t> </a:t>
            </a:r>
            <a:r>
              <a:rPr lang="en-US" altLang="zh-CN" sz="4000" b="1" dirty="0">
                <a:solidFill>
                  <a:srgbClr val="EF8340"/>
                </a:solidFill>
                <a:latin typeface="微软雅黑" pitchFamily="34" charset="-122"/>
                <a:ea typeface="微软雅黑" pitchFamily="34" charset="-122"/>
              </a:rPr>
              <a:t>2.</a:t>
            </a:r>
            <a:r>
              <a:rPr lang="en-US" altLang="zh-CN" sz="4000" dirty="0">
                <a:solidFill>
                  <a:schemeClr val="tx1">
                    <a:lumMod val="50000"/>
                    <a:lumOff val="50000"/>
                  </a:schemeClr>
                </a:solidFill>
                <a:latin typeface="微软雅黑" pitchFamily="34" charset="-122"/>
                <a:ea typeface="微软雅黑" pitchFamily="34" charset="-122"/>
              </a:rPr>
              <a:t> </a:t>
            </a:r>
            <a:r>
              <a:rPr lang="zh-CN" altLang="zh-CN"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zh-CN" sz="4000" dirty="0">
                <a:solidFill>
                  <a:schemeClr val="tx1">
                    <a:lumMod val="50000"/>
                    <a:lumOff val="50000"/>
                  </a:schemeClr>
                </a:solidFill>
                <a:latin typeface="微软雅黑" pitchFamily="34" charset="-122"/>
                <a:ea typeface="微软雅黑" pitchFamily="34" charset="-122"/>
              </a:rPr>
              <a:t>阅读前不能吃得太饱，</a:t>
            </a:r>
            <a:r>
              <a:rPr lang="en-US" altLang="zh-CN" sz="4000" dirty="0">
                <a:solidFill>
                  <a:schemeClr val="tx1">
                    <a:lumMod val="50000"/>
                    <a:lumOff val="50000"/>
                  </a:schemeClr>
                </a:solidFill>
                <a:latin typeface="微软雅黑" pitchFamily="34" charset="-122"/>
                <a:ea typeface="微软雅黑" pitchFamily="34" charset="-122"/>
              </a:rPr>
              <a:t>______①____</a:t>
            </a:r>
            <a:r>
              <a:rPr lang="zh-CN" altLang="zh-CN" sz="4000" dirty="0">
                <a:solidFill>
                  <a:schemeClr val="tx1">
                    <a:lumMod val="50000"/>
                    <a:lumOff val="50000"/>
                  </a:schemeClr>
                </a:solidFill>
                <a:latin typeface="微软雅黑" pitchFamily="34" charset="-122"/>
                <a:ea typeface="微软雅黑" pitchFamily="34" charset="-122"/>
              </a:rPr>
              <a:t>不要饿着肚子。</a:t>
            </a:r>
            <a:r>
              <a:rPr lang="en-US" altLang="zh-CN" sz="4000" dirty="0">
                <a:solidFill>
                  <a:schemeClr val="tx1">
                    <a:lumMod val="50000"/>
                    <a:lumOff val="50000"/>
                  </a:schemeClr>
                </a:solidFill>
                <a:latin typeface="微软雅黑" pitchFamily="34" charset="-122"/>
                <a:ea typeface="微软雅黑" pitchFamily="34" charset="-122"/>
              </a:rPr>
              <a:t>________②______</a:t>
            </a:r>
            <a:r>
              <a:rPr lang="zh-CN" altLang="zh-CN" sz="4000" dirty="0">
                <a:solidFill>
                  <a:schemeClr val="tx1">
                    <a:lumMod val="50000"/>
                    <a:lumOff val="50000"/>
                  </a:schemeClr>
                </a:solidFill>
                <a:latin typeface="微软雅黑" pitchFamily="34" charset="-122"/>
                <a:ea typeface="微软雅黑" pitchFamily="34" charset="-122"/>
              </a:rPr>
              <a:t>空腹和饱腹对大脑都有很大的影响。饥饿，会使身心过分紧张，头脑无法集中思考；太饱，</a:t>
            </a:r>
            <a:r>
              <a:rPr lang="en-US" altLang="zh-CN" sz="4000" dirty="0">
                <a:solidFill>
                  <a:schemeClr val="tx1">
                    <a:lumMod val="50000"/>
                    <a:lumOff val="50000"/>
                  </a:schemeClr>
                </a:solidFill>
                <a:latin typeface="微软雅黑" pitchFamily="34" charset="-122"/>
                <a:ea typeface="微软雅黑" pitchFamily="34" charset="-122"/>
              </a:rPr>
              <a:t>________③______</a:t>
            </a:r>
            <a:r>
              <a:rPr lang="zh-CN" altLang="zh-CN" sz="4000" dirty="0">
                <a:solidFill>
                  <a:schemeClr val="tx1">
                    <a:lumMod val="50000"/>
                    <a:lumOff val="50000"/>
                  </a:schemeClr>
                </a:solidFill>
                <a:latin typeface="微软雅黑" pitchFamily="34" charset="-122"/>
                <a:ea typeface="微软雅黑" pitchFamily="34" charset="-122"/>
              </a:rPr>
              <a:t>会使身心过分松弛，头脑变得迟钝。医学界人士认为，</a:t>
            </a:r>
            <a:r>
              <a:rPr lang="en-US" altLang="zh-CN" sz="4000" dirty="0">
                <a:solidFill>
                  <a:schemeClr val="tx1">
                    <a:lumMod val="50000"/>
                    <a:lumOff val="50000"/>
                  </a:schemeClr>
                </a:solidFill>
                <a:latin typeface="微软雅黑" pitchFamily="34" charset="-122"/>
                <a:ea typeface="微软雅黑" pitchFamily="34" charset="-122"/>
              </a:rPr>
              <a:t>______④____</a:t>
            </a:r>
            <a:r>
              <a:rPr lang="zh-CN" altLang="zh-CN" sz="4000" dirty="0">
                <a:solidFill>
                  <a:schemeClr val="tx1">
                    <a:lumMod val="50000"/>
                    <a:lumOff val="50000"/>
                  </a:schemeClr>
                </a:solidFill>
                <a:latin typeface="微软雅黑" pitchFamily="34" charset="-122"/>
                <a:ea typeface="微软雅黑" pitchFamily="34" charset="-122"/>
              </a:rPr>
              <a:t>由胀腹转至空腹之间，不太饱也不太饿的状态正是精力最集中、思维最活跃的时间。</a:t>
            </a:r>
            <a:r>
              <a:rPr lang="en-US" altLang="zh-CN" sz="4000" dirty="0">
                <a:solidFill>
                  <a:schemeClr val="tx1">
                    <a:lumMod val="50000"/>
                    <a:lumOff val="50000"/>
                  </a:schemeClr>
                </a:solidFill>
                <a:latin typeface="微软雅黑" pitchFamily="34" charset="-122"/>
                <a:ea typeface="微软雅黑" pitchFamily="34" charset="-122"/>
              </a:rPr>
              <a:t>______⑤______</a:t>
            </a:r>
            <a:r>
              <a:rPr lang="zh-CN" altLang="zh-CN" sz="4000" dirty="0">
                <a:solidFill>
                  <a:schemeClr val="tx1">
                    <a:lumMod val="50000"/>
                    <a:lumOff val="50000"/>
                  </a:schemeClr>
                </a:solidFill>
                <a:latin typeface="微软雅黑" pitchFamily="34" charset="-122"/>
                <a:ea typeface="微软雅黑" pitchFamily="34" charset="-122"/>
              </a:rPr>
              <a:t>说</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肚中八分饱</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是阅读和写作最理想的</a:t>
            </a:r>
            <a:r>
              <a:rPr lang="en-US" altLang="zh-CN" sz="4000" dirty="0">
                <a:solidFill>
                  <a:schemeClr val="tx1">
                    <a:lumMod val="50000"/>
                    <a:lumOff val="50000"/>
                  </a:schemeClr>
                </a:solidFill>
                <a:latin typeface="微软雅黑" pitchFamily="34" charset="-122"/>
                <a:ea typeface="微软雅黑" pitchFamily="34" charset="-122"/>
              </a:rPr>
              <a:t>______⑥______</a:t>
            </a:r>
            <a:r>
              <a:rPr lang="zh-CN" altLang="zh-CN" sz="4000" dirty="0">
                <a:solidFill>
                  <a:schemeClr val="tx1">
                    <a:lumMod val="50000"/>
                    <a:lumOff val="50000"/>
                  </a:schemeClr>
                </a:solidFill>
                <a:latin typeface="微软雅黑" pitchFamily="34" charset="-122"/>
                <a:ea typeface="微软雅黑" pitchFamily="34" charset="-122"/>
              </a:rPr>
              <a:t>状态。</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66330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本题重点辨析错用熟语类型中的望文生义。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项，“久假不归”指久借不还。望文生义，误以为词义是“长期请假不回来”。</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项，“五风十雨”指五天刮一次风，十天下一场雨。形容风调雨顺。望文生义，误以为词义是“刮大风，下大雨”。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项，“登高自卑”是说登高山要从底下开始，比喻事情循序渐进，由浅入深。望文生义，误以为词义是“看见高山觉得自己很渺小”。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项，“焚膏继晷”指点燃灯烛来接替日光照明，形容夜以继日地用功读书或努力工作。“膏”，灯油；“继”，继续；“晷”，日影。成语使用正确。</a:t>
            </a:r>
          </a:p>
        </p:txBody>
      </p:sp>
    </p:spTree>
    <p:extLst>
      <p:ext uri="{BB962C8B-B14F-4D97-AF65-F5344CB8AC3E}">
        <p14:creationId xmlns:p14="http://schemas.microsoft.com/office/powerpoint/2010/main" xmlns="" val="706664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7525246"/>
            <a:ext cx="19800000"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752524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填“更”“还”与上下句不连贯。②处填“由于”显得突兀。③处填“还”与前面内容不能照应，因为前面没有“也”字。⑤处不能空格。⑥处是对全文的总结，结合文段，可知是从生理上来解释阅读状态的。综上所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项最恰当，其他项都有偏差。</a:t>
            </a:r>
          </a:p>
        </p:txBody>
      </p:sp>
      <p:graphicFrame>
        <p:nvGraphicFramePr>
          <p:cNvPr id="13" name="表格 12"/>
          <p:cNvGraphicFramePr>
            <a:graphicFrameLocks noGrp="1"/>
          </p:cNvGraphicFramePr>
          <p:nvPr/>
        </p:nvGraphicFramePr>
        <p:xfrm>
          <a:off x="2124278" y="2980771"/>
          <a:ext cx="17569952" cy="4104455"/>
        </p:xfrm>
        <a:graphic>
          <a:graphicData uri="http://schemas.openxmlformats.org/drawingml/2006/table">
            <a:tbl>
              <a:tblPr>
                <a:tableStyleId>{5C22544A-7EE6-4342-B048-85BDC9FD1C3A}</a:tableStyleId>
              </a:tblPr>
              <a:tblGrid>
                <a:gridCol w="1768645">
                  <a:extLst>
                    <a:ext uri="{9D8B030D-6E8A-4147-A177-3AD203B41FA5}">
                      <a16:colId xmlns="" xmlns:a16="http://schemas.microsoft.com/office/drawing/2014/main" val="2693499728"/>
                    </a:ext>
                  </a:extLst>
                </a:gridCol>
                <a:gridCol w="2139319">
                  <a:extLst>
                    <a:ext uri="{9D8B030D-6E8A-4147-A177-3AD203B41FA5}">
                      <a16:colId xmlns="" xmlns:a16="http://schemas.microsoft.com/office/drawing/2014/main" val="4034448540"/>
                    </a:ext>
                  </a:extLst>
                </a:gridCol>
                <a:gridCol w="3622016">
                  <a:extLst>
                    <a:ext uri="{9D8B030D-6E8A-4147-A177-3AD203B41FA5}">
                      <a16:colId xmlns="" xmlns:a16="http://schemas.microsoft.com/office/drawing/2014/main" val="3859816319"/>
                    </a:ext>
                  </a:extLst>
                </a:gridCol>
                <a:gridCol w="2139319">
                  <a:extLst>
                    <a:ext uri="{9D8B030D-6E8A-4147-A177-3AD203B41FA5}">
                      <a16:colId xmlns="" xmlns:a16="http://schemas.microsoft.com/office/drawing/2014/main" val="841117024"/>
                    </a:ext>
                  </a:extLst>
                </a:gridCol>
                <a:gridCol w="2139319">
                  <a:extLst>
                    <a:ext uri="{9D8B030D-6E8A-4147-A177-3AD203B41FA5}">
                      <a16:colId xmlns="" xmlns:a16="http://schemas.microsoft.com/office/drawing/2014/main" val="1172256887"/>
                    </a:ext>
                  </a:extLst>
                </a:gridCol>
                <a:gridCol w="2880667">
                  <a:extLst>
                    <a:ext uri="{9D8B030D-6E8A-4147-A177-3AD203B41FA5}">
                      <a16:colId xmlns="" xmlns:a16="http://schemas.microsoft.com/office/drawing/2014/main" val="3260931139"/>
                    </a:ext>
                  </a:extLst>
                </a:gridCol>
                <a:gridCol w="2880667">
                  <a:extLst>
                    <a:ext uri="{9D8B030D-6E8A-4147-A177-3AD203B41FA5}">
                      <a16:colId xmlns="" xmlns:a16="http://schemas.microsoft.com/office/drawing/2014/main" val="1116396524"/>
                    </a:ext>
                  </a:extLst>
                </a:gridCol>
              </a:tblGrid>
              <a:tr h="820891">
                <a:tc>
                  <a:txBody>
                    <a:bodyPr/>
                    <a:lstStyle/>
                    <a:p>
                      <a:pPr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①</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②</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③</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④</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⑤</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⑥</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1783953765"/>
                  </a:ext>
                </a:extLst>
              </a:tr>
              <a:tr h="820891">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A</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因为</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又</a:t>
                      </a: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所以</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生理</a:t>
                      </a:r>
                    </a:p>
                  </a:txBody>
                  <a:tcPr marL="68580" marR="68580" marT="0" marB="0" anchor="ctr"/>
                </a:tc>
                <a:extLst>
                  <a:ext uri="{0D108BD9-81ED-4DB2-BD59-A6C34878D82A}">
                    <a16:rowId xmlns="" xmlns:a16="http://schemas.microsoft.com/office/drawing/2014/main" val="2739999065"/>
                  </a:ext>
                </a:extLst>
              </a:tr>
              <a:tr h="820891">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B</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是因为</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还</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这</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所以</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物理</a:t>
                      </a:r>
                    </a:p>
                  </a:txBody>
                  <a:tcPr marL="68580" marR="68580" marT="0" marB="0" anchor="ctr"/>
                </a:tc>
                <a:extLst>
                  <a:ext uri="{0D108BD9-81ED-4DB2-BD59-A6C34878D82A}">
                    <a16:rowId xmlns="" xmlns:a16="http://schemas.microsoft.com/office/drawing/2014/main" val="3408496670"/>
                  </a:ext>
                </a:extLst>
              </a:tr>
              <a:tr h="820891">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C</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更</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由于</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又</a:t>
                      </a: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因此</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精神</a:t>
                      </a:r>
                    </a:p>
                  </a:txBody>
                  <a:tcPr marL="68580" marR="68580" marT="0" marB="0" anchor="ctr"/>
                </a:tc>
                <a:extLst>
                  <a:ext uri="{0D108BD9-81ED-4DB2-BD59-A6C34878D82A}">
                    <a16:rowId xmlns="" xmlns:a16="http://schemas.microsoft.com/office/drawing/2014/main" val="2711616752"/>
                  </a:ext>
                </a:extLst>
              </a:tr>
              <a:tr h="820891">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D</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还</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还</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这</a:t>
                      </a: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心理</a:t>
                      </a:r>
                    </a:p>
                  </a:txBody>
                  <a:tcPr marL="68580" marR="68580" marT="0" marB="0" anchor="ctr"/>
                </a:tc>
                <a:extLst>
                  <a:ext uri="{0D108BD9-81ED-4DB2-BD59-A6C34878D82A}">
                    <a16:rowId xmlns="" xmlns:a16="http://schemas.microsoft.com/office/drawing/2014/main" val="1487786817"/>
                  </a:ext>
                </a:extLst>
              </a:tr>
            </a:tbl>
          </a:graphicData>
        </a:graphic>
      </p:graphicFrame>
    </p:spTree>
    <p:extLst>
      <p:ext uri="{BB962C8B-B14F-4D97-AF65-F5344CB8AC3E}">
        <p14:creationId xmlns:p14="http://schemas.microsoft.com/office/powerpoint/2010/main" xmlns="" val="561969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561589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3. </a:t>
            </a:r>
            <a:r>
              <a:rPr lang="zh-CN" altLang="zh-CN"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endParaRPr lang="zh-CN"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zh-CN" sz="4000" dirty="0">
                <a:solidFill>
                  <a:schemeClr val="tx1">
                    <a:lumMod val="50000"/>
                    <a:lumOff val="50000"/>
                  </a:schemeClr>
                </a:solidFill>
                <a:latin typeface="微软雅黑" pitchFamily="34" charset="-122"/>
                <a:ea typeface="微软雅黑" pitchFamily="34" charset="-122"/>
              </a:rPr>
              <a:t>阅读前不能吃得太饱，</a:t>
            </a:r>
            <a:r>
              <a:rPr lang="en-US" altLang="zh-CN" sz="4000" dirty="0">
                <a:solidFill>
                  <a:schemeClr val="tx1">
                    <a:lumMod val="50000"/>
                    <a:lumOff val="50000"/>
                  </a:schemeClr>
                </a:solidFill>
                <a:latin typeface="微软雅黑" pitchFamily="34" charset="-122"/>
                <a:ea typeface="微软雅黑" pitchFamily="34" charset="-122"/>
              </a:rPr>
              <a:t>______①____</a:t>
            </a:r>
            <a:r>
              <a:rPr lang="zh-CN" altLang="zh-CN" sz="4000" dirty="0">
                <a:solidFill>
                  <a:schemeClr val="tx1">
                    <a:lumMod val="50000"/>
                    <a:lumOff val="50000"/>
                  </a:schemeClr>
                </a:solidFill>
                <a:latin typeface="微软雅黑" pitchFamily="34" charset="-122"/>
                <a:ea typeface="微软雅黑" pitchFamily="34" charset="-122"/>
              </a:rPr>
              <a:t>不要饿着肚子。</a:t>
            </a:r>
            <a:r>
              <a:rPr lang="en-US" altLang="zh-CN" sz="4000" dirty="0">
                <a:solidFill>
                  <a:schemeClr val="tx1">
                    <a:lumMod val="50000"/>
                    <a:lumOff val="50000"/>
                  </a:schemeClr>
                </a:solidFill>
                <a:latin typeface="微软雅黑" pitchFamily="34" charset="-122"/>
                <a:ea typeface="微软雅黑" pitchFamily="34" charset="-122"/>
              </a:rPr>
              <a:t>________②______</a:t>
            </a:r>
            <a:r>
              <a:rPr lang="zh-CN" altLang="zh-CN" sz="4000" dirty="0">
                <a:solidFill>
                  <a:schemeClr val="tx1">
                    <a:lumMod val="50000"/>
                    <a:lumOff val="50000"/>
                  </a:schemeClr>
                </a:solidFill>
                <a:latin typeface="微软雅黑" pitchFamily="34" charset="-122"/>
                <a:ea typeface="微软雅黑" pitchFamily="34" charset="-122"/>
              </a:rPr>
              <a:t>空腹和饱腹对大脑都有很大的影响。饥饿，会使身心过分紧张，头脑无法集中思考；太饱，</a:t>
            </a:r>
            <a:r>
              <a:rPr lang="en-US" altLang="zh-CN" sz="4000" dirty="0">
                <a:solidFill>
                  <a:schemeClr val="tx1">
                    <a:lumMod val="50000"/>
                    <a:lumOff val="50000"/>
                  </a:schemeClr>
                </a:solidFill>
                <a:latin typeface="微软雅黑" pitchFamily="34" charset="-122"/>
                <a:ea typeface="微软雅黑" pitchFamily="34" charset="-122"/>
              </a:rPr>
              <a:t>________③______</a:t>
            </a:r>
            <a:r>
              <a:rPr lang="zh-CN" altLang="zh-CN" sz="4000" dirty="0">
                <a:solidFill>
                  <a:schemeClr val="tx1">
                    <a:lumMod val="50000"/>
                    <a:lumOff val="50000"/>
                  </a:schemeClr>
                </a:solidFill>
                <a:latin typeface="微软雅黑" pitchFamily="34" charset="-122"/>
                <a:ea typeface="微软雅黑" pitchFamily="34" charset="-122"/>
              </a:rPr>
              <a:t>会使身心过分松弛，头脑变得迟钝。医学界人士认为，</a:t>
            </a:r>
            <a:r>
              <a:rPr lang="en-US" altLang="zh-CN" sz="4000" dirty="0">
                <a:solidFill>
                  <a:schemeClr val="tx1">
                    <a:lumMod val="50000"/>
                    <a:lumOff val="50000"/>
                  </a:schemeClr>
                </a:solidFill>
                <a:latin typeface="微软雅黑" pitchFamily="34" charset="-122"/>
                <a:ea typeface="微软雅黑" pitchFamily="34" charset="-122"/>
              </a:rPr>
              <a:t>______④____</a:t>
            </a:r>
            <a:r>
              <a:rPr lang="zh-CN" altLang="zh-CN" sz="4000" dirty="0">
                <a:solidFill>
                  <a:schemeClr val="tx1">
                    <a:lumMod val="50000"/>
                    <a:lumOff val="50000"/>
                  </a:schemeClr>
                </a:solidFill>
                <a:latin typeface="微软雅黑" pitchFamily="34" charset="-122"/>
                <a:ea typeface="微软雅黑" pitchFamily="34" charset="-122"/>
              </a:rPr>
              <a:t>由胀腹转至空腹之间，不太饱也不太饿的状态正是精力最集中、思维最活跃的时间。</a:t>
            </a:r>
            <a:r>
              <a:rPr lang="en-US" altLang="zh-CN" sz="4000" dirty="0">
                <a:solidFill>
                  <a:schemeClr val="tx1">
                    <a:lumMod val="50000"/>
                    <a:lumOff val="50000"/>
                  </a:schemeClr>
                </a:solidFill>
                <a:latin typeface="微软雅黑" pitchFamily="34" charset="-122"/>
                <a:ea typeface="微软雅黑" pitchFamily="34" charset="-122"/>
              </a:rPr>
              <a:t>______⑤______</a:t>
            </a:r>
            <a:r>
              <a:rPr lang="zh-CN" altLang="zh-CN" sz="4000" dirty="0">
                <a:solidFill>
                  <a:schemeClr val="tx1">
                    <a:lumMod val="50000"/>
                    <a:lumOff val="50000"/>
                  </a:schemeClr>
                </a:solidFill>
                <a:latin typeface="微软雅黑" pitchFamily="34" charset="-122"/>
                <a:ea typeface="微软雅黑" pitchFamily="34" charset="-122"/>
              </a:rPr>
              <a:t>说</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肚中八分饱</a:t>
            </a:r>
            <a:r>
              <a:rPr lang="en-US" altLang="zh-CN" sz="4000" dirty="0">
                <a:solidFill>
                  <a:schemeClr val="tx1">
                    <a:lumMod val="50000"/>
                    <a:lumOff val="50000"/>
                  </a:schemeClr>
                </a:solidFill>
                <a:latin typeface="微软雅黑" pitchFamily="34" charset="-122"/>
                <a:ea typeface="微软雅黑" pitchFamily="34" charset="-122"/>
              </a:rPr>
              <a:t>”</a:t>
            </a:r>
            <a:r>
              <a:rPr lang="zh-CN" altLang="zh-CN" sz="4000" dirty="0">
                <a:solidFill>
                  <a:schemeClr val="tx1">
                    <a:lumMod val="50000"/>
                    <a:lumOff val="50000"/>
                  </a:schemeClr>
                </a:solidFill>
                <a:latin typeface="微软雅黑" pitchFamily="34" charset="-122"/>
                <a:ea typeface="微软雅黑" pitchFamily="34" charset="-122"/>
              </a:rPr>
              <a:t>是阅读和写作最理想的</a:t>
            </a:r>
            <a:r>
              <a:rPr lang="en-US" altLang="zh-CN" sz="4000" dirty="0">
                <a:solidFill>
                  <a:schemeClr val="tx1">
                    <a:lumMod val="50000"/>
                    <a:lumOff val="50000"/>
                  </a:schemeClr>
                </a:solidFill>
                <a:latin typeface="微软雅黑" pitchFamily="34" charset="-122"/>
                <a:ea typeface="微软雅黑" pitchFamily="34" charset="-122"/>
              </a:rPr>
              <a:t>______⑥______</a:t>
            </a:r>
            <a:r>
              <a:rPr lang="zh-CN" altLang="zh-CN" sz="4000" dirty="0">
                <a:solidFill>
                  <a:schemeClr val="tx1">
                    <a:lumMod val="50000"/>
                    <a:lumOff val="50000"/>
                  </a:schemeClr>
                </a:solidFill>
                <a:latin typeface="微软雅黑" pitchFamily="34" charset="-122"/>
                <a:ea typeface="微软雅黑" pitchFamily="34" charset="-122"/>
              </a:rPr>
              <a:t>状态。</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8868293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7525246"/>
            <a:ext cx="19800000"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7525246"/>
            <a:ext cx="19698922" cy="1462516"/>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①</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处若为递进关系则显得生硬，所以排除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项。④处与后文之间不是转折关系，⑤处不是结论，所以排除</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a:t>
            </a:r>
          </a:p>
        </p:txBody>
      </p:sp>
      <p:graphicFrame>
        <p:nvGraphicFramePr>
          <p:cNvPr id="4" name="表格 3"/>
          <p:cNvGraphicFramePr>
            <a:graphicFrameLocks noGrp="1"/>
          </p:cNvGraphicFramePr>
          <p:nvPr/>
        </p:nvGraphicFramePr>
        <p:xfrm>
          <a:off x="2124278" y="3060750"/>
          <a:ext cx="19799999" cy="3922408"/>
        </p:xfrm>
        <a:graphic>
          <a:graphicData uri="http://schemas.openxmlformats.org/drawingml/2006/table">
            <a:tbl>
              <a:tblPr>
                <a:tableStyleId>{5C22544A-7EE6-4342-B048-85BDC9FD1C3A}</a:tableStyleId>
              </a:tblPr>
              <a:tblGrid>
                <a:gridCol w="1116406">
                  <a:extLst>
                    <a:ext uri="{9D8B030D-6E8A-4147-A177-3AD203B41FA5}">
                      <a16:colId xmlns="" xmlns:a16="http://schemas.microsoft.com/office/drawing/2014/main" val="2353953667"/>
                    </a:ext>
                  </a:extLst>
                </a:gridCol>
                <a:gridCol w="1656184">
                  <a:extLst>
                    <a:ext uri="{9D8B030D-6E8A-4147-A177-3AD203B41FA5}">
                      <a16:colId xmlns="" xmlns:a16="http://schemas.microsoft.com/office/drawing/2014/main" val="3379303021"/>
                    </a:ext>
                  </a:extLst>
                </a:gridCol>
                <a:gridCol w="1198386">
                  <a:extLst>
                    <a:ext uri="{9D8B030D-6E8A-4147-A177-3AD203B41FA5}">
                      <a16:colId xmlns="" xmlns:a16="http://schemas.microsoft.com/office/drawing/2014/main" val="712366086"/>
                    </a:ext>
                  </a:extLst>
                </a:gridCol>
                <a:gridCol w="4229365">
                  <a:extLst>
                    <a:ext uri="{9D8B030D-6E8A-4147-A177-3AD203B41FA5}">
                      <a16:colId xmlns="" xmlns:a16="http://schemas.microsoft.com/office/drawing/2014/main" val="2309824935"/>
                    </a:ext>
                  </a:extLst>
                </a:gridCol>
                <a:gridCol w="4229365">
                  <a:extLst>
                    <a:ext uri="{9D8B030D-6E8A-4147-A177-3AD203B41FA5}">
                      <a16:colId xmlns="" xmlns:a16="http://schemas.microsoft.com/office/drawing/2014/main" val="3963275581"/>
                    </a:ext>
                  </a:extLst>
                </a:gridCol>
                <a:gridCol w="4229365">
                  <a:extLst>
                    <a:ext uri="{9D8B030D-6E8A-4147-A177-3AD203B41FA5}">
                      <a16:colId xmlns="" xmlns:a16="http://schemas.microsoft.com/office/drawing/2014/main" val="2957055741"/>
                    </a:ext>
                  </a:extLst>
                </a:gridCol>
                <a:gridCol w="3140928">
                  <a:extLst>
                    <a:ext uri="{9D8B030D-6E8A-4147-A177-3AD203B41FA5}">
                      <a16:colId xmlns="" xmlns:a16="http://schemas.microsoft.com/office/drawing/2014/main" val="4003751817"/>
                    </a:ext>
                  </a:extLst>
                </a:gridCol>
              </a:tblGrid>
              <a:tr h="726799">
                <a:tc>
                  <a:txBody>
                    <a:bodyPr/>
                    <a:lstStyle/>
                    <a:p>
                      <a:pPr algn="ctr">
                        <a:spcAft>
                          <a:spcPts val="0"/>
                        </a:spcAft>
                      </a:pPr>
                      <a:r>
                        <a:rPr lang="en-US" sz="1050" kern="100">
                          <a:effectLst/>
                        </a:rPr>
                        <a:t> </a:t>
                      </a:r>
                      <a:endParaRPr lang="zh-CN" sz="1050" kern="100">
                        <a:effectLst/>
                        <a:latin typeface="宋体" panose="02010600030101010101" pitchFamily="2" charset="-122"/>
                        <a:ea typeface="宋体" panose="02010600030101010101" pitchFamily="2" charset="-122"/>
                        <a:cs typeface="Courier New" panose="02070309020205020404" pitchFamily="49" charset="0"/>
                      </a:endParaRPr>
                    </a:p>
                  </a:txBody>
                  <a:tcPr marL="68580" marR="68580" marT="0" marB="0" anchor="ctr"/>
                </a:tc>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①</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②</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③</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④</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⑤</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⑥</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2077418875"/>
                  </a:ext>
                </a:extLst>
              </a:tr>
              <a:tr h="901419">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这</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却</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理当</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虽然</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因此</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应</a:t>
                      </a:r>
                    </a:p>
                  </a:txBody>
                  <a:tcPr marL="68580" marR="68580" marT="0" marB="0" anchor="ctr"/>
                </a:tc>
                <a:extLst>
                  <a:ext uri="{0D108BD9-81ED-4DB2-BD59-A6C34878D82A}">
                    <a16:rowId xmlns="" xmlns:a16="http://schemas.microsoft.com/office/drawing/2014/main" val="2224964568"/>
                  </a:ext>
                </a:extLst>
              </a:tr>
              <a:tr h="764730">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B</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应该</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因为</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却</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须</a:t>
                      </a:r>
                    </a:p>
                  </a:txBody>
                  <a:tcPr marL="68580" marR="68580" marT="0" marB="0" anchor="ctr"/>
                </a:tc>
                <a:extLst>
                  <a:ext uri="{0D108BD9-81ED-4DB2-BD59-A6C34878D82A}">
                    <a16:rowId xmlns="" xmlns:a16="http://schemas.microsoft.com/office/drawing/2014/main" val="2328123296"/>
                  </a:ext>
                </a:extLst>
              </a:tr>
              <a:tr h="764730">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C</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且</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却</a:t>
                      </a: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可是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于是</a:t>
                      </a: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1920339712"/>
                  </a:ext>
                </a:extLst>
              </a:tr>
              <a:tr h="764730">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D</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况且</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也</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应该</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可是</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需</a:t>
                      </a:r>
                    </a:p>
                  </a:txBody>
                  <a:tcPr marL="68580" marR="68580" marT="0" marB="0" anchor="ctr"/>
                </a:tc>
                <a:extLst>
                  <a:ext uri="{0D108BD9-81ED-4DB2-BD59-A6C34878D82A}">
                    <a16:rowId xmlns="" xmlns:a16="http://schemas.microsoft.com/office/drawing/2014/main" val="3251728211"/>
                  </a:ext>
                </a:extLst>
              </a:tr>
            </a:tbl>
          </a:graphicData>
        </a:graphic>
      </p:graphicFrame>
    </p:spTree>
    <p:extLst>
      <p:ext uri="{BB962C8B-B14F-4D97-AF65-F5344CB8AC3E}">
        <p14:creationId xmlns:p14="http://schemas.microsoft.com/office/powerpoint/2010/main" xmlns="" val="3445154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641611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4.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填入下面文段空白处的词语，最恰当的一组是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本书为何开篇谈“素材”？</a:t>
            </a:r>
            <a:r>
              <a:rPr lang="en-US" altLang="zh-CN" sz="4000" dirty="0">
                <a:solidFill>
                  <a:schemeClr val="tx1">
                    <a:lumMod val="50000"/>
                    <a:lumOff val="50000"/>
                  </a:schemeClr>
                </a:solidFill>
                <a:latin typeface="微软雅黑" pitchFamily="34" charset="-122"/>
                <a:ea typeface="微软雅黑" pitchFamily="34" charset="-122"/>
              </a:rPr>
              <a:t>______①____</a:t>
            </a:r>
            <a:r>
              <a:rPr lang="zh-CN" altLang="en-US" sz="4000" dirty="0">
                <a:solidFill>
                  <a:schemeClr val="tx1">
                    <a:lumMod val="50000"/>
                    <a:lumOff val="50000"/>
                  </a:schemeClr>
                </a:solidFill>
                <a:latin typeface="微软雅黑" pitchFamily="34" charset="-122"/>
                <a:ea typeface="微软雅黑" pitchFamily="34" charset="-122"/>
              </a:rPr>
              <a:t>，“巧妇难为无米之炊”</a:t>
            </a:r>
            <a:r>
              <a:rPr lang="en-US" altLang="zh-CN" sz="4000" dirty="0">
                <a:solidFill>
                  <a:schemeClr val="tx1">
                    <a:lumMod val="50000"/>
                    <a:lumOff val="50000"/>
                  </a:schemeClr>
                </a:solidFill>
                <a:latin typeface="微软雅黑" pitchFamily="34" charset="-122"/>
                <a:ea typeface="微软雅黑" pitchFamily="34" charset="-122"/>
              </a:rPr>
              <a:t>——________②____</a:t>
            </a:r>
            <a:r>
              <a:rPr lang="zh-CN" altLang="en-US" sz="4000" dirty="0">
                <a:solidFill>
                  <a:schemeClr val="tx1">
                    <a:lumMod val="50000"/>
                    <a:lumOff val="50000"/>
                  </a:schemeClr>
                </a:solidFill>
                <a:latin typeface="微软雅黑" pitchFamily="34" charset="-122"/>
                <a:ea typeface="微软雅黑" pitchFamily="34" charset="-122"/>
              </a:rPr>
              <a:t>大师创作</a:t>
            </a:r>
            <a:r>
              <a:rPr lang="en-US" altLang="zh-CN" sz="4000" dirty="0">
                <a:solidFill>
                  <a:schemeClr val="tx1">
                    <a:lumMod val="50000"/>
                    <a:lumOff val="50000"/>
                  </a:schemeClr>
                </a:solidFill>
                <a:latin typeface="微软雅黑" pitchFamily="34" charset="-122"/>
                <a:ea typeface="微软雅黑" pitchFamily="34" charset="-122"/>
              </a:rPr>
              <a:t>______③____</a:t>
            </a:r>
            <a:r>
              <a:rPr lang="zh-CN" altLang="en-US" sz="4000" dirty="0">
                <a:solidFill>
                  <a:schemeClr val="tx1">
                    <a:lumMod val="50000"/>
                    <a:lumOff val="50000"/>
                  </a:schemeClr>
                </a:solidFill>
                <a:latin typeface="微软雅黑" pitchFamily="34" charset="-122"/>
                <a:ea typeface="微软雅黑" pitchFamily="34" charset="-122"/>
              </a:rPr>
              <a:t>孩子习作，都必须首先面对“材料”，即靠什么来编织文学。</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契诃夫手记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就是一个巨大的素材库。它收集了大师在创作成熟期随手录下的对生活的瞬间感触、未来作品的腹稿、读书心得</a:t>
            </a:r>
            <a:r>
              <a:rPr lang="en-US" altLang="zh-CN" sz="4000" dirty="0">
                <a:solidFill>
                  <a:schemeClr val="tx1">
                    <a:lumMod val="50000"/>
                    <a:lumOff val="50000"/>
                  </a:schemeClr>
                </a:solidFill>
                <a:latin typeface="微软雅黑" pitchFamily="34" charset="-122"/>
                <a:ea typeface="微软雅黑" pitchFamily="34" charset="-122"/>
              </a:rPr>
              <a:t>________④______</a:t>
            </a:r>
            <a:r>
              <a:rPr lang="zh-CN" altLang="en-US" sz="4000" dirty="0">
                <a:solidFill>
                  <a:schemeClr val="tx1">
                    <a:lumMod val="50000"/>
                    <a:lumOff val="50000"/>
                  </a:schemeClr>
                </a:solidFill>
                <a:latin typeface="微软雅黑" pitchFamily="34" charset="-122"/>
                <a:ea typeface="微软雅黑" pitchFamily="34" charset="-122"/>
              </a:rPr>
              <a:t>从别人著作中摘录下的精粹。细细品味，我发现，它是一种</a:t>
            </a:r>
            <a:r>
              <a:rPr lang="en-US" altLang="zh-CN" sz="4000" dirty="0">
                <a:solidFill>
                  <a:schemeClr val="tx1">
                    <a:lumMod val="50000"/>
                    <a:lumOff val="50000"/>
                  </a:schemeClr>
                </a:solidFill>
                <a:latin typeface="微软雅黑" pitchFamily="34" charset="-122"/>
                <a:ea typeface="微软雅黑" pitchFamily="34" charset="-122"/>
              </a:rPr>
              <a:t>______⑤______</a:t>
            </a:r>
            <a:r>
              <a:rPr lang="zh-CN" altLang="en-US" sz="4000" dirty="0">
                <a:solidFill>
                  <a:schemeClr val="tx1">
                    <a:lumMod val="50000"/>
                    <a:lumOff val="50000"/>
                  </a:schemeClr>
                </a:solidFill>
                <a:latin typeface="微软雅黑" pitchFamily="34" charset="-122"/>
                <a:ea typeface="微软雅黑" pitchFamily="34" charset="-122"/>
              </a:rPr>
              <a:t>包含了大师生活的真实，</a:t>
            </a:r>
            <a:r>
              <a:rPr lang="en-US" altLang="zh-CN" sz="4000" dirty="0">
                <a:solidFill>
                  <a:schemeClr val="tx1">
                    <a:lumMod val="50000"/>
                    <a:lumOff val="50000"/>
                  </a:schemeClr>
                </a:solidFill>
                <a:latin typeface="微软雅黑" pitchFamily="34" charset="-122"/>
                <a:ea typeface="微软雅黑" pitchFamily="34" charset="-122"/>
              </a:rPr>
              <a:t>__________⑥____ </a:t>
            </a:r>
            <a:r>
              <a:rPr lang="zh-CN" altLang="en-US" sz="4000" dirty="0">
                <a:solidFill>
                  <a:schemeClr val="tx1">
                    <a:lumMod val="50000"/>
                    <a:lumOff val="50000"/>
                  </a:schemeClr>
                </a:solidFill>
                <a:latin typeface="微软雅黑" pitchFamily="34" charset="-122"/>
                <a:ea typeface="微软雅黑" pitchFamily="34" charset="-122"/>
              </a:rPr>
              <a:t>凝聚着大师对现实的感知、理解、想象与情感的心理复合体。</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860508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7525246"/>
            <a:ext cx="19800000"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752524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⑤⑥</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处之间不是条件关系，故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项不正确。①处表原因，</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项“由于”略显生硬，且②处与③处之间关联词不搭配，故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项中，④处“加上”与句意不合，应该使用连词来连接，⑤⑥处使用表选择关系的关联词错误。</a:t>
            </a:r>
          </a:p>
        </p:txBody>
      </p:sp>
      <p:graphicFrame>
        <p:nvGraphicFramePr>
          <p:cNvPr id="5" name="表格 4"/>
          <p:cNvGraphicFramePr>
            <a:graphicFrameLocks noGrp="1"/>
          </p:cNvGraphicFramePr>
          <p:nvPr/>
        </p:nvGraphicFramePr>
        <p:xfrm>
          <a:off x="2124278" y="3204766"/>
          <a:ext cx="17750253" cy="3888430"/>
        </p:xfrm>
        <a:graphic>
          <a:graphicData uri="http://schemas.openxmlformats.org/drawingml/2006/table">
            <a:tbl>
              <a:tblPr>
                <a:tableStyleId>{5C22544A-7EE6-4342-B048-85BDC9FD1C3A}</a:tableStyleId>
              </a:tblPr>
              <a:tblGrid>
                <a:gridCol w="1586033">
                  <a:extLst>
                    <a:ext uri="{9D8B030D-6E8A-4147-A177-3AD203B41FA5}">
                      <a16:colId xmlns="" xmlns:a16="http://schemas.microsoft.com/office/drawing/2014/main" val="2246744265"/>
                    </a:ext>
                  </a:extLst>
                </a:gridCol>
                <a:gridCol w="3248040">
                  <a:extLst>
                    <a:ext uri="{9D8B030D-6E8A-4147-A177-3AD203B41FA5}">
                      <a16:colId xmlns="" xmlns:a16="http://schemas.microsoft.com/office/drawing/2014/main" val="2049470077"/>
                    </a:ext>
                  </a:extLst>
                </a:gridCol>
                <a:gridCol w="2583236">
                  <a:extLst>
                    <a:ext uri="{9D8B030D-6E8A-4147-A177-3AD203B41FA5}">
                      <a16:colId xmlns="" xmlns:a16="http://schemas.microsoft.com/office/drawing/2014/main" val="3378688070"/>
                    </a:ext>
                  </a:extLst>
                </a:gridCol>
                <a:gridCol w="2583236">
                  <a:extLst>
                    <a:ext uri="{9D8B030D-6E8A-4147-A177-3AD203B41FA5}">
                      <a16:colId xmlns="" xmlns:a16="http://schemas.microsoft.com/office/drawing/2014/main" val="2437538023"/>
                    </a:ext>
                  </a:extLst>
                </a:gridCol>
                <a:gridCol w="2583236">
                  <a:extLst>
                    <a:ext uri="{9D8B030D-6E8A-4147-A177-3AD203B41FA5}">
                      <a16:colId xmlns="" xmlns:a16="http://schemas.microsoft.com/office/drawing/2014/main" val="1202085644"/>
                    </a:ext>
                  </a:extLst>
                </a:gridCol>
                <a:gridCol w="2583236">
                  <a:extLst>
                    <a:ext uri="{9D8B030D-6E8A-4147-A177-3AD203B41FA5}">
                      <a16:colId xmlns="" xmlns:a16="http://schemas.microsoft.com/office/drawing/2014/main" val="718274121"/>
                    </a:ext>
                  </a:extLst>
                </a:gridCol>
                <a:gridCol w="2583236">
                  <a:extLst>
                    <a:ext uri="{9D8B030D-6E8A-4147-A177-3AD203B41FA5}">
                      <a16:colId xmlns="" xmlns:a16="http://schemas.microsoft.com/office/drawing/2014/main" val="856406792"/>
                    </a:ext>
                  </a:extLst>
                </a:gridCol>
              </a:tblGrid>
              <a:tr h="777686">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①</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②</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③</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④</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⑤</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⑥</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4059606880"/>
                  </a:ext>
                </a:extLst>
              </a:tr>
              <a:tr h="777686">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A</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因为</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无论</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还是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以及</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既</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又</a:t>
                      </a:r>
                    </a:p>
                  </a:txBody>
                  <a:tcPr marL="68580" marR="68580" marT="0" marB="0" anchor="ctr"/>
                </a:tc>
                <a:extLst>
                  <a:ext uri="{0D108BD9-81ED-4DB2-BD59-A6C34878D82A}">
                    <a16:rowId xmlns="" xmlns:a16="http://schemas.microsoft.com/office/drawing/2014/main" val="2321456064"/>
                  </a:ext>
                </a:extLst>
              </a:tr>
              <a:tr h="777686">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B</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原因是</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从</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到</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和</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只有</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才</a:t>
                      </a:r>
                    </a:p>
                  </a:txBody>
                  <a:tcPr marL="68580" marR="68580" marT="0" marB="0" anchor="ctr"/>
                </a:tc>
                <a:extLst>
                  <a:ext uri="{0D108BD9-81ED-4DB2-BD59-A6C34878D82A}">
                    <a16:rowId xmlns="" xmlns:a16="http://schemas.microsoft.com/office/drawing/2014/main" val="102511244"/>
                  </a:ext>
                </a:extLst>
              </a:tr>
              <a:tr h="777686">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C</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由于</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不管</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到</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与</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不仅</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而且</a:t>
                      </a:r>
                    </a:p>
                  </a:txBody>
                  <a:tcPr marL="68580" marR="68580" marT="0" marB="0" anchor="ctr"/>
                </a:tc>
                <a:extLst>
                  <a:ext uri="{0D108BD9-81ED-4DB2-BD59-A6C34878D82A}">
                    <a16:rowId xmlns="" xmlns:a16="http://schemas.microsoft.com/office/drawing/2014/main" val="1333119922"/>
                  </a:ext>
                </a:extLst>
              </a:tr>
              <a:tr h="777686">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D</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是因为</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不管</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还是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加上</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不是</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就是</a:t>
                      </a:r>
                    </a:p>
                  </a:txBody>
                  <a:tcPr marL="68580" marR="68580" marT="0" marB="0" anchor="ctr"/>
                </a:tc>
                <a:extLst>
                  <a:ext uri="{0D108BD9-81ED-4DB2-BD59-A6C34878D82A}">
                    <a16:rowId xmlns="" xmlns:a16="http://schemas.microsoft.com/office/drawing/2014/main" val="3573255211"/>
                  </a:ext>
                </a:extLst>
              </a:tr>
            </a:tbl>
          </a:graphicData>
        </a:graphic>
      </p:graphicFrame>
    </p:spTree>
    <p:extLst>
      <p:ext uri="{BB962C8B-B14F-4D97-AF65-F5344CB8AC3E}">
        <p14:creationId xmlns:p14="http://schemas.microsoft.com/office/powerpoint/2010/main" xmlns="" val="14228339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561589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5.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填入下面文段空白处的词语，最恰当的一项是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使用等级分的好处是避免了在同一分数等级上同学间的攀比，</a:t>
            </a:r>
            <a:r>
              <a:rPr lang="en-US" altLang="zh-CN" sz="4000" dirty="0">
                <a:solidFill>
                  <a:schemeClr val="tx1">
                    <a:lumMod val="50000"/>
                    <a:lumOff val="50000"/>
                  </a:schemeClr>
                </a:solidFill>
                <a:latin typeface="微软雅黑" pitchFamily="34" charset="-122"/>
                <a:ea typeface="微软雅黑" pitchFamily="34" charset="-122"/>
              </a:rPr>
              <a:t>______①____</a:t>
            </a:r>
            <a:r>
              <a:rPr lang="zh-CN" altLang="en-US" sz="4000" dirty="0">
                <a:solidFill>
                  <a:schemeClr val="tx1">
                    <a:lumMod val="50000"/>
                    <a:lumOff val="50000"/>
                  </a:schemeClr>
                </a:solidFill>
                <a:latin typeface="微软雅黑" pitchFamily="34" charset="-122"/>
                <a:ea typeface="微软雅黑" pitchFamily="34" charset="-122"/>
              </a:rPr>
              <a:t>减轻过分的分数竞争。</a:t>
            </a:r>
            <a:r>
              <a:rPr lang="en-US" altLang="zh-CN" sz="4000" dirty="0">
                <a:solidFill>
                  <a:schemeClr val="tx1">
                    <a:lumMod val="50000"/>
                    <a:lumOff val="50000"/>
                  </a:schemeClr>
                </a:solidFill>
                <a:latin typeface="微软雅黑" pitchFamily="34" charset="-122"/>
                <a:ea typeface="微软雅黑" pitchFamily="34" charset="-122"/>
              </a:rPr>
              <a:t>______②____</a:t>
            </a:r>
            <a:r>
              <a:rPr lang="zh-CN" altLang="en-US" sz="4000" dirty="0">
                <a:solidFill>
                  <a:schemeClr val="tx1">
                    <a:lumMod val="50000"/>
                    <a:lumOff val="50000"/>
                  </a:schemeClr>
                </a:solidFill>
                <a:latin typeface="微软雅黑" pitchFamily="34" charset="-122"/>
                <a:ea typeface="微软雅黑" pitchFamily="34" charset="-122"/>
              </a:rPr>
              <a:t>缺点在于，等级分比较粗略，不容易反映个体间细微的差别，</a:t>
            </a:r>
            <a:r>
              <a:rPr lang="en-US" altLang="zh-CN" sz="4000" dirty="0">
                <a:solidFill>
                  <a:schemeClr val="tx1">
                    <a:lumMod val="50000"/>
                    <a:lumOff val="50000"/>
                  </a:schemeClr>
                </a:solidFill>
                <a:latin typeface="微软雅黑" pitchFamily="34" charset="-122"/>
                <a:ea typeface="微软雅黑" pitchFamily="34" charset="-122"/>
              </a:rPr>
              <a:t>______③____</a:t>
            </a:r>
            <a:r>
              <a:rPr lang="zh-CN" altLang="en-US" sz="4000" dirty="0">
                <a:solidFill>
                  <a:schemeClr val="tx1">
                    <a:lumMod val="50000"/>
                    <a:lumOff val="50000"/>
                  </a:schemeClr>
                </a:solidFill>
                <a:latin typeface="微软雅黑" pitchFamily="34" charset="-122"/>
                <a:ea typeface="微软雅黑" pitchFamily="34" charset="-122"/>
              </a:rPr>
              <a:t>评分尺度也较难把握。</a:t>
            </a:r>
            <a:r>
              <a:rPr lang="en-US" altLang="zh-CN" sz="4000" dirty="0">
                <a:solidFill>
                  <a:schemeClr val="tx1">
                    <a:lumMod val="50000"/>
                    <a:lumOff val="50000"/>
                  </a:schemeClr>
                </a:solidFill>
                <a:latin typeface="微软雅黑" pitchFamily="34" charset="-122"/>
                <a:ea typeface="微软雅黑" pitchFamily="34" charset="-122"/>
              </a:rPr>
              <a:t>________④____</a:t>
            </a:r>
            <a:r>
              <a:rPr lang="zh-CN" altLang="en-US" sz="4000" dirty="0">
                <a:solidFill>
                  <a:schemeClr val="tx1">
                    <a:lumMod val="50000"/>
                    <a:lumOff val="50000"/>
                  </a:schemeClr>
                </a:solidFill>
                <a:latin typeface="微软雅黑" pitchFamily="34" charset="-122"/>
                <a:ea typeface="微软雅黑" pitchFamily="34" charset="-122"/>
              </a:rPr>
              <a:t>，等级分在分数合成上困难更大，比如某学生高二会考，语文得优，数学得良，英语得良，</a:t>
            </a:r>
            <a:r>
              <a:rPr lang="en-US" altLang="zh-CN" sz="4000" dirty="0">
                <a:solidFill>
                  <a:schemeClr val="tx1">
                    <a:lumMod val="50000"/>
                    <a:lumOff val="50000"/>
                  </a:schemeClr>
                </a:solidFill>
                <a:latin typeface="微软雅黑" pitchFamily="34" charset="-122"/>
                <a:ea typeface="微软雅黑" pitchFamily="34" charset="-122"/>
              </a:rPr>
              <a:t>________⑤____</a:t>
            </a:r>
            <a:r>
              <a:rPr lang="zh-CN" altLang="en-US" sz="4000" dirty="0">
                <a:solidFill>
                  <a:schemeClr val="tx1">
                    <a:lumMod val="50000"/>
                    <a:lumOff val="50000"/>
                  </a:schemeClr>
                </a:solidFill>
                <a:latin typeface="微软雅黑" pitchFamily="34" charset="-122"/>
                <a:ea typeface="微软雅黑" pitchFamily="34" charset="-122"/>
              </a:rPr>
              <a:t>三门课的总分是多少呢？可见，评分太宽泛，</a:t>
            </a:r>
            <a:r>
              <a:rPr lang="en-US" altLang="zh-CN" sz="4000" dirty="0">
                <a:solidFill>
                  <a:schemeClr val="tx1">
                    <a:lumMod val="50000"/>
                    <a:lumOff val="50000"/>
                  </a:schemeClr>
                </a:solidFill>
                <a:latin typeface="微软雅黑" pitchFamily="34" charset="-122"/>
                <a:ea typeface="微软雅黑" pitchFamily="34" charset="-122"/>
              </a:rPr>
              <a:t>______⑥____</a:t>
            </a:r>
            <a:r>
              <a:rPr lang="zh-CN" altLang="en-US" sz="4000" dirty="0">
                <a:solidFill>
                  <a:schemeClr val="tx1">
                    <a:lumMod val="50000"/>
                    <a:lumOff val="50000"/>
                  </a:schemeClr>
                </a:solidFill>
                <a:latin typeface="微软雅黑" pitchFamily="34" charset="-122"/>
                <a:ea typeface="微软雅黑" pitchFamily="34" charset="-122"/>
              </a:rPr>
              <a:t>可以减轻学生的压力感，但不利于激励部分学生在学业上精益求精。</a:t>
            </a:r>
          </a:p>
        </p:txBody>
      </p:sp>
    </p:spTree>
    <p:extLst>
      <p:ext uri="{BB962C8B-B14F-4D97-AF65-F5344CB8AC3E}">
        <p14:creationId xmlns:p14="http://schemas.microsoft.com/office/powerpoint/2010/main" xmlns="" val="53403897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7525246"/>
            <a:ext cx="19800000"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124278" y="7525246"/>
            <a:ext cx="1969892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处不表示递进、转折关系，故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项和</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项不正确。④处没有表达结论，故</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项不正确，而且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项⑥处“既”与下句中的“但”不搭配。</a:t>
            </a:r>
          </a:p>
          <a:p>
            <a:pPr eaLnBrk="1" hangingPunct="1">
              <a:lnSpc>
                <a:spcPct val="130000"/>
              </a:lnSpc>
              <a:buNone/>
            </a:pP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graphicFrame>
        <p:nvGraphicFramePr>
          <p:cNvPr id="5" name="表格 4"/>
          <p:cNvGraphicFramePr>
            <a:graphicFrameLocks noGrp="1"/>
          </p:cNvGraphicFramePr>
          <p:nvPr/>
        </p:nvGraphicFramePr>
        <p:xfrm>
          <a:off x="2124278" y="3138858"/>
          <a:ext cx="19262420" cy="4170365"/>
        </p:xfrm>
        <a:graphic>
          <a:graphicData uri="http://schemas.openxmlformats.org/drawingml/2006/table">
            <a:tbl>
              <a:tblPr>
                <a:tableStyleId>{5C22544A-7EE6-4342-B048-85BDC9FD1C3A}</a:tableStyleId>
              </a:tblPr>
              <a:tblGrid>
                <a:gridCol w="2196526">
                  <a:extLst>
                    <a:ext uri="{9D8B030D-6E8A-4147-A177-3AD203B41FA5}">
                      <a16:colId xmlns="" xmlns:a16="http://schemas.microsoft.com/office/drawing/2014/main" val="532539878"/>
                    </a:ext>
                  </a:extLst>
                </a:gridCol>
                <a:gridCol w="1914424">
                  <a:extLst>
                    <a:ext uri="{9D8B030D-6E8A-4147-A177-3AD203B41FA5}">
                      <a16:colId xmlns="" xmlns:a16="http://schemas.microsoft.com/office/drawing/2014/main" val="975836080"/>
                    </a:ext>
                  </a:extLst>
                </a:gridCol>
                <a:gridCol w="3030294">
                  <a:extLst>
                    <a:ext uri="{9D8B030D-6E8A-4147-A177-3AD203B41FA5}">
                      <a16:colId xmlns="" xmlns:a16="http://schemas.microsoft.com/office/drawing/2014/main" val="913963880"/>
                    </a:ext>
                  </a:extLst>
                </a:gridCol>
                <a:gridCol w="3030294">
                  <a:extLst>
                    <a:ext uri="{9D8B030D-6E8A-4147-A177-3AD203B41FA5}">
                      <a16:colId xmlns="" xmlns:a16="http://schemas.microsoft.com/office/drawing/2014/main" val="2531844613"/>
                    </a:ext>
                  </a:extLst>
                </a:gridCol>
                <a:gridCol w="3030294">
                  <a:extLst>
                    <a:ext uri="{9D8B030D-6E8A-4147-A177-3AD203B41FA5}">
                      <a16:colId xmlns="" xmlns:a16="http://schemas.microsoft.com/office/drawing/2014/main" val="1439114809"/>
                    </a:ext>
                  </a:extLst>
                </a:gridCol>
                <a:gridCol w="3030294">
                  <a:extLst>
                    <a:ext uri="{9D8B030D-6E8A-4147-A177-3AD203B41FA5}">
                      <a16:colId xmlns="" xmlns:a16="http://schemas.microsoft.com/office/drawing/2014/main" val="1118938011"/>
                    </a:ext>
                  </a:extLst>
                </a:gridCol>
                <a:gridCol w="3030294">
                  <a:extLst>
                    <a:ext uri="{9D8B030D-6E8A-4147-A177-3AD203B41FA5}">
                      <a16:colId xmlns="" xmlns:a16="http://schemas.microsoft.com/office/drawing/2014/main" val="1944147639"/>
                    </a:ext>
                  </a:extLst>
                </a:gridCol>
              </a:tblGrid>
              <a:tr h="882549">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 </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①</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②</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dirty="0">
                          <a:solidFill>
                            <a:schemeClr val="tx1">
                              <a:lumMod val="50000"/>
                              <a:lumOff val="50000"/>
                            </a:schemeClr>
                          </a:solidFill>
                          <a:latin typeface="微软雅黑" pitchFamily="34" charset="-122"/>
                          <a:ea typeface="微软雅黑" pitchFamily="34" charset="-122"/>
                          <a:cs typeface="+mn-cs"/>
                        </a:rPr>
                        <a:t>③</a:t>
                      </a:r>
                      <a:endParaRPr lang="zh-CN" altLang="en-US" sz="36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④</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⑤</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⑥</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extLst>
                  <a:ext uri="{0D108BD9-81ED-4DB2-BD59-A6C34878D82A}">
                    <a16:rowId xmlns="" xmlns:a16="http://schemas.microsoft.com/office/drawing/2014/main" val="3093349282"/>
                  </a:ext>
                </a:extLst>
              </a:tr>
              <a:tr h="1025090">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能</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然而</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况且</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当然</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那么</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虽</a:t>
                      </a:r>
                    </a:p>
                  </a:txBody>
                  <a:tcPr marL="68580" marR="68580" marT="0" marB="0" anchor="ctr"/>
                </a:tc>
                <a:extLst>
                  <a:ext uri="{0D108BD9-81ED-4DB2-BD59-A6C34878D82A}">
                    <a16:rowId xmlns="" xmlns:a16="http://schemas.microsoft.com/office/drawing/2014/main" val="1861542113"/>
                  </a:ext>
                </a:extLst>
              </a:tr>
              <a:tr h="754242">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B</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会</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但</a:t>
                      </a:r>
                    </a:p>
                  </a:txBody>
                  <a:tcPr marL="68580" marR="68580" marT="0" marB="0" anchor="ctr"/>
                </a:tc>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此外</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则</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虽然</a:t>
                      </a:r>
                    </a:p>
                  </a:txBody>
                  <a:tcPr marL="68580" marR="68580" marT="0" marB="0" anchor="ctr"/>
                </a:tc>
                <a:extLst>
                  <a:ext uri="{0D108BD9-81ED-4DB2-BD59-A6C34878D82A}">
                    <a16:rowId xmlns="" xmlns:a16="http://schemas.microsoft.com/office/drawing/2014/main" val="52723923"/>
                  </a:ext>
                </a:extLst>
              </a:tr>
              <a:tr h="754242">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C</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将</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但是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但是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不过</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那</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尽管</a:t>
                      </a:r>
                    </a:p>
                  </a:txBody>
                  <a:tcPr marL="68580" marR="68580" marT="0" marB="0" anchor="ctr"/>
                </a:tc>
                <a:extLst>
                  <a:ext uri="{0D108BD9-81ED-4DB2-BD59-A6C34878D82A}">
                    <a16:rowId xmlns="" xmlns:a16="http://schemas.microsoft.com/office/drawing/2014/main" val="2135832178"/>
                  </a:ext>
                </a:extLst>
              </a:tr>
              <a:tr h="754242">
                <a:tc>
                  <a:txBody>
                    <a:bodyPr/>
                    <a:lstStyle/>
                    <a:p>
                      <a:pPr marL="0" algn="ctr" defTabSz="2119122" rtl="0" eaLnBrk="1" latinLnBrk="0" hangingPunct="1">
                        <a:spcAft>
                          <a:spcPts val="0"/>
                        </a:spcAft>
                      </a:pPr>
                      <a:r>
                        <a:rPr lang="en-US" sz="3600" kern="1200">
                          <a:solidFill>
                            <a:schemeClr val="tx1">
                              <a:lumMod val="50000"/>
                              <a:lumOff val="50000"/>
                            </a:schemeClr>
                          </a:solidFill>
                          <a:latin typeface="微软雅黑" pitchFamily="34" charset="-122"/>
                          <a:ea typeface="微软雅黑" pitchFamily="34" charset="-122"/>
                          <a:cs typeface="+mn-cs"/>
                        </a:rPr>
                        <a:t>D</a:t>
                      </a:r>
                      <a:endParaRPr lang="zh-CN" altLang="en-US" sz="3600" kern="120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可是</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当然</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因此</a:t>
                      </a:r>
                    </a:p>
                  </a:txBody>
                  <a:tcPr marL="68580" marR="68580" marT="0" marB="0" anchor="ctr"/>
                </a:tc>
                <a:tc>
                  <a:txBody>
                    <a:bodyPr/>
                    <a:lstStyle/>
                    <a:p>
                      <a:pPr marL="0" algn="ctr" defTabSz="2119122" rtl="0" eaLnBrk="1" latinLnBrk="0" hangingPunct="1">
                        <a:spcAft>
                          <a:spcPts val="0"/>
                        </a:spcAft>
                      </a:pPr>
                      <a:r>
                        <a:rPr lang="zh-CN" altLang="en-US" sz="3600" kern="1200">
                          <a:solidFill>
                            <a:schemeClr val="tx1">
                              <a:lumMod val="50000"/>
                              <a:lumOff val="50000"/>
                            </a:schemeClr>
                          </a:solidFill>
                          <a:latin typeface="微软雅黑" pitchFamily="34" charset="-122"/>
                          <a:ea typeface="微软雅黑" pitchFamily="34" charset="-122"/>
                          <a:cs typeface="+mn-cs"/>
                        </a:rPr>
                        <a:t>则</a:t>
                      </a:r>
                    </a:p>
                  </a:txBody>
                  <a:tcPr marL="68580" marR="68580" marT="0" marB="0" anchor="ctr"/>
                </a:tc>
                <a:tc>
                  <a:txBody>
                    <a:bodyPr/>
                    <a:lstStyle/>
                    <a:p>
                      <a:pPr marL="0" algn="ctr" defTabSz="2119122" rtl="0" eaLnBrk="1" latinLnBrk="0" hangingPunct="1">
                        <a:spcAft>
                          <a:spcPts val="0"/>
                        </a:spcAft>
                      </a:pPr>
                      <a:r>
                        <a:rPr lang="zh-CN" altLang="en-US" sz="3600" kern="1200" dirty="0">
                          <a:solidFill>
                            <a:schemeClr val="tx1">
                              <a:lumMod val="50000"/>
                              <a:lumOff val="50000"/>
                            </a:schemeClr>
                          </a:solidFill>
                          <a:latin typeface="微软雅黑" pitchFamily="34" charset="-122"/>
                          <a:ea typeface="微软雅黑" pitchFamily="34" charset="-122"/>
                          <a:cs typeface="+mn-cs"/>
                        </a:rPr>
                        <a:t>既</a:t>
                      </a:r>
                    </a:p>
                  </a:txBody>
                  <a:tcPr marL="68580" marR="68580" marT="0" marB="0" anchor="ctr"/>
                </a:tc>
                <a:extLst>
                  <a:ext uri="{0D108BD9-81ED-4DB2-BD59-A6C34878D82A}">
                    <a16:rowId xmlns="" xmlns:a16="http://schemas.microsoft.com/office/drawing/2014/main" val="586239517"/>
                  </a:ext>
                </a:extLst>
              </a:tr>
            </a:tbl>
          </a:graphicData>
        </a:graphic>
      </p:graphicFrame>
    </p:spTree>
    <p:extLst>
      <p:ext uri="{BB962C8B-B14F-4D97-AF65-F5344CB8AC3E}">
        <p14:creationId xmlns:p14="http://schemas.microsoft.com/office/powerpoint/2010/main" xmlns="" val="357165836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4893647"/>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6.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自私使某些人变得鼠目寸光，</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看不到国家利益。</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②有关埃及最大金字塔</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胡夫金字塔的诸多疑团，多年来</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困扰着全世界的考古学家。</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③由于忽略了保护环境，</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类似切尔诺贝利核事故那样的灾祸不断发生。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从而  一直  所以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进而  一贯  因此   </a:t>
            </a: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从而  一贯  所以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进而  一直  因此</a:t>
            </a:r>
          </a:p>
        </p:txBody>
      </p:sp>
      <p:sp>
        <p:nvSpPr>
          <p:cNvPr id="8" name="矩形 7"/>
          <p:cNvSpPr/>
          <p:nvPr/>
        </p:nvSpPr>
        <p:spPr>
          <a:xfrm>
            <a:off x="2124278" y="7912311"/>
            <a:ext cx="19800000" cy="3141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09543" y="7912311"/>
            <a:ext cx="1969892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而：连词，上文是原因方法等，下文连接结果或目的等，意为“因此就”。进而：意为“继续前进，进一步”。一直：表示动作始终不间断或状态始终不变。一贯：着重指一向如此，从未改变，语气很重，多用于肯定句。“所以”可与“由于”呼应，而“因此”则与“由于”的意思有部分重复。</a:t>
            </a:r>
          </a:p>
        </p:txBody>
      </p:sp>
    </p:spTree>
    <p:extLst>
      <p:ext uri="{BB962C8B-B14F-4D97-AF65-F5344CB8AC3E}">
        <p14:creationId xmlns:p14="http://schemas.microsoft.com/office/powerpoint/2010/main" xmlns="" val="259531953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7.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下列各句中加点的虚词，使用正确的一项是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先辈既然已经为我们树立了典范，那么在社会主义物质文明与精神文明日益推进的今天，领导干部应如何去做呢？</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世园会安保部门指出：对于安全保卫工作不落实，存在安全隐患和导致安全事故发生的，要依法追究相关单位及负责人的责任。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我们只要认真思考才会发现，既然血管堵塞了，如果通过单纯的吃药方式治疗股骨头坏死，是不太现实的。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长期以来，社会上都以升学率作为评价学校以及教师的硬性指标，尽管中央一直反对这样做。</a:t>
            </a:r>
          </a:p>
        </p:txBody>
      </p:sp>
      <p:sp>
        <p:nvSpPr>
          <p:cNvPr id="10" name="TextBox 76"/>
          <p:cNvSpPr txBox="1"/>
          <p:nvPr/>
        </p:nvSpPr>
        <p:spPr>
          <a:xfrm>
            <a:off x="2265136" y="3996854"/>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6"/>
          <p:cNvSpPr txBox="1"/>
          <p:nvPr/>
        </p:nvSpPr>
        <p:spPr>
          <a:xfrm>
            <a:off x="16346140" y="8821390"/>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6"/>
          <p:cNvSpPr txBox="1"/>
          <p:nvPr/>
        </p:nvSpPr>
        <p:spPr>
          <a:xfrm>
            <a:off x="15410036" y="5725046"/>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6"/>
          <p:cNvSpPr txBox="1"/>
          <p:nvPr/>
        </p:nvSpPr>
        <p:spPr>
          <a:xfrm>
            <a:off x="5184900" y="7237214"/>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矩形 13"/>
          <p:cNvSpPr/>
          <p:nvPr/>
        </p:nvSpPr>
        <p:spPr>
          <a:xfrm>
            <a:off x="2124278" y="10097804"/>
            <a:ext cx="19800000" cy="15318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49282" y="10097803"/>
            <a:ext cx="19698922" cy="1462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项，关联词的位置不对，“既然”应该放在“先辈”的前面。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项，错用“和”造成逻辑错误，应把“和”改为“或”。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项，关联词语搭配不当，应把“才”改为“就”。 </a:t>
            </a:r>
          </a:p>
        </p:txBody>
      </p:sp>
    </p:spTree>
    <p:extLst>
      <p:ext uri="{BB962C8B-B14F-4D97-AF65-F5344CB8AC3E}">
        <p14:creationId xmlns:p14="http://schemas.microsoft.com/office/powerpoint/2010/main" xmlns="" val="20478467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P spid="12" grpId="0"/>
      <p:bldP spid="13" grpId="0"/>
      <p:bldP spid="15"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7216334"/>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8.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下列各句中，加点的词语使用不恰当的一项是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地球既不像水星、金星那样遭太阳炙烤，也不像外行星那样遭太阳冷落，它吸收阳光适度，因而成为孕育生命、繁衍生命的天然温室。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如今，那些戴着红袖章、东家长西家短无所不知、保洁治安一把抓的大妈们，似乎已经淡出时代的视线，充满青春朝气的大学生逐渐担纲街道工作。</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做民族识别时，有一条标准是“他们有一种共同的具有历史渊源的地域意识”，这一标准值得我们从地理学的角度仔细捉摸。</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近年来，有学者提出，行为艺术已经将艺术与生活的边界拆除，艺术从高于生活的塔尖走了下来，义无反顾地融入了生活。</a:t>
            </a:r>
          </a:p>
        </p:txBody>
      </p:sp>
      <p:sp>
        <p:nvSpPr>
          <p:cNvPr id="10" name="TextBox 76"/>
          <p:cNvSpPr txBox="1"/>
          <p:nvPr/>
        </p:nvSpPr>
        <p:spPr>
          <a:xfrm>
            <a:off x="9073332" y="3996854"/>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6"/>
          <p:cNvSpPr txBox="1"/>
          <p:nvPr/>
        </p:nvSpPr>
        <p:spPr>
          <a:xfrm>
            <a:off x="11449596" y="6411665"/>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6"/>
          <p:cNvSpPr txBox="1"/>
          <p:nvPr/>
        </p:nvSpPr>
        <p:spPr>
          <a:xfrm>
            <a:off x="8306324" y="7945829"/>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6"/>
          <p:cNvSpPr txBox="1"/>
          <p:nvPr/>
        </p:nvSpPr>
        <p:spPr>
          <a:xfrm>
            <a:off x="6265020" y="9600850"/>
            <a:ext cx="3143272"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8054378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165890"/>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常见易望文生义的成语集锦</a:t>
            </a:r>
            <a:endParaRPr lang="en-US" altLang="zh-CN" sz="3600" b="1" dirty="0">
              <a:solidFill>
                <a:schemeClr val="tx1">
                  <a:lumMod val="50000"/>
                  <a:lumOff val="50000"/>
                </a:schemeClr>
              </a:solidFill>
              <a:latin typeface="微软雅黑" pitchFamily="34" charset="-122"/>
              <a:ea typeface="微软雅黑" pitchFamily="34" charset="-122"/>
            </a:endParaRP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．名山事业：出自</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史记</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太史公自序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藏之名山，副在京师，俟后世圣人君子”。后指著书立说。</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．高山流水：比喻知音难遇或乐曲高妙。</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．求田问舍：到处谋求买田置屋，形容胸无大志，只知营私。舍，房屋。</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．表里山河：指外有河，内有山，地势十分险要。表，外面。里，里面。山河，指太行山与黄河，后亦泛指高山大河。</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．空谷足音：在空寂的山谷里听到人的脚步声，比喻难得的音信、言论或事物。</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．暴虎冯河：空手打老虎，徒步过大河。比喻勇猛果敢。也比喻冒险蛮干，有勇无谋。暴：空手搏斗。冯：同“凭”。冯河：不用舟楫蹚水过河。</a:t>
            </a:r>
          </a:p>
        </p:txBody>
      </p:sp>
    </p:spTree>
    <p:extLst>
      <p:ext uri="{BB962C8B-B14F-4D97-AF65-F5344CB8AC3E}">
        <p14:creationId xmlns:p14="http://schemas.microsoft.com/office/powerpoint/2010/main" xmlns="" val="369032207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895733"/>
            <a:chOff x="1594572" y="1803366"/>
            <a:chExt cx="20228628" cy="895733"/>
          </a:xfrm>
        </p:grpSpPr>
        <p:grpSp>
          <p:nvGrpSpPr>
            <p:cNvPr id="3" name="组合 73"/>
            <p:cNvGrpSpPr/>
            <p:nvPr/>
          </p:nvGrpSpPr>
          <p:grpSpPr>
            <a:xfrm>
              <a:off x="1594572" y="1803366"/>
              <a:ext cx="5500726" cy="892552"/>
              <a:chOff x="7309612" y="2089118"/>
              <a:chExt cx="5500726" cy="892552"/>
            </a:xfrm>
          </p:grpSpPr>
          <p:sp>
            <p:nvSpPr>
              <p:cNvPr id="76" name="TextBox 75"/>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2124278" y="3204766"/>
            <a:ext cx="19800000" cy="78488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32345" y="3204766"/>
            <a:ext cx="19698922" cy="2252924"/>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捉摸：猜测，预料</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多用于否定式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。这里应改用“琢磨”。琢磨：反复思索。</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炙烤：气温太高，暴晒过度。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担纲：原指在艺术表演或体育比赛中担任主角或主力，现泛指在工作中承担重任。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融入：融合到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中。</a:t>
            </a:r>
          </a:p>
        </p:txBody>
      </p:sp>
    </p:spTree>
    <p:extLst>
      <p:ext uri="{BB962C8B-B14F-4D97-AF65-F5344CB8AC3E}">
        <p14:creationId xmlns:p14="http://schemas.microsoft.com/office/powerpoint/2010/main" xmlns="" val="33041352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124278" y="7525246"/>
            <a:ext cx="19800000" cy="35283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03498"/>
            <a:ext cx="19788326" cy="4093428"/>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9. </a:t>
            </a:r>
            <a:r>
              <a:rPr lang="en-US" altLang="zh-CN" sz="4000" dirty="0">
                <a:solidFill>
                  <a:schemeClr val="tx1">
                    <a:lumMod val="50000"/>
                    <a:lumOff val="50000"/>
                  </a:schemeClr>
                </a:solidFill>
                <a:latin typeface="微软雅黑" pitchFamily="34" charset="-122"/>
                <a:ea typeface="微软雅黑" pitchFamily="34" charset="-122"/>
              </a:rPr>
              <a:t>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依次填入下列各句横线处的词语，最恰当的一项是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墨画看上去似乎只有一种颜色，但实际上却</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三原色及世界上其他所有的颜色。</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②据研究，孩子早期的一些特殊表现，预示着他在某些方面具备一定的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③商场中多家摊位售卖的羽绒服上有关填充物的标识不清，特别容易</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消费者。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包罗  素质  诱导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包罗  潜质  误导  </a:t>
            </a: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包括  素质  误导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包括  潜质  诱导</a:t>
            </a:r>
          </a:p>
        </p:txBody>
      </p:sp>
      <p:sp>
        <p:nvSpPr>
          <p:cNvPr id="8" name="矩形 7"/>
          <p:cNvSpPr/>
          <p:nvPr/>
        </p:nvSpPr>
        <p:spPr>
          <a:xfrm>
            <a:off x="2124278" y="7525246"/>
            <a:ext cx="1969892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包括：包含</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或列举各部分，或着重指出某一部分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。包罗：包括</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指大范围</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两者的区别主要在于范围的大小。素质：①指事物本来的性质；②素养。潜质：潜在的素质。两者的区别在于，“潜质”除了强调先天的禀赋外，还突出了将来的可能性。误导：不正确地引导。诱导：劝诱教导，引导。“误导”是贬义词，而“诱导”是中性词。句中的“标识不清”是一种不正确的引导，应用“误导”。</a:t>
            </a:r>
          </a:p>
        </p:txBody>
      </p:sp>
    </p:spTree>
    <p:extLst>
      <p:ext uri="{BB962C8B-B14F-4D97-AF65-F5344CB8AC3E}">
        <p14:creationId xmlns:p14="http://schemas.microsoft.com/office/powerpoint/2010/main" xmlns="" val="278414518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跟踪训练验收</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08886" y="2803498"/>
            <a:ext cx="20002640" cy="5693866"/>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依次填入下面一段文字横线处的词语，最恰当的一项是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雨果的</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巴黎圣母院</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为运用“美丑对照”原则创作的艺术典范。人物形象的对照，又是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巴黎圣母院</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对照艺术的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。爱斯梅拉达的美丽与卡西莫多的丑陋，她的善良与弗罗洛的狠毒，她的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与弗比斯的薄情，都形成了极为鲜明的对比。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无愧  真谛  衷情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无愧  精髓  钟情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不愧  精髓  钟情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不愧  真谛  衷情</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8" name="矩形 7"/>
          <p:cNvSpPr/>
          <p:nvPr/>
        </p:nvSpPr>
        <p:spPr>
          <a:xfrm>
            <a:off x="1972661" y="8074433"/>
            <a:ext cx="19800000" cy="29847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3739" y="8068889"/>
            <a:ext cx="19698922" cy="297312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愧”是副词，同“为”“是”连用，表示当之无愧。“无愧”指没有什么对不起别人之处。此处应用“不愧”。“精髓”指精气真髓，比喻事物的精华。“真谛”指真实的道理或意义。依据语意，应用“精髓”。“钟情”指感情专注，常指爱情。“衷情”指内心的情感，对某件事全心全意地投入感情。此处应用“钟情”。</a:t>
            </a:r>
          </a:p>
        </p:txBody>
      </p:sp>
    </p:spTree>
    <p:extLst>
      <p:ext uri="{BB962C8B-B14F-4D97-AF65-F5344CB8AC3E}">
        <p14:creationId xmlns:p14="http://schemas.microsoft.com/office/powerpoint/2010/main" xmlns="" val="311634675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014502"/>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．城下之盟：在敌人大军压境或兵临城下时被迫签订的屈辱性和约。泛指被迫签订的条约</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多指不平等的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。盟：旧指宣誓缔约或签订和约。</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．罪不容诛：处以死刑都不足以抵偿其罪行，形容罪大恶极，死有余辜。诛：杀死，判处死刑。</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．山高水低：比喻意外发生的不幸事情。多指人的死亡。</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．言不及义：指净说些无聊的话，不涉及正经道理。</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．师心自用：形容固执己见，自以为是。易误用为“善于学习借鉴，为我所用”。</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．坐地分赃：</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匪首、窝主等</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不亲自偷盗抢劫而分到赃款、赃物，也指盗贼就地瓜分赃款、赃物。赃：赃款、赃物。</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．噤若寒蝉：像寒秋的蝉不再鸣叫，比喻人不敢说话或默不作声。噤：闭口。寒蝉：寒秋里不再鸣叫的蝉。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．不赞一词：原指文章写得很好，别人不能再添一句话。现也指一言不发。</a:t>
            </a:r>
          </a:p>
        </p:txBody>
      </p:sp>
    </p:spTree>
    <p:extLst>
      <p:ext uri="{BB962C8B-B14F-4D97-AF65-F5344CB8AC3E}">
        <p14:creationId xmlns:p14="http://schemas.microsoft.com/office/powerpoint/2010/main" xmlns="" val="551026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5853910"/>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．惨淡经营：原意是下笔之先，极意构思，后多形容苦心规划或苦心经营。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．计日程功：工作进度或成效可以按日计算，形容进展快，在较短时间内就可以成功。程：计量，衡量。</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．莫衷一是：不能得出一致的结论。衷：折中。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．身体力行：亲身体验，努力实行。体：体验，实行。</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19</a:t>
            </a:r>
            <a:r>
              <a:rPr lang="zh-CN" altLang="en-US" sz="3600" dirty="0">
                <a:solidFill>
                  <a:schemeClr val="tx1">
                    <a:lumMod val="50000"/>
                    <a:lumOff val="50000"/>
                  </a:schemeClr>
                </a:solidFill>
                <a:latin typeface="微软雅黑" pitchFamily="34" charset="-122"/>
                <a:ea typeface="微软雅黑" pitchFamily="34" charset="-122"/>
              </a:rPr>
              <a:t>．善刀而藏：把刀擦干净，收藏起来。比喻有所收敛、适可而止或自藏其才而不炫露。善：擦拭干净。</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20</a:t>
            </a:r>
            <a:r>
              <a:rPr lang="zh-CN" altLang="en-US" sz="3600" dirty="0">
                <a:solidFill>
                  <a:schemeClr val="tx1">
                    <a:lumMod val="50000"/>
                    <a:lumOff val="50000"/>
                  </a:schemeClr>
                </a:solidFill>
                <a:latin typeface="微软雅黑" pitchFamily="34" charset="-122"/>
                <a:ea typeface="微软雅黑" pitchFamily="34" charset="-122"/>
              </a:rPr>
              <a:t>．屡试不爽：经过多次试验都没有差错。屡：多次。爽：差错。</a:t>
            </a:r>
          </a:p>
        </p:txBody>
      </p:sp>
    </p:spTree>
    <p:extLst>
      <p:ext uri="{BB962C8B-B14F-4D97-AF65-F5344CB8AC3E}">
        <p14:creationId xmlns:p14="http://schemas.microsoft.com/office/powerpoint/2010/main" xmlns="" val="19577940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角度二　褒贬误用</a:t>
            </a:r>
          </a:p>
        </p:txBody>
      </p:sp>
      <p:graphicFrame>
        <p:nvGraphicFramePr>
          <p:cNvPr id="5" name="表格 4"/>
          <p:cNvGraphicFramePr>
            <a:graphicFrameLocks noGrp="1"/>
          </p:cNvGraphicFramePr>
          <p:nvPr>
            <p:extLst/>
          </p:nvPr>
        </p:nvGraphicFramePr>
        <p:xfrm>
          <a:off x="2023200" y="3968609"/>
          <a:ext cx="19788326" cy="8021133"/>
        </p:xfrm>
        <a:graphic>
          <a:graphicData uri="http://schemas.openxmlformats.org/drawingml/2006/table">
            <a:tbl>
              <a:tblPr>
                <a:tableStyleId>{16D9F66E-5EB9-4882-86FB-DCBF35E3C3E4}</a:tableStyleId>
              </a:tblPr>
              <a:tblGrid>
                <a:gridCol w="1577524">
                  <a:extLst>
                    <a:ext uri="{9D8B030D-6E8A-4147-A177-3AD203B41FA5}">
                      <a16:colId xmlns="" xmlns:a16="http://schemas.microsoft.com/office/drawing/2014/main" val="3681444537"/>
                    </a:ext>
                  </a:extLst>
                </a:gridCol>
                <a:gridCol w="18210802">
                  <a:extLst>
                    <a:ext uri="{9D8B030D-6E8A-4147-A177-3AD203B41FA5}">
                      <a16:colId xmlns="" xmlns:a16="http://schemas.microsoft.com/office/drawing/2014/main" val="1179605403"/>
                    </a:ext>
                  </a:extLst>
                </a:gridCol>
              </a:tblGrid>
              <a:tr h="111780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有些成语在长期的使用过程中，已经附带上一定的感情色彩，或褒义，或中性，或贬义</a:t>
                      </a:r>
                    </a:p>
                  </a:txBody>
                  <a:tcPr marL="68580" marR="68580" marT="0" marB="0" anchor="ctr"/>
                </a:tc>
                <a:extLst>
                  <a:ext uri="{0D108BD9-81ED-4DB2-BD59-A6C34878D82A}">
                    <a16:rowId xmlns="" xmlns:a16="http://schemas.microsoft.com/office/drawing/2014/main" val="3035162396"/>
                  </a:ext>
                </a:extLst>
              </a:tr>
              <a:tr h="1534073">
                <a:tc rowSpan="3">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具有褒义色彩的成语通常表达肯定、赞扬的情感态度，如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蔚为大观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形容事物美好繁多，给人一种盛大的印象或成为盛大的景象</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凤毛麟角</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比喻珍贵而稀少的人或物</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 </a:t>
                      </a:r>
                    </a:p>
                  </a:txBody>
                  <a:tcPr marL="68580" marR="68580" marT="0" marB="0" anchor="ctr"/>
                </a:tc>
                <a:extLst>
                  <a:ext uri="{0D108BD9-81ED-4DB2-BD59-A6C34878D82A}">
                    <a16:rowId xmlns="" xmlns:a16="http://schemas.microsoft.com/office/drawing/2014/main" val="1402535854"/>
                  </a:ext>
                </a:extLst>
              </a:tr>
              <a:tr h="2301109">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具有贬义色彩的成语则表达否定或批判的情感态度，如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处心积虑</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形容千方百计地盘算</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始作俑者</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泛指恶劣风气的创始者</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弹冠相庆</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指官场中一人当了官或升了官，同伙就互相庆贺将有官可做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3883665980"/>
                  </a:ext>
                </a:extLst>
              </a:tr>
              <a:tr h="3068145">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具有中性色彩的成语则无褒义或贬义的感情色彩，如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四通八达</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形容交通极便利</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等。还有一些成语，既能用在褒义方面，又能用在贬义方面，如</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按图索骥</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既比喻办事机械死板，也比喻按照线索寻找</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暗送秋波</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本指有情人暗中眉目传情，现也引申为献媚取宠，暗中勾搭</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绵里藏针</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既形容外貌柔和，内心刻毒，也形容柔中有刚</a:t>
                      </a:r>
                      <a:r>
                        <a:rPr lang="en-US"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a:t>
                      </a:r>
                    </a:p>
                  </a:txBody>
                  <a:tcPr marL="68580" marR="68580" marT="0" marB="0" anchor="ctr"/>
                </a:tc>
                <a:extLst>
                  <a:ext uri="{0D108BD9-81ED-4DB2-BD59-A6C34878D82A}">
                    <a16:rowId xmlns="" xmlns:a16="http://schemas.microsoft.com/office/drawing/2014/main" val="3105575162"/>
                  </a:ext>
                </a:extLst>
              </a:tr>
            </a:tbl>
          </a:graphicData>
        </a:graphic>
      </p:graphicFrame>
    </p:spTree>
    <p:extLst>
      <p:ext uri="{BB962C8B-B14F-4D97-AF65-F5344CB8AC3E}">
        <p14:creationId xmlns:p14="http://schemas.microsoft.com/office/powerpoint/2010/main" xmlns="" val="109664242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090556" y="3072944"/>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10" name="表格 9"/>
          <p:cNvGraphicFramePr>
            <a:graphicFrameLocks noGrp="1"/>
          </p:cNvGraphicFramePr>
          <p:nvPr>
            <p:extLst/>
          </p:nvPr>
        </p:nvGraphicFramePr>
        <p:xfrm>
          <a:off x="2023200" y="3968609"/>
          <a:ext cx="19788326" cy="4924790"/>
        </p:xfrm>
        <a:graphic>
          <a:graphicData uri="http://schemas.openxmlformats.org/drawingml/2006/table">
            <a:tbl>
              <a:tblPr>
                <a:tableStyleId>{16D9F66E-5EB9-4882-86FB-DCBF35E3C3E4}</a:tableStyleId>
              </a:tblPr>
              <a:tblGrid>
                <a:gridCol w="1577524">
                  <a:extLst>
                    <a:ext uri="{9D8B030D-6E8A-4147-A177-3AD203B41FA5}">
                      <a16:colId xmlns="" xmlns:a16="http://schemas.microsoft.com/office/drawing/2014/main" val="3681444537"/>
                    </a:ext>
                  </a:extLst>
                </a:gridCol>
                <a:gridCol w="18210802">
                  <a:extLst>
                    <a:ext uri="{9D8B030D-6E8A-4147-A177-3AD203B41FA5}">
                      <a16:colId xmlns="" xmlns:a16="http://schemas.microsoft.com/office/drawing/2014/main" val="1179605403"/>
                    </a:ext>
                  </a:extLst>
                </a:gridCol>
              </a:tblGrid>
              <a:tr h="492479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如何避免褒贬误用</a:t>
                      </a:r>
                    </a:p>
                  </a:txBody>
                  <a:tcPr marL="68580" marR="68580" marT="0" marB="0" anchor="ctr"/>
                </a:tc>
                <a:tc>
                  <a:txBody>
                    <a:bodyPr/>
                    <a:lstStyle/>
                    <a:p>
                      <a:pPr algn="l">
                        <a:lnSpc>
                          <a:spcPct val="130000"/>
                        </a:lnSpc>
                        <a:spcAft>
                          <a:spcPts val="0"/>
                        </a:spcAft>
                      </a:pPr>
                      <a:endParaRPr 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154005089"/>
                  </a:ext>
                </a:extLst>
              </a:tr>
            </a:tbl>
          </a:graphicData>
        </a:graphic>
      </p:graphicFrame>
      <p:pic>
        <p:nvPicPr>
          <p:cNvPr id="7169" name="Picture 1" descr="tp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744740" y="4500910"/>
            <a:ext cx="17828958" cy="33843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727900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7169"/>
                                        </p:tgtEl>
                                        <p:attrNameLst>
                                          <p:attrName>style.visibility</p:attrName>
                                        </p:attrNameLst>
                                      </p:cBhvr>
                                      <p:to>
                                        <p:strVal val="visible"/>
                                      </p:to>
                                    </p:set>
                                    <p:animEffect transition="in" filter="fade">
                                      <p:cBhvr>
                                        <p:cTn id="14" dur="500"/>
                                        <p:tgtEl>
                                          <p:spTgt spid="7169"/>
                                        </p:tgtEl>
                                      </p:cBhvr>
                                    </p:animEffect>
                                  </p:childTnLst>
                                </p:cTn>
                              </p:par>
                              <p:par>
                                <p:cTn id="15" presetID="10"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74" name="TextBox 73"/>
          <p:cNvSpPr txBox="1"/>
          <p:nvPr/>
        </p:nvSpPr>
        <p:spPr>
          <a:xfrm>
            <a:off x="6048996" y="710597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1" name="组合 10"/>
          <p:cNvGrpSpPr/>
          <p:nvPr/>
        </p:nvGrpSpPr>
        <p:grpSpPr>
          <a:xfrm>
            <a:off x="1880324" y="2874936"/>
            <a:ext cx="20002640" cy="5966795"/>
            <a:chOff x="1880324" y="2874936"/>
            <a:chExt cx="20002640" cy="5966795"/>
          </a:xfrm>
        </p:grpSpPr>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3.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下列各句中加点词语的使用，不正确的两项是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在这次演讲比赛中，来自基层单位的选手个个表现出色，他们口若悬河，巧舌如簧，给大家留下了深刻的印象。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为化解部分旅客的不满情绪，他们设立了“旅客投诉中心”，此举说明他们不光有良好的服务意识，还有闻过则喜的雅量。</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做事情只要有周密的计划和勇往直前的精神，何必瞻前顾后、畏首畏尾呢？</a:t>
              </a:r>
            </a:p>
          </p:txBody>
        </p:sp>
        <p:sp>
          <p:nvSpPr>
            <p:cNvPr id="75" name="TextBox 74"/>
            <p:cNvSpPr txBox="1"/>
            <p:nvPr/>
          </p:nvSpPr>
          <p:spPr>
            <a:xfrm>
              <a:off x="16058108" y="791840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8506380" y="499045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75226889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161017"/>
            <a:chOff x="12815919" y="5875332"/>
            <a:chExt cx="10520578" cy="2161017"/>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a:solidFill>
                    <a:srgbClr val="EF8340"/>
                  </a:solidFill>
                  <a:latin typeface="微软雅黑" pitchFamily="34" charset="-122"/>
                  <a:ea typeface="微软雅黑" pitchFamily="34" charset="-122"/>
                </a:rPr>
                <a:t>专题一    </a:t>
              </a:r>
              <a:r>
                <a:rPr lang="en-US" altLang="zh-CN" sz="5500" b="1" dirty="0">
                  <a:solidFill>
                    <a:srgbClr val="EF8340"/>
                  </a:solidFill>
                  <a:latin typeface="微软雅黑" pitchFamily="34" charset="-122"/>
                  <a:ea typeface="微软雅黑" pitchFamily="34" charset="-122"/>
                </a:rPr>
                <a:t>PART 01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246495"/>
            </a:xfrm>
            <a:prstGeom prst="rect">
              <a:avLst/>
            </a:prstGeom>
            <a:noFill/>
          </p:spPr>
          <p:txBody>
            <a:bodyPr wrap="square" rtlCol="0">
              <a:spAutoFit/>
            </a:bodyPr>
            <a:lstStyle/>
            <a:p>
              <a:r>
                <a:rPr lang="zh-CN" altLang="en-US" sz="7500" b="1" dirty="0">
                  <a:solidFill>
                    <a:srgbClr val="404040"/>
                  </a:solidFill>
                  <a:latin typeface="微软雅黑" pitchFamily="34" charset="-122"/>
                  <a:ea typeface="微软雅黑" pitchFamily="34" charset="-122"/>
                </a:rPr>
                <a:t>正确使用词语</a:t>
              </a:r>
              <a:r>
                <a:rPr lang="en-US" altLang="zh-CN" sz="7500" b="1" dirty="0">
                  <a:solidFill>
                    <a:srgbClr val="404040"/>
                  </a:solidFill>
                  <a:latin typeface="微软雅黑" pitchFamily="34" charset="-122"/>
                  <a:ea typeface="微软雅黑" pitchFamily="34" charset="-122"/>
                </a:rPr>
                <a:t>(</a:t>
              </a:r>
              <a:r>
                <a:rPr lang="zh-CN" altLang="en-US" sz="7500" b="1" dirty="0">
                  <a:solidFill>
                    <a:srgbClr val="404040"/>
                  </a:solidFill>
                  <a:latin typeface="微软雅黑" pitchFamily="34" charset="-122"/>
                  <a:ea typeface="微软雅黑" pitchFamily="34" charset="-122"/>
                </a:rPr>
                <a:t>包括熟语</a:t>
              </a:r>
              <a:r>
                <a:rPr lang="en-US" altLang="zh-CN" sz="7500" b="1" dirty="0">
                  <a:solidFill>
                    <a:srgbClr val="404040"/>
                  </a:solidFill>
                  <a:latin typeface="微软雅黑" pitchFamily="34" charset="-122"/>
                  <a:ea typeface="微软雅黑" pitchFamily="34" charset="-122"/>
                </a:rPr>
                <a:t>)</a:t>
              </a:r>
              <a:endParaRPr lang="zh-CN" altLang="en-US" sz="7500" b="1" dirty="0">
                <a:solidFill>
                  <a:srgbClr val="404040"/>
                </a:solidFill>
                <a:latin typeface="微软雅黑" pitchFamily="34" charset="-122"/>
                <a:ea typeface="微软雅黑" pitchFamily="34" charset="-122"/>
              </a:endParaRP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989039" y="8848973"/>
            <a:ext cx="3857652" cy="692497"/>
          </a:xfrm>
          <a:prstGeom prst="rect">
            <a:avLst/>
          </a:prstGeom>
          <a:noFill/>
        </p:spPr>
        <p:txBody>
          <a:bodyPr wrap="square" rtlCol="0">
            <a:spAutoFit/>
          </a:bodyPr>
          <a:lstStyle/>
          <a:p>
            <a:r>
              <a:rPr lang="zh-CN" altLang="en-US" sz="3900" dirty="0">
                <a:solidFill>
                  <a:srgbClr val="EF8340"/>
                </a:solidFill>
                <a:latin typeface="微软雅黑" pitchFamily="34" charset="-122"/>
                <a:ea typeface="微软雅黑" pitchFamily="34" charset="-122"/>
                <a:hlinkClick r:id="rId3" action="ppaction://hlinksldjump"/>
              </a:rPr>
              <a:t>第</a:t>
            </a:r>
            <a:r>
              <a:rPr lang="en-US" altLang="zh-CN" sz="3900" dirty="0">
                <a:solidFill>
                  <a:srgbClr val="EF8340"/>
                </a:solidFill>
                <a:latin typeface="微软雅黑" pitchFamily="34" charset="-122"/>
                <a:ea typeface="微软雅黑" pitchFamily="34" charset="-122"/>
                <a:hlinkClick r:id="rId3" action="ppaction://hlinksldjump"/>
              </a:rPr>
              <a:t>1</a:t>
            </a:r>
            <a:r>
              <a:rPr lang="zh-CN" altLang="en-US" sz="3900" dirty="0">
                <a:solidFill>
                  <a:srgbClr val="EF8340"/>
                </a:solidFill>
                <a:latin typeface="微软雅黑" pitchFamily="34" charset="-122"/>
                <a:ea typeface="微软雅黑" pitchFamily="34" charset="-122"/>
                <a:hlinkClick r:id="rId3" action="ppaction://hlinksldjump"/>
              </a:rPr>
              <a:t>讲 </a:t>
            </a:r>
            <a:r>
              <a:rPr lang="zh-CN" altLang="en-US" sz="3900" dirty="0">
                <a:solidFill>
                  <a:schemeClr val="bg1">
                    <a:lumMod val="50000"/>
                  </a:schemeClr>
                </a:solidFill>
                <a:latin typeface="微软雅黑" pitchFamily="34" charset="-122"/>
                <a:ea typeface="微软雅黑" pitchFamily="34" charset="-122"/>
              </a:rPr>
              <a:t>│ </a:t>
            </a:r>
            <a:r>
              <a:rPr lang="zh-CN" altLang="en-US" sz="3900" dirty="0">
                <a:solidFill>
                  <a:schemeClr val="bg1">
                    <a:lumMod val="50000"/>
                  </a:schemeClr>
                </a:solidFill>
                <a:latin typeface="微软雅黑" pitchFamily="34" charset="-122"/>
                <a:ea typeface="微软雅黑" pitchFamily="34" charset="-122"/>
                <a:hlinkClick r:id="rId4" action="ppaction://hlinksldjump"/>
              </a:rPr>
              <a:t>第</a:t>
            </a:r>
            <a:r>
              <a:rPr lang="en-US" altLang="zh-CN" sz="3900" dirty="0">
                <a:solidFill>
                  <a:schemeClr val="bg1">
                    <a:lumMod val="50000"/>
                  </a:schemeClr>
                </a:solidFill>
                <a:latin typeface="微软雅黑" pitchFamily="34" charset="-122"/>
                <a:ea typeface="微软雅黑" pitchFamily="34" charset="-122"/>
                <a:hlinkClick r:id="rId4" action="ppaction://hlinksldjump"/>
              </a:rPr>
              <a:t>2</a:t>
            </a:r>
            <a:r>
              <a:rPr lang="zh-CN" altLang="en-US" sz="3900" dirty="0">
                <a:solidFill>
                  <a:schemeClr val="bg1">
                    <a:lumMod val="50000"/>
                  </a:schemeClr>
                </a:solidFill>
                <a:latin typeface="微软雅黑" pitchFamily="34" charset="-122"/>
                <a:ea typeface="微软雅黑" pitchFamily="34" charset="-122"/>
                <a:hlinkClick r:id="rId4" action="ppaction://hlinksldjump"/>
              </a:rPr>
              <a:t>讲</a:t>
            </a:r>
            <a:endParaRPr lang="zh-CN" altLang="en-US" sz="3900" dirty="0">
              <a:solidFill>
                <a:schemeClr val="bg1">
                  <a:lumMod val="50000"/>
                </a:schemeClr>
              </a:solidFill>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21">
                                            <p:txEl>
                                              <p:pRg st="0" end="0"/>
                                            </p:txEl>
                                          </p:spTgt>
                                        </p:tgtEl>
                                        <p:attrNameLst>
                                          <p:attrName>style.color</p:attrName>
                                        </p:attrNameLst>
                                      </p:cBhvr>
                                      <p:to>
                                        <p:clrVal>
                                          <a:schemeClr val="accent2"/>
                                        </p:clrVal>
                                      </p:to>
                                    </p:set>
                                    <p:set>
                                      <p:cBhvr>
                                        <p:cTn id="10" dur="1000" fill="hold"/>
                                        <p:tgtEl>
                                          <p:spTgt spid="21">
                                            <p:txEl>
                                              <p:pRg st="0" end="0"/>
                                            </p:txEl>
                                          </p:spTgt>
                                        </p:tgtEl>
                                        <p:attrNameLst>
                                          <p:attrName>fillcolor</p:attrName>
                                        </p:attrNameLst>
                                      </p:cBhvr>
                                      <p:to>
                                        <p:clrVal>
                                          <a:schemeClr val="accent2"/>
                                        </p:clrVal>
                                      </p:to>
                                    </p:set>
                                    <p:set>
                                      <p:cBhvr>
                                        <p:cTn id="11" dur="1000" fill="hold"/>
                                        <p:tgtEl>
                                          <p:spTgt spid="21">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6404375"/>
            <a:ext cx="20145516" cy="49808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6463481"/>
            <a:ext cx="1993120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巧舌如簧”形容能说会道，善于狡辩。贬义词，用在句中感情色彩不当。 “闻过则喜”意为听到别人批评自己的缺点或错误就感到高兴，指虚心接受意见。成语运用正确。“畏首畏尾”指怕这怕那，形容疑虑过多。成语运用正确。“上下其手”比喻玩弄手法，暗中作弊。贬义词，用在句中不合语境，也可以说是望文生义。“各抒己见”指各自发表自己的意见或见解，重在发表自己的看法。成语运用正确。</a:t>
            </a:r>
          </a:p>
        </p:txBody>
      </p:sp>
      <p:grpSp>
        <p:nvGrpSpPr>
          <p:cNvPr id="12" name="组合 11"/>
          <p:cNvGrpSpPr/>
          <p:nvPr/>
        </p:nvGrpSpPr>
        <p:grpSpPr>
          <a:xfrm>
            <a:off x="1296468" y="2874936"/>
            <a:ext cx="20300744" cy="3215239"/>
            <a:chOff x="1296468" y="2874936"/>
            <a:chExt cx="20300744" cy="3215239"/>
          </a:xfrm>
        </p:grpSpPr>
        <p:sp>
          <p:nvSpPr>
            <p:cNvPr id="54" name="TextBox 53"/>
            <p:cNvSpPr txBox="1"/>
            <p:nvPr/>
          </p:nvSpPr>
          <p:spPr>
            <a:xfrm>
              <a:off x="1737448" y="2874936"/>
              <a:ext cx="19859764" cy="3215239"/>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一名惯偷在车站行窃后正要逃跑，两位守候多时的反扒队员突然拦住他的去路，二人上下其手地将他摁倒，结果人赃俱获。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E. </a:t>
              </a:r>
              <a:r>
                <a:rPr lang="zh-CN" altLang="en-US" sz="4000" dirty="0">
                  <a:solidFill>
                    <a:schemeClr val="tx1">
                      <a:lumMod val="50000"/>
                      <a:lumOff val="50000"/>
                    </a:schemeClr>
                  </a:solidFill>
                  <a:latin typeface="微软雅黑" pitchFamily="34" charset="-122"/>
                  <a:ea typeface="微软雅黑" pitchFamily="34" charset="-122"/>
                </a:rPr>
                <a:t>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闯关东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剧本研讨座谈会上，与会的各方人士针对剧本内容，各抒己见，交谈甚欢，现场气氛非常热烈。</a:t>
              </a:r>
            </a:p>
          </p:txBody>
        </p:sp>
        <p:sp>
          <p:nvSpPr>
            <p:cNvPr id="56" name="TextBox 55"/>
            <p:cNvSpPr txBox="1"/>
            <p:nvPr/>
          </p:nvSpPr>
          <p:spPr>
            <a:xfrm>
              <a:off x="1296468" y="399832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13"/>
            <p:cNvSpPr txBox="1"/>
            <p:nvPr/>
          </p:nvSpPr>
          <p:spPr>
            <a:xfrm>
              <a:off x="16778188" y="493879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2668906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8556189"/>
            <a:chOff x="1880324" y="2874936"/>
            <a:chExt cx="20002640" cy="8556189"/>
          </a:xfrm>
        </p:grpSpPr>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4.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碳排放过量会给地球生态环境带来严重的危害，如果不设法加以遏制，必然会威胁人类生存，全球性大灾难指日可待。</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近日，记者在无极县见到了神奇的“景观”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红色碱性皮革污水汇成了千岛湖一样的大水塘，十余个水塘连成一片，水塘中满是红色污水，场面蔚为大观。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即使在今天，非洲一些部落的妇女还把树枝泥土编入发辫中，以示土地膏腴与大地母亲息息相关。</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新课程标准要求我们在高中语文教学中努力贯彻新的教育教学理念，坚决摒弃那种不尊重学生的耳提面命式的教学方法。</a:t>
              </a:r>
            </a:p>
          </p:txBody>
        </p:sp>
        <p:sp>
          <p:nvSpPr>
            <p:cNvPr id="74" name="TextBox 73"/>
            <p:cNvSpPr txBox="1"/>
            <p:nvPr/>
          </p:nvSpPr>
          <p:spPr>
            <a:xfrm>
              <a:off x="15266020" y="723721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2049986" y="877031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6625060" y="557608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4237778" y="1050779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098498485"/>
      </p:ext>
    </p:extLst>
  </p:cSld>
  <p:clrMapOvr>
    <a:masterClrMapping/>
  </p:clrMapOvr>
  <p:transition>
    <p:pull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本题重点辨析错用熟语类型中的褒贬误用。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项，“指日可待”指为期不远，不久就可以实现</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多指事情、希望等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。一般指好的事情，是褒义词，此处用在“全球性大灾难”上，感情色彩不当。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项，“蔚为大观”形容事物美好繁多，形成盛大壮丽的景象，给人以美不胜收的观感。褒义词，此处用来形容“污水形成的水塘”，感情色彩不当。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项，“息息相关”形容关系密切。使用正确。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项，“耳提面命”指不仅是当面告诉他，而且贴近耳朵向他讲，形容恳切地教导。褒义词，这里用来形容不尊重学生的教学方法，属于感情色彩不当。</a:t>
            </a:r>
          </a:p>
        </p:txBody>
      </p:sp>
    </p:spTree>
    <p:extLst>
      <p:ext uri="{BB962C8B-B14F-4D97-AF65-F5344CB8AC3E}">
        <p14:creationId xmlns:p14="http://schemas.microsoft.com/office/powerpoint/2010/main" xmlns="" val="33583867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9787295"/>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常见易褒贬误用的成语集锦</a:t>
            </a:r>
            <a:endParaRPr lang="en-US" altLang="zh-CN" sz="3600" b="1" dirty="0">
              <a:solidFill>
                <a:schemeClr val="tx1">
                  <a:lumMod val="50000"/>
                  <a:lumOff val="50000"/>
                </a:schemeClr>
              </a:solidFill>
              <a:latin typeface="微软雅黑" pitchFamily="34" charset="-122"/>
              <a:ea typeface="微软雅黑" pitchFamily="34" charset="-122"/>
            </a:endParaRPr>
          </a:p>
          <a:p>
            <a:pPr>
              <a:lnSpc>
                <a:spcPct val="150000"/>
              </a:lnSpc>
            </a:pP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一</a:t>
            </a: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贬义成语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．蠢蠢欲动：指敌人准备进行攻击或坏人策划破坏活动。</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．巧舌如簧：舌头灵巧得就像乐器里的簧片一样，形容能说会道，善于狡辩。含贬义，不能用来赞美选手们的辩论技巧。</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．巧言令色：指用花言巧语和假装和善来讨好别人，也指讨好别人的花言巧语和伪善态度。巧言：花言巧语。令色：讨好的表情。</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．负隅顽抗：指</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坏人</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凭借险要的地势等条件进行顽固抵抗。负：依靠。隅：山势弯曲险要的地方。</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．附庸风雅：指缺乏文化修养的人为了装点门面而结交文人，参加文化活动，装出自己很有修养的样子。</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5987838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664488"/>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．藏头露尾：形容说话办事露一点儿藏一点儿，不完全表露出来。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．沽名钓誉：用某种不正当的手段谋取名誉。沽：买。钓：用饵引鱼上钩，比喻用手段骗取。</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．煊赫一时：在一个时期内名声威势很盛。含贬义。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．舞文弄墨：原指歪曲法律条文作弊。现在常指玩弄文字技巧。舞、弄：玩弄。文、墨：文笔。</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．罄竹难书：形容事实</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多指罪行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多得写不完。罄：尽，完。竹：古时用来写字的竹简。</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．移天易日：比喻野心家篡夺政权。易：更换。</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．一团和气：本指态度和蔼可亲。现多指互相之间只讲和气，不讲原则</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含贬义</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．道貌岸然：指神态庄重严肃，一本正经的样子。 用于嘲讽人。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．满城风雨：形容事情传遍各处，人们议论纷纷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多指坏事</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．亦步亦趋：比喻由于缺乏主张，或为了讨好，事事模仿或追随别人，跟着人家行事。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．拾人牙慧：拾取人家的只言片语当作自己的话。拾：拾取。牙慧：比喻别人说过的话。</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997433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014502"/>
          </a:xfrm>
          <a:prstGeom prst="rect">
            <a:avLst/>
          </a:prstGeom>
          <a:noFill/>
        </p:spPr>
        <p:txBody>
          <a:bodyPr wrap="square" rtlCol="0">
            <a:spAutoFit/>
          </a:bodyPr>
          <a:lstStyle/>
          <a:p>
            <a:pPr marL="819150" indent="-819150">
              <a:lnSpc>
                <a:spcPct val="130000"/>
              </a:lnSpc>
            </a:pP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二</a:t>
            </a: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褒义成语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．凤毛麟角：凤凰的羽毛，麒麟的角。比喻珍贵而稀少的人或物。</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．重整旗鼓：比喻遭受挫折或失败之后，重新聚积力量，准备再干。</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．蔚然成风：指一件事情逐渐发展、盛行，形成一种风气。用于褒义。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．雨后春笋：比喻新生事物大量地涌现出来。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．苦心孤诣：指费尽心思钻研或经营，达到别人所达不到的境地。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．叹为观止：指赞美所见到的事物好到了极点。</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．破釜沉舟：比喻下决心不顾一切地干到底，形容做事的决心很大。</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．细大不捐：小的大的都不抛弃。</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．目无全牛：形容技艺已经达到十分纯熟的地步。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．彪炳史册：形容某个人的功绩、名声很高，照耀了史书。</a:t>
            </a:r>
          </a:p>
        </p:txBody>
      </p:sp>
    </p:spTree>
    <p:extLst>
      <p:ext uri="{BB962C8B-B14F-4D97-AF65-F5344CB8AC3E}">
        <p14:creationId xmlns:p14="http://schemas.microsoft.com/office/powerpoint/2010/main" xmlns="" val="38751265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5133713"/>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．无微不至：形容关怀、照顾得非常细心周到。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．毁家纾难：捐献所有家产，帮助国家缓解危难。 指大公无私。纾：缓和，解除。</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．胸无城府：形容待人接物坦率真诚，不用心机。城府：城池和府库，借指人的心机。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．高山景行：指崇高的德行。高山：比喻高尚的道德。景行：大路，比喻正大光明的行为。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．怀瑾握瑜：比喻人具有纯洁高尚的品德。瑾、瑜：美玉，比喻美德。</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．光风霁月：形容雨过天晴时风清月明的景象，比喻太平清明的政治局面。光风：雨后初晴时的风。霁：雨雪停止。</a:t>
            </a:r>
          </a:p>
        </p:txBody>
      </p:sp>
    </p:spTree>
    <p:extLst>
      <p:ext uri="{BB962C8B-B14F-4D97-AF65-F5344CB8AC3E}">
        <p14:creationId xmlns:p14="http://schemas.microsoft.com/office/powerpoint/2010/main" xmlns="" val="8096896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458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角度三　用错对象</a:t>
            </a:r>
          </a:p>
        </p:txBody>
      </p:sp>
      <p:graphicFrame>
        <p:nvGraphicFramePr>
          <p:cNvPr id="5" name="表格 4"/>
          <p:cNvGraphicFramePr>
            <a:graphicFrameLocks noGrp="1"/>
          </p:cNvGraphicFramePr>
          <p:nvPr>
            <p:extLst/>
          </p:nvPr>
        </p:nvGraphicFramePr>
        <p:xfrm>
          <a:off x="2023200" y="3968609"/>
          <a:ext cx="19788326" cy="6292941"/>
        </p:xfrm>
        <a:graphic>
          <a:graphicData uri="http://schemas.openxmlformats.org/drawingml/2006/table">
            <a:tbl>
              <a:tblPr>
                <a:tableStyleId>{16D9F66E-5EB9-4882-86FB-DCBF35E3C3E4}</a:tableStyleId>
              </a:tblPr>
              <a:tblGrid>
                <a:gridCol w="1289492">
                  <a:extLst>
                    <a:ext uri="{9D8B030D-6E8A-4147-A177-3AD203B41FA5}">
                      <a16:colId xmlns="" xmlns:a16="http://schemas.microsoft.com/office/drawing/2014/main" val="3681444537"/>
                    </a:ext>
                  </a:extLst>
                </a:gridCol>
                <a:gridCol w="18498834">
                  <a:extLst>
                    <a:ext uri="{9D8B030D-6E8A-4147-A177-3AD203B41FA5}">
                      <a16:colId xmlns="" xmlns:a16="http://schemas.microsoft.com/office/drawing/2014/main" val="1179605403"/>
                    </a:ext>
                  </a:extLst>
                </a:gridCol>
              </a:tblGrid>
              <a:tr h="3601013">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有些熟语因词义有所侧重，其适用的对象也有限制。词义不同，其特定的适用对象也有差别，比如：有的只适用于人，有的只适用于物；有的只能用于群体，有的只能用于个体；有的专用于特定的情景</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如只能用于男女或夫妻之间</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，有的专用于特定的范围</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如只能用于写文章或文学艺术</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；等等</a:t>
                      </a:r>
                    </a:p>
                  </a:txBody>
                  <a:tcPr marL="68580" marR="68580" marT="0" marB="0" anchor="ctr"/>
                </a:tc>
                <a:extLst>
                  <a:ext uri="{0D108BD9-81ED-4DB2-BD59-A6C34878D82A}">
                    <a16:rowId xmlns="" xmlns:a16="http://schemas.microsoft.com/office/drawing/2014/main" val="3035162396"/>
                  </a:ext>
                </a:extLst>
              </a:tr>
              <a:tr h="2691928">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“两小无猜”</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用于男女小时候</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、“鬼斧神工”</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用于建筑、雕塑等</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、石破天惊</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用于事情、文章、议论</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、雨后春笋</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用于新生事物</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、悬壶济世</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用于行医</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 </a:t>
                      </a: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1402535854"/>
                  </a:ext>
                </a:extLst>
              </a:tr>
            </a:tbl>
          </a:graphicData>
        </a:graphic>
      </p:graphicFrame>
    </p:spTree>
    <p:extLst>
      <p:ext uri="{BB962C8B-B14F-4D97-AF65-F5344CB8AC3E}">
        <p14:creationId xmlns:p14="http://schemas.microsoft.com/office/powerpoint/2010/main" xmlns="" val="23118089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090556" y="3072944"/>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10" name="表格 9"/>
          <p:cNvGraphicFramePr>
            <a:graphicFrameLocks noGrp="1"/>
          </p:cNvGraphicFramePr>
          <p:nvPr>
            <p:extLst/>
          </p:nvPr>
        </p:nvGraphicFramePr>
        <p:xfrm>
          <a:off x="2023200" y="3968608"/>
          <a:ext cx="19788326" cy="7589086"/>
        </p:xfrm>
        <a:graphic>
          <a:graphicData uri="http://schemas.openxmlformats.org/drawingml/2006/table">
            <a:tbl>
              <a:tblPr>
                <a:tableStyleId>{16D9F66E-5EB9-4882-86FB-DCBF35E3C3E4}</a:tableStyleId>
              </a:tblPr>
              <a:tblGrid>
                <a:gridCol w="1577524">
                  <a:extLst>
                    <a:ext uri="{9D8B030D-6E8A-4147-A177-3AD203B41FA5}">
                      <a16:colId xmlns="" xmlns:a16="http://schemas.microsoft.com/office/drawing/2014/main" val="3681444537"/>
                    </a:ext>
                  </a:extLst>
                </a:gridCol>
                <a:gridCol w="18210802">
                  <a:extLst>
                    <a:ext uri="{9D8B030D-6E8A-4147-A177-3AD203B41FA5}">
                      <a16:colId xmlns="" xmlns:a16="http://schemas.microsoft.com/office/drawing/2014/main" val="1179605403"/>
                    </a:ext>
                  </a:extLst>
                </a:gridCol>
              </a:tblGrid>
              <a:tr h="758908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如何避免用错对象</a:t>
                      </a:r>
                    </a:p>
                  </a:txBody>
                  <a:tcPr marL="68580" marR="68580" marT="0" marB="0" anchor="ctr"/>
                </a:tc>
                <a:tc>
                  <a:txBody>
                    <a:bodyPr/>
                    <a:lstStyle/>
                    <a:p>
                      <a:pPr algn="l">
                        <a:lnSpc>
                          <a:spcPct val="130000"/>
                        </a:lnSpc>
                        <a:spcAft>
                          <a:spcPts val="0"/>
                        </a:spcAft>
                      </a:pPr>
                      <a:endParaRPr 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154005089"/>
                  </a:ext>
                </a:extLst>
              </a:tr>
            </a:tbl>
          </a:graphicData>
        </a:graphic>
      </p:graphicFrame>
      <p:pic>
        <p:nvPicPr>
          <p:cNvPr id="11266" name="Picture 2" descr="TP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60764" y="4284885"/>
            <a:ext cx="15058506" cy="662473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276295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fade">
                                      <p:cBhvr>
                                        <p:cTn id="15"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654351" y="2874936"/>
            <a:ext cx="20228613" cy="7680293"/>
            <a:chOff x="1654351" y="2874936"/>
            <a:chExt cx="20228613" cy="7680293"/>
          </a:xfrm>
        </p:grpSpPr>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5.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满耳的阵阵蛙鼓，激昂亢奋地噪闹着，将静夜和旷野喧嚣得如同这季候一般，热情洋溢，生机勃勃。</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②他作画时轻松若定，恣意挥洒，而且作画速度极快，倚马可待，令人叹为观止。</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③看到果农家里汗牛充栋的黄灿灿的橙子，我深感欣慰，因为这说明我们研发的新品种产量高，品质好。</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④镇雄县南部新区建设指挥部干部同</a:t>
              </a:r>
              <a:r>
                <a:rPr lang="en-US" altLang="zh-CN" sz="4000" dirty="0">
                  <a:solidFill>
                    <a:schemeClr val="tx1">
                      <a:lumMod val="50000"/>
                      <a:lumOff val="50000"/>
                    </a:schemeClr>
                  </a:solidFill>
                  <a:latin typeface="微软雅黑" pitchFamily="34" charset="-122"/>
                  <a:ea typeface="微软雅黑" pitchFamily="34" charset="-122"/>
                </a:rPr>
                <a:t>50</a:t>
              </a:r>
              <a:r>
                <a:rPr lang="zh-CN" altLang="en-US" sz="4000" dirty="0">
                  <a:solidFill>
                    <a:schemeClr val="tx1">
                      <a:lumMod val="50000"/>
                      <a:lumOff val="50000"/>
                    </a:schemeClr>
                  </a:solidFill>
                  <a:latin typeface="微软雅黑" pitchFamily="34" charset="-122"/>
                  <a:ea typeface="微软雅黑" pitchFamily="34" charset="-122"/>
                </a:rPr>
                <a:t>多位新村小组的户代表，围绕建设城市综合体、收回原种场土地两个问题，推心置腹地进行交谈。</a:t>
              </a:r>
            </a:p>
          </p:txBody>
        </p:sp>
        <p:sp>
          <p:nvSpPr>
            <p:cNvPr id="74" name="TextBox 73"/>
            <p:cNvSpPr txBox="1"/>
            <p:nvPr/>
          </p:nvSpPr>
          <p:spPr>
            <a:xfrm>
              <a:off x="5112892" y="717964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3785963" y="642211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654351" y="558103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3"/>
            <p:cNvSpPr txBox="1"/>
            <p:nvPr/>
          </p:nvSpPr>
          <p:spPr>
            <a:xfrm>
              <a:off x="7703692" y="963189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629386576"/>
      </p:ext>
    </p:extLst>
  </p:cSld>
  <p:clrMapOvr>
    <a:masterClrMapping/>
  </p:clrMapOvr>
  <p:transition>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18" name="TextBox 17"/>
          <p:cNvSpPr txBox="1"/>
          <p:nvPr/>
        </p:nvSpPr>
        <p:spPr>
          <a:xfrm>
            <a:off x="7881116" y="4238094"/>
            <a:ext cx="13289560" cy="1046440"/>
          </a:xfrm>
          <a:prstGeom prst="rect">
            <a:avLst/>
          </a:prstGeom>
          <a:noFill/>
        </p:spPr>
        <p:txBody>
          <a:bodyPr wrap="square" rtlCol="0">
            <a:spAutoFit/>
          </a:bodyPr>
          <a:lstStyle/>
          <a:p>
            <a:r>
              <a:rPr lang="zh-CN" altLang="en-US" sz="6000" b="1" dirty="0">
                <a:solidFill>
                  <a:srgbClr val="EF8340"/>
                </a:solidFill>
                <a:latin typeface="微软雅黑" pitchFamily="34" charset="-122"/>
                <a:ea typeface="微软雅黑" pitchFamily="34" charset="-122"/>
              </a:rPr>
              <a:t>第</a:t>
            </a:r>
            <a:r>
              <a:rPr lang="en-US" altLang="zh-CN" sz="6000" b="1" dirty="0">
                <a:solidFill>
                  <a:srgbClr val="EF8340"/>
                </a:solidFill>
                <a:latin typeface="微软雅黑" pitchFamily="34" charset="-122"/>
                <a:ea typeface="微软雅黑" pitchFamily="34" charset="-122"/>
              </a:rPr>
              <a:t>1</a:t>
            </a:r>
            <a:r>
              <a:rPr lang="zh-CN" altLang="en-US" sz="6000" b="1" dirty="0">
                <a:solidFill>
                  <a:srgbClr val="EF8340"/>
                </a:solidFill>
                <a:latin typeface="微软雅黑" pitchFamily="34" charset="-122"/>
                <a:ea typeface="微软雅黑" pitchFamily="34" charset="-122"/>
              </a:rPr>
              <a:t>讲　</a:t>
            </a:r>
          </a:p>
        </p:txBody>
      </p:sp>
      <p:sp>
        <p:nvSpPr>
          <p:cNvPr id="3" name="TextBox 2"/>
          <p:cNvSpPr txBox="1"/>
          <p:nvPr/>
        </p:nvSpPr>
        <p:spPr>
          <a:xfrm>
            <a:off x="7993212" y="7624837"/>
            <a:ext cx="10144196" cy="692497"/>
          </a:xfrm>
          <a:prstGeom prst="rect">
            <a:avLst/>
          </a:prstGeom>
          <a:noFill/>
        </p:spPr>
        <p:txBody>
          <a:bodyPr wrap="square" rtlCol="0">
            <a:spAutoFit/>
          </a:bodyPr>
          <a:lstStyle/>
          <a:p>
            <a:r>
              <a:rPr lang="zh-CN" altLang="en-US" sz="3900" dirty="0">
                <a:latin typeface="微软雅黑" pitchFamily="34" charset="-122"/>
                <a:ea typeface="微软雅黑" pitchFamily="34" charset="-122"/>
                <a:hlinkClick r:id="rId3" action="ppaction://hlinksldjump"/>
              </a:rPr>
              <a:t>高考真题指导</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4" action="ppaction://hlinksldjump"/>
              </a:rPr>
              <a:t>考点技法精要</a:t>
            </a:r>
            <a:r>
              <a:rPr lang="zh-CN" altLang="en-US" sz="3900" dirty="0">
                <a:latin typeface="微软雅黑" pitchFamily="34" charset="-122"/>
                <a:ea typeface="微软雅黑" pitchFamily="34" charset="-122"/>
              </a:rPr>
              <a:t>│</a:t>
            </a:r>
            <a:r>
              <a:rPr lang="zh-CN" altLang="en-US" sz="3900" dirty="0">
                <a:latin typeface="微软雅黑" pitchFamily="34" charset="-122"/>
                <a:ea typeface="微软雅黑" pitchFamily="34" charset="-122"/>
                <a:hlinkClick r:id="rId5" action="ppaction://hlinksldjump"/>
              </a:rPr>
              <a:t>跟踪训练验收</a:t>
            </a:r>
            <a:endParaRPr lang="zh-CN" altLang="en-US" sz="3900" dirty="0">
              <a:latin typeface="微软雅黑" pitchFamily="34" charset="-122"/>
              <a:ea typeface="微软雅黑" pitchFamily="34" charset="-122"/>
            </a:endParaRPr>
          </a:p>
        </p:txBody>
      </p:sp>
      <p:sp>
        <p:nvSpPr>
          <p:cNvPr id="4" name="TextBox 3"/>
          <p:cNvSpPr txBox="1"/>
          <p:nvPr/>
        </p:nvSpPr>
        <p:spPr>
          <a:xfrm>
            <a:off x="7881116" y="5173950"/>
            <a:ext cx="14369680" cy="1631216"/>
          </a:xfrm>
          <a:prstGeom prst="rect">
            <a:avLst/>
          </a:prstGeom>
          <a:noFill/>
        </p:spPr>
        <p:txBody>
          <a:bodyPr wrap="square" rtlCol="0">
            <a:spAutoFit/>
          </a:bodyPr>
          <a:lstStyle/>
          <a:p>
            <a:r>
              <a:rPr lang="zh-CN" altLang="en-US" sz="10000" b="1" dirty="0">
                <a:solidFill>
                  <a:srgbClr val="404040"/>
                </a:solidFill>
                <a:latin typeface="微软雅黑" pitchFamily="34" charset="-122"/>
                <a:ea typeface="微软雅黑" pitchFamily="34" charset="-122"/>
              </a:rPr>
              <a:t>正确使用熟语</a:t>
            </a:r>
          </a:p>
        </p:txBody>
      </p:sp>
    </p:spTree>
    <p:extLst>
      <p:ext uri="{BB962C8B-B14F-4D97-AF65-F5344CB8AC3E}">
        <p14:creationId xmlns:p14="http://schemas.microsoft.com/office/powerpoint/2010/main" xmlns="" val="167478679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376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7163351"/>
            <a:ext cx="20145516" cy="42218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891998" y="7083988"/>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生机勃勃”形容自然界充满生命力。成语运用正确。“倚马可待”形容文思敏捷，写文章很快。用在本句中，属使用对象错误。“汗牛充栋”指运输书时牛累得出汗，存放书时堆满了屋子，意为藏书非常多。使用的对象应该是书籍。此处用于橙子，用错对象。“推心置腹”指把自己的心放在对方的肚子里，形容待人真诚。重在待人真诚，运用正确。“活灵活现”形容描述或模仿的人或事物生动逼真，指一种非现实呈现的情况。句子前面说野兔在追逐嬉戏，是真实的现状，用错对象。“日新月异”指日日都有更新，侧重变化大，成语运用正确。</a:t>
            </a:r>
          </a:p>
        </p:txBody>
      </p:sp>
      <p:grpSp>
        <p:nvGrpSpPr>
          <p:cNvPr id="12" name="组合 11"/>
          <p:cNvGrpSpPr/>
          <p:nvPr/>
        </p:nvGrpSpPr>
        <p:grpSpPr>
          <a:xfrm>
            <a:off x="1737448" y="2874936"/>
            <a:ext cx="19859764" cy="4093428"/>
            <a:chOff x="1737448" y="2874936"/>
            <a:chExt cx="19859764" cy="4093428"/>
          </a:xfrm>
        </p:grpSpPr>
        <p:sp>
          <p:nvSpPr>
            <p:cNvPr id="54" name="TextBox 53"/>
            <p:cNvSpPr txBox="1"/>
            <p:nvPr/>
          </p:nvSpPr>
          <p:spPr>
            <a:xfrm>
              <a:off x="1737448" y="2874936"/>
              <a:ext cx="19859764" cy="4093428"/>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⑤野花肆意开放，花丛间常可见一对对小而伶俐的麻褐色野兔在那里追逐嬉戏，天真烂漫，活灵活现。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⑥当食品安全与日新月异的二维码技术相结合，人们就能够仔细了解食品的“身世”，甚至还能找到生鸡蛋的“鸡妈妈”。</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①②⑤  B. ①④⑥  C. ②③⑤  D. ③④⑥</a:t>
              </a:r>
            </a:p>
          </p:txBody>
        </p:sp>
        <p:sp>
          <p:nvSpPr>
            <p:cNvPr id="56" name="TextBox 55"/>
            <p:cNvSpPr txBox="1"/>
            <p:nvPr/>
          </p:nvSpPr>
          <p:spPr>
            <a:xfrm>
              <a:off x="2448596" y="399729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13"/>
            <p:cNvSpPr txBox="1"/>
            <p:nvPr/>
          </p:nvSpPr>
          <p:spPr>
            <a:xfrm>
              <a:off x="5029534" y="482795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1764462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92412" y="2874936"/>
            <a:ext cx="21265795" cy="8479235"/>
            <a:chOff x="792412" y="2874936"/>
            <a:chExt cx="21265795" cy="8479235"/>
          </a:xfrm>
        </p:grpSpPr>
        <p:grpSp>
          <p:nvGrpSpPr>
            <p:cNvPr id="13" name="组合 12"/>
            <p:cNvGrpSpPr/>
            <p:nvPr/>
          </p:nvGrpSpPr>
          <p:grpSpPr>
            <a:xfrm>
              <a:off x="1880324" y="2874936"/>
              <a:ext cx="20177883" cy="8094524"/>
              <a:chOff x="1880324" y="2874936"/>
              <a:chExt cx="20177883" cy="8094524"/>
            </a:xfrm>
          </p:grpSpPr>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6.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奚羽先生指导弟子写论文时强调，学术论文要有的放矢，论证严密，语言准确而简洁，不能模棱两可，也不能有那些繁文缛节。</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虽然已经是晚上了，但候车大厅里依然人来人往，热闹非凡，大喇叭的广播声、商贩的叫卖声、孩子的哭泣声不绝如缕。</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由于有关部门的严肃查处，摩托车非法运营现象暂时消失，但要避免其东山再起，必须有制度化的举措。</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爸爸工资不高，妈妈没有稳定的工作，生活拮据，但他们兄弟二人都很懂事，让枣推梨，关系融洽，很受邻居们喜爱。</a:t>
                </a:r>
              </a:p>
            </p:txBody>
          </p:sp>
          <p:sp>
            <p:nvSpPr>
              <p:cNvPr id="74" name="TextBox 73"/>
              <p:cNvSpPr txBox="1"/>
              <p:nvPr/>
            </p:nvSpPr>
            <p:spPr>
              <a:xfrm>
                <a:off x="7095298" y="730706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7899586" y="804987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8065220" y="558103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19200687" y="962110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
          <p:nvSpPr>
            <p:cNvPr id="12" name="TextBox 16"/>
            <p:cNvSpPr txBox="1"/>
            <p:nvPr/>
          </p:nvSpPr>
          <p:spPr>
            <a:xfrm>
              <a:off x="792412" y="1043084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3114935039"/>
      </p:ext>
    </p:extLst>
  </p:cSld>
  <p:clrMapOvr>
    <a:masterClrMapping/>
  </p:clrMapOvr>
  <p:transition>
    <p:pull di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343305"/>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本题重点辨析错用熟语类型中的用错对象。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项，“繁文缛节”指烦琐而不必要的礼节，也泛指烦琐多余的事项。此处用于说明撰写学术论文，用错对象。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项，“不绝如缕”指像细线一样连着，差点儿就要断了，多形容局势危急或声音细微悠长。选项中的声音是嘈杂的，显然不具有细微悠长的特点，故“不绝如缕”用在此处不恰当。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项，“东山再起”指再度出任要职，也比喻失势之后又重新得势。对象应该是人。此处用于“摩托车非法运营现象”，用错对象。</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项，“让枣推梨”指小儿推让食物的典故，比喻兄弟友爱。符合语境，使用正确。</a:t>
            </a:r>
          </a:p>
        </p:txBody>
      </p:sp>
    </p:spTree>
    <p:extLst>
      <p:ext uri="{BB962C8B-B14F-4D97-AF65-F5344CB8AC3E}">
        <p14:creationId xmlns:p14="http://schemas.microsoft.com/office/powerpoint/2010/main" xmlns="" val="23325439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236101"/>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常见易用错对象的成语集锦</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．相敬如宾：指夫妻互相尊敬，如同对待客人一样。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相敬如宾夫妻敬。</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．破镜重圆：比喻夫妻失散或决裂后重新团聚。</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破镜重圆夫妻圆。</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．举案齐眉：形容夫妻互敬互爱。</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举案齐眉夫妻敬。</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．严阵以待：指摆好严整的阵势，等待来犯之敌。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严阵以待待敌人。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．青梅竹马：指男女幼年时亲密无间。</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青梅竹马幼男女。</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．休戚相关：忧喜、祸福彼此相关联，形容关系密切，利害相关。褒义词。其对象只能是有祸福可言的人或以人为主体的集团、国家等，不能是无祸福可言的一般事物。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休戚相关人相关。</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743153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014502"/>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．空谷足音：在寂静的山谷里听到人的脚步声。比喻难得的事物、音信或言论。</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空谷足音非足音。</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．筚路蓝缕：形容创业的艰苦。</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筚路蓝缕创业艰。</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．汗牛充栋：形容藏书非常多。</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汗牛充栋藏书多。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．耳提面命：形容恳切地教导。多用于长辈对晚辈。</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耳提面命长对晚。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．三令五申：多次命令和告诫。用于上级对下级、领导对群众。</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三令五申上对下。</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．人老珠黄：指妇女年老失去青春容颜，就像珍珠年代久了变黄不值钱一样。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人老珠黄妇女老。</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．巧夺天工：精巧的人工胜过天然，形容技艺极其精巧。夺：胜过。不能用于“自然本身”。 </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巧夺天工言人工。</a:t>
            </a:r>
          </a:p>
        </p:txBody>
      </p:sp>
    </p:spTree>
    <p:extLst>
      <p:ext uri="{BB962C8B-B14F-4D97-AF65-F5344CB8AC3E}">
        <p14:creationId xmlns:p14="http://schemas.microsoft.com/office/powerpoint/2010/main" xmlns="" val="33737125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24094"/>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．楚楚动人：形容女子</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姿容、神态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娇柔美好，使人动心。</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楚楚动人女娇美。</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．浩如烟海：形容文献、资料等非常丰富。</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浩如烟海文献多。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．不同凡响：形容事物不平凡，十分出色，多指文艺作品。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不同凡响指作品。</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．崭露头角：比喻突出地显露出才能和本领，多指青少年。</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崭露头角青少年。</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．十室九空：形容天灾人祸使得人民流离失所的悲惨景象。不能用于形容售楼等情况。</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十室九空指灾祸。</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19</a:t>
            </a:r>
            <a:r>
              <a:rPr lang="zh-CN" altLang="en-US" sz="3600" dirty="0">
                <a:solidFill>
                  <a:schemeClr val="tx1">
                    <a:lumMod val="50000"/>
                    <a:lumOff val="50000"/>
                  </a:schemeClr>
                </a:solidFill>
                <a:latin typeface="微软雅黑" pitchFamily="34" charset="-122"/>
                <a:ea typeface="微软雅黑" pitchFamily="34" charset="-122"/>
              </a:rPr>
              <a:t>．信手拈来：用来形容写文章时词汇或材料丰富，不费思索就能写出来。</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信手拈来文思敏。</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20</a:t>
            </a:r>
            <a:r>
              <a:rPr lang="zh-CN" altLang="en-US" sz="3600" dirty="0">
                <a:solidFill>
                  <a:schemeClr val="tx1">
                    <a:lumMod val="50000"/>
                    <a:lumOff val="50000"/>
                  </a:schemeClr>
                </a:solidFill>
                <a:latin typeface="微软雅黑" pitchFamily="34" charset="-122"/>
                <a:ea typeface="微软雅黑" pitchFamily="34" charset="-122"/>
              </a:rPr>
              <a:t>．休养生息：指在国家大动荡或大变革之后，减轻人民负担，安定生活，发展生产，恢复元气。</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顺口溜总结</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休养生息动荡后。</a:t>
            </a:r>
          </a:p>
        </p:txBody>
      </p:sp>
    </p:spTree>
    <p:extLst>
      <p:ext uri="{BB962C8B-B14F-4D97-AF65-F5344CB8AC3E}">
        <p14:creationId xmlns:p14="http://schemas.microsoft.com/office/powerpoint/2010/main" xmlns="" val="22901848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458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角度四　重复矛盾</a:t>
            </a:r>
          </a:p>
        </p:txBody>
      </p:sp>
      <p:graphicFrame>
        <p:nvGraphicFramePr>
          <p:cNvPr id="5" name="表格 4"/>
          <p:cNvGraphicFramePr>
            <a:graphicFrameLocks noGrp="1"/>
          </p:cNvGraphicFramePr>
          <p:nvPr>
            <p:extLst/>
          </p:nvPr>
        </p:nvGraphicFramePr>
        <p:xfrm>
          <a:off x="2023200" y="3968609"/>
          <a:ext cx="19788326" cy="4420733"/>
        </p:xfrm>
        <a:graphic>
          <a:graphicData uri="http://schemas.openxmlformats.org/drawingml/2006/table">
            <a:tbl>
              <a:tblPr>
                <a:tableStyleId>{16D9F66E-5EB9-4882-86FB-DCBF35E3C3E4}</a:tableStyleId>
              </a:tblPr>
              <a:tblGrid>
                <a:gridCol w="1289492">
                  <a:extLst>
                    <a:ext uri="{9D8B030D-6E8A-4147-A177-3AD203B41FA5}">
                      <a16:colId xmlns="" xmlns:a16="http://schemas.microsoft.com/office/drawing/2014/main" val="3681444537"/>
                    </a:ext>
                  </a:extLst>
                </a:gridCol>
                <a:gridCol w="18498834">
                  <a:extLst>
                    <a:ext uri="{9D8B030D-6E8A-4147-A177-3AD203B41FA5}">
                      <a16:colId xmlns="" xmlns:a16="http://schemas.microsoft.com/office/drawing/2014/main" val="1179605403"/>
                    </a:ext>
                  </a:extLst>
                </a:gridCol>
              </a:tblGrid>
              <a:tr h="2529679">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在语言表达的过程中使用某个熟语时，熟语的语意可能与句子语境中的某些词语意义重复，造成语言表达中的重复或赘余；还有一些熟语，由于我们没有准确而全面地掌握其意义，在使用过程中造成熟语的意义与其他部分语意相矛盾</a:t>
                      </a:r>
                    </a:p>
                  </a:txBody>
                  <a:tcPr marL="68580" marR="68580" marT="0" marB="0" anchor="ctr"/>
                </a:tc>
                <a:extLst>
                  <a:ext uri="{0D108BD9-81ED-4DB2-BD59-A6C34878D82A}">
                    <a16:rowId xmlns="" xmlns:a16="http://schemas.microsoft.com/office/drawing/2014/main" val="3035162396"/>
                  </a:ext>
                </a:extLst>
              </a:tr>
              <a:tr h="189105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“看到他这种滑稽的表演，坐在身旁的一名外国记者忍俊不禁扑哧一声笑起来。”“忍俊不禁”是忍不住笑的意思，与句中“扑哧一声笑起来”语意重复</a:t>
                      </a:r>
                    </a:p>
                  </a:txBody>
                  <a:tcPr marL="68580" marR="68580" marT="0" marB="0" anchor="ctr"/>
                </a:tc>
                <a:extLst>
                  <a:ext uri="{0D108BD9-81ED-4DB2-BD59-A6C34878D82A}">
                    <a16:rowId xmlns="" xmlns:a16="http://schemas.microsoft.com/office/drawing/2014/main" val="1402535854"/>
                  </a:ext>
                </a:extLst>
              </a:tr>
            </a:tbl>
          </a:graphicData>
        </a:graphic>
      </p:graphicFrame>
    </p:spTree>
    <p:extLst>
      <p:ext uri="{BB962C8B-B14F-4D97-AF65-F5344CB8AC3E}">
        <p14:creationId xmlns:p14="http://schemas.microsoft.com/office/powerpoint/2010/main" xmlns="" val="33627374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090556" y="3072944"/>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10" name="表格 9"/>
          <p:cNvGraphicFramePr>
            <a:graphicFrameLocks noGrp="1"/>
          </p:cNvGraphicFramePr>
          <p:nvPr>
            <p:extLst/>
          </p:nvPr>
        </p:nvGraphicFramePr>
        <p:xfrm>
          <a:off x="2023200" y="3968608"/>
          <a:ext cx="19788326" cy="7589086"/>
        </p:xfrm>
        <a:graphic>
          <a:graphicData uri="http://schemas.openxmlformats.org/drawingml/2006/table">
            <a:tbl>
              <a:tblPr>
                <a:tableStyleId>{16D9F66E-5EB9-4882-86FB-DCBF35E3C3E4}</a:tableStyleId>
              </a:tblPr>
              <a:tblGrid>
                <a:gridCol w="1577524">
                  <a:extLst>
                    <a:ext uri="{9D8B030D-6E8A-4147-A177-3AD203B41FA5}">
                      <a16:colId xmlns="" xmlns:a16="http://schemas.microsoft.com/office/drawing/2014/main" val="3681444537"/>
                    </a:ext>
                  </a:extLst>
                </a:gridCol>
                <a:gridCol w="18210802">
                  <a:extLst>
                    <a:ext uri="{9D8B030D-6E8A-4147-A177-3AD203B41FA5}">
                      <a16:colId xmlns="" xmlns:a16="http://schemas.microsoft.com/office/drawing/2014/main" val="1179605403"/>
                    </a:ext>
                  </a:extLst>
                </a:gridCol>
              </a:tblGrid>
              <a:tr h="758908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如何避免重复矛盾</a:t>
                      </a:r>
                    </a:p>
                  </a:txBody>
                  <a:tcPr marL="68580" marR="68580" marT="0" marB="0" anchor="ctr"/>
                </a:tc>
                <a:tc>
                  <a:txBody>
                    <a:bodyPr/>
                    <a:lstStyle/>
                    <a:p>
                      <a:pPr algn="l">
                        <a:lnSpc>
                          <a:spcPct val="130000"/>
                        </a:lnSpc>
                        <a:spcAft>
                          <a:spcPts val="0"/>
                        </a:spcAft>
                      </a:pPr>
                      <a:endParaRPr 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154005089"/>
                  </a:ext>
                </a:extLst>
              </a:tr>
            </a:tbl>
          </a:graphicData>
        </a:graphic>
      </p:graphicFrame>
      <p:pic>
        <p:nvPicPr>
          <p:cNvPr id="4" name="图片 3"/>
          <p:cNvPicPr>
            <a:picLocks noChangeAspect="1"/>
          </p:cNvPicPr>
          <p:nvPr/>
        </p:nvPicPr>
        <p:blipFill>
          <a:blip r:embed="rId2" cstate="print"/>
          <a:stretch>
            <a:fillRect/>
          </a:stretch>
        </p:blipFill>
        <p:spPr>
          <a:xfrm>
            <a:off x="4104780" y="4356894"/>
            <a:ext cx="16902839" cy="6480720"/>
          </a:xfrm>
          <a:prstGeom prst="rect">
            <a:avLst/>
          </a:prstGeom>
        </p:spPr>
      </p:pic>
    </p:spTree>
    <p:extLst>
      <p:ext uri="{BB962C8B-B14F-4D97-AF65-F5344CB8AC3E}">
        <p14:creationId xmlns:p14="http://schemas.microsoft.com/office/powerpoint/2010/main" xmlns="" val="81945444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par>
                                <p:cTn id="15" presetID="16" presetClass="entr" presetSubtype="21"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991846" y="2874936"/>
            <a:ext cx="21596190" cy="7710242"/>
            <a:chOff x="991846" y="2874936"/>
            <a:chExt cx="21596190" cy="7710242"/>
          </a:xfrm>
        </p:grpSpPr>
        <p:sp>
          <p:nvSpPr>
            <p:cNvPr id="69" name="TextBox 68"/>
            <p:cNvSpPr txBox="1"/>
            <p:nvPr/>
          </p:nvSpPr>
          <p:spPr>
            <a:xfrm>
              <a:off x="1880324" y="2874936"/>
              <a:ext cx="20002640" cy="721633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7.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小李考虑问题总是出于公心，勇担责任，从不患得患失，所以在这个有着十年奋斗历程的团队中威望很高。</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②当改革进入必须触及一些既得利益集团的阶段时，什么困难都可能遇到，这时候需要的是勇往直前、敢打敢拼的精神，决不能优柔寡断，犹豫彷徨。</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③要解决愈演愈烈的医患矛盾，既需要运用法律武器制止违法行为，更需要从根本上釜底抽薪，进一步推进医药卫生体制改革。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④在中华大地的沃土之上，众志成城，因人成事，中国人民靠自己的力量建立了新的国家。</a:t>
              </a:r>
            </a:p>
          </p:txBody>
        </p:sp>
        <p:sp>
          <p:nvSpPr>
            <p:cNvPr id="74" name="TextBox 73"/>
            <p:cNvSpPr txBox="1"/>
            <p:nvPr/>
          </p:nvSpPr>
          <p:spPr>
            <a:xfrm>
              <a:off x="19730516" y="811489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0225460" y="717964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2350275" y="485942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3"/>
            <p:cNvSpPr txBox="1"/>
            <p:nvPr/>
          </p:nvSpPr>
          <p:spPr>
            <a:xfrm>
              <a:off x="10204918" y="966184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73"/>
            <p:cNvSpPr txBox="1"/>
            <p:nvPr/>
          </p:nvSpPr>
          <p:spPr>
            <a:xfrm>
              <a:off x="991846" y="884935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379822504"/>
      </p:ext>
    </p:extLst>
  </p:cSld>
  <p:clrMapOvr>
    <a:masterClrMapping/>
  </p:clrMapOvr>
  <p:transition>
    <p:pull di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737448" y="2874936"/>
            <a:ext cx="19859764" cy="249299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⑤也许正是囿于非裔总统的身份，奥巴马无法对美国种族、司法等问题畅所欲言。</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⑥在飞驰的高速列车上，人们津津乐道地谈论着乘坐高铁出行带来的快捷与方便。</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①②⑤  B. ③④⑥          C. ②④⑥  D. ①③⑤</a:t>
            </a: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56" name="TextBox 55"/>
          <p:cNvSpPr txBox="1"/>
          <p:nvPr/>
        </p:nvSpPr>
        <p:spPr>
          <a:xfrm>
            <a:off x="17217542" y="322144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9" name="矩形 58"/>
          <p:cNvSpPr/>
          <p:nvPr/>
        </p:nvSpPr>
        <p:spPr>
          <a:xfrm>
            <a:off x="1880324" y="6050197"/>
            <a:ext cx="20145516" cy="5334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994407" y="405210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矩形 11"/>
          <p:cNvSpPr/>
          <p:nvPr/>
        </p:nvSpPr>
        <p:spPr>
          <a:xfrm>
            <a:off x="1891998" y="6152594"/>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患得患失”指担心得不到，得到了又担心失掉，形容对于个人的利害得失斤斤计较，看得很重。成语运用正确。“优柔寡断”指办事迟疑，没有决断。成语运用正确。 “釜底抽薪”比喻从根本上解决问题，而句中该成语的前面已有“从根本上”，语意重复。 “因人成事”意思是依赖别人的力量办成事情，与句中“中国人民靠自己的力量建立了新的国家”矛盾。“畅所欲言”指尽情地说出想说的话。重在说话尽情。句中奥巴马受限于非裔总统身份，无法尽情言说，用“畅所欲言”合适。 “津津乐道”指很感兴趣地说个不停，而句子里该成语的后面有“谈论”，语意重复。</a:t>
            </a:r>
          </a:p>
        </p:txBody>
      </p:sp>
    </p:spTree>
    <p:extLst>
      <p:ext uri="{BB962C8B-B14F-4D97-AF65-F5344CB8AC3E}">
        <p14:creationId xmlns:p14="http://schemas.microsoft.com/office/powerpoint/2010/main" xmlns="" val="29132809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14"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23200" y="2952868"/>
            <a:ext cx="19800000" cy="85660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951762" y="2937518"/>
            <a:ext cx="19871438" cy="7944291"/>
          </a:xfrm>
          <a:prstGeom prst="rect">
            <a:avLst/>
          </a:prstGeom>
          <a:noFill/>
        </p:spPr>
        <p:txBody>
          <a:bodyPr wrap="square" rtlCol="0">
            <a:spAutoFit/>
          </a:bodyPr>
          <a:lstStyle/>
          <a:p>
            <a:pPr>
              <a:lnSpc>
                <a:spcPct val="130000"/>
              </a:lnSpc>
            </a:pPr>
            <a:r>
              <a:rPr lang="zh-CN" altLang="en-US" sz="3600" b="1" dirty="0">
                <a:solidFill>
                  <a:srgbClr val="EF8340"/>
                </a:solidFill>
                <a:latin typeface="微软雅黑" pitchFamily="34" charset="-122"/>
                <a:ea typeface="微软雅黑" pitchFamily="34" charset="-122"/>
              </a:rPr>
              <a:t>考纲在线   </a:t>
            </a:r>
            <a:r>
              <a:rPr lang="zh-CN" altLang="en-US" sz="3600" dirty="0">
                <a:solidFill>
                  <a:schemeClr val="tx1">
                    <a:lumMod val="50000"/>
                    <a:lumOff val="50000"/>
                  </a:schemeClr>
                </a:solidFill>
                <a:latin typeface="微软雅黑" pitchFamily="34" charset="-122"/>
                <a:ea typeface="微软雅黑" pitchFamily="34" charset="-122"/>
              </a:rPr>
              <a:t>新课标全国卷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考试说明</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对该考点提出的要求是“正确使用词语</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包括熟语</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，能力层级为</a:t>
            </a:r>
            <a:r>
              <a:rPr lang="en-US" altLang="zh-CN" sz="3600" dirty="0">
                <a:solidFill>
                  <a:schemeClr val="tx1">
                    <a:lumMod val="50000"/>
                    <a:lumOff val="50000"/>
                  </a:schemeClr>
                </a:solidFill>
                <a:latin typeface="微软雅黑" pitchFamily="34" charset="-122"/>
                <a:ea typeface="微软雅黑" pitchFamily="34" charset="-122"/>
              </a:rPr>
              <a:t>E</a:t>
            </a:r>
            <a:r>
              <a:rPr lang="zh-CN" altLang="en-US" sz="3600" dirty="0">
                <a:solidFill>
                  <a:schemeClr val="tx1">
                    <a:lumMod val="50000"/>
                    <a:lumOff val="50000"/>
                  </a:schemeClr>
                </a:solidFill>
                <a:latin typeface="微软雅黑" pitchFamily="34" charset="-122"/>
                <a:ea typeface="微软雅黑" pitchFamily="34" charset="-122"/>
              </a:rPr>
              <a:t>级</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表达应用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。“正确使用熟语”指能正确理解熟语在具体的语言环境中的意义，能根据语言环境准确恰当地使用熟语。熟语的考查以成语为主。</a:t>
            </a:r>
            <a:endParaRPr lang="en-US" altLang="zh-CN" sz="36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3600" b="1" dirty="0">
                <a:solidFill>
                  <a:srgbClr val="EF8340"/>
                </a:solidFill>
                <a:latin typeface="微软雅黑" pitchFamily="34" charset="-122"/>
                <a:ea typeface="微软雅黑" pitchFamily="34" charset="-122"/>
              </a:rPr>
              <a:t>考情透析   </a:t>
            </a:r>
            <a:r>
              <a:rPr lang="zh-CN" altLang="en-US" sz="3600" dirty="0">
                <a:solidFill>
                  <a:schemeClr val="tx1">
                    <a:lumMod val="50000"/>
                    <a:lumOff val="50000"/>
                  </a:schemeClr>
                </a:solidFill>
                <a:latin typeface="微软雅黑" pitchFamily="34" charset="-122"/>
                <a:ea typeface="微软雅黑" pitchFamily="34" charset="-122"/>
              </a:rPr>
              <a:t>考查形式稳定，重点考查对成语运用正误的辨析，题型为选择题，主要有三种常见类型：一是判断成语的使用是否恰当，二是辨析近义成语，三是根据语境选择相应的熟语。就新课标全国卷而言，若干年来都是以第一种类型设题，而</a:t>
            </a:r>
            <a:r>
              <a:rPr lang="en-US" altLang="zh-CN" sz="3600" dirty="0">
                <a:solidFill>
                  <a:schemeClr val="tx1">
                    <a:lumMod val="50000"/>
                    <a:lumOff val="50000"/>
                  </a:schemeClr>
                </a:solidFill>
                <a:latin typeface="微软雅黑" pitchFamily="34" charset="-122"/>
                <a:ea typeface="微软雅黑" pitchFamily="34" charset="-122"/>
              </a:rPr>
              <a:t>2014</a:t>
            </a:r>
            <a:r>
              <a:rPr lang="zh-CN" altLang="en-US" sz="3600" dirty="0">
                <a:solidFill>
                  <a:schemeClr val="tx1">
                    <a:lumMod val="50000"/>
                    <a:lumOff val="50000"/>
                  </a:schemeClr>
                </a:solidFill>
                <a:latin typeface="微软雅黑" pitchFamily="34" charset="-122"/>
                <a:ea typeface="微软雅黑" pitchFamily="34" charset="-122"/>
              </a:rPr>
              <a:t>年、</a:t>
            </a:r>
            <a:r>
              <a:rPr lang="en-US" altLang="zh-CN" sz="3600" dirty="0">
                <a:solidFill>
                  <a:schemeClr val="tx1">
                    <a:lumMod val="50000"/>
                    <a:lumOff val="50000"/>
                  </a:schemeClr>
                </a:solidFill>
                <a:latin typeface="微软雅黑" pitchFamily="34" charset="-122"/>
                <a:ea typeface="微软雅黑" pitchFamily="34" charset="-122"/>
              </a:rPr>
              <a:t>2015</a:t>
            </a:r>
            <a:r>
              <a:rPr lang="zh-CN" altLang="en-US" sz="3600" dirty="0">
                <a:solidFill>
                  <a:schemeClr val="tx1">
                    <a:lumMod val="50000"/>
                    <a:lumOff val="50000"/>
                  </a:schemeClr>
                </a:solidFill>
                <a:latin typeface="微软雅黑" pitchFamily="34" charset="-122"/>
                <a:ea typeface="微软雅黑" pitchFamily="34" charset="-122"/>
              </a:rPr>
              <a:t>年高考则是将三个近义成语放入具体语境中要求考生辨析并选择正确答案。</a:t>
            </a:r>
            <a:r>
              <a:rPr lang="en-US" altLang="zh-CN" sz="3600" dirty="0">
                <a:solidFill>
                  <a:schemeClr val="tx1">
                    <a:lumMod val="50000"/>
                    <a:lumOff val="50000"/>
                  </a:schemeClr>
                </a:solidFill>
                <a:latin typeface="微软雅黑" pitchFamily="34" charset="-122"/>
                <a:ea typeface="微软雅黑" pitchFamily="34" charset="-122"/>
              </a:rPr>
              <a:t>2016</a:t>
            </a:r>
            <a:r>
              <a:rPr lang="zh-CN" altLang="en-US" sz="3600" dirty="0">
                <a:solidFill>
                  <a:schemeClr val="tx1">
                    <a:lumMod val="50000"/>
                    <a:lumOff val="50000"/>
                  </a:schemeClr>
                </a:solidFill>
                <a:latin typeface="微软雅黑" pitchFamily="34" charset="-122"/>
                <a:ea typeface="微软雅黑" pitchFamily="34" charset="-122"/>
              </a:rPr>
              <a:t>年高考虽然是判断成语的使用是否恰当的题型，但变成了六个句子，扩大了考查的词汇量，这一考点又有了些小变化。</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年高考成语题的考查形式也因此有了一定的不确定性，但无论考查哪种题型，都是考查成语在语境中的运用，所以在</a:t>
            </a:r>
            <a:r>
              <a:rPr lang="en-US" altLang="zh-CN" sz="3600" dirty="0">
                <a:solidFill>
                  <a:schemeClr val="tx1">
                    <a:lumMod val="50000"/>
                    <a:lumOff val="50000"/>
                  </a:schemeClr>
                </a:solidFill>
                <a:latin typeface="微软雅黑" pitchFamily="34" charset="-122"/>
                <a:ea typeface="微软雅黑" pitchFamily="34" charset="-122"/>
              </a:rPr>
              <a:t>2018</a:t>
            </a:r>
            <a:r>
              <a:rPr lang="zh-CN" altLang="en-US" sz="3600" dirty="0">
                <a:solidFill>
                  <a:schemeClr val="tx1">
                    <a:lumMod val="50000"/>
                    <a:lumOff val="50000"/>
                  </a:schemeClr>
                </a:solidFill>
                <a:latin typeface="微软雅黑" pitchFamily="34" charset="-122"/>
                <a:ea typeface="微软雅黑" pitchFamily="34" charset="-122"/>
              </a:rPr>
              <a:t>年高考复习时要全面复习，注意积累成语，学会在语境中辨析成语。</a:t>
            </a:r>
          </a:p>
          <a:p>
            <a:pPr>
              <a:lnSpc>
                <a:spcPct val="130000"/>
              </a:lnSpc>
            </a:pP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xmlns="" val="10168004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6"/>
          <p:cNvSpPr txBox="1"/>
          <p:nvPr/>
        </p:nvSpPr>
        <p:spPr>
          <a:xfrm>
            <a:off x="709284" y="724429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4" name="组合 13"/>
          <p:cNvGrpSpPr/>
          <p:nvPr/>
        </p:nvGrpSpPr>
        <p:grpSpPr>
          <a:xfrm>
            <a:off x="1880324" y="2874936"/>
            <a:ext cx="20033596" cy="8491458"/>
            <a:chOff x="1880324" y="2874936"/>
            <a:chExt cx="20033596" cy="8491458"/>
          </a:xfrm>
        </p:grpSpPr>
        <p:sp>
          <p:nvSpPr>
            <p:cNvPr id="69" name="TextBox 68"/>
            <p:cNvSpPr txBox="1"/>
            <p:nvPr/>
          </p:nvSpPr>
          <p:spPr>
            <a:xfrm>
              <a:off x="1880324" y="2874936"/>
              <a:ext cx="20002640" cy="801655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8.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为了在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百家讲坛</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讲述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清十二帝疑案</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，阎崇年翻阅了大量历史资料，精心研究，可谓沙里淘金，最终赢得了观众的认可。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名人故居纳入文物保护序列需要综合考虑建筑本身和名人影响等因素，眼下的当务之急是制定名人故居保护办法，合理确定名人故居标准。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又是一年三月三，虽然今年温度偏低，但丝毫没有影响人们的出游兴致，大家从城市、乡村赶来，庙会上人们熙熙攘攘地走来走去。</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近两三年来，某市大型商场新增营业面积相当于过去十年所增营业面积的三倍，但前往购物的消费者却寥寥无几，出现了僧多粥少的局面。</a:t>
              </a:r>
            </a:p>
          </p:txBody>
        </p:sp>
        <p:sp>
          <p:nvSpPr>
            <p:cNvPr id="74" name="TextBox 73"/>
            <p:cNvSpPr txBox="1"/>
            <p:nvPr/>
          </p:nvSpPr>
          <p:spPr>
            <a:xfrm>
              <a:off x="7095298" y="730706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9490964" y="1044306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2520604" y="558466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19056400" y="650799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4"/>
            <p:cNvSpPr txBox="1"/>
            <p:nvPr/>
          </p:nvSpPr>
          <p:spPr>
            <a:xfrm>
              <a:off x="6633444" y="885017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7871921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369331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本题重点辨析错用熟语类型中的重复矛盾。</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项，“沙里淘金”指从沙子里淘出黄金，比喻费力大而所得微，也比喻从大量的原始材料中选取精华。成语运用正确。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项，“当务之急”指当前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目前、眼下</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任务中最急切要办的事。而句子里该成语的前面已有“眼下的”，语意重复。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 “熙熙攘攘”形容人来人往，非常热闹。用在此处与成语后面的“走来走去”重复。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项，“僧多粥少”比喻人多东西少，不够分配。成语意思与语境要表达的意思相反。</a:t>
            </a:r>
          </a:p>
        </p:txBody>
      </p:sp>
    </p:spTree>
    <p:extLst>
      <p:ext uri="{BB962C8B-B14F-4D97-AF65-F5344CB8AC3E}">
        <p14:creationId xmlns:p14="http://schemas.microsoft.com/office/powerpoint/2010/main" xmlns="" val="24866683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956298"/>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常见易造成重复的成语集锦</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．忍俊不禁：忍俊，含笑。不禁，禁不住，抑制不住。原指热衷于某事而不能克制自己。后多指忍不住要发笑。不能用作“忍俊不禁地笑了”。</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．难言之隐：隐，隐情，深藏于内心的话或事。指难以说出口藏在内心深处的事情。 不能用作“难言之隐的苦衷”。</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．南柯一梦：南柯，指梦境中的南柯郡。泛指一场美梦，或比喻一场空欢喜。不能用作“一场南柯一梦”。</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．相形见绌：相形，互相比较。绌，缺陷，不足。指相比之下，显出一方非常逊色。不能用作“显得相形见绌”。</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．如芒刺背：好像芒和刺扎在背上。比喻坐立不安。不能用作“好像如芒刺背”。</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7077818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9384685"/>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．遍体鳞伤：遍，全部。鳞，鱼鳞。全身都是像鱼鳞一样密的创伤，形容伤势非常重。不能用作“浑身被打得遍体鳞伤”。</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．当务之急：当务，当前应办理的事情。指当前应做之事中最急需要办的事。不能用作“目前的当务之急”。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．接踵而至：踵，脚后跟。形容人或事物一个又一个接连而来。不能用作“接踵而至地到来”。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．津津乐道：津津，兴味浓厚的样子。乐道，乐于谈论。指饶有兴味地谈论。不能用作“津津乐道地说”。</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．闻名遐迩：遐，远。迩，近。远近都闻名。形容名声很大。不能用作“海内外闻名遐迩”。</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．责无旁贷：责，责任。贷，推卸。自身负有的责任，不能推卸给别人。不能用作“责无旁贷的责任”。</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．生灵涂炭：生灵，指百姓。涂炭，烂泥和炭火，比喻困苦的境地。指百姓像掉在烂泥和炭火中一样，形容政治混乱时期人民处于极端困苦的环境中。不能用作“使人民生灵涂炭”。</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7531990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944291"/>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．安居乐业：安定地生活，愉快地工作。不能用作“人民的生活安居乐业”。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笑大方：见，被。大方，内行或有见识的人。被内行或有见识的人笑话。不能用作“让人见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贻</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笑大方”等。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．自惭形秽：惭，惭愧。秽，丑陋。原指因自己的容貌举止不如别人而感到惭愧，后泛指自愧不如别人。不能用作“感到自惭形秽”。</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．莘莘学子：莘莘，众多的样子。泛指众多的读书人。不能用作“众多的莘莘学子”。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．扪心自问：扪，摸。摸着胸口自问。指反省自己的行为。不能用作“扪心自问地自责”。</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．真知灼见：灼，明亮、透彻。指正确而透彻的认识和见解。不能用作“提出真知灼见的意见”。</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19</a:t>
            </a:r>
            <a:r>
              <a:rPr lang="zh-CN" altLang="en-US" sz="3600" dirty="0">
                <a:solidFill>
                  <a:schemeClr val="tx1">
                    <a:lumMod val="50000"/>
                    <a:lumOff val="50000"/>
                  </a:schemeClr>
                </a:solidFill>
                <a:latin typeface="微软雅黑" pitchFamily="34" charset="-122"/>
                <a:ea typeface="微软雅黑" pitchFamily="34" charset="-122"/>
              </a:rPr>
              <a:t>．刻骨铭心：铭，镂刻，记载。指镂刻在骨头上或心里。形容感受深刻，永不忘记。不能用作“令人难忘的教训刻骨铭心”。</a:t>
            </a:r>
          </a:p>
        </p:txBody>
      </p:sp>
    </p:spTree>
    <p:extLst>
      <p:ext uri="{BB962C8B-B14F-4D97-AF65-F5344CB8AC3E}">
        <p14:creationId xmlns:p14="http://schemas.microsoft.com/office/powerpoint/2010/main" xmlns="" val="12198477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458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角度五　谦敬错位</a:t>
            </a:r>
          </a:p>
        </p:txBody>
      </p:sp>
      <p:graphicFrame>
        <p:nvGraphicFramePr>
          <p:cNvPr id="5" name="表格 4"/>
          <p:cNvGraphicFramePr>
            <a:graphicFrameLocks noGrp="1"/>
          </p:cNvGraphicFramePr>
          <p:nvPr>
            <p:extLst/>
          </p:nvPr>
        </p:nvGraphicFramePr>
        <p:xfrm>
          <a:off x="2023200" y="3968608"/>
          <a:ext cx="19788326" cy="5932901"/>
        </p:xfrm>
        <a:graphic>
          <a:graphicData uri="http://schemas.openxmlformats.org/drawingml/2006/table">
            <a:tbl>
              <a:tblPr>
                <a:tableStyleId>{16D9F66E-5EB9-4882-86FB-DCBF35E3C3E4}</a:tableStyleId>
              </a:tblPr>
              <a:tblGrid>
                <a:gridCol w="1289492">
                  <a:extLst>
                    <a:ext uri="{9D8B030D-6E8A-4147-A177-3AD203B41FA5}">
                      <a16:colId xmlns="" xmlns:a16="http://schemas.microsoft.com/office/drawing/2014/main" val="3681444537"/>
                    </a:ext>
                  </a:extLst>
                </a:gridCol>
                <a:gridCol w="18498834">
                  <a:extLst>
                    <a:ext uri="{9D8B030D-6E8A-4147-A177-3AD203B41FA5}">
                      <a16:colId xmlns="" xmlns:a16="http://schemas.microsoft.com/office/drawing/2014/main" val="1179605403"/>
                    </a:ext>
                  </a:extLst>
                </a:gridCol>
              </a:tblGrid>
              <a:tr h="3402371">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谦辞，就是表示谦虚的言辞，中国人喜欢谦逊，所以谦辞在人们日常交际和书信往来中是不可或缺的；敬辞，用于对他人表示敬意的言辞中。由于熟语约定俗成，某些熟语的使用有一定的场合要求，有的还需要区别尊卑、长幼、主客、男女等，这就要求我们在使用时注意场合，做到自谦或者敬人，得体适度，不能错位</a:t>
                      </a:r>
                    </a:p>
                  </a:txBody>
                  <a:tcPr marL="68580" marR="68580" marT="0" marB="0" anchor="ctr"/>
                </a:tc>
                <a:extLst>
                  <a:ext uri="{0D108BD9-81ED-4DB2-BD59-A6C34878D82A}">
                    <a16:rowId xmlns="" xmlns:a16="http://schemas.microsoft.com/office/drawing/2014/main" val="3035162396"/>
                  </a:ext>
                </a:extLst>
              </a:tr>
              <a:tr h="2530530">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“我总结自己的成功经验，最重要的一条就是做到了海纳百川、虚怀若谷。”</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句中的“虚怀若谷”是敬辞，形容非常谦虚，表示对别人的敬意，不能用于自己，故这里运用错误</a:t>
                      </a:r>
                    </a:p>
                  </a:txBody>
                  <a:tcPr marL="68580" marR="68580" marT="0" marB="0" anchor="ctr"/>
                </a:tc>
                <a:extLst>
                  <a:ext uri="{0D108BD9-81ED-4DB2-BD59-A6C34878D82A}">
                    <a16:rowId xmlns="" xmlns:a16="http://schemas.microsoft.com/office/drawing/2014/main" val="1402535854"/>
                  </a:ext>
                </a:extLst>
              </a:tr>
            </a:tbl>
          </a:graphicData>
        </a:graphic>
      </p:graphicFrame>
    </p:spTree>
    <p:extLst>
      <p:ext uri="{BB962C8B-B14F-4D97-AF65-F5344CB8AC3E}">
        <p14:creationId xmlns:p14="http://schemas.microsoft.com/office/powerpoint/2010/main" xmlns="" val="9217568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090556" y="3072944"/>
            <a:ext cx="1714512" cy="707886"/>
          </a:xfrm>
          <a:prstGeom prst="rect">
            <a:avLst/>
          </a:prstGeom>
          <a:noFill/>
        </p:spPr>
        <p:txBody>
          <a:bodyPr wrap="square" rtlCol="0">
            <a:spAutoFit/>
          </a:bodyPr>
          <a:lstStyle/>
          <a:p>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续表</a:t>
            </a:r>
            <a:r>
              <a:rPr lang="en-US" altLang="zh-CN" sz="4000" dirty="0">
                <a:solidFill>
                  <a:schemeClr val="tx1">
                    <a:lumMod val="50000"/>
                    <a:lumOff val="50000"/>
                  </a:schemeClr>
                </a:solidFill>
                <a:latin typeface="微软雅黑" pitchFamily="34" charset="-122"/>
                <a:ea typeface="微软雅黑" pitchFamily="34" charset="-122"/>
              </a:rPr>
              <a:t>)</a:t>
            </a:r>
            <a:endParaRPr lang="zh-CN" altLang="en-US" sz="4000" dirty="0">
              <a:solidFill>
                <a:schemeClr val="tx1">
                  <a:lumMod val="50000"/>
                  <a:lumOff val="50000"/>
                </a:schemeClr>
              </a:solidFill>
              <a:latin typeface="微软雅黑" pitchFamily="34" charset="-122"/>
              <a:ea typeface="微软雅黑" pitchFamily="34" charset="-122"/>
            </a:endParaRPr>
          </a:p>
        </p:txBody>
      </p:sp>
      <p:graphicFrame>
        <p:nvGraphicFramePr>
          <p:cNvPr id="10" name="表格 9"/>
          <p:cNvGraphicFramePr>
            <a:graphicFrameLocks noGrp="1"/>
          </p:cNvGraphicFramePr>
          <p:nvPr>
            <p:extLst/>
          </p:nvPr>
        </p:nvGraphicFramePr>
        <p:xfrm>
          <a:off x="2023200" y="3968608"/>
          <a:ext cx="19788326" cy="3772662"/>
        </p:xfrm>
        <a:graphic>
          <a:graphicData uri="http://schemas.openxmlformats.org/drawingml/2006/table">
            <a:tbl>
              <a:tblPr>
                <a:tableStyleId>{16D9F66E-5EB9-4882-86FB-DCBF35E3C3E4}</a:tableStyleId>
              </a:tblPr>
              <a:tblGrid>
                <a:gridCol w="1577524">
                  <a:extLst>
                    <a:ext uri="{9D8B030D-6E8A-4147-A177-3AD203B41FA5}">
                      <a16:colId xmlns="" xmlns:a16="http://schemas.microsoft.com/office/drawing/2014/main" val="3681444537"/>
                    </a:ext>
                  </a:extLst>
                </a:gridCol>
                <a:gridCol w="18210802">
                  <a:extLst>
                    <a:ext uri="{9D8B030D-6E8A-4147-A177-3AD203B41FA5}">
                      <a16:colId xmlns="" xmlns:a16="http://schemas.microsoft.com/office/drawing/2014/main" val="1179605403"/>
                    </a:ext>
                  </a:extLst>
                </a:gridCol>
              </a:tblGrid>
              <a:tr h="3772662">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如何避免谦敬错位</a:t>
                      </a:r>
                    </a:p>
                  </a:txBody>
                  <a:tcPr marL="68580" marR="68580" marT="0" marB="0" anchor="ctr"/>
                </a:tc>
                <a:tc>
                  <a:txBody>
                    <a:bodyPr/>
                    <a:lstStyle/>
                    <a:p>
                      <a:pPr algn="l">
                        <a:lnSpc>
                          <a:spcPct val="130000"/>
                        </a:lnSpc>
                        <a:spcAft>
                          <a:spcPts val="0"/>
                        </a:spcAft>
                      </a:pPr>
                      <a:endParaRPr 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extLst>
                  <a:ext uri="{0D108BD9-81ED-4DB2-BD59-A6C34878D82A}">
                    <a16:rowId xmlns="" xmlns:a16="http://schemas.microsoft.com/office/drawing/2014/main" val="3154005089"/>
                  </a:ext>
                </a:extLst>
              </a:tr>
            </a:tbl>
          </a:graphicData>
        </a:graphic>
      </p:graphicFrame>
      <p:pic>
        <p:nvPicPr>
          <p:cNvPr id="12290" name="Picture 2" descr="TP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888755" y="4284886"/>
            <a:ext cx="17858913" cy="3096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719911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880324" y="2874936"/>
            <a:ext cx="20002640" cy="9994413"/>
            <a:chOff x="1880324" y="2874936"/>
            <a:chExt cx="20002640" cy="9994413"/>
          </a:xfrm>
        </p:grpSpPr>
        <p:sp>
          <p:nvSpPr>
            <p:cNvPr id="69" name="TextBox 68"/>
            <p:cNvSpPr txBox="1"/>
            <p:nvPr/>
          </p:nvSpPr>
          <p:spPr>
            <a:xfrm>
              <a:off x="1880324" y="2874936"/>
              <a:ext cx="20002640" cy="9694962"/>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9.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由于该企业职工不了解相关的政策法规，在经济补偿、养老保险、医疗保险等方面要求过高，拒绝了许多不情之请，导致企业的破产清算工作进展缓慢。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②在座的各位都是本领域的顶尖专家，我们请大家来，就是想听听各位的高见，大家不必客气，就姑妄言之吧。</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③新视招聘火热进行中，待遇高，工作环境好，条件优越，</a:t>
              </a:r>
              <a:r>
                <a:rPr lang="en-US" altLang="zh-CN" sz="4000" dirty="0">
                  <a:solidFill>
                    <a:schemeClr val="tx1">
                      <a:lumMod val="50000"/>
                      <a:lumOff val="50000"/>
                    </a:schemeClr>
                  </a:solidFill>
                  <a:latin typeface="微软雅黑" pitchFamily="34" charset="-122"/>
                  <a:ea typeface="微软雅黑" pitchFamily="34" charset="-122"/>
                </a:rPr>
                <a:t>16</a:t>
              </a:r>
              <a:r>
                <a:rPr lang="zh-CN" altLang="en-US" sz="4000" dirty="0">
                  <a:solidFill>
                    <a:schemeClr val="tx1">
                      <a:lumMod val="50000"/>
                      <a:lumOff val="50000"/>
                    </a:schemeClr>
                  </a:solidFill>
                  <a:latin typeface="微软雅黑" pitchFamily="34" charset="-122"/>
                  <a:ea typeface="微软雅黑" pitchFamily="34" charset="-122"/>
                </a:rPr>
                <a:t>个职位虚左以待，新视传媒期待你的加入！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④习近平总书记在听取中央巡视组首轮巡视情况汇报时曾明确表态，反腐巡视不能看人看地方下“菜碟”，对领导同志工作过的地方，不能投鼠忌器，要全部扫描。</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⑤装修工小王见到一位电影明星后，激动地说：“你今天能到这里来，我非常高兴，改日我到你家，也会蓬荜生辉的。”</a:t>
              </a:r>
            </a:p>
          </p:txBody>
        </p:sp>
        <p:sp>
          <p:nvSpPr>
            <p:cNvPr id="75" name="TextBox 74"/>
            <p:cNvSpPr txBox="1"/>
            <p:nvPr/>
          </p:nvSpPr>
          <p:spPr>
            <a:xfrm>
              <a:off x="3602987" y="717964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5589257" y="563528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3"/>
            <p:cNvSpPr txBox="1"/>
            <p:nvPr/>
          </p:nvSpPr>
          <p:spPr>
            <a:xfrm>
              <a:off x="12698737" y="1043770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4"/>
            <p:cNvSpPr txBox="1"/>
            <p:nvPr/>
          </p:nvSpPr>
          <p:spPr>
            <a:xfrm>
              <a:off x="16861787" y="808019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55"/>
            <p:cNvSpPr txBox="1"/>
            <p:nvPr/>
          </p:nvSpPr>
          <p:spPr>
            <a:xfrm>
              <a:off x="5061990" y="1194601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225028163"/>
      </p:ext>
    </p:extLst>
  </p:cSld>
  <p:clrMapOvr>
    <a:masterClrMapping/>
  </p:clrMapOvr>
  <p:transition>
    <p:pull dir="d"/>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6050197"/>
            <a:ext cx="20145516" cy="5334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737448" y="2874936"/>
            <a:ext cx="19859764" cy="2492990"/>
            <a:chOff x="1737448" y="2874936"/>
            <a:chExt cx="19859764" cy="2492990"/>
          </a:xfrm>
        </p:grpSpPr>
        <p:sp>
          <p:nvSpPr>
            <p:cNvPr id="54" name="TextBox 53"/>
            <p:cNvSpPr txBox="1"/>
            <p:nvPr/>
          </p:nvSpPr>
          <p:spPr>
            <a:xfrm>
              <a:off x="1737448" y="2874936"/>
              <a:ext cx="19859764" cy="249299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⑥新年开始的头几周，新片内容多数围绕“骗”字打转，有趣的是，洋洋大观的骗术和电影水准相当一致，高有所高，低有所低，“骗”中之王也是片中之王。</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①⑤⑥  B. ②③④   C. ①②⑤  D. ③④⑥</a:t>
              </a:r>
            </a:p>
          </p:txBody>
        </p:sp>
        <p:sp>
          <p:nvSpPr>
            <p:cNvPr id="14" name="TextBox 13"/>
            <p:cNvSpPr txBox="1"/>
            <p:nvPr/>
          </p:nvSpPr>
          <p:spPr>
            <a:xfrm>
              <a:off x="16562164" y="327734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
        <p:nvSpPr>
          <p:cNvPr id="12" name="矩形 11"/>
          <p:cNvSpPr/>
          <p:nvPr/>
        </p:nvSpPr>
        <p:spPr>
          <a:xfrm>
            <a:off x="1891998" y="6152594"/>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不情之请”是客套话，指不合情理的请求，多用于向人求助时称自己的请求，谦辞与敬辞使用错位。 “姑妄言之”指姑且随便说说，不一定有什么道理，多用作自谦，句中用于“大家”，谦辞与敬辞使用错位。“虚左以待”指空着座位等候宾客、贵人，也泛指留出位置恭候他人。成语运用正确。“投鼠忌器”指想用东西打老鼠，又怕打坏了近旁的器物。比喻做事有顾忌，不敢放手干。成语运用正确。 “蓬荜生辉”指由于宾客来到家里，或张挂别人赠送的字画等而使自己非常光荣。谦辞，只能用于自己，句中用于“你家”，谦辞与敬辞使用错位。“洋洋大观”形容事物繁多，丰富多彩。成语运用正确。</a:t>
            </a:r>
          </a:p>
        </p:txBody>
      </p:sp>
    </p:spTree>
    <p:extLst>
      <p:ext uri="{BB962C8B-B14F-4D97-AF65-F5344CB8AC3E}">
        <p14:creationId xmlns:p14="http://schemas.microsoft.com/office/powerpoint/2010/main" xmlns="" val="25056810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880324" y="2874936"/>
            <a:ext cx="20002640" cy="8094524"/>
            <a:chOff x="1880324" y="2874936"/>
            <a:chExt cx="20002640" cy="8094524"/>
          </a:xfrm>
        </p:grpSpPr>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10.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你尽管放心，你的困难就是我的困难，无论在工作中遇到什么阻力，生活中遇到什么困难，我一定鼎力相助。</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两会成为思想碰撞的平台：既有领导干部们高屋建瓴的深谋远虑，也有来自最基层的代表、委员的心声；既有专家学者的权威观点，也有平头百姓的一得之愚。</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假设我们要拿着“一个主义”的尺度来衡量人才，那我就敬谢不敏了，实在连一打也找不到。</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王厂长的话起到了抛砖引玉的作用，我们广大职工代表受到了启发，于是想出了很多好点子来缓解经济亏损的状况。</a:t>
              </a:r>
            </a:p>
          </p:txBody>
        </p:sp>
        <p:sp>
          <p:nvSpPr>
            <p:cNvPr id="74" name="TextBox 73"/>
            <p:cNvSpPr txBox="1"/>
            <p:nvPr/>
          </p:nvSpPr>
          <p:spPr>
            <a:xfrm>
              <a:off x="14905980" y="802930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6265020" y="954147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4608836" y="565303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4"/>
            <p:cNvSpPr txBox="1"/>
            <p:nvPr/>
          </p:nvSpPr>
          <p:spPr>
            <a:xfrm>
              <a:off x="11809636" y="644512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026660378"/>
      </p:ext>
    </p:extLst>
  </p:cSld>
  <p:clrMapOvr>
    <a:masterClrMapping/>
  </p:clrMapOvr>
  <p:transition>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真题体验</a:t>
              </a:r>
            </a:p>
          </p:txBody>
        </p:sp>
      </p:grpSp>
      <p:sp>
        <p:nvSpPr>
          <p:cNvPr id="69" name="TextBox 68"/>
          <p:cNvSpPr txBox="1"/>
          <p:nvPr/>
        </p:nvSpPr>
        <p:spPr>
          <a:xfrm>
            <a:off x="2023200" y="3803630"/>
            <a:ext cx="19788326" cy="7294305"/>
          </a:xfrm>
          <a:prstGeom prst="rect">
            <a:avLst/>
          </a:prstGeom>
          <a:noFill/>
        </p:spPr>
        <p:txBody>
          <a:bodyPr wrap="square" rtlCol="0">
            <a:spAutoFit/>
          </a:bodyPr>
          <a:lstStyle/>
          <a:p>
            <a:pPr>
              <a:lnSpc>
                <a:spcPct val="130000"/>
              </a:lnSpc>
            </a:pPr>
            <a:r>
              <a:rPr lang="en-US" altLang="zh-CN" sz="4000" b="1" dirty="0">
                <a:solidFill>
                  <a:srgbClr val="EF8340"/>
                </a:solidFill>
                <a:latin typeface="微软雅黑" pitchFamily="34" charset="-122"/>
                <a:ea typeface="微软雅黑" pitchFamily="34" charset="-122"/>
              </a:rPr>
              <a:t>1.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Ⅰ] </a:t>
            </a:r>
            <a:r>
              <a:rPr lang="zh-CN" altLang="en-US" sz="4000" dirty="0">
                <a:solidFill>
                  <a:schemeClr val="tx1">
                    <a:lumMod val="50000"/>
                    <a:lumOff val="50000"/>
                  </a:schemeClr>
                </a:solidFill>
                <a:latin typeface="微软雅黑" pitchFamily="34" charset="-122"/>
                <a:ea typeface="微软雅黑" pitchFamily="34" charset="-122"/>
              </a:rPr>
              <a:t>下列各句中加点成语的使用，全都正确的一项是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第二展厅的文物如同一部浓缩的史书，举重若轻地展示了先民们在恶劣的自然条件下顽强抗争、繁衍生息的漫长历史。</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②这部翻译小说虽然是以家庭生活为题材的，却多侧面、多视角地展现出那个时代光怪陆离的社会生活画卷。</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③毕业后他的同学大都顺理成章地走上了音乐创作之路，而他却改换门庭，另有所爱，一头扎进中国古代文化研究中。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④就对后世的影响来说，我们一致认为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封神演义</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虽然比不上</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西游记</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，但和</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聊斋志异</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是可以并行不悖的。</a:t>
            </a:r>
            <a:endParaRPr lang="zh-CN" altLang="en-US" sz="4000" dirty="0">
              <a:latin typeface="微软雅黑" pitchFamily="34" charset="-122"/>
              <a:ea typeface="微软雅黑" pitchFamily="34" charset="-122"/>
            </a:endParaRPr>
          </a:p>
        </p:txBody>
      </p:sp>
      <p:sp>
        <p:nvSpPr>
          <p:cNvPr id="73" name="TextBox 72"/>
          <p:cNvSpPr txBox="1"/>
          <p:nvPr/>
        </p:nvSpPr>
        <p:spPr>
          <a:xfrm>
            <a:off x="20378588" y="6549539"/>
            <a:ext cx="107157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4" name="TextBox 73"/>
          <p:cNvSpPr txBox="1"/>
          <p:nvPr/>
        </p:nvSpPr>
        <p:spPr>
          <a:xfrm>
            <a:off x="15698068" y="8227422"/>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5184900" y="1047757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0801524" y="507697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7" name="TextBox 76"/>
          <p:cNvSpPr txBox="1"/>
          <p:nvPr/>
        </p:nvSpPr>
        <p:spPr>
          <a:xfrm>
            <a:off x="1369220" y="7364651"/>
            <a:ext cx="250033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23581354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77"/>
                                        </p:tgtEl>
                                        <p:attrNameLst>
                                          <p:attrName>style.visibility</p:attrName>
                                        </p:attrNameLst>
                                      </p:cBhvr>
                                      <p:to>
                                        <p:strVal val="visible"/>
                                      </p:to>
                                    </p:set>
                                    <p:anim calcmode="lin" valueType="num">
                                      <p:cBhvr additive="base">
                                        <p:cTn id="26" dur="500" fill="hold"/>
                                        <p:tgtEl>
                                          <p:spTgt spid="77"/>
                                        </p:tgtEl>
                                        <p:attrNameLst>
                                          <p:attrName>ppt_x</p:attrName>
                                        </p:attrNameLst>
                                      </p:cBhvr>
                                      <p:tavLst>
                                        <p:tav tm="0">
                                          <p:val>
                                            <p:strVal val="#ppt_x"/>
                                          </p:val>
                                        </p:tav>
                                        <p:tav tm="100000">
                                          <p:val>
                                            <p:strVal val="#ppt_x"/>
                                          </p:val>
                                        </p:tav>
                                      </p:tavLst>
                                    </p:anim>
                                    <p:anim calcmode="lin" valueType="num">
                                      <p:cBhvr additive="base">
                                        <p:cTn id="27" dur="500" fill="hold"/>
                                        <p:tgtEl>
                                          <p:spTgt spid="7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500" fill="hold"/>
                                        <p:tgtEl>
                                          <p:spTgt spid="73"/>
                                        </p:tgtEl>
                                        <p:attrNameLst>
                                          <p:attrName>ppt_x</p:attrName>
                                        </p:attrNameLst>
                                      </p:cBhvr>
                                      <p:tavLst>
                                        <p:tav tm="0">
                                          <p:val>
                                            <p:strVal val="#ppt_x"/>
                                          </p:val>
                                        </p:tav>
                                        <p:tav tm="100000">
                                          <p:val>
                                            <p:strVal val="#ppt_x"/>
                                          </p:val>
                                        </p:tav>
                                      </p:tavLst>
                                    </p:anim>
                                    <p:anim calcmode="lin" valueType="num">
                                      <p:cBhvr additive="base">
                                        <p:cTn id="31" dur="500" fill="hold"/>
                                        <p:tgtEl>
                                          <p:spTgt spid="73"/>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 calcmode="lin" valueType="num">
                                      <p:cBhvr additive="base">
                                        <p:cTn id="34" dur="500" fill="hold"/>
                                        <p:tgtEl>
                                          <p:spTgt spid="74"/>
                                        </p:tgtEl>
                                        <p:attrNameLst>
                                          <p:attrName>ppt_x</p:attrName>
                                        </p:attrNameLst>
                                      </p:cBhvr>
                                      <p:tavLst>
                                        <p:tav tm="0">
                                          <p:val>
                                            <p:strVal val="#ppt_x"/>
                                          </p:val>
                                        </p:tav>
                                        <p:tav tm="100000">
                                          <p:val>
                                            <p:strVal val="#ppt_x"/>
                                          </p:val>
                                        </p:tav>
                                      </p:tavLst>
                                    </p:anim>
                                    <p:anim calcmode="lin" valueType="num">
                                      <p:cBhvr additive="base">
                                        <p:cTn id="35" dur="500" fill="hold"/>
                                        <p:tgtEl>
                                          <p:spTgt spid="74"/>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ppt_x"/>
                                          </p:val>
                                        </p:tav>
                                        <p:tav tm="100000">
                                          <p:val>
                                            <p:strVal val="#ppt_x"/>
                                          </p:val>
                                        </p:tav>
                                      </p:tavLst>
                                    </p:anim>
                                    <p:anim calcmode="lin" valueType="num">
                                      <p:cBhvr additive="base">
                                        <p:cTn id="39"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3" grpId="0"/>
      <p:bldP spid="74" grpId="0"/>
      <p:bldP spid="75" grpId="0"/>
      <p:bldP spid="76" grpId="0"/>
      <p:bldP spid="7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4413516"/>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本题重点辨析错用熟语类型中的谦敬错位。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项，“鼎力相助”是大力相助，指别人对自己的大力帮助，是敬辞，句中用在自己身上，谦敬错位。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项，“一得之愚”是谦虚的说法，指自己对某个问题的一点浅薄的见解，句中是说“平头百姓”，使用不当。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项，“敬谢不敏”指恭敬地表示能力不够或不能接受，多用作推辞做某事的婉辞，成语使用正确。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项，“抛砖引玉”的意思是抛出砖去，引回玉来，比喻以粗浅的见解引出别人的高见，是谦辞，不宜用于对方，而句中说的却是“王厂长”，谦敬错位。</a:t>
            </a:r>
          </a:p>
        </p:txBody>
      </p:sp>
    </p:spTree>
    <p:extLst>
      <p:ext uri="{BB962C8B-B14F-4D97-AF65-F5344CB8AC3E}">
        <p14:creationId xmlns:p14="http://schemas.microsoft.com/office/powerpoint/2010/main" xmlns="" val="336346355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956298"/>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常见易谦敬错位的成语集锦</a:t>
            </a:r>
          </a:p>
          <a:p>
            <a:pPr marL="819150" indent="-819150">
              <a:lnSpc>
                <a:spcPct val="130000"/>
              </a:lnSpc>
            </a:pP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一</a:t>
            </a: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常见敬辞成语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．高抬贵手：客套话，多用于请求对方饶恕或通融。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．不吝赐教：敬辞，用于自己向别人征求意见或请教问题。</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．鼎力相助：敬辞，大力相助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表示请托或感谢时用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．洗耳恭听：洗净耳朵，恭敬地听讲。形容恭敬而认真地听人讲话</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请人讲话时说的客气话</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．高朋满座：高贵的宾客坐满了席位，形容宾客很多。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．大材小用：把大的材料用在小处。比喻才能很高的人屈就于低下职位，不能充分发挥其才能。</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．率先垂范：带头给下级或晚辈做示范。</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．虚怀若谷：谦虚的胸怀像山谷一样空旷深广，形容非常谦虚。</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94300895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944291"/>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．虚左以待：虚，空着。左，古时以左为尊。空着左边的位置等待客人，表示尊敬。也泛指留出位置恭候他人。</a:t>
            </a:r>
          </a:p>
          <a:p>
            <a:pPr marL="819150" indent="-819150">
              <a:lnSpc>
                <a:spcPct val="130000"/>
              </a:lnSpc>
            </a:pP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二</a:t>
            </a:r>
            <a:r>
              <a:rPr lang="en-US" altLang="zh-CN" sz="3600" b="1" dirty="0">
                <a:solidFill>
                  <a:schemeClr val="tx1">
                    <a:lumMod val="50000"/>
                    <a:lumOff val="50000"/>
                  </a:schemeClr>
                </a:solidFill>
                <a:latin typeface="微软雅黑" pitchFamily="34" charset="-122"/>
                <a:ea typeface="微软雅黑" pitchFamily="34" charset="-122"/>
              </a:rPr>
              <a:t>)</a:t>
            </a:r>
            <a:r>
              <a:rPr lang="zh-CN" altLang="en-US" sz="3600" b="1" dirty="0">
                <a:solidFill>
                  <a:schemeClr val="tx1">
                    <a:lumMod val="50000"/>
                    <a:lumOff val="50000"/>
                  </a:schemeClr>
                </a:solidFill>
                <a:latin typeface="微软雅黑" pitchFamily="34" charset="-122"/>
                <a:ea typeface="微软雅黑" pitchFamily="34" charset="-122"/>
              </a:rPr>
              <a:t>常见谦辞成语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．蓬荜生辉：表示由于别人到自己家里来或张挂别人给自己题赠的字画等而使自己非常光荣。</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．敝帚自珍：一个破扫帚，自己也十分珍惜。比喻东西虽不好，可是自己珍视。</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．抛砖引玉：抛出砖去，引回玉来。比喻用粗浅的、不成熟的意见，引出别人高明的、成熟的意见。</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．无功受禄：指没有功劳而得到俸禄，泛指没出力而接受报酬。</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．敬谢不敏：恭敬地表示没有能力或不能接受</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表示推辞做某事的客气话</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．忝列门墙：忝，表示辱没他人，自己有愧。表示自己愧在师门。</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．信笔涂鸦：形容书法拙劣或胡乱写作。</a:t>
            </a:r>
          </a:p>
        </p:txBody>
      </p:sp>
    </p:spTree>
    <p:extLst>
      <p:ext uri="{BB962C8B-B14F-4D97-AF65-F5344CB8AC3E}">
        <p14:creationId xmlns:p14="http://schemas.microsoft.com/office/powerpoint/2010/main" xmlns="" val="9304903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24094"/>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．一孔之见：比喻狭隘片面的见解。</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．才疏学浅：形容见识不广，学问不深。</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．德薄才疏：薄，浅。疏，空虚。品行和才能都很差。</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．德薄能鲜：形容德行浅薄，才能低下。</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．不情之请：客套话，不合情理的请求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向人求助时称自己的请求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．笨鸟先飞：比喻自己能力差，做事时恐怕落后，比别人先行动。</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．一枝之栖：只求得到一个藏身的地方，是自谦不存奢望的求职用语。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．一得之愚：一得，一点心得。愚，愚见。谦称自己的一点浅薄的见解。</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．聊表寸心：聊，略微。寸心，微薄的心意。略微表示一下心意。</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．恭敬不如从命：客套话。多用在对方对自己客气，虽不敢当，但不好违命。</a:t>
            </a:r>
          </a:p>
        </p:txBody>
      </p:sp>
    </p:spTree>
    <p:extLst>
      <p:ext uri="{BB962C8B-B14F-4D97-AF65-F5344CB8AC3E}">
        <p14:creationId xmlns:p14="http://schemas.microsoft.com/office/powerpoint/2010/main" xmlns="" val="32039387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458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角度六　不合语境</a:t>
            </a:r>
          </a:p>
        </p:txBody>
      </p:sp>
      <p:graphicFrame>
        <p:nvGraphicFramePr>
          <p:cNvPr id="5" name="表格 4"/>
          <p:cNvGraphicFramePr>
            <a:graphicFrameLocks noGrp="1"/>
          </p:cNvGraphicFramePr>
          <p:nvPr/>
        </p:nvGraphicFramePr>
        <p:xfrm>
          <a:off x="2023200" y="3968608"/>
          <a:ext cx="19788326" cy="7606310"/>
        </p:xfrm>
        <a:graphic>
          <a:graphicData uri="http://schemas.openxmlformats.org/drawingml/2006/table">
            <a:tbl>
              <a:tblPr>
                <a:tableStyleId>{16D9F66E-5EB9-4882-86FB-DCBF35E3C3E4}</a:tableStyleId>
              </a:tblPr>
              <a:tblGrid>
                <a:gridCol w="857444">
                  <a:extLst>
                    <a:ext uri="{9D8B030D-6E8A-4147-A177-3AD203B41FA5}">
                      <a16:colId xmlns="" xmlns:a16="http://schemas.microsoft.com/office/drawing/2014/main" val="3681444537"/>
                    </a:ext>
                  </a:extLst>
                </a:gridCol>
                <a:gridCol w="18930882">
                  <a:extLst>
                    <a:ext uri="{9D8B030D-6E8A-4147-A177-3AD203B41FA5}">
                      <a16:colId xmlns="" xmlns:a16="http://schemas.microsoft.com/office/drawing/2014/main" val="1179605403"/>
                    </a:ext>
                  </a:extLst>
                </a:gridCol>
              </a:tblGrid>
              <a:tr h="190045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成语运用是否正确，主要看它是否符合语境。熟语和整个句子的氛围吻合，和人称相应，和句意一致，使用就是正确的。忽视语境，会导致用词不当</a:t>
                      </a:r>
                    </a:p>
                  </a:txBody>
                  <a:tcPr marL="68580" marR="68580" marT="0" marB="0" anchor="ctr"/>
                </a:tc>
                <a:extLst>
                  <a:ext uri="{0D108BD9-81ED-4DB2-BD59-A6C34878D82A}">
                    <a16:rowId xmlns="" xmlns:a16="http://schemas.microsoft.com/office/drawing/2014/main" val="3035162396"/>
                  </a:ext>
                </a:extLst>
              </a:tr>
              <a:tr h="1633540">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“只要你设身处地，到抗洪抢险第一线去，你就不能不为我们子弟兵那种舍己为人的精神所感动。”</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句中“设身处地”的意思是设想自己处在别人的地位或境遇中，而句子的语境是“到抗洪抢险第一线去”，不是设想，因此此处“设身处地”用得不合语境，应该用“身临其境”</a:t>
                      </a:r>
                    </a:p>
                  </a:txBody>
                  <a:tcPr marL="68580" marR="68580" marT="0" marB="0" anchor="ctr"/>
                </a:tc>
                <a:extLst>
                  <a:ext uri="{0D108BD9-81ED-4DB2-BD59-A6C34878D82A}">
                    <a16:rowId xmlns="" xmlns:a16="http://schemas.microsoft.com/office/drawing/2014/main" val="1402535854"/>
                  </a:ext>
                </a:extLst>
              </a:tr>
              <a:tr h="1633540">
                <a:tc vMerge="1">
                  <a:txBody>
                    <a:bodyPr/>
                    <a:lstStyle/>
                    <a:p>
                      <a:pPr algn="ctr">
                        <a:lnSpc>
                          <a:spcPct val="130000"/>
                        </a:lnSpc>
                        <a:spcAft>
                          <a:spcPts val="0"/>
                        </a:spcAft>
                      </a:pP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“在足球赛中，传球技术再高，控球能力再强，若缺乏临门一脚的射门技术，也会功败垂成。”</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句中“功败垂成”是指事情在将要成功的时候遭到了失败，而语境中并没有“事情在将要成功的时候”的意思，成语意义与语境不一致</a:t>
                      </a:r>
                    </a:p>
                  </a:txBody>
                  <a:tcPr marL="68580" marR="68580" marT="0" marB="0" anchor="ctr"/>
                </a:tc>
                <a:extLst>
                  <a:ext uri="{0D108BD9-81ED-4DB2-BD59-A6C34878D82A}">
                    <a16:rowId xmlns="" xmlns:a16="http://schemas.microsoft.com/office/drawing/2014/main" val="4003562777"/>
                  </a:ext>
                </a:extLst>
              </a:tr>
            </a:tbl>
          </a:graphicData>
        </a:graphic>
      </p:graphicFrame>
    </p:spTree>
    <p:extLst>
      <p:ext uri="{BB962C8B-B14F-4D97-AF65-F5344CB8AC3E}">
        <p14:creationId xmlns:p14="http://schemas.microsoft.com/office/powerpoint/2010/main" xmlns="" val="331016689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8894743"/>
            <a:chOff x="1880324" y="2874936"/>
            <a:chExt cx="20002640" cy="8894743"/>
          </a:xfrm>
        </p:grpSpPr>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11. </a:t>
              </a:r>
              <a:r>
                <a:rPr lang="zh-CN" altLang="en-US" sz="4000" dirty="0">
                  <a:solidFill>
                    <a:schemeClr val="tx1">
                      <a:lumMod val="50000"/>
                      <a:lumOff val="50000"/>
                    </a:schemeClr>
                  </a:solidFill>
                  <a:latin typeface="微软雅黑" pitchFamily="34" charset="-122"/>
                  <a:ea typeface="微软雅黑" pitchFamily="34" charset="-122"/>
                </a:rPr>
                <a:t>下列各句中加点词语的使用，全都正确的一项是 </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该产品的试用效果非常好，相信它大量投产后将不孚众望，公司一定会凭借产品的优异品质在激烈的市场竞争中取得骄人业绩。</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②有人认为天才之作总是合天地之灵气，妙手偶得，据说</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蓝色多瑙河</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就是作者在用餐时灵感一来随手写在袖口上的。</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③面对突如其来的全球经济危机，我们只有以冷静的心态沉着应付，等闲视之，才能开拓创新，化危机为机遇，找到一条新的发展之路。</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④我们在技术革新时遇到了一个大难题，大家提出了种种解决方案，可屡试不爽，多亏陈总指点，才渡过了难关。</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5" name="TextBox 74"/>
            <p:cNvSpPr txBox="1"/>
            <p:nvPr/>
          </p:nvSpPr>
          <p:spPr>
            <a:xfrm>
              <a:off x="10729516" y="639897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2682785" y="4887135"/>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3"/>
            <p:cNvSpPr txBox="1"/>
            <p:nvPr/>
          </p:nvSpPr>
          <p:spPr>
            <a:xfrm>
              <a:off x="17282244" y="961347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4"/>
            <p:cNvSpPr txBox="1"/>
            <p:nvPr/>
          </p:nvSpPr>
          <p:spPr>
            <a:xfrm>
              <a:off x="16861787" y="8080190"/>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542793747"/>
      </p:ext>
    </p:extLst>
  </p:cSld>
  <p:clrMapOvr>
    <a:masterClrMapping/>
  </p:clrMapOvr>
  <p:transition>
    <p:pull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6050197"/>
            <a:ext cx="20145516" cy="5334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91998" y="6152594"/>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不孚众望”指不能使大家信服。不合语境。应改为“不负众望”。  “妙手偶得”指技术高超的人，偶然间即可得到；也用来形容文学素养很高的人，出于灵感，即可偶然间得到妙语佳作。成语运用正确。“等闲视之”指当作平常的人或事物看待。用在此处不合语境。 “屡试不爽”指屡次试验都没有差错。爽，差错。该词不可误解为“没有成功”。“身体力行”着重于亲自实践，努力去做。成语运用正确。“九牛一毛”比喻极大的数量中微不足道的一部分。一般用于数量的比较。成语运用正确。</a:t>
            </a:r>
          </a:p>
        </p:txBody>
      </p:sp>
      <p:grpSp>
        <p:nvGrpSpPr>
          <p:cNvPr id="13" name="组合 12"/>
          <p:cNvGrpSpPr/>
          <p:nvPr/>
        </p:nvGrpSpPr>
        <p:grpSpPr>
          <a:xfrm>
            <a:off x="1737448" y="2874936"/>
            <a:ext cx="19859764" cy="2492990"/>
            <a:chOff x="1737448" y="2874936"/>
            <a:chExt cx="19859764" cy="2492990"/>
          </a:xfrm>
        </p:grpSpPr>
        <p:sp>
          <p:nvSpPr>
            <p:cNvPr id="54" name="TextBox 53"/>
            <p:cNvSpPr txBox="1"/>
            <p:nvPr/>
          </p:nvSpPr>
          <p:spPr>
            <a:xfrm>
              <a:off x="1737448" y="2874936"/>
              <a:ext cx="19859764" cy="2492990"/>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⑤小张被提拔为部门领导三个月以来，凡事身体力行，消瘦了不少。</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⑥我家的花虽多，但与公园里的花相比，不过是九牛一毛，不值一提。</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①②⑤  B. ①③⑤C. ②⑤⑥  D. ③④⑥</a:t>
              </a:r>
            </a:p>
          </p:txBody>
        </p:sp>
        <p:sp>
          <p:nvSpPr>
            <p:cNvPr id="14" name="TextBox 13"/>
            <p:cNvSpPr txBox="1"/>
            <p:nvPr/>
          </p:nvSpPr>
          <p:spPr>
            <a:xfrm>
              <a:off x="11048055" y="3277349"/>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55"/>
            <p:cNvSpPr txBox="1"/>
            <p:nvPr/>
          </p:nvSpPr>
          <p:spPr>
            <a:xfrm>
              <a:off x="12100099" y="4104347"/>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35284841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880324" y="2874936"/>
            <a:ext cx="20033596" cy="7687895"/>
            <a:chOff x="1880324" y="2874936"/>
            <a:chExt cx="20033596" cy="7687895"/>
          </a:xfrm>
        </p:grpSpPr>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12.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在演讲比赛中，他口若悬河，滔滔不绝，但所讲内容与事先定下的主旨并不相关，显得小题大做，榜上无名也就理所当然了。</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某集团高层领导因涉嫌严重违纪被调查。对其被调查的原因，人们议论纷纷，莫衷一是。</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我与朋友历尽艰辛，登上泰山极顶，放眼望去，“天无涯兮地无边”，登高自卑之感油然而生。</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同学之间应团结互助，绝不能因一点儿小事就耿耿于怀。</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17930316" y="816762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12455837" y="963950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2026678" y="558466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7" name="TextBox 16"/>
            <p:cNvSpPr txBox="1"/>
            <p:nvPr/>
          </p:nvSpPr>
          <p:spPr>
            <a:xfrm>
              <a:off x="19056400" y="650799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
        <p:nvSpPr>
          <p:cNvPr id="12" name="TextBox 16"/>
          <p:cNvSpPr txBox="1"/>
          <p:nvPr/>
        </p:nvSpPr>
        <p:spPr>
          <a:xfrm>
            <a:off x="709284" y="724429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9440737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3623108"/>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本题重点辨析错用熟语类型中的不合语境。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项，“小题大做”比喻把小事当作大事来办，有不值得这样做或有意扩大事态的意思，与句中“所讲内容与事先定下的主旨并不相关”语境不合。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项，“莫衷一是”指不能得出一致的结论，与句中“因涉嫌严重违纪被调查”语境不合。</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项，“登高自卑”指登山要从低处开始，比喻做事情要由浅入深，循序渐进。此处属望文生义。</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项，“耿耿于怀”指事情在心里，难以排解，多指不好的事或令人牵挂的事。</a:t>
            </a:r>
          </a:p>
        </p:txBody>
      </p:sp>
    </p:spTree>
    <p:extLst>
      <p:ext uri="{BB962C8B-B14F-4D97-AF65-F5344CB8AC3E}">
        <p14:creationId xmlns:p14="http://schemas.microsoft.com/office/powerpoint/2010/main" xmlns="" val="10067477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236101"/>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常见易不合语境的成语集锦</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．身临其境：亲自到了那个境地。</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设身处地：设想自己处在别人的地位或境遇中。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．望其项背：能够望见别人的颈项和脊背，表示赶得上或比得上</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多用于否定式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望尘莫及：比喻远远落后。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．舍本逐末：舍弃事物的根本的、主要的部分，而去追求细枝末节，指轻重倒置。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本末倒置：比喻把主要事物和次要事物或事物的主要方面和次要方面弄颠倒了。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．无与伦比：没有能比得上的</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多含褒义</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同日而语：放在同一时间谈论，指相提并论，多用于否定式。 </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74499577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1594572" y="1692598"/>
            <a:ext cx="20228628" cy="923330"/>
            <a:chOff x="1594572" y="1803366"/>
            <a:chExt cx="20228628" cy="923330"/>
          </a:xfrm>
        </p:grpSpPr>
        <p:grpSp>
          <p:nvGrpSpPr>
            <p:cNvPr id="74"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1880324" y="2822129"/>
            <a:ext cx="19859764" cy="4093428"/>
          </a:xfrm>
          <a:prstGeom prst="rect">
            <a:avLst/>
          </a:prstGeom>
          <a:noFill/>
        </p:spPr>
        <p:txBody>
          <a:bodyPr wrap="square" rtlCol="0">
            <a:spAutoFit/>
          </a:bodyPr>
          <a:lstStyle/>
          <a:p>
            <a:pPr marL="441325">
              <a:lnSpc>
                <a:spcPct val="130000"/>
              </a:lnSpc>
            </a:pPr>
            <a:r>
              <a:rPr lang="zh-CN" altLang="en-US" sz="4000" dirty="0">
                <a:solidFill>
                  <a:schemeClr val="tx1">
                    <a:lumMod val="50000"/>
                    <a:lumOff val="50000"/>
                  </a:schemeClr>
                </a:solidFill>
                <a:latin typeface="微软雅黑" pitchFamily="34" charset="-122"/>
                <a:ea typeface="微软雅黑" pitchFamily="34" charset="-122"/>
              </a:rPr>
              <a:t>⑤在那几年的工作学习中，杨老师给了我很大的帮助，他的教导在我听来如同空谷足音，给我启示，带我走出困惑。</a:t>
            </a:r>
          </a:p>
          <a:p>
            <a:pPr marL="441325">
              <a:lnSpc>
                <a:spcPct val="130000"/>
              </a:lnSpc>
            </a:pPr>
            <a:r>
              <a:rPr lang="zh-CN" altLang="en-US" sz="4000" dirty="0">
                <a:solidFill>
                  <a:schemeClr val="tx1">
                    <a:lumMod val="50000"/>
                    <a:lumOff val="50000"/>
                  </a:schemeClr>
                </a:solidFill>
                <a:latin typeface="微软雅黑" pitchFamily="34" charset="-122"/>
                <a:ea typeface="微软雅黑" pitchFamily="34" charset="-122"/>
              </a:rPr>
              <a:t>⑥我国绘画史上有一个时期把王石谷等四人奉为圭臬，凡是学画，都以他们为宗，有的甚至照摹照搬。</a:t>
            </a:r>
          </a:p>
          <a:p>
            <a:pPr marL="441325">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．①②④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．①③⑤　　</a:t>
            </a: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．②⑤⑥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．③④⑥</a:t>
            </a:r>
          </a:p>
        </p:txBody>
      </p:sp>
      <p:sp>
        <p:nvSpPr>
          <p:cNvPr id="56" name="TextBox 55"/>
          <p:cNvSpPr txBox="1"/>
          <p:nvPr/>
        </p:nvSpPr>
        <p:spPr>
          <a:xfrm>
            <a:off x="11881644" y="4809126"/>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8" name="TextBox 57"/>
          <p:cNvSpPr txBox="1"/>
          <p:nvPr/>
        </p:nvSpPr>
        <p:spPr>
          <a:xfrm>
            <a:off x="2237514" y="3946506"/>
            <a:ext cx="107157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59" name="矩形 58"/>
          <p:cNvSpPr/>
          <p:nvPr/>
        </p:nvSpPr>
        <p:spPr>
          <a:xfrm>
            <a:off x="2023200" y="7669262"/>
            <a:ext cx="19800000" cy="32861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2023200" y="7740700"/>
            <a:ext cx="19800000"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举重若轻：比喻能力强，能够轻松地胜任繁重的工作或处理棘手的问题。不合语境。光怪陆离：形容现象奇异，色彩繁杂。改换门庭：比喻另择新主，另找依靠。不合语境。并行不悖：同时进行，不相冲突。不合语境。空谷足音：比喻极其难得的音信、言论和事物。奉为圭臬：把某些言论或事物当成自己的准则。</a:t>
            </a:r>
          </a:p>
        </p:txBody>
      </p:sp>
      <p:sp>
        <p:nvSpPr>
          <p:cNvPr id="14" name="TextBox 13"/>
          <p:cNvSpPr txBox="1"/>
          <p:nvPr/>
        </p:nvSpPr>
        <p:spPr>
          <a:xfrm>
            <a:off x="19168320" y="3303564"/>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4842095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ppt_x"/>
                                          </p:val>
                                        </p:tav>
                                        <p:tav tm="100000">
                                          <p:val>
                                            <p:strVal val="#ppt_x"/>
                                          </p:val>
                                        </p:tav>
                                      </p:tavLst>
                                    </p:anim>
                                    <p:anim calcmode="lin" valueType="num">
                                      <p:cBhvr additive="base">
                                        <p:cTn id="12" dur="500" fill="hold"/>
                                        <p:tgtEl>
                                          <p:spTgt spid="5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8" grpId="0"/>
      <p:bldP spid="60" grpId="0"/>
      <p:bldP spid="1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94305"/>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．形影相吊：形容孤独。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形影不离：形容彼此关系密切。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．一见如故：初次见面就很相投，像老朋友一样。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一见钟情：男女间一见面就产生了爱情。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．不拘一格：不局限于一种规格或方式。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无拘无束：不受任何约束，形容自由自在。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．乐不思蜀：泛指乐而忘返。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乐不可支：形容快乐到了极点。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．不以为然：不认为是对的，表示不同意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多含轻视意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不以为意：不把它放在心上，表示不重视，不认真对待。 </a:t>
            </a:r>
          </a:p>
        </p:txBody>
      </p:sp>
    </p:spTree>
    <p:extLst>
      <p:ext uri="{BB962C8B-B14F-4D97-AF65-F5344CB8AC3E}">
        <p14:creationId xmlns:p14="http://schemas.microsoft.com/office/powerpoint/2010/main" xmlns="" val="347918545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3623108"/>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．不孚众望：不能使群众信服。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不负众望： 不辜负群众的期望。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．间不容发： 两物之间容不下一根头发，形容事物之间距离小，也形容与灾祸相距极近，情势极其危急。 </a:t>
            </a:r>
          </a:p>
          <a:p>
            <a:pPr marL="819150" indent="-819150">
              <a:lnSpc>
                <a:spcPct val="130000"/>
              </a:lnSpc>
            </a:pPr>
            <a:r>
              <a:rPr lang="zh-CN" altLang="en-US" sz="3600" dirty="0">
                <a:solidFill>
                  <a:schemeClr val="tx1">
                    <a:lumMod val="50000"/>
                    <a:lumOff val="50000"/>
                  </a:schemeClr>
                </a:solidFill>
                <a:latin typeface="微软雅黑" pitchFamily="34" charset="-122"/>
                <a:ea typeface="微软雅黑" pitchFamily="34" charset="-122"/>
              </a:rPr>
              <a:t>亲密无间： 形容非常亲密，没有任何隔阂。 </a:t>
            </a:r>
          </a:p>
        </p:txBody>
      </p:sp>
    </p:spTree>
    <p:extLst>
      <p:ext uri="{BB962C8B-B14F-4D97-AF65-F5344CB8AC3E}">
        <p14:creationId xmlns:p14="http://schemas.microsoft.com/office/powerpoint/2010/main" xmlns="" val="190129154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1458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角度七　功能紊乱</a:t>
            </a:r>
          </a:p>
        </p:txBody>
      </p:sp>
      <p:graphicFrame>
        <p:nvGraphicFramePr>
          <p:cNvPr id="5" name="表格 4"/>
          <p:cNvGraphicFramePr>
            <a:graphicFrameLocks noGrp="1"/>
          </p:cNvGraphicFramePr>
          <p:nvPr>
            <p:extLst/>
          </p:nvPr>
        </p:nvGraphicFramePr>
        <p:xfrm>
          <a:off x="2023200" y="3968608"/>
          <a:ext cx="19788326" cy="3700654"/>
        </p:xfrm>
        <a:graphic>
          <a:graphicData uri="http://schemas.openxmlformats.org/drawingml/2006/table">
            <a:tbl>
              <a:tblPr>
                <a:tableStyleId>{16D9F66E-5EB9-4882-86FB-DCBF35E3C3E4}</a:tableStyleId>
              </a:tblPr>
              <a:tblGrid>
                <a:gridCol w="857444">
                  <a:extLst>
                    <a:ext uri="{9D8B030D-6E8A-4147-A177-3AD203B41FA5}">
                      <a16:colId xmlns="" xmlns:a16="http://schemas.microsoft.com/office/drawing/2014/main" val="3681444537"/>
                    </a:ext>
                  </a:extLst>
                </a:gridCol>
                <a:gridCol w="18930882">
                  <a:extLst>
                    <a:ext uri="{9D8B030D-6E8A-4147-A177-3AD203B41FA5}">
                      <a16:colId xmlns="" xmlns:a16="http://schemas.microsoft.com/office/drawing/2014/main" val="1179605403"/>
                    </a:ext>
                  </a:extLst>
                </a:gridCol>
              </a:tblGrid>
              <a:tr h="370065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熟语除了有较为固定的词义外，也有较为固定的词性。辨析熟语，除了必须清楚它在语境中形成的语意关系外，还必须关注和推敲它构成的语法关系。有些成语在实际的运用中，会有约定俗成的种种特殊搭配关系，如只能构成主谓关系、动宾关系、修饰语与中心词的搭配关系等。如果脱离了固定语法功能的搭配关系，就会造成搭配失当或功能紊乱</a:t>
                      </a:r>
                    </a:p>
                  </a:txBody>
                  <a:tcPr marL="68580" marR="68580" marT="0" marB="0" anchor="ctr"/>
                </a:tc>
                <a:extLst>
                  <a:ext uri="{0D108BD9-81ED-4DB2-BD59-A6C34878D82A}">
                    <a16:rowId xmlns="" xmlns:a16="http://schemas.microsoft.com/office/drawing/2014/main" val="3035162396"/>
                  </a:ext>
                </a:extLst>
              </a:tr>
            </a:tbl>
          </a:graphicData>
        </a:graphic>
      </p:graphicFrame>
    </p:spTree>
    <p:extLst>
      <p:ext uri="{BB962C8B-B14F-4D97-AF65-F5344CB8AC3E}">
        <p14:creationId xmlns:p14="http://schemas.microsoft.com/office/powerpoint/2010/main" xmlns="" val="352293004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892552"/>
          </a:xfrm>
          <a:prstGeom prst="rect">
            <a:avLst/>
          </a:prstGeom>
          <a:noFill/>
        </p:spPr>
        <p:txBody>
          <a:bodyPr wrap="square" rtlCol="0">
            <a:spAutoFit/>
          </a:bodyPr>
          <a:lstStyle/>
          <a:p>
            <a:pPr algn="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（续表）</a:t>
            </a:r>
          </a:p>
        </p:txBody>
      </p:sp>
      <p:graphicFrame>
        <p:nvGraphicFramePr>
          <p:cNvPr id="5" name="表格 4"/>
          <p:cNvGraphicFramePr>
            <a:graphicFrameLocks noGrp="1"/>
          </p:cNvGraphicFramePr>
          <p:nvPr/>
        </p:nvGraphicFramePr>
        <p:xfrm>
          <a:off x="2023200" y="3968608"/>
          <a:ext cx="19788326" cy="7229046"/>
        </p:xfrm>
        <a:graphic>
          <a:graphicData uri="http://schemas.openxmlformats.org/drawingml/2006/table">
            <a:tbl>
              <a:tblPr>
                <a:tableStyleId>{16D9F66E-5EB9-4882-86FB-DCBF35E3C3E4}</a:tableStyleId>
              </a:tblPr>
              <a:tblGrid>
                <a:gridCol w="857444">
                  <a:extLst>
                    <a:ext uri="{9D8B030D-6E8A-4147-A177-3AD203B41FA5}">
                      <a16:colId xmlns="" xmlns:a16="http://schemas.microsoft.com/office/drawing/2014/main" val="3681444537"/>
                    </a:ext>
                  </a:extLst>
                </a:gridCol>
                <a:gridCol w="18930882">
                  <a:extLst>
                    <a:ext uri="{9D8B030D-6E8A-4147-A177-3AD203B41FA5}">
                      <a16:colId xmlns="" xmlns:a16="http://schemas.microsoft.com/office/drawing/2014/main" val="1179605403"/>
                    </a:ext>
                  </a:extLst>
                </a:gridCol>
              </a:tblGrid>
              <a:tr h="722904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“著名的象牙雕刻家张民辉栩栩如生地创作了猛犸牙雕</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吉星高照</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、骨雕</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福如东海</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、骨雕</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福寿双全</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三件珍贵的作品。” </a:t>
                      </a:r>
                    </a:p>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栩栩如生”从其语法功能来看，一般可以做谓语，如“叶子和葫芦上刻画的各种昆虫栩栩如生”；也可以做定语，如“窗棂、门板上栩栩如生的雕花历经百年未曾变更”；还可以做补语，如“衣袖线条及莲花座的云字花边雕刻得栩栩如生”。但很少用来做状语，即使有，也要求整个句子的主语必须是事物，而不是人，例如：“文件夹是孩子学习中常用的工具，用文件夹反复开合的动作，加之芭蕾这一载体，栩栩如生地表现蝴蝶的飞舞，体现了孩子对未来的向往。”上一段的那个句子，其主语是人</a:t>
                      </a:r>
                      <a:r>
                        <a:rPr lang="en-US" altLang="zh-CN" sz="3600" kern="100" dirty="0">
                          <a:solidFill>
                            <a:schemeClr val="tx1">
                              <a:lumMod val="50000"/>
                              <a:lumOff val="50000"/>
                            </a:schemeClr>
                          </a:solidFill>
                          <a:latin typeface="微软雅黑" pitchFamily="34" charset="-122"/>
                          <a:ea typeface="微软雅黑" pitchFamily="34" charset="-122"/>
                          <a:cs typeface="Times New Roman"/>
                        </a:rPr>
                        <a:t>——“</a:t>
                      </a:r>
                      <a:r>
                        <a:rPr lang="zh-CN" altLang="en-US" sz="3600" kern="100" dirty="0">
                          <a:solidFill>
                            <a:schemeClr val="tx1">
                              <a:lumMod val="50000"/>
                              <a:lumOff val="50000"/>
                            </a:schemeClr>
                          </a:solidFill>
                          <a:latin typeface="微软雅黑" pitchFamily="34" charset="-122"/>
                          <a:ea typeface="微软雅黑" pitchFamily="34" charset="-122"/>
                          <a:cs typeface="Times New Roman"/>
                        </a:rPr>
                        <a:t>著名的象牙雕刻家张民辉”，而“栩栩如生”用在状语的位置上，就违反了“栩栩如生”一词的语法功能</a:t>
                      </a:r>
                    </a:p>
                  </a:txBody>
                  <a:tcPr marL="68580" marR="68580" marT="0" marB="0" anchor="ctr"/>
                </a:tc>
                <a:extLst>
                  <a:ext uri="{0D108BD9-81ED-4DB2-BD59-A6C34878D82A}">
                    <a16:rowId xmlns="" xmlns:a16="http://schemas.microsoft.com/office/drawing/2014/main" val="1402535854"/>
                  </a:ext>
                </a:extLst>
              </a:tr>
            </a:tbl>
          </a:graphicData>
        </a:graphic>
      </p:graphicFrame>
    </p:spTree>
    <p:extLst>
      <p:ext uri="{BB962C8B-B14F-4D97-AF65-F5344CB8AC3E}">
        <p14:creationId xmlns:p14="http://schemas.microsoft.com/office/powerpoint/2010/main" xmlns="" val="94836032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19728562" cy="892552"/>
          </a:xfrm>
          <a:prstGeom prst="rect">
            <a:avLst/>
          </a:prstGeom>
          <a:noFill/>
        </p:spPr>
        <p:txBody>
          <a:bodyPr wrap="square" rtlCol="0">
            <a:spAutoFit/>
          </a:bodyPr>
          <a:lstStyle/>
          <a:p>
            <a:pPr algn="r">
              <a:lnSpc>
                <a:spcPct val="130000"/>
              </a:lnSpc>
              <a:spcAft>
                <a:spcPts val="0"/>
              </a:spcAft>
            </a:pPr>
            <a:r>
              <a:rPr lang="zh-CN" altLang="en-US" sz="4000" dirty="0">
                <a:solidFill>
                  <a:schemeClr val="tx1">
                    <a:lumMod val="50000"/>
                    <a:lumOff val="50000"/>
                  </a:schemeClr>
                </a:solidFill>
                <a:latin typeface="微软雅黑" pitchFamily="34" charset="-122"/>
                <a:ea typeface="微软雅黑" pitchFamily="34" charset="-122"/>
              </a:rPr>
              <a:t>（续表）</a:t>
            </a:r>
          </a:p>
        </p:txBody>
      </p:sp>
      <p:graphicFrame>
        <p:nvGraphicFramePr>
          <p:cNvPr id="5" name="表格 4"/>
          <p:cNvGraphicFramePr>
            <a:graphicFrameLocks noGrp="1"/>
          </p:cNvGraphicFramePr>
          <p:nvPr>
            <p:extLst/>
          </p:nvPr>
        </p:nvGraphicFramePr>
        <p:xfrm>
          <a:off x="2023200" y="3968608"/>
          <a:ext cx="19788326" cy="7229046"/>
        </p:xfrm>
        <a:graphic>
          <a:graphicData uri="http://schemas.openxmlformats.org/drawingml/2006/table">
            <a:tbl>
              <a:tblPr>
                <a:tableStyleId>{16D9F66E-5EB9-4882-86FB-DCBF35E3C3E4}</a:tableStyleId>
              </a:tblPr>
              <a:tblGrid>
                <a:gridCol w="857444">
                  <a:extLst>
                    <a:ext uri="{9D8B030D-6E8A-4147-A177-3AD203B41FA5}">
                      <a16:colId xmlns="" xmlns:a16="http://schemas.microsoft.com/office/drawing/2014/main" val="3681444537"/>
                    </a:ext>
                  </a:extLst>
                </a:gridCol>
                <a:gridCol w="18930882">
                  <a:extLst>
                    <a:ext uri="{9D8B030D-6E8A-4147-A177-3AD203B41FA5}">
                      <a16:colId xmlns="" xmlns:a16="http://schemas.microsoft.com/office/drawing/2014/main" val="1179605403"/>
                    </a:ext>
                  </a:extLst>
                </a:gridCol>
              </a:tblGrid>
              <a:tr h="722904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如何避免功能紊乱</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a:t>
                      </a:r>
                    </a:p>
                  </a:txBody>
                  <a:tcPr marL="68580" marR="68580" marT="0" marB="0" anchor="ctr"/>
                </a:tc>
                <a:extLst>
                  <a:ext uri="{0D108BD9-81ED-4DB2-BD59-A6C34878D82A}">
                    <a16:rowId xmlns="" xmlns:a16="http://schemas.microsoft.com/office/drawing/2014/main" val="1402535854"/>
                  </a:ext>
                </a:extLst>
              </a:tr>
            </a:tbl>
          </a:graphicData>
        </a:graphic>
      </p:graphicFrame>
      <p:pic>
        <p:nvPicPr>
          <p:cNvPr id="13314" name="Picture 2" descr="TP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28715" y="4521224"/>
            <a:ext cx="14817747" cy="63883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64414397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33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7294305"/>
            <a:chOff x="1880324" y="2874936"/>
            <a:chExt cx="20002640" cy="7294305"/>
          </a:xfrm>
        </p:grpSpPr>
        <p:sp>
          <p:nvSpPr>
            <p:cNvPr id="69" name="TextBox 68"/>
            <p:cNvSpPr txBox="1"/>
            <p:nvPr/>
          </p:nvSpPr>
          <p:spPr>
            <a:xfrm>
              <a:off x="1880324" y="2874936"/>
              <a:ext cx="20002640" cy="7294305"/>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13. </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他往四周一看，发现漫山遍野都是这种怪石，这时他心中就有了出奇制胜日军的妙计。</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在我父亲的记忆里，那是一段极为特殊、不堪回首的岁月，人世的变迁如白云苍狗，谁也无法预料。</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由人们早就耳濡目染的传统剧目</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天仙配</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女驸马</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，到让人耳目一新的现代佳作</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徽州女人</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雷雨</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，这一发展历程表现出黄梅戏艺术旺盛的生命力。</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每天早晨，他都要一个人跑到公园里，指手画脚地练动作，抑扬顿挫地背台词。</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5" name="TextBox 74"/>
            <p:cNvSpPr txBox="1"/>
            <p:nvPr/>
          </p:nvSpPr>
          <p:spPr>
            <a:xfrm>
              <a:off x="18377225" y="562312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6423512" y="485942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73"/>
            <p:cNvSpPr txBox="1"/>
            <p:nvPr/>
          </p:nvSpPr>
          <p:spPr>
            <a:xfrm>
              <a:off x="10826025" y="8865333"/>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3" name="TextBox 74"/>
            <p:cNvSpPr txBox="1"/>
            <p:nvPr/>
          </p:nvSpPr>
          <p:spPr>
            <a:xfrm>
              <a:off x="4697496" y="7276626"/>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1558860235"/>
      </p:ext>
    </p:extLst>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16339"/>
            <a:ext cx="20145516" cy="83688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87481" y="2988742"/>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本题重点辨析错用熟语类型中的功能紊乱。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项，“出奇制胜”指出奇兵战胜敌人，比喻用对方意料不到的方法取得胜利。可做谓语，其后不能带宾语，但句中却说成“出奇制胜日军”，属于语法功能错误。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项，“白云苍狗”比喻世事变幻无常，成语运用正确。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项，“耳濡目染”形容见得多了听得多了之后，无形之中受到影响。不能充当定语，不能修饰“传统剧目”，属于语法功能错误。</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项，“指手画脚”形容说话时兼用手势示意，也形容轻率地指点、批评。不能做“练动作”的状语，属于修饰语与中心语搭配不当。</a:t>
            </a:r>
          </a:p>
        </p:txBody>
      </p:sp>
    </p:spTree>
    <p:extLst>
      <p:ext uri="{BB962C8B-B14F-4D97-AF65-F5344CB8AC3E}">
        <p14:creationId xmlns:p14="http://schemas.microsoft.com/office/powerpoint/2010/main" xmlns="" val="269286637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1880324" y="2874936"/>
            <a:ext cx="20002640" cy="8894743"/>
            <a:chOff x="1880324" y="2874936"/>
            <a:chExt cx="20002640" cy="8894743"/>
          </a:xfrm>
        </p:grpSpPr>
        <p:sp>
          <p:nvSpPr>
            <p:cNvPr id="69" name="TextBox 68"/>
            <p:cNvSpPr txBox="1"/>
            <p:nvPr/>
          </p:nvSpPr>
          <p:spPr>
            <a:xfrm>
              <a:off x="1880324" y="2874936"/>
              <a:ext cx="20002640" cy="8894743"/>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14.</a:t>
              </a:r>
              <a:r>
                <a:rPr lang="zh-CN" altLang="en-US" sz="4000" dirty="0">
                  <a:solidFill>
                    <a:schemeClr val="tx1">
                      <a:lumMod val="50000"/>
                      <a:lumOff val="50000"/>
                    </a:schemeClr>
                  </a:solidFill>
                  <a:latin typeface="微软雅黑" pitchFamily="34" charset="-122"/>
                  <a:ea typeface="微软雅黑" pitchFamily="34" charset="-122"/>
                </a:rPr>
                <a:t>下列各句中，加点的成语使用恰当的一项是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邻里之间的是非大多是由日常生活中的一些琐碎事引起的，不必寻根究底，你们还是大事化小、小事化了吧。</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接到群众的举报，武警战士与公安干警组成的包围圈越来越小，这几个罪大恶极的歹徒已成了瓮中捉鳖。</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每年全世界范围内会发生多起地震，以致有许多人在地震中失去亲人、失去家园，面对他们撕心裂肺的痛苦，我们不能无动于衷。</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杂文报杯”优秀杂文评选活动落下帷幕。此次活动评选的几篇杂文不仅有文学趣味，对社会时弊的议论更是惟妙惟肖。</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74" name="TextBox 73"/>
            <p:cNvSpPr txBox="1"/>
            <p:nvPr/>
          </p:nvSpPr>
          <p:spPr>
            <a:xfrm>
              <a:off x="3549298" y="717009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5" name="TextBox 74"/>
            <p:cNvSpPr txBox="1"/>
            <p:nvPr/>
          </p:nvSpPr>
          <p:spPr>
            <a:xfrm>
              <a:off x="3034746" y="8752811"/>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76" name="TextBox 75"/>
            <p:cNvSpPr txBox="1"/>
            <p:nvPr/>
          </p:nvSpPr>
          <p:spPr>
            <a:xfrm>
              <a:off x="16379988" y="4919648"/>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4" name="TextBox 74"/>
            <p:cNvSpPr txBox="1"/>
            <p:nvPr/>
          </p:nvSpPr>
          <p:spPr>
            <a:xfrm>
              <a:off x="6697068" y="10477574"/>
              <a:ext cx="2857520"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4268398019"/>
      </p:ext>
    </p:extLst>
  </p:cSld>
  <p:clrMapOvr>
    <a:masterClrMapping/>
  </p:clrMapOvr>
  <p:transition>
    <p:pull di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96475" y="3060750"/>
            <a:ext cx="19931202" cy="5783699"/>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本题重点辨析错用熟语类型中的功能紊乱。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项，“寻根究底”是指寻找根源，追究底细，弄清一件事的来龙去脉。使用正确。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B</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项，“瓮中捉鳖”比喻要捕捉的对象无处逃遁，下手即可捉到，很有把握。这是一个动词性成语，而在该句中误把它当作名词性成语，充当“成了”的宾语，属于动宾搭配不当，如改成名词性成语“瓮中之鳖”</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比喻已在掌握之中，指逃跑不了的人或东西</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，搭配就恰当了。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项，“撕心裂肺”指撕碎心，使肺裂，形容某事令人极度悲伤。“撕心裂肺”不能和“痛苦”搭配，多与“哭声”搭配。此处属于修饰语与中心词搭配不当。</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D</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项，“惟妙惟肖”形容刻画或描摹得非常逼真。句中的主语是“议论”，不能与“惟妙惟肖”搭配，属于主谓搭配不当。</a:t>
            </a:r>
          </a:p>
        </p:txBody>
      </p:sp>
    </p:spTree>
    <p:extLst>
      <p:ext uri="{BB962C8B-B14F-4D97-AF65-F5344CB8AC3E}">
        <p14:creationId xmlns:p14="http://schemas.microsoft.com/office/powerpoint/2010/main" xmlns="" val="10538277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956298"/>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常见易功能紊乱的成语集锦</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．胡言乱语：没有根据，不符实际地瞎说，或说胡话。动词性成语，不能做宾语。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．何足挂齿：哪里值得一提。一般用于反诘句。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．一语道破：形容一句话就把内容或真相说穿了。能带宾语。</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．一语中的：的，箭靶。一句话就说中了要害。不能带宾语。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．等量齐观：指对有差别的事物同等看待。一般只用于否定句。类似的有：同日而语、无时无刻、一概而论、善罢甘休。均用于否定句。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．司空见惯：形容经常看到，不足为奇。后面不能带宾语。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．燃眉之急：指非常紧迫的事情。名词性成语，不做定语，常充当宾语。 </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．翻天覆地：形容变化巨大而彻底。多用作定语。</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4731271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874936"/>
            <a:ext cx="20002640" cy="7294305"/>
          </a:xfrm>
          <a:prstGeom prst="rect">
            <a:avLst/>
          </a:prstGeom>
          <a:noFill/>
        </p:spPr>
        <p:txBody>
          <a:bodyPr wrap="square" rtlCol="0">
            <a:spAutoFit/>
          </a:bodyPr>
          <a:lstStyle/>
          <a:p>
            <a:pPr>
              <a:lnSpc>
                <a:spcPct val="130000"/>
              </a:lnSpc>
            </a:pPr>
            <a:r>
              <a:rPr lang="en-US" altLang="zh-CN" sz="4000" b="1">
                <a:solidFill>
                  <a:srgbClr val="EF8340"/>
                </a:solidFill>
                <a:latin typeface="微软雅黑" pitchFamily="34" charset="-122"/>
                <a:ea typeface="微软雅黑" pitchFamily="34" charset="-122"/>
              </a:rPr>
              <a:t>2. </a:t>
            </a:r>
            <a:r>
              <a:rPr lang="en-US" altLang="zh-CN" sz="4000" dirty="0">
                <a:solidFill>
                  <a:schemeClr val="tx1">
                    <a:lumMod val="50000"/>
                    <a:lumOff val="50000"/>
                  </a:schemeClr>
                </a:solidFill>
                <a:latin typeface="微软雅黑" pitchFamily="34" charset="-122"/>
                <a:ea typeface="微软雅黑" pitchFamily="34" charset="-122"/>
              </a:rPr>
              <a:t>[2016·</a:t>
            </a:r>
            <a:r>
              <a:rPr lang="zh-CN" altLang="en-US" sz="4000" dirty="0">
                <a:solidFill>
                  <a:schemeClr val="tx1">
                    <a:lumMod val="50000"/>
                    <a:lumOff val="50000"/>
                  </a:schemeClr>
                </a:solidFill>
                <a:latin typeface="微软雅黑" pitchFamily="34" charset="-122"/>
                <a:ea typeface="微软雅黑" pitchFamily="34" charset="-122"/>
              </a:rPr>
              <a:t>全国卷</a:t>
            </a:r>
            <a:r>
              <a:rPr lang="en-US" altLang="zh-CN" sz="4000" dirty="0">
                <a:solidFill>
                  <a:schemeClr val="tx1">
                    <a:lumMod val="50000"/>
                    <a:lumOff val="50000"/>
                  </a:schemeClr>
                </a:solidFill>
                <a:latin typeface="微软雅黑" pitchFamily="34" charset="-122"/>
                <a:ea typeface="微软雅黑" pitchFamily="34" charset="-122"/>
              </a:rPr>
              <a:t>Ⅱ] </a:t>
            </a:r>
            <a:r>
              <a:rPr lang="zh-CN" altLang="en-US" sz="4000" dirty="0">
                <a:solidFill>
                  <a:schemeClr val="tx1">
                    <a:lumMod val="50000"/>
                    <a:lumOff val="50000"/>
                  </a:schemeClr>
                </a:solidFill>
                <a:latin typeface="微软雅黑" pitchFamily="34" charset="-122"/>
                <a:ea typeface="微软雅黑" pitchFamily="34" charset="-122"/>
              </a:rPr>
              <a:t>下列各句中加点成语的使用，全都正确的一项是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舞台上的灯光时明时暗，快速变幻的布景令人目不交睫，随着歌手的狂歌劲舞，观众席上也一片沸腾。</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②有专家指出，石油是不可忽视的战略资源，我们必须厝火积薪，未雨绸缪，进一步健全中国的石油安全体系。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③那些航空领域的拓荒者，很多已经离开人世，但他们筚路蓝缕的感人形象一直深深印在人们的记忆中。</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④这次会谈并没有其他人员参加，他们两个人又都一直讳莫如深，所以会谈内容就成为一个难解之谜。</a:t>
            </a:r>
          </a:p>
        </p:txBody>
      </p:sp>
      <p:sp>
        <p:nvSpPr>
          <p:cNvPr id="10" name="TextBox 55"/>
          <p:cNvSpPr txBox="1"/>
          <p:nvPr/>
        </p:nvSpPr>
        <p:spPr>
          <a:xfrm>
            <a:off x="12457708" y="4212878"/>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55"/>
          <p:cNvSpPr txBox="1"/>
          <p:nvPr/>
        </p:nvSpPr>
        <p:spPr>
          <a:xfrm>
            <a:off x="13893286" y="7249095"/>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2" name="TextBox 55"/>
          <p:cNvSpPr txBox="1"/>
          <p:nvPr/>
        </p:nvSpPr>
        <p:spPr>
          <a:xfrm>
            <a:off x="13920995" y="9069638"/>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a:t>
            </a:r>
            <a:r>
              <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3623684566"/>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P spid="11" grpId="0"/>
      <p:bldP spid="1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2"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考点精讲</a:t>
              </a:r>
            </a:p>
          </p:txBody>
        </p:sp>
      </p:grpSp>
      <p:sp>
        <p:nvSpPr>
          <p:cNvPr id="69" name="TextBox 68"/>
          <p:cNvSpPr txBox="1"/>
          <p:nvPr/>
        </p:nvSpPr>
        <p:spPr>
          <a:xfrm>
            <a:off x="1951762" y="3803630"/>
            <a:ext cx="20002640" cy="1692771"/>
          </a:xfrm>
          <a:prstGeom prst="rect">
            <a:avLst/>
          </a:prstGeom>
          <a:noFill/>
        </p:spPr>
        <p:txBody>
          <a:bodyPr wrap="square" rtlCol="0">
            <a:spAutoFit/>
          </a:bodyPr>
          <a:lstStyle/>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类型二　近义成语辨析式</a:t>
            </a:r>
            <a:endParaRPr lang="en-US" altLang="zh-CN" sz="4000" b="1" kern="100" dirty="0">
              <a:solidFill>
                <a:srgbClr val="EF8340"/>
              </a:solidFill>
              <a:latin typeface="微软雅黑" pitchFamily="34" charset="-122"/>
              <a:ea typeface="微软雅黑" pitchFamily="34" charset="-122"/>
              <a:cs typeface="Courier New" panose="02070309020205020404" pitchFamily="49" charset="0"/>
            </a:endParaRPr>
          </a:p>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角度一　意义侧重点</a:t>
            </a:r>
          </a:p>
        </p:txBody>
      </p:sp>
      <p:graphicFrame>
        <p:nvGraphicFramePr>
          <p:cNvPr id="19" name="表格 18"/>
          <p:cNvGraphicFramePr>
            <a:graphicFrameLocks noGrp="1"/>
          </p:cNvGraphicFramePr>
          <p:nvPr>
            <p:extLst/>
          </p:nvPr>
        </p:nvGraphicFramePr>
        <p:xfrm>
          <a:off x="2064756" y="5639276"/>
          <a:ext cx="19716888" cy="6422474"/>
        </p:xfrm>
        <a:graphic>
          <a:graphicData uri="http://schemas.openxmlformats.org/drawingml/2006/table">
            <a:tbl>
              <a:tblPr>
                <a:tableStyleId>{16D9F66E-5EB9-4882-86FB-DCBF35E3C3E4}</a:tableStyleId>
              </a:tblPr>
              <a:tblGrid>
                <a:gridCol w="1578094">
                  <a:extLst>
                    <a:ext uri="{9D8B030D-6E8A-4147-A177-3AD203B41FA5}">
                      <a16:colId xmlns="" xmlns:a16="http://schemas.microsoft.com/office/drawing/2014/main" val="20000"/>
                    </a:ext>
                  </a:extLst>
                </a:gridCol>
                <a:gridCol w="18138794">
                  <a:extLst>
                    <a:ext uri="{9D8B030D-6E8A-4147-A177-3AD203B41FA5}">
                      <a16:colId xmlns="" xmlns:a16="http://schemas.microsoft.com/office/drawing/2014/main" val="20001"/>
                    </a:ext>
                  </a:extLst>
                </a:gridCol>
              </a:tblGrid>
              <a:tr h="1297946">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不同的成语有不同的侧重点，近义成语可根据意义侧重点的不同进行辨析</a:t>
                      </a:r>
                    </a:p>
                  </a:txBody>
                  <a:tcPr marL="68580" marR="68580" marT="0" marB="0" anchor="ctr"/>
                </a:tc>
                <a:extLst>
                  <a:ext uri="{0D108BD9-81ED-4DB2-BD59-A6C34878D82A}">
                    <a16:rowId xmlns="" xmlns:a16="http://schemas.microsoft.com/office/drawing/2014/main" val="10000"/>
                  </a:ext>
                </a:extLst>
              </a:tr>
              <a:tr h="1765550">
                <a:tc rowSpan="3">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“半途而废”和“浅尝辄止”都有“没有完成”之意。前者侧重于中途停止，有惋惜之意；后者侧重于“浅”，没有深入</a:t>
                      </a:r>
                    </a:p>
                  </a:txBody>
                  <a:tcPr marL="68580" marR="68580" marT="0" marB="0" anchor="ctr"/>
                </a:tc>
                <a:extLst>
                  <a:ext uri="{0D108BD9-81ED-4DB2-BD59-A6C34878D82A}">
                    <a16:rowId xmlns="" xmlns:a16="http://schemas.microsoft.com/office/drawing/2014/main" val="10001"/>
                  </a:ext>
                </a:extLst>
              </a:tr>
              <a:tr h="1679489">
                <a:tc vMerge="1">
                  <a:txBody>
                    <a:bodyPr/>
                    <a:lstStyle/>
                    <a:p>
                      <a:pPr algn="ctr">
                        <a:lnSpc>
                          <a:spcPct val="130000"/>
                        </a:lnSpc>
                        <a:spcAft>
                          <a:spcPts val="0"/>
                        </a:spcAft>
                      </a:pPr>
                      <a:endParaRPr lang="zh-CN" altLang="en-US" sz="3600" kern="100" dirty="0">
                        <a:solidFill>
                          <a:schemeClr val="tx1">
                            <a:lumMod val="50000"/>
                            <a:lumOff val="50000"/>
                          </a:schemeClr>
                        </a:solidFill>
                        <a:latin typeface="微软雅黑" pitchFamily="34" charset="-122"/>
                        <a:ea typeface="微软雅黑" pitchFamily="34" charset="-122"/>
                        <a:cs typeface="Times New Roman"/>
                      </a:endParaRP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“不由自主”和“情不自禁”都有控制不住自己的意思。前者侧重于下意识，以及受到环境的影响；后者形容心情无比兴奋和激动</a:t>
                      </a:r>
                    </a:p>
                  </a:txBody>
                  <a:tcPr marL="68580" marR="68580" marT="0" marB="0" anchor="ctr"/>
                </a:tc>
                <a:extLst>
                  <a:ext uri="{0D108BD9-81ED-4DB2-BD59-A6C34878D82A}">
                    <a16:rowId xmlns="" xmlns:a16="http://schemas.microsoft.com/office/drawing/2014/main" val="4160892266"/>
                  </a:ext>
                </a:extLst>
              </a:tr>
              <a:tr h="1679489">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“八面玲珑”“面面俱到”都有对各方面应付得很周到的意思，有时可通用。异：前者多含贬义，侧重于处世圆滑；后者是中性词，侧重于应付得十分周到 </a:t>
                      </a:r>
                    </a:p>
                  </a:txBody>
                  <a:tcPr marL="68580" marR="68580" marT="0" marB="0" anchor="ctr"/>
                </a:tc>
                <a:extLst>
                  <a:ext uri="{0D108BD9-81ED-4DB2-BD59-A6C34878D82A}">
                    <a16:rowId xmlns="" xmlns:a16="http://schemas.microsoft.com/office/drawing/2014/main" val="954105437"/>
                  </a:ext>
                </a:extLst>
              </a:tr>
            </a:tbl>
          </a:graphicData>
        </a:graphic>
      </p:graphicFrame>
    </p:spTree>
    <p:extLst>
      <p:ext uri="{BB962C8B-B14F-4D97-AF65-F5344CB8AC3E}">
        <p14:creationId xmlns:p14="http://schemas.microsoft.com/office/powerpoint/2010/main" xmlns="" val="375582838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10" presetClass="entr" presetSubtype="0" fill="hold" nodeType="withEffect">
                                  <p:stCondLst>
                                    <p:cond delay="0"/>
                                  </p:stCondLst>
                                  <p:childTnLst>
                                    <p:set>
                                      <p:cBhvr>
                                        <p:cTn id="11" dur="1" fill="hold">
                                          <p:stCondLst>
                                            <p:cond delay="0"/>
                                          </p:stCondLst>
                                        </p:cTn>
                                        <p:tgtEl>
                                          <p:spTgt spid="69">
                                            <p:txEl>
                                              <p:pRg st="0" end="0"/>
                                            </p:txEl>
                                          </p:spTgt>
                                        </p:tgtEl>
                                        <p:attrNameLst>
                                          <p:attrName>style.visibility</p:attrName>
                                        </p:attrNameLst>
                                      </p:cBhvr>
                                      <p:to>
                                        <p:strVal val="visible"/>
                                      </p:to>
                                    </p:set>
                                    <p:animEffect transition="in" filter="fade">
                                      <p:cBhvr>
                                        <p:cTn id="12" dur="2000"/>
                                        <p:tgtEl>
                                          <p:spTgt spid="69">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15.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世界杯在巴西盛大揭幕，奇幻热辣且色彩斑斓的南美献上了独具风情的开幕演出，给观众带来了</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的美。</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②中国的大学生村官并不像人们想象的那样清闲，他们做统计，搞调查，每天都有很多事要做，有时简直</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了。</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③在全国文物收藏展览会上，各种不同级别的文物陈列在装饰一新的大厅里，</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，让人叹为观止，流连忘返。</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目不暇接  琳琅满目  应接不暇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应接不暇  目不暇接  琳琅满目</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目不暇接  应接不暇  琳琅满目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应接不暇  琳琅满目  目不暇接</a:t>
            </a:r>
          </a:p>
        </p:txBody>
      </p:sp>
    </p:spTree>
    <p:extLst>
      <p:ext uri="{BB962C8B-B14F-4D97-AF65-F5344CB8AC3E}">
        <p14:creationId xmlns:p14="http://schemas.microsoft.com/office/powerpoint/2010/main" xmlns="" val="210839518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483379"/>
            <a:ext cx="20145516" cy="79017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987481" y="3483379"/>
            <a:ext cx="19931202" cy="5063502"/>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成语意义的侧重点。所给的三个成语意思相近，但又有所不同，每个成语所偏向的重点是有区别的：“目不暇接”形容眼前美好事物太多，或景物变化太快，眼睛看不过来；“应接不暇”原指美景繁多，看不过来，后多形容来人或事情太多，接待应付不过来；“琳琅满目”指满眼都是珍贵的东西，形容美好的东西很多</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多指书籍或工艺品</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①句的中心是“演出给观众带来了美”，使观众看不过来，故应填“目不暇接”；②句主要说的是大学生村官的事务繁杂，应付不过来，所以应该填“应接不暇”；③句主要强调的是“美好、珍贵的东西很多”，因此应填“琳琅满目”。</a:t>
            </a:r>
          </a:p>
        </p:txBody>
      </p:sp>
    </p:spTree>
    <p:extLst>
      <p:ext uri="{BB962C8B-B14F-4D97-AF65-F5344CB8AC3E}">
        <p14:creationId xmlns:p14="http://schemas.microsoft.com/office/powerpoint/2010/main" xmlns="" val="132924618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5693866"/>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16.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保守并非不好，但保守到</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的程度，就容易被淘汰。</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②改革任何旧制度，总不免要受到</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的人的阻挠。</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③在音乐创作上，他一直勇于创新，绝不</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抱残守缺  故步自封  墨守成规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故步自封  墨守成规  抱残守缺</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故步自封  抱残守缺  墨守成规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墨守成规  抱残守缺  故步自封</a:t>
            </a:r>
          </a:p>
        </p:txBody>
      </p:sp>
      <p:sp>
        <p:nvSpPr>
          <p:cNvPr id="12" name="矩形 11"/>
          <p:cNvSpPr/>
          <p:nvPr/>
        </p:nvSpPr>
        <p:spPr>
          <a:xfrm>
            <a:off x="1880324" y="8389341"/>
            <a:ext cx="20145516" cy="29958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94638" y="8482267"/>
            <a:ext cx="19931202" cy="2902911"/>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者都有“因循守旧”的意思。“抱残守缺”侧重不肯接受新事物，“故步自封”侧重不求进取，“墨守成规”侧重按老规矩办事。①句主要说的是“安于现状，不求进步”，故应填“故步自封”；②句主要说的是“思想保守，不肯接受新事物”，所以应该填“抱残守缺”；③句主要强调的是“创新”，因此应填与之意思相反的“墨守成规”</a:t>
            </a:r>
          </a:p>
        </p:txBody>
      </p:sp>
    </p:spTree>
    <p:extLst>
      <p:ext uri="{BB962C8B-B14F-4D97-AF65-F5344CB8AC3E}">
        <p14:creationId xmlns:p14="http://schemas.microsoft.com/office/powerpoint/2010/main" xmlns="" val="201067821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236101"/>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常见意义侧重点不同的近义成语辨析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．称心如意、心满意足：都有“如愿以偿，适合自己心意”的意思。异：前者侧重在称心，后者侧重在满意。</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．苟且偷安、苟且偷生：都含有“得过且过，保持现状”的意思。异：前者侧重在贪图安逸，后者侧重在贪图生存。</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．包办代替、越俎代庖：都有“代替”之意。异：前者重在包办，后者重在超越权限。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．琳琅满目、美不胜收：都可形容美好的事物很多。异：前者侧重于满眼都是；后者侧重于看不过来，来不及一一欣赏。</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．包罗万象、应有尽有：都形容内容丰富、齐全。异：前者侧重于无所不包，一般指整体；而后者侧重于无所不有，一般指某一方面。</a:t>
            </a:r>
          </a:p>
        </p:txBody>
      </p:sp>
    </p:spTree>
    <p:extLst>
      <p:ext uri="{BB962C8B-B14F-4D97-AF65-F5344CB8AC3E}">
        <p14:creationId xmlns:p14="http://schemas.microsoft.com/office/powerpoint/2010/main" xmlns="" val="144041338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9454896"/>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．口蜜腹剑、笑里藏刀：都形容阴险、狡诈。异：前者侧重于嘴甜，内心怀着害人的坏主意；后者侧重于面带笑容，内心阴险狠毒。</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．恋恋不舍、流连忘返：都有“舍不得离开”的意思。异：前者适用范围广，可指对人、事物、景物等的留恋；后者侧重对景物的留恋。</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．每况愈下、江河日下：都有“越来越坏”的意思。异：前者侧重在笼统地表示“越来越坏”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愈：越发，更加</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，后者侧重在一天天坏下去。</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．目光如豆、鼠目寸光：都比喻目光短浅，看不到远处、大处。异：前者侧重在眼光“小”，强调看不到全局；后者侧重在眼光“近”，强调看不到将来。</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．恰到好处、恰如其分：都表示做事、说话达到适当的程度，常可通用。异：前者侧重在“恰巧达到适当的地步”，后者侧重在“正合分寸”。</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．丧尽天良、丧心病狂：都含有“心肠坏，做事凶狠”的意思。异：前者侧重于完全失去人性，心肠坏</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天良：善良的心</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；后者侧重于丧失理智，言行昏乱荒谬、凶狠残忍</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狂：疯狂</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95368142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294305"/>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．身先士卒、以身作则：都有“亲自做出榜样”的意思。异：前者侧重于在关键时刻自己带头去做，走在群众的前面；后者仅指自己做出榜样</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则：准则</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．死气沉沉、万马齐喑：都有“无一点儿生气”的意思。异：前者侧重指气氛压抑，人无生气；后者侧重于局面沉闷，用于人时有“不愿讲话”的意思</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喑：缄默，不作声</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．痛改前非、改过自新：都有“改正错误”的意思。异：前者侧重过去，强调改正错误的彻底性；后者侧重未来，强调重新做人。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．卑躬屈膝、奴颜婢膝、奴颜媚骨：都有“讨好别人”的意思，有时可以通用。但前两个侧重在“奴气”，“奴颜媚骨”侧重在“奴性”。</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．病入膏肓、不可救药：都表示病情严重，无法医治。异：前者侧重在“病”，比喻病情严重到了不可挽救的地步；后者侧重在“救药”，强调无法挽救。</a:t>
            </a:r>
          </a:p>
        </p:txBody>
      </p:sp>
    </p:spTree>
    <p:extLst>
      <p:ext uri="{BB962C8B-B14F-4D97-AF65-F5344CB8AC3E}">
        <p14:creationId xmlns:p14="http://schemas.microsoft.com/office/powerpoint/2010/main" xmlns="" val="260481123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6574107"/>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．安分守己、循规蹈矩：都有“规矩、老实”的意思。异：前者侧重于本分，不胡来；后者侧重在拘泥于旧的准则，不变通。</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18</a:t>
            </a:r>
            <a:r>
              <a:rPr lang="zh-CN" altLang="en-US" sz="3600" dirty="0">
                <a:solidFill>
                  <a:schemeClr val="tx1">
                    <a:lumMod val="50000"/>
                    <a:lumOff val="50000"/>
                  </a:schemeClr>
                </a:solidFill>
                <a:latin typeface="微软雅黑" pitchFamily="34" charset="-122"/>
                <a:ea typeface="微软雅黑" pitchFamily="34" charset="-122"/>
              </a:rPr>
              <a:t>．跋山涉水、风尘仆仆、风餐露宿：都有“旅途辛苦”之意。异：“跋山涉水”强调远行艰辛，“风尘仆仆”强调长途奔波忙碌，“风餐露宿”强调野外生活艰辛。</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19</a:t>
            </a:r>
            <a:r>
              <a:rPr lang="zh-CN" altLang="en-US" sz="3600" dirty="0">
                <a:solidFill>
                  <a:schemeClr val="tx1">
                    <a:lumMod val="50000"/>
                    <a:lumOff val="50000"/>
                  </a:schemeClr>
                </a:solidFill>
                <a:latin typeface="微软雅黑" pitchFamily="34" charset="-122"/>
                <a:ea typeface="微软雅黑" pitchFamily="34" charset="-122"/>
              </a:rPr>
              <a:t>．畅所欲言、各抒己见、推心置腹：都表示说出自己心里想说的话。异：“畅所欲言”侧重在说话的心情；“各抒己见”侧重在发表己见；“推心置腹”侧重在待人真诚，而且“推心置腹”所涉及的对象一般是一个人或较少的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20</a:t>
            </a:r>
            <a:r>
              <a:rPr lang="zh-CN" altLang="en-US" sz="3600" dirty="0">
                <a:solidFill>
                  <a:schemeClr val="tx1">
                    <a:lumMod val="50000"/>
                    <a:lumOff val="50000"/>
                  </a:schemeClr>
                </a:solidFill>
                <a:latin typeface="微软雅黑" pitchFamily="34" charset="-122"/>
                <a:ea typeface="微软雅黑" pitchFamily="34" charset="-122"/>
              </a:rPr>
              <a:t>．乘人之危、落井下石：都有“趁人危难之时去侵害人家”之意。异：前者重在别人遭受危难时用要挟、引诱或打击等手段来达到自己的目的，后者重在对遭难者加以陷害。</a:t>
            </a:r>
          </a:p>
        </p:txBody>
      </p:sp>
    </p:spTree>
    <p:extLst>
      <p:ext uri="{BB962C8B-B14F-4D97-AF65-F5344CB8AC3E}">
        <p14:creationId xmlns:p14="http://schemas.microsoft.com/office/powerpoint/2010/main" xmlns="" val="171389280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角度二　感情色彩</a:t>
            </a:r>
          </a:p>
        </p:txBody>
      </p:sp>
      <p:graphicFrame>
        <p:nvGraphicFramePr>
          <p:cNvPr id="5" name="表格 4"/>
          <p:cNvGraphicFramePr>
            <a:graphicFrameLocks noGrp="1"/>
          </p:cNvGraphicFramePr>
          <p:nvPr>
            <p:extLst/>
          </p:nvPr>
        </p:nvGraphicFramePr>
        <p:xfrm>
          <a:off x="2023200" y="3968609"/>
          <a:ext cx="19788326" cy="6580973"/>
        </p:xfrm>
        <a:graphic>
          <a:graphicData uri="http://schemas.openxmlformats.org/drawingml/2006/table">
            <a:tbl>
              <a:tblPr>
                <a:tableStyleId>{16D9F66E-5EB9-4882-86FB-DCBF35E3C3E4}</a:tableStyleId>
              </a:tblPr>
              <a:tblGrid>
                <a:gridCol w="1577524">
                  <a:extLst>
                    <a:ext uri="{9D8B030D-6E8A-4147-A177-3AD203B41FA5}">
                      <a16:colId xmlns="" xmlns:a16="http://schemas.microsoft.com/office/drawing/2014/main" val="3681444537"/>
                    </a:ext>
                  </a:extLst>
                </a:gridCol>
                <a:gridCol w="18210802">
                  <a:extLst>
                    <a:ext uri="{9D8B030D-6E8A-4147-A177-3AD203B41FA5}">
                      <a16:colId xmlns="" xmlns:a16="http://schemas.microsoft.com/office/drawing/2014/main" val="1179605403"/>
                    </a:ext>
                  </a:extLst>
                </a:gridCol>
              </a:tblGrid>
              <a:tr h="1659803">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有些成语有鲜明的感情色彩，可谓褒贬分明，近义成语可根据成语的感情色彩不同进行辨析</a:t>
                      </a:r>
                    </a:p>
                  </a:txBody>
                  <a:tcPr marL="68580" marR="68580" marT="0" marB="0" anchor="ctr"/>
                </a:tc>
                <a:extLst>
                  <a:ext uri="{0D108BD9-81ED-4DB2-BD59-A6C34878D82A}">
                    <a16:rowId xmlns="" xmlns:a16="http://schemas.microsoft.com/office/drawing/2014/main" val="3035162396"/>
                  </a:ext>
                </a:extLst>
              </a:tr>
              <a:tr h="2532230">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“煞费苦心”和“挖空心思”都有“用尽心思”的意思。异：“煞费苦心”是中性词，可以指在坏事上用尽心思，也可以指在好事上用尽心思；“挖空心思”多含贬义，多指在坏事上用尽心思 </a:t>
                      </a:r>
                    </a:p>
                  </a:txBody>
                  <a:tcPr marL="68580" marR="68580" marT="0" marB="0" anchor="ctr"/>
                </a:tc>
                <a:extLst>
                  <a:ext uri="{0D108BD9-81ED-4DB2-BD59-A6C34878D82A}">
                    <a16:rowId xmlns="" xmlns:a16="http://schemas.microsoft.com/office/drawing/2014/main" val="1402535854"/>
                  </a:ext>
                </a:extLst>
              </a:tr>
              <a:tr h="2388940">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“无微不至”和“无所不至”都有“没有一处不到”之意。异：前者形容待人细致周到，体贴入微，含褒义；后者多指什么事都干得出来，含贬义</a:t>
                      </a:r>
                    </a:p>
                  </a:txBody>
                  <a:tcPr marL="68580" marR="68580" marT="0" marB="0" anchor="ctr"/>
                </a:tc>
                <a:extLst>
                  <a:ext uri="{0D108BD9-81ED-4DB2-BD59-A6C34878D82A}">
                    <a16:rowId xmlns="" xmlns:a16="http://schemas.microsoft.com/office/drawing/2014/main" val="3883665980"/>
                  </a:ext>
                </a:extLst>
              </a:tr>
            </a:tbl>
          </a:graphicData>
        </a:graphic>
      </p:graphicFrame>
    </p:spTree>
    <p:extLst>
      <p:ext uri="{BB962C8B-B14F-4D97-AF65-F5344CB8AC3E}">
        <p14:creationId xmlns:p14="http://schemas.microsoft.com/office/powerpoint/2010/main" xmlns="" val="232145337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17.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 </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中国原外交部发言人洪磊在例行记者会上</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，敦促日方正视现实，承认争议，纠正错误，回到谈判解决争议的轨道上来。</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②原中共中央政治局常委宋平，今日上午在京出席一项慈善活动，会议上大家</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，共商助推贫困失学孩子早日圆梦等教育大计方针。</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③弘扬社会主义核心价值观不需要</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。于实处用力，从知行合一下功夫，核心价值观才能内化为人们的精神追求，外化为人们的自觉行动。</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侃侃而谈  畅所欲言  夸夸其谈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侃侃而谈  夸夸其谈  畅所欲言</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夸夸其谈  侃侃而谈  畅所欲言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畅所欲言  侃侃而谈  夸夸其谈</a:t>
            </a:r>
          </a:p>
        </p:txBody>
      </p:sp>
    </p:spTree>
    <p:extLst>
      <p:ext uri="{BB962C8B-B14F-4D97-AF65-F5344CB8AC3E}">
        <p14:creationId xmlns:p14="http://schemas.microsoft.com/office/powerpoint/2010/main" xmlns="" val="124821123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高考真题指导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2094638" y="8688688"/>
            <a:ext cx="19645450" cy="29731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94638" y="8688688"/>
            <a:ext cx="19716888" cy="742319"/>
          </a:xfrm>
          <a:prstGeom prst="rect">
            <a:avLst/>
          </a:prstGeom>
        </p:spPr>
        <p:txBody>
          <a:bodyPr wrap="square">
            <a:spAutoFit/>
          </a:bodyPr>
          <a:lstStyle/>
          <a:p>
            <a:pPr eaLnBrk="1" hangingPunct="1">
              <a:lnSpc>
                <a:spcPct val="130000"/>
              </a:lnSpc>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“答案”“解析”见本讲“现场指导”。</a:t>
            </a:r>
          </a:p>
        </p:txBody>
      </p:sp>
      <p:sp>
        <p:nvSpPr>
          <p:cNvPr id="10" name="TextBox 55"/>
          <p:cNvSpPr txBox="1"/>
          <p:nvPr/>
        </p:nvSpPr>
        <p:spPr>
          <a:xfrm>
            <a:off x="20090556" y="3497819"/>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
        <p:nvSpPr>
          <p:cNvPr id="11" name="TextBox 55"/>
          <p:cNvSpPr txBox="1"/>
          <p:nvPr/>
        </p:nvSpPr>
        <p:spPr>
          <a:xfrm>
            <a:off x="1243840" y="3993667"/>
            <a:ext cx="2571768" cy="923330"/>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nvGrpSpPr>
          <p:cNvPr id="13" name="组合 12"/>
          <p:cNvGrpSpPr/>
          <p:nvPr/>
        </p:nvGrpSpPr>
        <p:grpSpPr>
          <a:xfrm>
            <a:off x="1951762" y="2874936"/>
            <a:ext cx="20002640" cy="4893647"/>
            <a:chOff x="1951762" y="2874936"/>
            <a:chExt cx="20002640" cy="4893647"/>
          </a:xfrm>
        </p:grpSpPr>
        <p:sp>
          <p:nvSpPr>
            <p:cNvPr id="69" name="TextBox 68"/>
            <p:cNvSpPr txBox="1"/>
            <p:nvPr/>
          </p:nvSpPr>
          <p:spPr>
            <a:xfrm>
              <a:off x="1951762" y="2874936"/>
              <a:ext cx="20002640" cy="4893647"/>
            </a:xfrm>
            <a:prstGeom prst="rect">
              <a:avLst/>
            </a:prstGeom>
            <a:noFill/>
          </p:spPr>
          <p:txBody>
            <a:bodyPr wrap="square" rtlCol="0">
              <a:spAutoFit/>
            </a:bodyPr>
            <a:lstStyle/>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⑤正在悠闲散步的外科主任王教授，突然接到护士电话说有个病人情况危急，他立刻安步当车向医院跑去。</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⑥从用字之讲究可以看出，这首诗的作者苦心孤诣，要在这有限的篇幅中营造出一种深邃幽远的意境。</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a:t>
              </a:r>
              <a:r>
                <a:rPr lang="zh-CN" altLang="en-US" sz="4000" dirty="0">
                  <a:solidFill>
                    <a:schemeClr val="tx1">
                      <a:lumMod val="50000"/>
                      <a:lumOff val="50000"/>
                    </a:schemeClr>
                  </a:solidFill>
                  <a:latin typeface="微软雅黑" pitchFamily="34" charset="-122"/>
                  <a:ea typeface="微软雅黑" pitchFamily="34" charset="-122"/>
                </a:rPr>
                <a:t>．①②⑤　　</a:t>
              </a:r>
              <a:r>
                <a:rPr lang="en-US" altLang="zh-CN" sz="4000" dirty="0">
                  <a:solidFill>
                    <a:schemeClr val="tx1">
                      <a:lumMod val="50000"/>
                      <a:lumOff val="50000"/>
                    </a:schemeClr>
                  </a:solidFill>
                  <a:latin typeface="微软雅黑" pitchFamily="34" charset="-122"/>
                  <a:ea typeface="微软雅黑" pitchFamily="34" charset="-122"/>
                </a:rPr>
                <a:t>B</a:t>
              </a:r>
              <a:r>
                <a:rPr lang="zh-CN" altLang="en-US" sz="4000" dirty="0">
                  <a:solidFill>
                    <a:schemeClr val="tx1">
                      <a:lumMod val="50000"/>
                      <a:lumOff val="50000"/>
                    </a:schemeClr>
                  </a:solidFill>
                  <a:latin typeface="微软雅黑" pitchFamily="34" charset="-122"/>
                  <a:ea typeface="微软雅黑" pitchFamily="34" charset="-122"/>
                </a:rPr>
                <a:t>．①④⑥     </a:t>
              </a:r>
              <a:r>
                <a:rPr lang="en-US" altLang="zh-CN" sz="4000" dirty="0">
                  <a:solidFill>
                    <a:schemeClr val="tx1">
                      <a:lumMod val="50000"/>
                      <a:lumOff val="50000"/>
                    </a:schemeClr>
                  </a:solidFill>
                  <a:latin typeface="微软雅黑" pitchFamily="34" charset="-122"/>
                  <a:ea typeface="微软雅黑" pitchFamily="34" charset="-122"/>
                </a:rPr>
                <a:t>C</a:t>
              </a:r>
              <a:r>
                <a:rPr lang="zh-CN" altLang="en-US" sz="4000" dirty="0">
                  <a:solidFill>
                    <a:schemeClr val="tx1">
                      <a:lumMod val="50000"/>
                      <a:lumOff val="50000"/>
                    </a:schemeClr>
                  </a:solidFill>
                  <a:latin typeface="微软雅黑" pitchFamily="34" charset="-122"/>
                  <a:ea typeface="微软雅黑" pitchFamily="34" charset="-122"/>
                </a:rPr>
                <a:t>．②③⑤    </a:t>
              </a:r>
              <a:r>
                <a:rPr lang="en-US" altLang="zh-CN" sz="4000" dirty="0">
                  <a:solidFill>
                    <a:schemeClr val="tx1">
                      <a:lumMod val="50000"/>
                      <a:lumOff val="50000"/>
                    </a:schemeClr>
                  </a:solidFill>
                  <a:latin typeface="微软雅黑" pitchFamily="34" charset="-122"/>
                  <a:ea typeface="微软雅黑" pitchFamily="34" charset="-122"/>
                </a:rPr>
                <a:t>D</a:t>
              </a:r>
              <a:r>
                <a:rPr lang="zh-CN" altLang="en-US" sz="4000" dirty="0">
                  <a:solidFill>
                    <a:schemeClr val="tx1">
                      <a:lumMod val="50000"/>
                      <a:lumOff val="50000"/>
                    </a:schemeClr>
                  </a:solidFill>
                  <a:latin typeface="微软雅黑" pitchFamily="34" charset="-122"/>
                  <a:ea typeface="微软雅黑" pitchFamily="34" charset="-122"/>
                </a:rPr>
                <a:t>．③④⑥</a:t>
              </a:r>
            </a:p>
            <a:p>
              <a:pPr>
                <a:lnSpc>
                  <a:spcPct val="130000"/>
                </a:lnSpc>
              </a:pPr>
              <a:endParaRPr lang="zh-CN" altLang="en-US" sz="4000" dirty="0">
                <a:solidFill>
                  <a:schemeClr val="tx1">
                    <a:lumMod val="50000"/>
                    <a:lumOff val="50000"/>
                  </a:schemeClr>
                </a:solidFill>
                <a:latin typeface="微软雅黑" pitchFamily="34" charset="-122"/>
                <a:ea typeface="微软雅黑" pitchFamily="34" charset="-122"/>
              </a:endParaRPr>
            </a:p>
          </p:txBody>
        </p:sp>
        <p:sp>
          <p:nvSpPr>
            <p:cNvPr id="12" name="TextBox 55"/>
            <p:cNvSpPr txBox="1"/>
            <p:nvPr/>
          </p:nvSpPr>
          <p:spPr>
            <a:xfrm>
              <a:off x="10081444" y="4906796"/>
              <a:ext cx="4202493" cy="1754326"/>
            </a:xfrm>
            <a:prstGeom prst="rect">
              <a:avLst/>
            </a:prstGeom>
            <a:noFill/>
          </p:spPr>
          <p:txBody>
            <a:bodyPr wrap="square" rtlCol="0" anchor="ctr" anchorCtr="1">
              <a:spAutoFit/>
            </a:bodyPr>
            <a:lstStyle/>
            <a:p>
              <a:r>
                <a:rPr lang="en-US" altLang="zh-CN"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  ·  ·  ·</a:t>
              </a:r>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a:p>
              <a:endParaRPr lang="zh-CN" altLang="en-US" sz="54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grpSp>
    </p:spTree>
    <p:extLst>
      <p:ext uri="{BB962C8B-B14F-4D97-AF65-F5344CB8AC3E}">
        <p14:creationId xmlns:p14="http://schemas.microsoft.com/office/powerpoint/2010/main" xmlns="" val="209089923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2" presetClass="entr" presetSubtype="4"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ppt_x"/>
                                          </p:val>
                                        </p:tav>
                                        <p:tav tm="100000">
                                          <p:val>
                                            <p:strVal val="#ppt_x"/>
                                          </p:val>
                                        </p:tav>
                                      </p:tavLst>
                                    </p:anim>
                                    <p:anim calcmode="lin" valueType="num">
                                      <p:cBhvr additive="base">
                                        <p:cTn id="10" dur="500" fill="hold"/>
                                        <p:tgtEl>
                                          <p:spTgt spid="10"/>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0"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2987649"/>
            <a:ext cx="20145516" cy="83975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882911" y="3015245"/>
            <a:ext cx="19931202" cy="4343305"/>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本题重点辨析成语的感情色彩。“侃侃而谈”和“夸夸其谈”都可以用来形容说话很多，前者是褒义词，指从容不迫地谈论；后者是贬义词，指只说华而不实的空话。“畅所欲言”指尽情地说出想说的话，没有约束地把心里话吐露出来。①句是说中国原外交部发言人批评日本的错误做法，故应该用形容理直气壮的“侃侃而谈”；②句说的是大家共商大计，都应该把心里话说出来，所以应该用“畅所欲言”；③句主要强调的是需要知行合一的实干精神，那么不需要的应是华而不实的空话，应填“夸夸其谈”。</a:t>
            </a:r>
          </a:p>
        </p:txBody>
      </p:sp>
    </p:spTree>
    <p:extLst>
      <p:ext uri="{BB962C8B-B14F-4D97-AF65-F5344CB8AC3E}">
        <p14:creationId xmlns:p14="http://schemas.microsoft.com/office/powerpoint/2010/main" xmlns="" val="95329250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236101"/>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常见感情色彩不同的近义成语辨析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想入非非、异想天开：都有“想得异乎寻常”的意思。异：“想入非非”重在想“虚幻而不现实的事”，多指不可能实现的想法或不可能达到的目的、企图，而不能指既成事实，含贬义；“异想天开”既指不能实现的想法或不能达到的企图，也指可以做到或已经做到的事情，还可以表示超强的想象力，属中性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．无与伦比、登峰造极、无以复加：都有“达到极点”的意思。异：“无与伦比”是褒义词，“登峰造极”是中性词，“无以复加”是中性词。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．无所不能、无所不为：都有“什么事都做”之意。异：前者是褒义词，指什么事情都会做；后者是贬义词，形容什么坏事都干得出。 </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54888902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734699"/>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．洁身自好、明哲保身：都指怕招惹是非。异：前者用作褒义时，侧重指不与世俗同流合污；用作贬义时，多指怕招惹是非。后者用作褒义时，侧重指处世待人十分明智；用作贬义时，多指怕犯错误或怕得罪人。</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．标新立异、独树一帜：都有“自成一套，提出的主张与众不同”的意思。异：前者侧重在提出观点或主张，中性词；后者侧重在创造出独特风格或另外开创局面，多含褒义。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重整旗鼓、卷土重来：都有“失败了重新来”的意思。异：“重整旗鼓”是褒义词；“卷土重来”是中性词，现多用作贬义。“重整旗鼓”只用于人，其中也包括人的团体、组织等；“卷土重来”多用于人，偶尔也用于物。</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．陈词滥调、老生常谈：都指讲惯了、听厌了的话。异：前者谈的内容既陈旧又空泛，贬义词；后者谈的虽是老话，但不一定没有现实意义，中性词。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8</a:t>
            </a:r>
            <a:r>
              <a:rPr lang="zh-CN" altLang="en-US" sz="3600" dirty="0">
                <a:solidFill>
                  <a:schemeClr val="tx1">
                    <a:lumMod val="50000"/>
                    <a:lumOff val="50000"/>
                  </a:schemeClr>
                </a:solidFill>
                <a:latin typeface="微软雅黑" pitchFamily="34" charset="-122"/>
                <a:ea typeface="微软雅黑" pitchFamily="34" charset="-122"/>
              </a:rPr>
              <a:t>．百依百顺、唯命是从：都有“怎么说就怎么做”的意思。异：前者含有由于感情上的爱而表现出来的顺从；后者含贬义，多用于上下级之间。</a:t>
            </a:r>
          </a:p>
        </p:txBody>
      </p:sp>
    </p:spTree>
    <p:extLst>
      <p:ext uri="{BB962C8B-B14F-4D97-AF65-F5344CB8AC3E}">
        <p14:creationId xmlns:p14="http://schemas.microsoft.com/office/powerpoint/2010/main" xmlns="" val="36113029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7944291"/>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9</a:t>
            </a:r>
            <a:r>
              <a:rPr lang="zh-CN" altLang="en-US" sz="3600" dirty="0">
                <a:solidFill>
                  <a:schemeClr val="tx1">
                    <a:lumMod val="50000"/>
                    <a:lumOff val="50000"/>
                  </a:schemeClr>
                </a:solidFill>
                <a:latin typeface="微软雅黑" pitchFamily="34" charset="-122"/>
                <a:ea typeface="微软雅黑" pitchFamily="34" charset="-122"/>
              </a:rPr>
              <a:t>．孤注一掷、破釜沉舟：都有“最后拼一下以求胜利”的意思。异：前者侧重在用尽所有力量做一次冒险</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注：赌注</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，贬义词；后者侧重在下决心决一胜负，褒义词。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10</a:t>
            </a:r>
            <a:r>
              <a:rPr lang="zh-CN" altLang="en-US" sz="3600" dirty="0">
                <a:solidFill>
                  <a:schemeClr val="tx1">
                    <a:lumMod val="50000"/>
                    <a:lumOff val="50000"/>
                  </a:schemeClr>
                </a:solidFill>
                <a:latin typeface="微软雅黑" pitchFamily="34" charset="-122"/>
                <a:ea typeface="微软雅黑" pitchFamily="34" charset="-122"/>
              </a:rPr>
              <a:t>．随机应变、看</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风使舵、见机行事：都指能够跟着形势做事。异：“随机应变”侧重指灵活机动，善于适应新情况，褒义词；“看</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见</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风使舵”侧重指跟着情势随时转变方向，改变立场，贬义词；“见机行事”侧重指能够抓住时机，中性词。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11</a:t>
            </a:r>
            <a:r>
              <a:rPr lang="zh-CN" altLang="en-US" sz="3600" dirty="0">
                <a:solidFill>
                  <a:schemeClr val="tx1">
                    <a:lumMod val="50000"/>
                    <a:lumOff val="50000"/>
                  </a:schemeClr>
                </a:solidFill>
                <a:latin typeface="微软雅黑" pitchFamily="34" charset="-122"/>
                <a:ea typeface="微软雅黑" pitchFamily="34" charset="-122"/>
              </a:rPr>
              <a:t>．嬉皮笑脸、喜笑颜开：都有“笑嘻嘻”的意思。异：“嬉皮笑脸”指顽皮地嬉笑，多形容不严肃、不庄重、轻浮的表情和态度，含贬义；“喜笑颜开”是内心愉快、满面笑容的意思，多形容欢乐、愉快的表情，含褒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12</a:t>
            </a:r>
            <a:r>
              <a:rPr lang="zh-CN" altLang="en-US" sz="3600" dirty="0">
                <a:solidFill>
                  <a:schemeClr val="tx1">
                    <a:lumMod val="50000"/>
                    <a:lumOff val="50000"/>
                  </a:schemeClr>
                </a:solidFill>
                <a:latin typeface="微软雅黑" pitchFamily="34" charset="-122"/>
                <a:ea typeface="微软雅黑" pitchFamily="34" charset="-122"/>
              </a:rPr>
              <a:t>．面目一新、面目全非：都有“改变很大”之意。异：前者指呈现崭新的面貌，形容样子完全变新</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指变好</a:t>
            </a:r>
            <a:r>
              <a:rPr lang="en-US" altLang="zh-CN" sz="3600" dirty="0">
                <a:solidFill>
                  <a:schemeClr val="tx1">
                    <a:lumMod val="50000"/>
                    <a:lumOff val="50000"/>
                  </a:schemeClr>
                </a:solidFill>
                <a:latin typeface="微软雅黑" pitchFamily="34" charset="-122"/>
                <a:ea typeface="微软雅黑" pitchFamily="34" charset="-122"/>
              </a:rPr>
              <a:t>)</a:t>
            </a:r>
            <a:r>
              <a:rPr lang="zh-CN" altLang="en-US" sz="3600" dirty="0">
                <a:solidFill>
                  <a:schemeClr val="tx1">
                    <a:lumMod val="50000"/>
                    <a:lumOff val="50000"/>
                  </a:schemeClr>
                </a:solidFill>
                <a:latin typeface="微软雅黑" pitchFamily="34" charset="-122"/>
                <a:ea typeface="微软雅黑" pitchFamily="34" charset="-122"/>
              </a:rPr>
              <a:t>，褒义词；后者指样子完全改变，形容改变极大，贬义词。</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36168931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943192"/>
            <a:ext cx="19716888" cy="7224094"/>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13</a:t>
            </a:r>
            <a:r>
              <a:rPr lang="zh-CN" altLang="en-US" sz="3600" dirty="0">
                <a:solidFill>
                  <a:schemeClr val="tx1">
                    <a:lumMod val="50000"/>
                    <a:lumOff val="50000"/>
                  </a:schemeClr>
                </a:solidFill>
                <a:latin typeface="微软雅黑" pitchFamily="34" charset="-122"/>
                <a:ea typeface="微软雅黑" pitchFamily="34" charset="-122"/>
              </a:rPr>
              <a:t>．处心积虑、呕心沥血：都有“用尽心思，费尽心血”的意思。异：前者多指在不好的事情上挖空心思，绞尽脑汁，多用作贬义；后者多指为好的事业费神劳心，鞠躬尽瘁，多用作褒义。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14</a:t>
            </a:r>
            <a:r>
              <a:rPr lang="zh-CN" altLang="en-US" sz="3600" dirty="0">
                <a:solidFill>
                  <a:schemeClr val="tx1">
                    <a:lumMod val="50000"/>
                    <a:lumOff val="50000"/>
                  </a:schemeClr>
                </a:solidFill>
                <a:latin typeface="微软雅黑" pitchFamily="34" charset="-122"/>
                <a:ea typeface="微软雅黑" pitchFamily="34" charset="-122"/>
              </a:rPr>
              <a:t>．为所欲为、随心所欲：都有“想怎样就怎样”的意思。异：“为所欲为”以第一个“为”为支配性动词，所以“为所欲为”的动作性比“随心所欲”强，是想干什么就干什么，清楚地表明“干”，贬义词；“随心所欲”是想怎样就怎样，并不一定指“干”，中性词。</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15</a:t>
            </a:r>
            <a:r>
              <a:rPr lang="zh-CN" altLang="en-US" sz="3600" dirty="0">
                <a:solidFill>
                  <a:schemeClr val="tx1">
                    <a:lumMod val="50000"/>
                    <a:lumOff val="50000"/>
                  </a:schemeClr>
                </a:solidFill>
                <a:latin typeface="微软雅黑" pitchFamily="34" charset="-122"/>
                <a:ea typeface="微软雅黑" pitchFamily="34" charset="-122"/>
              </a:rPr>
              <a:t>．浑身是胆、胆大包天：都形容人的胆子特别大。异：前者是褒义成语，后者一般用作贬义。</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16</a:t>
            </a:r>
            <a:r>
              <a:rPr lang="zh-CN" altLang="en-US" sz="3600" dirty="0">
                <a:solidFill>
                  <a:schemeClr val="tx1">
                    <a:lumMod val="50000"/>
                    <a:lumOff val="50000"/>
                  </a:schemeClr>
                </a:solidFill>
                <a:latin typeface="微软雅黑" pitchFamily="34" charset="-122"/>
                <a:ea typeface="微软雅黑" pitchFamily="34" charset="-122"/>
              </a:rPr>
              <a:t>．岿然不动、纹丝不动：都可以形容人或物丝毫不动摇。异：前者是褒义成语，重在强调“坚强”或“坚固”而不动摇；后者是中性成语，重在强调“一点儿都不动”。</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17</a:t>
            </a:r>
            <a:r>
              <a:rPr lang="zh-CN" altLang="en-US" sz="3600" dirty="0">
                <a:solidFill>
                  <a:schemeClr val="tx1">
                    <a:lumMod val="50000"/>
                    <a:lumOff val="50000"/>
                  </a:schemeClr>
                </a:solidFill>
                <a:latin typeface="微软雅黑" pitchFamily="34" charset="-122"/>
                <a:ea typeface="微软雅黑" pitchFamily="34" charset="-122"/>
              </a:rPr>
              <a:t>．顺水推舟、因势利导：都有“顺应趋势办事”的意思。异：前者侧重于灵活地改变原来的主张，是中性成语，有时含贬义；后者侧重于加以引导，是褒义成语。</a:t>
            </a:r>
          </a:p>
        </p:txBody>
      </p:sp>
    </p:spTree>
    <p:extLst>
      <p:ext uri="{BB962C8B-B14F-4D97-AF65-F5344CB8AC3E}">
        <p14:creationId xmlns:p14="http://schemas.microsoft.com/office/powerpoint/2010/main" xmlns="" val="230032651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94638" y="2916734"/>
            <a:ext cx="20002640" cy="892552"/>
          </a:xfrm>
          <a:prstGeom prst="rect">
            <a:avLst/>
          </a:prstGeom>
          <a:noFill/>
        </p:spPr>
        <p:txBody>
          <a:bodyPr wrap="square" rtlCol="0">
            <a:spAutoFit/>
          </a:bodyPr>
          <a:lstStyle/>
          <a:p>
            <a:pPr algn="just">
              <a:lnSpc>
                <a:spcPct val="130000"/>
              </a:lnSpc>
              <a:spcAft>
                <a:spcPts val="0"/>
              </a:spcAft>
            </a:pPr>
            <a:r>
              <a:rPr lang="zh-CN" altLang="en-US" sz="4000" b="1" dirty="0">
                <a:solidFill>
                  <a:schemeClr val="tx1">
                    <a:lumMod val="50000"/>
                    <a:lumOff val="50000"/>
                  </a:schemeClr>
                </a:solidFill>
                <a:latin typeface="微软雅黑" pitchFamily="34" charset="-122"/>
                <a:ea typeface="微软雅黑" pitchFamily="34" charset="-122"/>
              </a:rPr>
              <a:t>角度三　范围大小</a:t>
            </a:r>
          </a:p>
        </p:txBody>
      </p:sp>
      <p:graphicFrame>
        <p:nvGraphicFramePr>
          <p:cNvPr id="5" name="表格 4"/>
          <p:cNvGraphicFramePr>
            <a:graphicFrameLocks noGrp="1"/>
          </p:cNvGraphicFramePr>
          <p:nvPr>
            <p:extLst/>
          </p:nvPr>
        </p:nvGraphicFramePr>
        <p:xfrm>
          <a:off x="2023200" y="3968608"/>
          <a:ext cx="19788326" cy="6941013"/>
        </p:xfrm>
        <a:graphic>
          <a:graphicData uri="http://schemas.openxmlformats.org/drawingml/2006/table">
            <a:tbl>
              <a:tblPr>
                <a:tableStyleId>{16D9F66E-5EB9-4882-86FB-DCBF35E3C3E4}</a:tableStyleId>
              </a:tblPr>
              <a:tblGrid>
                <a:gridCol w="1289492">
                  <a:extLst>
                    <a:ext uri="{9D8B030D-6E8A-4147-A177-3AD203B41FA5}">
                      <a16:colId xmlns="" xmlns:a16="http://schemas.microsoft.com/office/drawing/2014/main" val="3681444537"/>
                    </a:ext>
                  </a:extLst>
                </a:gridCol>
                <a:gridCol w="18498834">
                  <a:extLst>
                    <a:ext uri="{9D8B030D-6E8A-4147-A177-3AD203B41FA5}">
                      <a16:colId xmlns="" xmlns:a16="http://schemas.microsoft.com/office/drawing/2014/main" val="1179605403"/>
                    </a:ext>
                  </a:extLst>
                </a:gridCol>
              </a:tblGrid>
              <a:tr h="3016734">
                <a:tc>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释义</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成语有一定的使用范围，有些成语的误用正是由不明范围的大小所致。命题者故意把成语设置成与语境不相符合的情况，不讲范围，制造迷局。近义成语可根据成语的使用范围进行辨析</a:t>
                      </a:r>
                    </a:p>
                  </a:txBody>
                  <a:tcPr marL="68580" marR="68580" marT="0" marB="0" anchor="ctr"/>
                </a:tc>
                <a:extLst>
                  <a:ext uri="{0D108BD9-81ED-4DB2-BD59-A6C34878D82A}">
                    <a16:rowId xmlns="" xmlns:a16="http://schemas.microsoft.com/office/drawing/2014/main" val="3035162396"/>
                  </a:ext>
                </a:extLst>
              </a:tr>
              <a:tr h="2011156">
                <a:tc rowSpan="2">
                  <a:txBody>
                    <a:bodyPr/>
                    <a:lstStyle/>
                    <a:p>
                      <a:pPr algn="ctr">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示例</a:t>
                      </a:r>
                    </a:p>
                  </a:txBody>
                  <a:tcPr marL="68580" marR="68580" marT="0" marB="0" anchor="ct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“汗牛充栋”和“数不胜数”都可以形容事物多。异：前者只能形容书籍很多，范围小；后者可以泛指任何事物的数量多，范围大 </a:t>
                      </a:r>
                    </a:p>
                  </a:txBody>
                  <a:tcPr marL="68580" marR="68580" marT="0" marB="0" anchor="ctr"/>
                </a:tc>
                <a:extLst>
                  <a:ext uri="{0D108BD9-81ED-4DB2-BD59-A6C34878D82A}">
                    <a16:rowId xmlns="" xmlns:a16="http://schemas.microsoft.com/office/drawing/2014/main" val="1402535854"/>
                  </a:ext>
                </a:extLst>
              </a:tr>
              <a:tr h="1913123">
                <a:tc vMerge="1">
                  <a:txBody>
                    <a:bodyPr/>
                    <a:lstStyle/>
                    <a:p>
                      <a:endParaRPr lang="zh-CN" altLang="en-US"/>
                    </a:p>
                  </a:txBody>
                  <a:tcPr/>
                </a:tc>
                <a:tc>
                  <a:txBody>
                    <a:bodyPr/>
                    <a:lstStyle/>
                    <a:p>
                      <a:pPr algn="l">
                        <a:lnSpc>
                          <a:spcPct val="130000"/>
                        </a:lnSpc>
                        <a:spcAft>
                          <a:spcPts val="0"/>
                        </a:spcAft>
                      </a:pPr>
                      <a:r>
                        <a:rPr lang="zh-CN" altLang="en-US" sz="3600" kern="100" dirty="0">
                          <a:solidFill>
                            <a:schemeClr val="tx1">
                              <a:lumMod val="50000"/>
                              <a:lumOff val="50000"/>
                            </a:schemeClr>
                          </a:solidFill>
                          <a:latin typeface="微软雅黑" pitchFamily="34" charset="-122"/>
                          <a:ea typeface="微软雅黑" pitchFamily="34" charset="-122"/>
                          <a:cs typeface="Times New Roman"/>
                        </a:rPr>
                        <a:t>     “食古不化”和“食而不化”都指没有很好地消化已经学过的知识。异：前者指学习古代的知识，范围小；后者既可以指学习古代的知识，也可以指学习现代的知识，范围大</a:t>
                      </a:r>
                    </a:p>
                  </a:txBody>
                  <a:tcPr marL="68580" marR="68580" marT="0" marB="0" anchor="ctr"/>
                </a:tc>
                <a:extLst>
                  <a:ext uri="{0D108BD9-81ED-4DB2-BD59-A6C34878D82A}">
                    <a16:rowId xmlns="" xmlns:a16="http://schemas.microsoft.com/office/drawing/2014/main" val="914044721"/>
                  </a:ext>
                </a:extLst>
              </a:tr>
            </a:tbl>
          </a:graphicData>
        </a:graphic>
      </p:graphicFrame>
    </p:spTree>
    <p:extLst>
      <p:ext uri="{BB962C8B-B14F-4D97-AF65-F5344CB8AC3E}">
        <p14:creationId xmlns:p14="http://schemas.microsoft.com/office/powerpoint/2010/main" xmlns="" val="92669072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9">
                                            <p:txEl>
                                              <p:pRg st="0" end="0"/>
                                            </p:txEl>
                                          </p:spTgt>
                                        </p:tgtEl>
                                        <p:attrNameLst>
                                          <p:attrName>style.visibility</p:attrName>
                                        </p:attrNameLst>
                                      </p:cBhvr>
                                      <p:to>
                                        <p:strVal val="visible"/>
                                      </p:to>
                                    </p:set>
                                    <p:animEffect transition="in" filter="fade">
                                      <p:cBhvr>
                                        <p:cTn id="7" dur="2000"/>
                                        <p:tgtEl>
                                          <p:spTgt spid="69">
                                            <p:txEl>
                                              <p:pRg st="0" end="0"/>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880324" y="2874936"/>
            <a:ext cx="20002640" cy="8094524"/>
          </a:xfrm>
          <a:prstGeom prst="rect">
            <a:avLst/>
          </a:prstGeom>
          <a:noFill/>
        </p:spPr>
        <p:txBody>
          <a:bodyPr wrap="square" rtlCol="0">
            <a:spAutoFit/>
          </a:bodyPr>
          <a:lstStyle/>
          <a:p>
            <a:pPr>
              <a:lnSpc>
                <a:spcPct val="130000"/>
              </a:lnSpc>
            </a:pP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en-US" altLang="zh-CN" sz="4000" dirty="0">
              <a:solidFill>
                <a:schemeClr val="tx1">
                  <a:lumMod val="50000"/>
                  <a:lumOff val="50000"/>
                </a:schemeClr>
              </a:solidFill>
              <a:latin typeface="微软雅黑" pitchFamily="34" charset="-122"/>
              <a:ea typeface="微软雅黑" pitchFamily="34" charset="-122"/>
            </a:endParaRPr>
          </a:p>
          <a:p>
            <a:pPr>
              <a:lnSpc>
                <a:spcPct val="130000"/>
              </a:lnSpc>
            </a:pPr>
            <a:r>
              <a:rPr lang="en-US" altLang="zh-CN" sz="4000" b="1" dirty="0">
                <a:solidFill>
                  <a:srgbClr val="EF8340"/>
                </a:solidFill>
                <a:latin typeface="微软雅黑" pitchFamily="34" charset="-122"/>
                <a:ea typeface="微软雅黑" pitchFamily="34" charset="-122"/>
              </a:rPr>
              <a:t>18. </a:t>
            </a:r>
            <a:r>
              <a:rPr lang="zh-CN" altLang="en-US" sz="4000" dirty="0">
                <a:solidFill>
                  <a:schemeClr val="tx1">
                    <a:lumMod val="50000"/>
                    <a:lumOff val="50000"/>
                  </a:schemeClr>
                </a:solidFill>
                <a:latin typeface="微软雅黑" pitchFamily="34" charset="-122"/>
                <a:ea typeface="微软雅黑" pitchFamily="34" charset="-122"/>
              </a:rPr>
              <a:t>依次填入下列各句横线处的成语，最恰当的一组是</a:t>
            </a:r>
            <a:r>
              <a:rPr lang="en-US" altLang="zh-CN" sz="4000" dirty="0">
                <a:solidFill>
                  <a:schemeClr val="tx1">
                    <a:lumMod val="50000"/>
                    <a:lumOff val="50000"/>
                  </a:schemeClr>
                </a:solidFill>
                <a:latin typeface="微软雅黑" pitchFamily="34" charset="-122"/>
                <a:ea typeface="微软雅黑" pitchFamily="34" charset="-122"/>
              </a:rPr>
              <a:t>(</a:t>
            </a:r>
            <a:r>
              <a:rPr lang="zh-CN" altLang="en-US" sz="4000" dirty="0">
                <a:solidFill>
                  <a:schemeClr val="tx1">
                    <a:lumMod val="50000"/>
                    <a:lumOff val="50000"/>
                  </a:schemeClr>
                </a:solidFill>
                <a:latin typeface="微软雅黑" pitchFamily="34" charset="-122"/>
                <a:ea typeface="微软雅黑" pitchFamily="34" charset="-122"/>
              </a:rPr>
              <a:t>　　</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①</a:t>
            </a:r>
            <a:r>
              <a:rPr lang="zh-CN" altLang="en-US" sz="4000" dirty="0">
                <a:solidFill>
                  <a:schemeClr val="tx1">
                    <a:lumMod val="50000"/>
                    <a:lumOff val="50000"/>
                  </a:schemeClr>
                </a:solidFill>
                <a:latin typeface="微软雅黑" pitchFamily="34" charset="-122"/>
                <a:ea typeface="微软雅黑" pitchFamily="34" charset="-122"/>
              </a:rPr>
              <a:t>英拉是泰国第一位女总理。她净身高超过</a:t>
            </a:r>
            <a:r>
              <a:rPr lang="en-US" altLang="zh-CN" sz="4000" dirty="0">
                <a:solidFill>
                  <a:schemeClr val="tx1">
                    <a:lumMod val="50000"/>
                    <a:lumOff val="50000"/>
                  </a:schemeClr>
                </a:solidFill>
                <a:latin typeface="微软雅黑" pitchFamily="34" charset="-122"/>
                <a:ea typeface="微软雅黑" pitchFamily="34" charset="-122"/>
              </a:rPr>
              <a:t>1.70</a:t>
            </a:r>
            <a:r>
              <a:rPr lang="zh-CN" altLang="en-US" sz="4000" dirty="0">
                <a:solidFill>
                  <a:schemeClr val="tx1">
                    <a:lumMod val="50000"/>
                    <a:lumOff val="50000"/>
                  </a:schemeClr>
                </a:solidFill>
                <a:latin typeface="微软雅黑" pitchFamily="34" charset="-122"/>
                <a:ea typeface="微软雅黑" pitchFamily="34" charset="-122"/>
              </a:rPr>
              <a:t>米，穿上高跟鞋后显得身材高挑儿，在泰国女性中称得上</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②元明清书法家的书法都很有法度和功力，技法娴熟，流利美观，但就是缺少一种力量，缺少一种书法家自身应有的</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的精神气象。</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③英国国家博物馆收藏有数量极丰的各类中国文物精品，其中有上千件中国古代青铜器，</a:t>
            </a:r>
            <a:r>
              <a:rPr lang="en-US" altLang="zh-CN" sz="4000" dirty="0">
                <a:solidFill>
                  <a:schemeClr val="tx1">
                    <a:lumMod val="50000"/>
                    <a:lumOff val="50000"/>
                  </a:schemeClr>
                </a:solidFill>
                <a:latin typeface="微软雅黑" pitchFamily="34" charset="-122"/>
                <a:ea typeface="微软雅黑" pitchFamily="34" charset="-122"/>
              </a:rPr>
              <a:t>________</a:t>
            </a:r>
            <a:r>
              <a:rPr lang="zh-CN" altLang="en-US" sz="4000" dirty="0">
                <a:solidFill>
                  <a:schemeClr val="tx1">
                    <a:lumMod val="50000"/>
                    <a:lumOff val="50000"/>
                  </a:schemeClr>
                </a:solidFill>
                <a:latin typeface="微软雅黑" pitchFamily="34" charset="-122"/>
                <a:ea typeface="微软雅黑" pitchFamily="34" charset="-122"/>
              </a:rPr>
              <a:t>之作至少百件。</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A. </a:t>
            </a:r>
            <a:r>
              <a:rPr lang="zh-CN" altLang="en-US" sz="4000" dirty="0">
                <a:solidFill>
                  <a:schemeClr val="tx1">
                    <a:lumMod val="50000"/>
                    <a:lumOff val="50000"/>
                  </a:schemeClr>
                </a:solidFill>
                <a:latin typeface="微软雅黑" pitchFamily="34" charset="-122"/>
                <a:ea typeface="微软雅黑" pitchFamily="34" charset="-122"/>
              </a:rPr>
              <a:t>卓尔不群  鹤立鸡群  出类拔萃          </a:t>
            </a:r>
            <a:r>
              <a:rPr lang="en-US" altLang="zh-CN" sz="4000" dirty="0">
                <a:solidFill>
                  <a:schemeClr val="tx1">
                    <a:lumMod val="50000"/>
                    <a:lumOff val="50000"/>
                  </a:schemeClr>
                </a:solidFill>
                <a:latin typeface="微软雅黑" pitchFamily="34" charset="-122"/>
                <a:ea typeface="微软雅黑" pitchFamily="34" charset="-122"/>
              </a:rPr>
              <a:t>B. </a:t>
            </a:r>
            <a:r>
              <a:rPr lang="zh-CN" altLang="en-US" sz="4000" dirty="0">
                <a:solidFill>
                  <a:schemeClr val="tx1">
                    <a:lumMod val="50000"/>
                    <a:lumOff val="50000"/>
                  </a:schemeClr>
                </a:solidFill>
                <a:latin typeface="微软雅黑" pitchFamily="34" charset="-122"/>
                <a:ea typeface="微软雅黑" pitchFamily="34" charset="-122"/>
              </a:rPr>
              <a:t>出类拔萃  鹤立鸡群  卓尔不群</a:t>
            </a:r>
          </a:p>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C. </a:t>
            </a:r>
            <a:r>
              <a:rPr lang="zh-CN" altLang="en-US" sz="4000" dirty="0">
                <a:solidFill>
                  <a:schemeClr val="tx1">
                    <a:lumMod val="50000"/>
                    <a:lumOff val="50000"/>
                  </a:schemeClr>
                </a:solidFill>
                <a:latin typeface="微软雅黑" pitchFamily="34" charset="-122"/>
                <a:ea typeface="微软雅黑" pitchFamily="34" charset="-122"/>
              </a:rPr>
              <a:t>鹤立鸡群  卓尔不群  出类拔萃          </a:t>
            </a:r>
            <a:r>
              <a:rPr lang="en-US" altLang="zh-CN" sz="4000" dirty="0">
                <a:solidFill>
                  <a:schemeClr val="tx1">
                    <a:lumMod val="50000"/>
                    <a:lumOff val="50000"/>
                  </a:schemeClr>
                </a:solidFill>
                <a:latin typeface="微软雅黑" pitchFamily="34" charset="-122"/>
                <a:ea typeface="微软雅黑" pitchFamily="34" charset="-122"/>
              </a:rPr>
              <a:t>D. </a:t>
            </a:r>
            <a:r>
              <a:rPr lang="zh-CN" altLang="en-US" sz="4000" dirty="0">
                <a:solidFill>
                  <a:schemeClr val="tx1">
                    <a:lumMod val="50000"/>
                    <a:lumOff val="50000"/>
                  </a:schemeClr>
                </a:solidFill>
                <a:latin typeface="微软雅黑" pitchFamily="34" charset="-122"/>
                <a:ea typeface="微软雅黑" pitchFamily="34" charset="-122"/>
              </a:rPr>
              <a:t>鹤立鸡群  出类拔萃  卓尔不群</a:t>
            </a:r>
          </a:p>
        </p:txBody>
      </p:sp>
    </p:spTree>
    <p:extLst>
      <p:ext uri="{BB962C8B-B14F-4D97-AF65-F5344CB8AC3E}">
        <p14:creationId xmlns:p14="http://schemas.microsoft.com/office/powerpoint/2010/main" xmlns="" val="14156451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1880324" y="3088347"/>
            <a:ext cx="20145516" cy="82968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1891998" y="3060750"/>
            <a:ext cx="19931202" cy="2182713"/>
          </a:xfrm>
          <a:prstGeom prst="rect">
            <a:avLst/>
          </a:prstGeom>
        </p:spPr>
        <p:txBody>
          <a:bodyPr wrap="square">
            <a:spAutoFit/>
          </a:bodyPr>
          <a:lstStyle/>
          <a:p>
            <a:pPr eaLnBrk="1" hangingPunct="1">
              <a:lnSpc>
                <a:spcPct val="130000"/>
              </a:lnSpc>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C</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解析</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三个词语都形容不凡。但“鹤立鸡群”多指人的才能或仪表。卓尔不群：优秀卓越，形容超出常人。侧重指人的才华，多用于书面。出类拔萃：形容超出同类。适用范围比“卓尔不群”大，既可指人，也可知物。</a:t>
            </a:r>
          </a:p>
        </p:txBody>
      </p:sp>
    </p:spTree>
    <p:extLst>
      <p:ext uri="{BB962C8B-B14F-4D97-AF65-F5344CB8AC3E}">
        <p14:creationId xmlns:p14="http://schemas.microsoft.com/office/powerpoint/2010/main" xmlns="" val="2845190409"/>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236101"/>
          </a:xfrm>
          <a:prstGeom prst="rect">
            <a:avLst/>
          </a:prstGeom>
          <a:noFill/>
        </p:spPr>
        <p:txBody>
          <a:bodyPr wrap="square" rtlCol="0">
            <a:spAutoFit/>
          </a:bodyPr>
          <a:lstStyle/>
          <a:p>
            <a:pPr>
              <a:lnSpc>
                <a:spcPct val="150000"/>
              </a:lnSpc>
            </a:pP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成语小贴士</a:t>
            </a:r>
            <a:r>
              <a:rPr lang="en-US" altLang="zh-CN" sz="3600" b="1"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ctr">
              <a:lnSpc>
                <a:spcPct val="150000"/>
              </a:lnSpc>
            </a:pPr>
            <a:r>
              <a:rPr lang="zh-CN" altLang="en-US" sz="3600" b="1" dirty="0">
                <a:solidFill>
                  <a:schemeClr val="tx1">
                    <a:lumMod val="50000"/>
                    <a:lumOff val="50000"/>
                  </a:schemeClr>
                </a:solidFill>
                <a:latin typeface="微软雅黑" pitchFamily="34" charset="-122"/>
                <a:ea typeface="微软雅黑" pitchFamily="34" charset="-122"/>
              </a:rPr>
              <a:t>常见范围大小不同的近义成语辨析</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1</a:t>
            </a:r>
            <a:r>
              <a:rPr lang="zh-CN" altLang="en-US" sz="3600" dirty="0">
                <a:solidFill>
                  <a:schemeClr val="tx1">
                    <a:lumMod val="50000"/>
                    <a:lumOff val="50000"/>
                  </a:schemeClr>
                </a:solidFill>
                <a:latin typeface="微软雅黑" pitchFamily="34" charset="-122"/>
                <a:ea typeface="微软雅黑" pitchFamily="34" charset="-122"/>
              </a:rPr>
              <a:t>．安之若素、随遇而安：都有“对环境、遭遇不在意”之意。异：前者多指面对不顺利的境况仍能像平常一样，适用范围小；后者强调在任何环境中都能安然自得，感到满足，也有安于现状、得过且过之意，适用范围大。</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2</a:t>
            </a:r>
            <a:r>
              <a:rPr lang="zh-CN" altLang="en-US" sz="3600" dirty="0">
                <a:solidFill>
                  <a:schemeClr val="tx1">
                    <a:lumMod val="50000"/>
                    <a:lumOff val="50000"/>
                  </a:schemeClr>
                </a:solidFill>
                <a:latin typeface="微软雅黑" pitchFamily="34" charset="-122"/>
                <a:ea typeface="微软雅黑" pitchFamily="34" charset="-122"/>
              </a:rPr>
              <a:t>．咄咄逼人、盛气凌人：都能形容气势汹汹，使人难堪。异：前者的应用范围广，不只用于人，还可用于气势、形势、命令等；后者只用于人，并含有“傲慢自大”的意思。</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3</a:t>
            </a:r>
            <a:r>
              <a:rPr lang="zh-CN" altLang="en-US" sz="3600" dirty="0">
                <a:solidFill>
                  <a:schemeClr val="tx1">
                    <a:lumMod val="50000"/>
                    <a:lumOff val="50000"/>
                  </a:schemeClr>
                </a:solidFill>
                <a:latin typeface="微软雅黑" pitchFamily="34" charset="-122"/>
                <a:ea typeface="微软雅黑" pitchFamily="34" charset="-122"/>
              </a:rPr>
              <a:t>．理所当然、天经地义：都有“按道理应该如此”的意思。异：前者侧重在应当如此，适用范围要比后者大；后者侧重在合乎道理，语意重，色彩庄重，还可指非常正确的、不容置疑的道理。</a:t>
            </a:r>
          </a:p>
          <a:p>
            <a:pPr marL="819150" indent="-819150">
              <a:lnSpc>
                <a:spcPct val="130000"/>
              </a:lnSpc>
            </a:pPr>
            <a:endParaRPr lang="zh-CN" altLang="en-US" sz="36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80670464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023200" y="2946374"/>
            <a:ext cx="19788326" cy="8683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a:solidFill>
                      <a:srgbClr val="EF8340"/>
                    </a:solidFill>
                    <a:latin typeface="微软雅黑" pitchFamily="34" charset="-122"/>
                    <a:ea typeface="微软雅黑" pitchFamily="34" charset="-122"/>
                  </a:rPr>
                  <a:t>考点技法精要</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2023200" y="2874936"/>
            <a:ext cx="19716888" cy="8014502"/>
          </a:xfrm>
          <a:prstGeom prst="rect">
            <a:avLst/>
          </a:prstGeom>
          <a:noFill/>
        </p:spPr>
        <p:txBody>
          <a:bodyPr wrap="square" rtlCol="0">
            <a:spAutoFit/>
          </a:bodyPr>
          <a:lstStyle/>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4</a:t>
            </a:r>
            <a:r>
              <a:rPr lang="zh-CN" altLang="en-US" sz="3600" dirty="0">
                <a:solidFill>
                  <a:schemeClr val="tx1">
                    <a:lumMod val="50000"/>
                    <a:lumOff val="50000"/>
                  </a:schemeClr>
                </a:solidFill>
                <a:latin typeface="微软雅黑" pitchFamily="34" charset="-122"/>
                <a:ea typeface="微软雅黑" pitchFamily="34" charset="-122"/>
              </a:rPr>
              <a:t>．别具一格、别开生面：都有“与众不同，给人一种新的印象、新的感觉”之意。异：前者侧重在“格”，表示风格、样子与众不同，一般用于文艺创作和某些事物；后者侧重在“生面”上，表示新的局面或形式，适用范围较广。</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5</a:t>
            </a:r>
            <a:r>
              <a:rPr lang="zh-CN" altLang="en-US" sz="3600" dirty="0">
                <a:solidFill>
                  <a:schemeClr val="tx1">
                    <a:lumMod val="50000"/>
                    <a:lumOff val="50000"/>
                  </a:schemeClr>
                </a:solidFill>
                <a:latin typeface="微软雅黑" pitchFamily="34" charset="-122"/>
                <a:ea typeface="微软雅黑" pitchFamily="34" charset="-122"/>
              </a:rPr>
              <a:t>．手不释卷、爱不释手：都有“放不下手”的意思。异：前者仅用于对书的喜爱，后者适用范围广。</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6</a:t>
            </a:r>
            <a:r>
              <a:rPr lang="zh-CN" altLang="en-US" sz="3600" dirty="0">
                <a:solidFill>
                  <a:schemeClr val="tx1">
                    <a:lumMod val="50000"/>
                    <a:lumOff val="50000"/>
                  </a:schemeClr>
                </a:solidFill>
                <a:latin typeface="微软雅黑" pitchFamily="34" charset="-122"/>
                <a:ea typeface="微软雅黑" pitchFamily="34" charset="-122"/>
              </a:rPr>
              <a:t>．姹紫嫣红、万紫千红：都有“花多、色彩艳丽”的意思。异：前者只用来形容花，而后者不但可以用来形容花，还可以用来比喻事业繁荣昌盛，事物丰富多彩。</a:t>
            </a:r>
          </a:p>
          <a:p>
            <a:pPr marL="819150" indent="-819150">
              <a:lnSpc>
                <a:spcPct val="130000"/>
              </a:lnSpc>
            </a:pPr>
            <a:r>
              <a:rPr lang="en-US" altLang="zh-CN" sz="3600" dirty="0">
                <a:solidFill>
                  <a:schemeClr val="tx1">
                    <a:lumMod val="50000"/>
                    <a:lumOff val="50000"/>
                  </a:schemeClr>
                </a:solidFill>
                <a:latin typeface="微软雅黑" pitchFamily="34" charset="-122"/>
                <a:ea typeface="微软雅黑" pitchFamily="34" charset="-122"/>
              </a:rPr>
              <a:t>7</a:t>
            </a:r>
            <a:r>
              <a:rPr lang="zh-CN" altLang="en-US" sz="3600" dirty="0">
                <a:solidFill>
                  <a:schemeClr val="tx1">
                    <a:lumMod val="50000"/>
                    <a:lumOff val="50000"/>
                  </a:schemeClr>
                </a:solidFill>
                <a:latin typeface="微软雅黑" pitchFamily="34" charset="-122"/>
                <a:ea typeface="微软雅黑" pitchFamily="34" charset="-122"/>
              </a:rPr>
              <a:t>．脱胎换骨、洗心革面：都用来比喻“彻底改造、重新做人”。异：“脱胎换骨”可以指“罪人”的彻底改造，也可以指思想上有毛病的人的改造，其改造是深入彻底的，适用范围较大；“洗心革面”一般指“罪人”的改造，除了思想上的深入彻底的改造以外，还含有“改变旧的所作所为”的意思，适用范围较小。</a:t>
            </a:r>
          </a:p>
        </p:txBody>
      </p:sp>
    </p:spTree>
    <p:extLst>
      <p:ext uri="{BB962C8B-B14F-4D97-AF65-F5344CB8AC3E}">
        <p14:creationId xmlns:p14="http://schemas.microsoft.com/office/powerpoint/2010/main" xmlns="" val="368946184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3281</TotalTime>
  <Words>17827</Words>
  <Application>Microsoft Office PowerPoint</Application>
  <PresentationFormat>自定义</PresentationFormat>
  <Paragraphs>1743</Paragraphs>
  <Slides>242</Slides>
  <Notes>0</Notes>
  <HiddenSlides>0</HiddenSlides>
  <MMClips>0</MMClips>
  <ScaleCrop>false</ScaleCrop>
  <HeadingPairs>
    <vt:vector size="4" baseType="variant">
      <vt:variant>
        <vt:lpstr>主题</vt:lpstr>
      </vt:variant>
      <vt:variant>
        <vt:i4>1</vt:i4>
      </vt:variant>
      <vt:variant>
        <vt:lpstr>幻灯片标题</vt:lpstr>
      </vt:variant>
      <vt:variant>
        <vt:i4>242</vt:i4>
      </vt:variant>
    </vt:vector>
  </HeadingPairs>
  <TitlesOfParts>
    <vt:vector size="24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534</cp:revision>
  <dcterms:created xsi:type="dcterms:W3CDTF">2016-01-31T01:38:40Z</dcterms:created>
  <dcterms:modified xsi:type="dcterms:W3CDTF">2017-03-17T03:54:58Z</dcterms:modified>
</cp:coreProperties>
</file>