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404" r:id="rId3"/>
    <p:sldId id="486" r:id="rId4"/>
    <p:sldId id="496" r:id="rId5"/>
    <p:sldId id="497" r:id="rId6"/>
    <p:sldId id="498" r:id="rId7"/>
    <p:sldId id="499" r:id="rId8"/>
    <p:sldId id="500" r:id="rId9"/>
    <p:sldId id="501" r:id="rId10"/>
    <p:sldId id="502" r:id="rId11"/>
    <p:sldId id="503" r:id="rId12"/>
    <p:sldId id="505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F4A"/>
    <a:srgbClr val="3ABDF2"/>
    <a:srgbClr val="97C7FB"/>
    <a:srgbClr val="E9FAFF"/>
    <a:srgbClr val="B3D6FC"/>
    <a:srgbClr val="B5DCFE"/>
    <a:srgbClr val="B1E6FA"/>
    <a:srgbClr val="6461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97" autoAdjust="0"/>
    <p:restoredTop sz="95725" autoAdjust="0"/>
  </p:normalViewPr>
  <p:slideViewPr>
    <p:cSldViewPr snapToGrid="0" showGuides="1">
      <p:cViewPr>
        <p:scale>
          <a:sx n="100" d="100"/>
          <a:sy n="100" d="100"/>
        </p:scale>
        <p:origin x="-1692" y="-1734"/>
      </p:cViewPr>
      <p:guideLst>
        <p:guide orient="horz" pos="531"/>
        <p:guide pos="363"/>
        <p:guide pos="54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6513" cy="368665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C05E411-EA50-4D4C-A3A7-8703A9931C93}" type="datetimeFigureOut">
              <a:rPr lang="zh-CN" altLang="en-US"/>
              <a:pPr>
                <a:defRPr/>
              </a:pPr>
              <a:t>2020/9/9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5E757166-8510-4FF7-85DB-EE65776D80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9D557A-D0CF-4833-A672-7A0ABA03A9E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717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9219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  <p:sp>
        <p:nvSpPr>
          <p:cNvPr id="9220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1267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  <p:sp>
        <p:nvSpPr>
          <p:cNvPr id="11268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5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  <p:sp>
        <p:nvSpPr>
          <p:cNvPr id="13316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5363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  <p:sp>
        <p:nvSpPr>
          <p:cNvPr id="15364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方方课堂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 txBox="1">
            <a:spLocks noChangeArrowheads="1"/>
          </p:cNvSpPr>
          <p:nvPr/>
        </p:nvSpPr>
        <p:spPr bwMode="auto">
          <a:xfrm>
            <a:off x="3508375" y="1262063"/>
            <a:ext cx="5930900" cy="777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习作：写作品梗概</a:t>
            </a:r>
            <a:endParaRPr lang="zh-CN" altLang="en-US" sz="4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3" name="图片 3"/>
          <p:cNvPicPr>
            <a:picLocks noChangeAspect="1" noChangeArrowheads="1"/>
          </p:cNvPicPr>
          <p:nvPr/>
        </p:nvPicPr>
        <p:blipFill>
          <a:blip r:embed="rId3" cstate="print"/>
          <a:srcRect l="35078"/>
          <a:stretch>
            <a:fillRect/>
          </a:stretch>
        </p:blipFill>
        <p:spPr bwMode="auto">
          <a:xfrm>
            <a:off x="711200" y="220663"/>
            <a:ext cx="233203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57213" y="688975"/>
            <a:ext cx="8027987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在狱中，凶残的敌人为了得到口供，利用各种手段折磨被捕的共产党员，这些被捕的共产党员每天要面对残酷的刑罚、霉烂的食物、有限的饮水、炎热的天气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但是这些都无法动摇共产党人的意志。即使被捕，共产党人也没有放弃与敌人做斗争。</a:t>
            </a:r>
            <a:r>
              <a:rPr lang="zh-CN" altLang="en-US" sz="3200" b="1" baseline="30000">
                <a:solidFill>
                  <a:srgbClr val="0070C0"/>
                </a:solidFill>
                <a:latin typeface="宋体" pitchFamily="2" charset="-122"/>
              </a:rPr>
              <a:t>④</a:t>
            </a:r>
            <a:endParaRPr lang="en-US" altLang="zh-CN" sz="3200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宋体" pitchFamily="2" charset="-122"/>
              </a:rPr>
              <a:t>④略写狱中斗争情节，高度概括。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23875" y="592138"/>
            <a:ext cx="8096250" cy="435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当解放军攻入四川，即将解放重庆的时候，地下党准备组织狱中暴动，特务头子</a:t>
            </a:r>
            <a:r>
              <a:rPr lang="zh-CN" altLang="en-US" sz="32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徐鹏飞秘密杀害了许云峰、江姐、成岗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等同志，渣滓洞和白公馆同时举行暴动，刘思扬等同志牺牲了，但更多的同志最终冲出了魔窟，伴随着解放军隆隆的炮声，去迎接黎明时分灿烂的曙光！</a:t>
            </a:r>
            <a:r>
              <a:rPr lang="zh-CN" altLang="en-US" sz="3200" b="1" baseline="30000" dirty="0">
                <a:solidFill>
                  <a:srgbClr val="0070C0"/>
                </a:solidFill>
                <a:latin typeface="+mn-ea"/>
              </a:rPr>
              <a:t>⑤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10000"/>
              </a:lnSpc>
              <a:defRPr/>
            </a:pPr>
            <a:r>
              <a:rPr lang="en-US" altLang="zh-CN" sz="3200" b="1" dirty="0">
                <a:latin typeface="+mn-ea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⑤保留故事的结局，使梗概显得完整。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76263" y="700088"/>
            <a:ext cx="8027987" cy="4151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pc="-15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总评：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整个梗概按照原著的叙述顺序，同样使用第三人称的叙述方式进行叙述，将一些次要章节简单略过，删掉了人物外貌、环境、动作、对话等各种描写，只保留主干情节，但故事的中心没有改变，情节有头有尾，结构十分完整。将一部</a:t>
            </a:r>
            <a:r>
              <a:rPr lang="en-US" altLang="zh-CN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余万字的作品，用几百字的梗概清晰地展现出来，实属不易。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10"/>
          <p:cNvSpPr>
            <a:spLocks noChangeArrowheads="1"/>
          </p:cNvSpPr>
          <p:nvPr/>
        </p:nvSpPr>
        <p:spPr bwMode="auto">
          <a:xfrm>
            <a:off x="642938" y="1966913"/>
            <a:ext cx="8027987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241716"/>
                </a:solidFill>
                <a:latin typeface="宋体" pitchFamily="2" charset="-122"/>
              </a:rPr>
              <a:t>    本次习作要求我们对一本书的内容进行概括，以梗概的形式，用简练的语言介绍这本书。</a:t>
            </a:r>
          </a:p>
        </p:txBody>
      </p:sp>
      <p:grpSp>
        <p:nvGrpSpPr>
          <p:cNvPr id="6146" name="组合 10"/>
          <p:cNvGrpSpPr>
            <a:grpSpLocks/>
          </p:cNvGrpSpPr>
          <p:nvPr/>
        </p:nvGrpSpPr>
        <p:grpSpPr bwMode="auto">
          <a:xfrm>
            <a:off x="701675" y="887413"/>
            <a:ext cx="2374900" cy="677862"/>
            <a:chOff x="539750" y="168275"/>
            <a:chExt cx="2374900" cy="677971"/>
          </a:xfrm>
        </p:grpSpPr>
        <p:grpSp>
          <p:nvGrpSpPr>
            <p:cNvPr id="6147" name="组合 1"/>
            <p:cNvGrpSpPr>
              <a:grpSpLocks/>
            </p:cNvGrpSpPr>
            <p:nvPr/>
          </p:nvGrpSpPr>
          <p:grpSpPr bwMode="auto">
            <a:xfrm>
              <a:off x="539750" y="168275"/>
              <a:ext cx="2374900" cy="647700"/>
              <a:chOff x="539750" y="184150"/>
              <a:chExt cx="2374900" cy="647700"/>
            </a:xfrm>
          </p:grpSpPr>
          <p:grpSp>
            <p:nvGrpSpPr>
              <p:cNvPr id="6148" name="组合 45"/>
              <p:cNvGrpSpPr>
                <a:grpSpLocks/>
              </p:cNvGrpSpPr>
              <p:nvPr/>
            </p:nvGrpSpPr>
            <p:grpSpPr bwMode="auto">
              <a:xfrm>
                <a:off x="558800" y="255587"/>
                <a:ext cx="2212975" cy="576263"/>
                <a:chOff x="1855032" y="3219822"/>
                <a:chExt cx="2212912" cy="576064"/>
              </a:xfrm>
            </p:grpSpPr>
            <p:sp>
              <p:nvSpPr>
                <p:cNvPr id="16" name="矩形: 圆角 15"/>
                <p:cNvSpPr/>
                <p:nvPr/>
              </p:nvSpPr>
              <p:spPr>
                <a:xfrm>
                  <a:off x="2115375" y="3219833"/>
                  <a:ext cx="1952569" cy="576157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" name="矩形: 圆角 16"/>
                <p:cNvSpPr/>
                <p:nvPr/>
              </p:nvSpPr>
              <p:spPr>
                <a:xfrm>
                  <a:off x="1855032" y="3219833"/>
                  <a:ext cx="576247" cy="576157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dist="127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5" name="标题 1"/>
              <p:cNvSpPr txBox="1"/>
              <p:nvPr/>
            </p:nvSpPr>
            <p:spPr bwMode="auto">
              <a:xfrm>
                <a:off x="539750" y="184150"/>
                <a:ext cx="2374900" cy="63668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lvl1pPr algn="l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defRPr lang="zh-CN" altLang="en-US" sz="3600" b="1" kern="12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defRPr>
                </a:lvl1pPr>
                <a:lvl2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2pPr>
                <a:lvl3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3pPr>
                <a:lvl4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4pPr>
                <a:lvl5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5pPr>
                <a:lvl6pPr marL="4572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6pPr>
                <a:lvl7pPr marL="9144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7pPr>
                <a:lvl8pPr marL="13716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8pPr>
                <a:lvl9pPr marL="18288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>
                  <a:solidFill>
                    <a:srgbClr val="241716"/>
                  </a:solidFill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542925" y="200030"/>
              <a:ext cx="2344738" cy="646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600" b="1" spc="600" dirty="0">
                  <a:solidFill>
                    <a:srgbClr val="24171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习作内容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76263" y="1087438"/>
            <a:ext cx="8027987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241716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第一步：审题</a:t>
            </a:r>
            <a:endParaRPr lang="en-US" altLang="zh-CN" sz="32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241716"/>
                </a:solidFill>
                <a:latin typeface="楷体" pitchFamily="49" charset="-122"/>
                <a:ea typeface="楷体" pitchFamily="49" charset="-122"/>
              </a:rPr>
              <a:t>    写作品梗概，就是简要地把故事讲出来，尽量长话短说。讲述时不能掐头去尾，不能遗漏重要情节，时间、地点、人物、事件的经过都要交代清楚。</a:t>
            </a:r>
            <a:endParaRPr lang="en-US" altLang="zh-CN" sz="3200" b="1">
              <a:solidFill>
                <a:srgbClr val="24171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194" name="组合 11"/>
          <p:cNvGrpSpPr>
            <a:grpSpLocks/>
          </p:cNvGrpSpPr>
          <p:nvPr/>
        </p:nvGrpSpPr>
        <p:grpSpPr bwMode="auto">
          <a:xfrm>
            <a:off x="539750" y="168275"/>
            <a:ext cx="2374900" cy="677863"/>
            <a:chOff x="539750" y="168275"/>
            <a:chExt cx="2374900" cy="677971"/>
          </a:xfrm>
        </p:grpSpPr>
        <p:grpSp>
          <p:nvGrpSpPr>
            <p:cNvPr id="8195" name="组合 1"/>
            <p:cNvGrpSpPr>
              <a:grpSpLocks/>
            </p:cNvGrpSpPr>
            <p:nvPr/>
          </p:nvGrpSpPr>
          <p:grpSpPr bwMode="auto">
            <a:xfrm>
              <a:off x="539750" y="168275"/>
              <a:ext cx="2374900" cy="647700"/>
              <a:chOff x="539750" y="184150"/>
              <a:chExt cx="2374900" cy="647700"/>
            </a:xfrm>
          </p:grpSpPr>
          <p:grpSp>
            <p:nvGrpSpPr>
              <p:cNvPr id="8196" name="组合 45"/>
              <p:cNvGrpSpPr>
                <a:grpSpLocks/>
              </p:cNvGrpSpPr>
              <p:nvPr/>
            </p:nvGrpSpPr>
            <p:grpSpPr bwMode="auto">
              <a:xfrm>
                <a:off x="558800" y="255587"/>
                <a:ext cx="2212975" cy="576263"/>
                <a:chOff x="1855032" y="3219822"/>
                <a:chExt cx="2212912" cy="576064"/>
              </a:xfrm>
            </p:grpSpPr>
            <p:sp>
              <p:nvSpPr>
                <p:cNvPr id="17" name="矩形: 圆角 16"/>
                <p:cNvSpPr/>
                <p:nvPr/>
              </p:nvSpPr>
              <p:spPr>
                <a:xfrm>
                  <a:off x="2115375" y="3219834"/>
                  <a:ext cx="1952569" cy="576155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8" name="矩形: 圆角 17"/>
                <p:cNvSpPr/>
                <p:nvPr/>
              </p:nvSpPr>
              <p:spPr>
                <a:xfrm>
                  <a:off x="1855032" y="3219834"/>
                  <a:ext cx="576247" cy="576155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dist="127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6" name="标题 1"/>
              <p:cNvSpPr txBox="1"/>
              <p:nvPr/>
            </p:nvSpPr>
            <p:spPr bwMode="auto">
              <a:xfrm>
                <a:off x="539750" y="184150"/>
                <a:ext cx="2374900" cy="63668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lvl1pPr algn="l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defRPr lang="zh-CN" altLang="en-US" sz="3600" b="1" kern="12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defRPr>
                </a:lvl1pPr>
                <a:lvl2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2pPr>
                <a:lvl3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3pPr>
                <a:lvl4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4pPr>
                <a:lvl5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5pPr>
                <a:lvl6pPr marL="4572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6pPr>
                <a:lvl7pPr marL="9144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7pPr>
                <a:lvl8pPr marL="13716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8pPr>
                <a:lvl9pPr marL="18288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>
                  <a:solidFill>
                    <a:srgbClr val="241716"/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42925" y="200030"/>
              <a:ext cx="2344738" cy="646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600" b="1" spc="600" dirty="0">
                  <a:solidFill>
                    <a:srgbClr val="24171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写法指导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76263" y="1382713"/>
            <a:ext cx="8027987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24171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第二步：立意</a:t>
            </a:r>
            <a:endParaRPr lang="en-US" altLang="zh-CN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24171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尊重原作品，做到“三不变”</a:t>
            </a:r>
            <a:r>
              <a:rPr lang="en-US" altLang="zh-CN" sz="3200" b="1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</a:t>
            </a:r>
            <a:r>
              <a:rPr lang="zh-CN" altLang="en-US" sz="3200" b="1" spc="-150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不变、顺序不变、情节不变，“一保留”</a:t>
            </a:r>
            <a:r>
              <a:rPr lang="en-US" altLang="zh-CN" sz="3200" b="1" spc="-150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2417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保留主干。</a:t>
            </a:r>
            <a:endParaRPr lang="en-US" altLang="zh-CN" sz="3200" b="1" dirty="0">
              <a:solidFill>
                <a:srgbClr val="24171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0"/>
          <p:cNvSpPr>
            <a:spLocks noChangeArrowheads="1"/>
          </p:cNvSpPr>
          <p:nvPr/>
        </p:nvSpPr>
        <p:spPr bwMode="auto">
          <a:xfrm>
            <a:off x="504825" y="142875"/>
            <a:ext cx="376237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第三步：思维导图</a:t>
            </a:r>
            <a:endParaRPr lang="en-US" altLang="zh-CN" sz="32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: 圆角 15"/>
          <p:cNvSpPr>
            <a:spLocks noChangeArrowheads="1"/>
          </p:cNvSpPr>
          <p:nvPr/>
        </p:nvSpPr>
        <p:spPr bwMode="auto">
          <a:xfrm>
            <a:off x="1658938" y="846138"/>
            <a:ext cx="2174875" cy="1023937"/>
          </a:xfrm>
          <a:prstGeom prst="roundRect">
            <a:avLst>
              <a:gd name="adj" fmla="val 16667"/>
            </a:avLst>
          </a:prstGeom>
          <a:solidFill>
            <a:srgbClr val="E9FAFF"/>
          </a:solidFill>
          <a:ln w="38100">
            <a:solidFill>
              <a:srgbClr val="3ABDF2"/>
            </a:solidFill>
            <a:round/>
            <a:headEnd/>
            <a:tailEnd/>
          </a:ln>
        </p:spPr>
        <p:txBody>
          <a:bodyPr lIns="72000" tIns="0" rIns="0" anchor="ctr"/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读懂内容，把握脉络。</a:t>
            </a:r>
          </a:p>
        </p:txBody>
      </p:sp>
      <p:sp>
        <p:nvSpPr>
          <p:cNvPr id="17" name="矩形: 圆角 16"/>
          <p:cNvSpPr>
            <a:spLocks noChangeArrowheads="1"/>
          </p:cNvSpPr>
          <p:nvPr/>
        </p:nvSpPr>
        <p:spPr bwMode="auto">
          <a:xfrm>
            <a:off x="1658938" y="2287588"/>
            <a:ext cx="2165350" cy="1025525"/>
          </a:xfrm>
          <a:prstGeom prst="roundRect">
            <a:avLst>
              <a:gd name="adj" fmla="val 16667"/>
            </a:avLst>
          </a:prstGeom>
          <a:solidFill>
            <a:srgbClr val="E9FAFF"/>
          </a:solidFill>
          <a:ln w="38100">
            <a:solidFill>
              <a:srgbClr val="3ABDF2"/>
            </a:solidFill>
            <a:round/>
            <a:headEnd/>
            <a:tailEnd/>
          </a:ln>
        </p:spPr>
        <p:txBody>
          <a:bodyPr lIns="72000" tIns="0" rIns="0" anchor="ctr"/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筛选概括，合并成段。</a:t>
            </a:r>
          </a:p>
        </p:txBody>
      </p:sp>
      <p:sp>
        <p:nvSpPr>
          <p:cNvPr id="18" name="矩形: 圆角 17"/>
          <p:cNvSpPr>
            <a:spLocks noChangeArrowheads="1"/>
          </p:cNvSpPr>
          <p:nvPr/>
        </p:nvSpPr>
        <p:spPr bwMode="auto">
          <a:xfrm>
            <a:off x="1658938" y="3730625"/>
            <a:ext cx="2165350" cy="1023938"/>
          </a:xfrm>
          <a:prstGeom prst="roundRect">
            <a:avLst>
              <a:gd name="adj" fmla="val 16667"/>
            </a:avLst>
          </a:prstGeom>
          <a:solidFill>
            <a:srgbClr val="E9FAFF"/>
          </a:solidFill>
          <a:ln w="38100">
            <a:solidFill>
              <a:srgbClr val="3ABDF2"/>
            </a:solidFill>
            <a:round/>
            <a:headEnd/>
            <a:tailEnd/>
          </a:ln>
        </p:spPr>
        <p:txBody>
          <a:bodyPr lIns="72000" tIns="0" rIns="0" anchor="ctr"/>
          <a:lstStyle/>
          <a:p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锤炼语言，连贯表达。</a:t>
            </a:r>
          </a:p>
        </p:txBody>
      </p:sp>
      <p:sp>
        <p:nvSpPr>
          <p:cNvPr id="19" name="等腰三角形 18"/>
          <p:cNvSpPr>
            <a:spLocks noChangeArrowheads="1"/>
          </p:cNvSpPr>
          <p:nvPr/>
        </p:nvSpPr>
        <p:spPr bwMode="auto">
          <a:xfrm rot="10800000">
            <a:off x="2609850" y="1960563"/>
            <a:ext cx="263525" cy="227012"/>
          </a:xfrm>
          <a:prstGeom prst="triangle">
            <a:avLst>
              <a:gd name="adj" fmla="val 50000"/>
            </a:avLst>
          </a:prstGeom>
          <a:solidFill>
            <a:srgbClr val="E9FAFF"/>
          </a:solidFill>
          <a:ln w="38100">
            <a:solidFill>
              <a:srgbClr val="3ABDF2"/>
            </a:solidFill>
            <a:miter lim="800000"/>
            <a:headEnd/>
            <a:tailEnd/>
          </a:ln>
        </p:spPr>
        <p:txBody>
          <a:bodyPr lIns="72000" tIns="0" rIns="0" anchor="ctr"/>
          <a:lstStyle/>
          <a:p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等腰三角形 19"/>
          <p:cNvSpPr>
            <a:spLocks noChangeArrowheads="1"/>
          </p:cNvSpPr>
          <p:nvPr/>
        </p:nvSpPr>
        <p:spPr bwMode="auto">
          <a:xfrm rot="10800000">
            <a:off x="2609850" y="3406775"/>
            <a:ext cx="263525" cy="228600"/>
          </a:xfrm>
          <a:prstGeom prst="triangle">
            <a:avLst>
              <a:gd name="adj" fmla="val 50000"/>
            </a:avLst>
          </a:prstGeom>
          <a:solidFill>
            <a:srgbClr val="E9FAFF"/>
          </a:solidFill>
          <a:ln w="38100">
            <a:solidFill>
              <a:srgbClr val="3ABDF2"/>
            </a:solidFill>
            <a:miter lim="800000"/>
            <a:headEnd/>
            <a:tailEnd/>
          </a:ln>
        </p:spPr>
        <p:txBody>
          <a:bodyPr lIns="72000" tIns="0" rIns="0" anchor="ctr"/>
          <a:lstStyle/>
          <a:p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719513" y="795338"/>
            <a:ext cx="5216525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楷体" pitchFamily="49" charset="-122"/>
              <a:buChar char="◇"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理清书籍的基本框架，把握要点。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719513" y="1935163"/>
            <a:ext cx="52165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楷体" pitchFamily="49" charset="-122"/>
              <a:buChar char="◇"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保留“主干”，去除“枝叶”，简要概述每个章节的内容。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709988" y="3665538"/>
            <a:ext cx="5151437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楷体" pitchFamily="49" charset="-122"/>
              <a:buChar char="◇"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适当补充内容，自然过渡，使语意清楚连贯。</a:t>
            </a:r>
          </a:p>
        </p:txBody>
      </p:sp>
      <p:grpSp>
        <p:nvGrpSpPr>
          <p:cNvPr id="12298" name="组合 23"/>
          <p:cNvGrpSpPr>
            <a:grpSpLocks/>
          </p:cNvGrpSpPr>
          <p:nvPr/>
        </p:nvGrpSpPr>
        <p:grpSpPr bwMode="auto">
          <a:xfrm>
            <a:off x="504825" y="933450"/>
            <a:ext cx="866775" cy="3713163"/>
            <a:chOff x="505470" y="933436"/>
            <a:chExt cx="865344" cy="3712762"/>
          </a:xfrm>
        </p:grpSpPr>
        <p:sp>
          <p:nvSpPr>
            <p:cNvPr id="25" name="椭圆 24"/>
            <p:cNvSpPr/>
            <p:nvPr/>
          </p:nvSpPr>
          <p:spPr bwMode="auto">
            <a:xfrm>
              <a:off x="532413" y="933436"/>
              <a:ext cx="838401" cy="850808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532413" y="1655671"/>
              <a:ext cx="838401" cy="84922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522904" y="2384254"/>
              <a:ext cx="838401" cy="850808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品</a:t>
              </a:r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505470" y="3092203"/>
              <a:ext cx="838402" cy="850808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梗</a:t>
              </a:r>
            </a:p>
          </p:txBody>
        </p:sp>
        <p:sp>
          <p:nvSpPr>
            <p:cNvPr id="29" name="椭圆 28"/>
            <p:cNvSpPr/>
            <p:nvPr/>
          </p:nvSpPr>
          <p:spPr bwMode="auto">
            <a:xfrm>
              <a:off x="522904" y="3795390"/>
              <a:ext cx="838401" cy="850808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76263" y="862013"/>
            <a:ext cx="8027987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241716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第四步：方法</a:t>
            </a:r>
            <a:endParaRPr lang="en-US" altLang="zh-CN" sz="3200" b="1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solidFill>
                  <a:srgbClr val="241716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摘录、删减。</a:t>
            </a:r>
            <a:r>
              <a:rPr lang="zh-CN" altLang="en-US" sz="3200" b="1">
                <a:solidFill>
                  <a:srgbClr val="241716"/>
                </a:solidFill>
                <a:latin typeface="楷体" pitchFamily="49" charset="-122"/>
                <a:ea typeface="楷体" pitchFamily="49" charset="-122"/>
              </a:rPr>
              <a:t>判断哪些内容必须保留，哪些内容可以删去，不要改变故事的原意。</a:t>
            </a:r>
          </a:p>
          <a:p>
            <a:pPr algn="just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>
                <a:solidFill>
                  <a:srgbClr val="241716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改写、概括。</a:t>
            </a:r>
            <a:r>
              <a:rPr lang="zh-CN" altLang="en-US" sz="3200" b="1">
                <a:solidFill>
                  <a:srgbClr val="241716"/>
                </a:solidFill>
                <a:latin typeface="楷体" pitchFamily="49" charset="-122"/>
                <a:ea typeface="楷体" pitchFamily="49" charset="-122"/>
              </a:rPr>
              <a:t>把长句子缩为短句子，把几句话合并成一句话，或者用自己的话把故事中具体的描写改得更简洁。</a:t>
            </a:r>
            <a:endParaRPr lang="en-US" altLang="zh-CN" sz="3200" b="1">
              <a:solidFill>
                <a:srgbClr val="24171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76263" y="233363"/>
            <a:ext cx="8027987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红岩</a:t>
            </a: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梗概</a:t>
            </a: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    1948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年，山城重庆工潮、学潮风起云涌，斗争达到白热化程度。重庆地下党工运书记许云峰命甫志高建立沙坪书店，作为备用联络站。甫志高为了在工作中一鸣惊人，擅自扩大书店规模，销售进步书刊。</a:t>
            </a:r>
            <a:r>
              <a:rPr lang="zh-CN" altLang="en-US" sz="3200" b="1" baseline="30000">
                <a:solidFill>
                  <a:srgbClr val="0070C0"/>
                </a:solidFill>
                <a:latin typeface="宋体" pitchFamily="2" charset="-122"/>
              </a:rPr>
              <a:t>①</a:t>
            </a:r>
            <a:endParaRPr lang="en-US" altLang="zh-CN" sz="3200" b="1" baseline="3000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①简要交代故事发生的时间、地点和部分人物。</a:t>
            </a:r>
          </a:p>
        </p:txBody>
      </p:sp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539750" y="168275"/>
            <a:ext cx="2374900" cy="677863"/>
            <a:chOff x="539750" y="168275"/>
            <a:chExt cx="2374900" cy="677971"/>
          </a:xfrm>
        </p:grpSpPr>
        <p:grpSp>
          <p:nvGrpSpPr>
            <p:cNvPr id="16387" name="组合 1"/>
            <p:cNvGrpSpPr>
              <a:grpSpLocks/>
            </p:cNvGrpSpPr>
            <p:nvPr/>
          </p:nvGrpSpPr>
          <p:grpSpPr bwMode="auto">
            <a:xfrm>
              <a:off x="539750" y="168275"/>
              <a:ext cx="2374900" cy="647700"/>
              <a:chOff x="539750" y="184150"/>
              <a:chExt cx="2374900" cy="647700"/>
            </a:xfrm>
          </p:grpSpPr>
          <p:grpSp>
            <p:nvGrpSpPr>
              <p:cNvPr id="16388" name="组合 45"/>
              <p:cNvGrpSpPr>
                <a:grpSpLocks/>
              </p:cNvGrpSpPr>
              <p:nvPr/>
            </p:nvGrpSpPr>
            <p:grpSpPr bwMode="auto">
              <a:xfrm>
                <a:off x="558800" y="255587"/>
                <a:ext cx="2212975" cy="576263"/>
                <a:chOff x="1855032" y="3219822"/>
                <a:chExt cx="2212912" cy="576064"/>
              </a:xfrm>
            </p:grpSpPr>
            <p:sp>
              <p:nvSpPr>
                <p:cNvPr id="11" name="矩形: 圆角 10"/>
                <p:cNvSpPr/>
                <p:nvPr/>
              </p:nvSpPr>
              <p:spPr>
                <a:xfrm>
                  <a:off x="2115375" y="3219834"/>
                  <a:ext cx="1952569" cy="576155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矩形: 圆角 11"/>
                <p:cNvSpPr/>
                <p:nvPr/>
              </p:nvSpPr>
              <p:spPr>
                <a:xfrm>
                  <a:off x="1855032" y="3219834"/>
                  <a:ext cx="576247" cy="576155"/>
                </a:xfrm>
                <a:prstGeom prst="roundRect">
                  <a:avLst>
                    <a:gd name="adj" fmla="val 21946"/>
                  </a:avLst>
                </a:prstGeom>
                <a:solidFill>
                  <a:schemeClr val="accent6"/>
                </a:solidFill>
                <a:ln>
                  <a:noFill/>
                </a:ln>
                <a:effectLst>
                  <a:outerShdw dist="127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716280" eaLnBrk="0" hangingPunct="0">
                    <a:lnSpc>
                      <a:spcPct val="120000"/>
                    </a:lnSpc>
                    <a:defRPr/>
                  </a:pPr>
                  <a:endParaRPr lang="zh-CN" altLang="en-US" sz="2800" b="1" dirty="0">
                    <a:ln w="0">
                      <a:noFill/>
                    </a:ln>
                    <a:solidFill>
                      <a:schemeClr val="bg1"/>
                    </a:solidFill>
                    <a:effectLst>
                      <a:outerShdw blurRad="63500" dist="635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" name="标题 1"/>
              <p:cNvSpPr txBox="1"/>
              <p:nvPr/>
            </p:nvSpPr>
            <p:spPr bwMode="auto">
              <a:xfrm>
                <a:off x="539750" y="184150"/>
                <a:ext cx="2374900" cy="63668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lvl1pPr algn="l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defRPr lang="zh-CN" altLang="en-US" sz="3600" b="1" kern="1200" spc="6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defRPr>
                </a:lvl1pPr>
                <a:lvl2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2pPr>
                <a:lvl3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3pPr>
                <a:lvl4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4pPr>
                <a:lvl5pPr algn="l" rtl="0" eaLnBrk="0" fontAlgn="base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5pPr>
                <a:lvl6pPr marL="4572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6pPr>
                <a:lvl7pPr marL="9144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7pPr>
                <a:lvl8pPr marL="13716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8pPr>
                <a:lvl9pPr marL="1828800" algn="l" rtl="0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1"/>
                    </a:solidFill>
                    <a:latin typeface="等线 Light" panose="02010600030101010101" pitchFamily="2" charset="-122"/>
                    <a:ea typeface="等线 Light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>
                  <a:solidFill>
                    <a:srgbClr val="241716"/>
                  </a:solidFill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542925" y="200030"/>
              <a:ext cx="2344738" cy="6462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zh-CN" altLang="en-US" sz="3600" b="1" spc="600" dirty="0">
                  <a:solidFill>
                    <a:srgbClr val="24171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佳作引路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39750" y="1087438"/>
            <a:ext cx="8285163" cy="3559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由于斗争</a:t>
            </a:r>
            <a:r>
              <a:rPr lang="zh-CN" altLang="en-US" sz="32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需要，江姐被派往华蓥山工作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，途中发现自己的丈夫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华蓥山纵队政委彭松涛已经遇害，她强忍悲痛，继续开展工作。</a:t>
            </a:r>
            <a:r>
              <a:rPr lang="zh-CN" altLang="en-US" sz="3200" b="1" baseline="30000" dirty="0">
                <a:solidFill>
                  <a:srgbClr val="0070C0"/>
                </a:solidFill>
                <a:latin typeface="+mn-ea"/>
              </a:rPr>
              <a:t>②</a:t>
            </a:r>
            <a:endParaRPr lang="en-US" altLang="zh-CN" sz="3200" b="1" dirty="0">
              <a:solidFill>
                <a:srgbClr val="0070C0"/>
              </a:solidFill>
              <a:latin typeface="+mn-ea"/>
              <a:ea typeface="+mn-ea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②彭松涛不是作品的主要人物，一笔带过，突出江姐这个人物形象。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576263" y="201613"/>
            <a:ext cx="8027987" cy="4740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甫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志高自作主张招收郑克昌入店工作，</a:t>
            </a:r>
            <a:endParaRPr lang="en-US" altLang="zh-CN" sz="3200" b="1" spc="-15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许云峰发现郑克昌行迹可疑，便让甫志高通知所有人员转移。甫志高不听劝告，最终被捕，后叛变投敌，由此引发了一场大搜捕</a:t>
            </a:r>
            <a:r>
              <a:rPr lang="en-US" altLang="zh-CN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-150" dirty="0">
                <a:latin typeface="楷体" panose="02010609060101010101" pitchFamily="49" charset="-122"/>
                <a:ea typeface="楷体" panose="02010609060101010101" pitchFamily="49" charset="-122"/>
              </a:rPr>
              <a:t>许云峰、成岗、余新江、江姐、刘思扬等人相继被捕，被关进渣滓洞和白公馆。</a:t>
            </a:r>
            <a:r>
              <a:rPr lang="zh-CN" altLang="en-US" sz="3200" b="1" baseline="30000" dirty="0">
                <a:solidFill>
                  <a:srgbClr val="0070C0"/>
                </a:solidFill>
                <a:latin typeface="+mn-ea"/>
              </a:rPr>
              <a:t>③</a:t>
            </a:r>
            <a:endParaRPr lang="en-US" altLang="zh-CN" sz="3200" b="1" spc="-15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③概述甫志高被捕，叛变投敌，出卖同志的情节，简洁凝练。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>
        <a:spAutoFit/>
      </a:bodyPr>
      <a:lstStyle>
        <a:defPPr indent="0" algn="l" eaLnBrk="1" hangingPunct="1">
          <a:lnSpc>
            <a:spcPct val="120000"/>
          </a:lnSpc>
          <a:buFont typeface="Arial" panose="020B0604020202020204" pitchFamily="34" charset="0"/>
          <a:buNone/>
          <a:defRPr sz="3200" b="1" dirty="0" smtClean="0">
            <a:solidFill>
              <a:schemeClr val="bg1"/>
            </a:solidFill>
            <a:latin typeface="宋体" panose="02010600030101010101" pitchFamily="2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740</Words>
  <Characters>0</Characters>
  <Application>Microsoft Office PowerPoint</Application>
  <DocSecurity>0</DocSecurity>
  <PresentationFormat>全屏显示(16:9)</PresentationFormat>
  <Lines>0</Lines>
  <Paragraphs>47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楷体</vt:lpstr>
      <vt:lpstr>黑体</vt:lpstr>
      <vt:lpstr>+mn-ea</vt:lpstr>
      <vt:lpstr>Segoe Print</vt:lpstr>
      <vt:lpstr>等线 Light</vt:lpstr>
      <vt:lpstr>微软雅黑</vt:lpstr>
      <vt:lpstr>Arial Unicode MS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老百晓在线</cp:lastModifiedBy>
  <cp:revision>1</cp:revision>
  <dcterms:created xsi:type="dcterms:W3CDTF">2016-10-29T08:56:49Z</dcterms:created>
  <dcterms:modified xsi:type="dcterms:W3CDTF">2020-09-08T17:58:07Z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2052-11.1.0.9339</vt:lpwstr>
  </property>
</Properties>
</file>