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91" r:id="rId4"/>
    <p:sldId id="257" r:id="rId5"/>
    <p:sldId id="258" r:id="rId6"/>
    <p:sldId id="259" r:id="rId7"/>
    <p:sldId id="260" r:id="rId8"/>
    <p:sldId id="261" r:id="rId9"/>
    <p:sldId id="262" r:id="rId10"/>
    <p:sldId id="263" r:id="rId11"/>
    <p:sldId id="267" r:id="rId12"/>
    <p:sldId id="279" r:id="rId13"/>
    <p:sldId id="266" r:id="rId14"/>
    <p:sldId id="275" r:id="rId15"/>
    <p:sldId id="274" r:id="rId16"/>
    <p:sldId id="265" r:id="rId17"/>
    <p:sldId id="264" r:id="rId18"/>
    <p:sldId id="268" r:id="rId19"/>
    <p:sldId id="269" r:id="rId20"/>
    <p:sldId id="271" r:id="rId21"/>
    <p:sldId id="270" r:id="rId22"/>
    <p:sldId id="272"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12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19920000">
            <a:off x="1689100" y="2557145"/>
            <a:ext cx="881316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rPr>
              <a:t>赵生勤老师课件</a:t>
            </a:r>
            <a:endPar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52" name="图片 2051" descr="VG5105"/>
          <p:cNvPicPr>
            <a:picLocks noChangeAspect="1"/>
          </p:cNvPicPr>
          <p:nvPr/>
        </p:nvPicPr>
        <p:blipFill>
          <a:blip r:embed="rId1"/>
          <a:srcRect l="4323" t="13296" r="18667" b="5407"/>
          <a:stretch>
            <a:fillRect/>
          </a:stretch>
        </p:blipFill>
        <p:spPr>
          <a:xfrm>
            <a:off x="150495" y="170815"/>
            <a:ext cx="11889740" cy="6586855"/>
          </a:xfrm>
          <a:prstGeom prst="rect">
            <a:avLst/>
          </a:prstGeom>
          <a:noFill/>
          <a:ln w="9525">
            <a:noFill/>
          </a:ln>
        </p:spPr>
      </p:pic>
      <p:sp>
        <p:nvSpPr>
          <p:cNvPr id="4" name="文本框 3"/>
          <p:cNvSpPr txBox="1"/>
          <p:nvPr/>
        </p:nvSpPr>
        <p:spPr>
          <a:xfrm>
            <a:off x="827405" y="1633220"/>
            <a:ext cx="10736580" cy="2646045"/>
          </a:xfrm>
          <a:prstGeom prst="rect">
            <a:avLst/>
          </a:prstGeom>
          <a:noFill/>
        </p:spPr>
        <p:txBody>
          <a:bodyPr wrap="none" rtlCol="0" anchor="t">
            <a:spAutoFit/>
          </a:bodyPr>
          <a:p>
            <a:r>
              <a:rPr lang="zh-CN" altLang="en-US" sz="16600" b="1" dirty="0">
                <a:solidFill>
                  <a:srgbClr val="FF0000"/>
                </a:solidFill>
                <a:latin typeface="Arial" panose="020B0604020202020204" pitchFamily="34" charset="0"/>
                <a:ea typeface="华文行楷" panose="02010800040101010101" pitchFamily="2" charset="-122"/>
                <a:sym typeface="+mn-ea"/>
              </a:rPr>
              <a:t>小二黑结婚</a:t>
            </a:r>
            <a:endParaRPr lang="zh-CN" altLang="en-US" sz="16600" b="1" dirty="0">
              <a:solidFill>
                <a:srgbClr val="FF0000"/>
              </a:solidFill>
              <a:latin typeface="Arial" panose="020B0604020202020204" pitchFamily="34" charset="0"/>
              <a:ea typeface="华文行楷" panose="02010800040101010101" pitchFamily="2" charset="-122"/>
              <a:sym typeface="+mn-ea"/>
            </a:endParaRPr>
          </a:p>
        </p:txBody>
      </p:sp>
      <p:sp>
        <p:nvSpPr>
          <p:cNvPr id="5" name="文本框 4"/>
          <p:cNvSpPr txBox="1"/>
          <p:nvPr/>
        </p:nvSpPr>
        <p:spPr>
          <a:xfrm>
            <a:off x="4630420" y="4756785"/>
            <a:ext cx="2929890" cy="1198880"/>
          </a:xfrm>
          <a:prstGeom prst="rect">
            <a:avLst/>
          </a:prstGeom>
          <a:noFill/>
        </p:spPr>
        <p:txBody>
          <a:bodyPr wrap="none" rtlCol="0" anchor="t">
            <a:spAutoFit/>
          </a:bodyPr>
          <a:p>
            <a:r>
              <a:rPr lang="zh-CN" altLang="en-US" sz="7200" b="1" dirty="0">
                <a:solidFill>
                  <a:srgbClr val="1612C8"/>
                </a:solidFill>
                <a:latin typeface="华文行楷" panose="02010800040101010101" pitchFamily="2" charset="-122"/>
                <a:ea typeface="华文行楷" panose="02010800040101010101" pitchFamily="2" charset="-122"/>
                <a:sym typeface="+mn-ea"/>
              </a:rPr>
              <a:t>赵树理</a:t>
            </a:r>
            <a:endParaRPr lang="zh-CN" altLang="en-US" sz="7200" b="1" dirty="0">
              <a:solidFill>
                <a:srgbClr val="1612C8"/>
              </a:solidFill>
              <a:latin typeface="华文行楷" panose="02010800040101010101" pitchFamily="2" charset="-122"/>
              <a:ea typeface="华文行楷" panose="020108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p:cTn id="7" dur="1000" fill="hold"/>
                                        <p:tgtEl>
                                          <p:spTgt spid="2052"/>
                                        </p:tgtEl>
                                        <p:attrNameLst>
                                          <p:attrName>ppt_w</p:attrName>
                                        </p:attrNameLst>
                                      </p:cBhvr>
                                      <p:tavLst>
                                        <p:tav tm="0">
                                          <p:val>
                                            <p:strVal val="#ppt_w*0.70"/>
                                          </p:val>
                                        </p:tav>
                                        <p:tav tm="100000">
                                          <p:val>
                                            <p:strVal val="#ppt_w"/>
                                          </p:val>
                                        </p:tav>
                                      </p:tavLst>
                                    </p:anim>
                                    <p:anim calcmode="lin" valueType="num">
                                      <p:cBhvr>
                                        <p:cTn id="8" dur="1000" fill="hold"/>
                                        <p:tgtEl>
                                          <p:spTgt spid="2052"/>
                                        </p:tgtEl>
                                        <p:attrNameLst>
                                          <p:attrName>ppt_h</p:attrName>
                                        </p:attrNameLst>
                                      </p:cBhvr>
                                      <p:tavLst>
                                        <p:tav tm="0">
                                          <p:val>
                                            <p:strVal val="#ppt_h"/>
                                          </p:val>
                                        </p:tav>
                                        <p:tav tm="100000">
                                          <p:val>
                                            <p:strVal val="#ppt_h"/>
                                          </p:val>
                                        </p:tav>
                                      </p:tavLst>
                                    </p:anim>
                                    <p:animEffect transition="in" filter="fade">
                                      <p:cBhvr>
                                        <p:cTn id="9" dur="1000"/>
                                        <p:tgtEl>
                                          <p:spTgt spid="2052"/>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000"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26720" y="1206500"/>
            <a:ext cx="11338560" cy="5405755"/>
          </a:xfrm>
          <a:prstGeom prst="rect">
            <a:avLst/>
          </a:prstGeom>
          <a:noFill/>
          <a:ln w="9525">
            <a:noFill/>
          </a:ln>
        </p:spPr>
        <p:txBody>
          <a:bodyPr wrap="square">
            <a:spAutoFit/>
          </a:bodyPr>
          <a:p>
            <a:pPr indent="0">
              <a:lnSpc>
                <a:spcPct val="120000"/>
              </a:lnSpc>
            </a:pP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这篇小说的</a:t>
            </a:r>
            <a:r>
              <a:rPr lang="zh-CN" sz="3600" b="1">
                <a:solidFill>
                  <a:srgbClr val="FF0000"/>
                </a:solidFill>
                <a:latin typeface="华文中宋" panose="02010600040101010101" charset="-122"/>
                <a:ea typeface="华文中宋" panose="02010600040101010101" charset="-122"/>
                <a:cs typeface="华文中宋" panose="02010600040101010101" charset="-122"/>
              </a:rPr>
              <a:t>故事性特别强</a:t>
            </a:r>
            <a:r>
              <a:rPr lang="zh-CN" sz="3600" b="1">
                <a:latin typeface="华文中宋" panose="02010600040101010101" charset="-122"/>
                <a:ea typeface="华文中宋" panose="02010600040101010101" charset="-122"/>
                <a:cs typeface="华文中宋" panose="02010600040101010101" charset="-122"/>
              </a:rPr>
              <a:t>。故事情节波澜起伏，而又连贯完整。</a:t>
            </a:r>
            <a:r>
              <a:rPr lang="zh-CN" sz="3600" b="1">
                <a:solidFill>
                  <a:srgbClr val="FF0000"/>
                </a:solidFill>
                <a:latin typeface="华文中宋" panose="02010600040101010101" charset="-122"/>
                <a:ea typeface="华文中宋" panose="02010600040101010101" charset="-122"/>
                <a:cs typeface="华文中宋" panose="02010600040101010101" charset="-122"/>
              </a:rPr>
              <a:t>节选部分是故事情节的高潮和结局部分。</a:t>
            </a:r>
            <a:r>
              <a:rPr lang="zh-CN" sz="3600" b="1">
                <a:solidFill>
                  <a:srgbClr val="1612C8"/>
                </a:solidFill>
                <a:latin typeface="华文中宋" panose="02010600040101010101" charset="-122"/>
                <a:ea typeface="华文中宋" panose="02010600040101010101" charset="-122"/>
                <a:cs typeface="华文中宋" panose="02010600040101010101" charset="-122"/>
              </a:rPr>
              <a:t>恶霸受到镇压，旧思想受到批评，两位“神仙”有了转变，年轻人追求的自由婚姻获得成功。</a:t>
            </a:r>
            <a:r>
              <a:rPr lang="zh-CN" sz="3600" b="1">
                <a:latin typeface="华文中宋" panose="02010600040101010101" charset="-122"/>
                <a:ea typeface="华文中宋" panose="02010600040101010101" charset="-122"/>
                <a:cs typeface="华文中宋" panose="02010600040101010101" charset="-122"/>
              </a:rPr>
              <a:t>作者善于组织尖锐、复杂的矛盾冲突，按时间顺序作叙述，一环扣一环，前后衔接得紧凑严密，读来清晰自然。作品</a:t>
            </a:r>
            <a:r>
              <a:rPr lang="zh-CN" sz="3600" b="1">
                <a:solidFill>
                  <a:srgbClr val="FF0000"/>
                </a:solidFill>
                <a:latin typeface="华文中宋" panose="02010600040101010101" charset="-122"/>
                <a:ea typeface="华文中宋" panose="02010600040101010101" charset="-122"/>
                <a:cs typeface="华文中宋" panose="02010600040101010101" charset="-122"/>
              </a:rPr>
              <a:t>以叙述故事为主</a:t>
            </a:r>
            <a:r>
              <a:rPr lang="zh-CN" sz="3600" b="1">
                <a:latin typeface="华文中宋" panose="02010600040101010101" charset="-122"/>
                <a:ea typeface="华文中宋" panose="02010600040101010101" charset="-122"/>
                <a:cs typeface="华文中宋" panose="02010600040101010101" charset="-122"/>
              </a:rPr>
              <a:t>，</a:t>
            </a:r>
            <a:r>
              <a:rPr lang="zh-CN" sz="3600" b="1">
                <a:solidFill>
                  <a:srgbClr val="FF0000"/>
                </a:solidFill>
                <a:latin typeface="华文中宋" panose="02010600040101010101" charset="-122"/>
                <a:ea typeface="华文中宋" panose="02010600040101010101" charset="-122"/>
                <a:cs typeface="华文中宋" panose="02010600040101010101" charset="-122"/>
              </a:rPr>
              <a:t>在叙述中突出人物形象</a:t>
            </a:r>
            <a:r>
              <a:rPr lang="zh-CN" sz="3600" b="1">
                <a:latin typeface="华文中宋" panose="02010600040101010101" charset="-122"/>
                <a:ea typeface="华文中宋" panose="02010600040101010101" charset="-122"/>
                <a:cs typeface="华文中宋" panose="02010600040101010101" charset="-122"/>
              </a:rPr>
              <a:t>，其他描绘</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如景物和心理描写</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从简，并融入故事叙述之中。</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480560" y="393065"/>
            <a:ext cx="3230880" cy="706755"/>
          </a:xfrm>
          <a:prstGeom prst="rect">
            <a:avLst/>
          </a:prstGeom>
          <a:noFill/>
        </p:spPr>
        <p:txBody>
          <a:bodyPr wrap="none" rtlCol="0" anchor="t">
            <a:spAutoFit/>
          </a:bodyPr>
          <a:p>
            <a:r>
              <a:rPr lang="zh-CN" sz="4000" b="1">
                <a:solidFill>
                  <a:srgbClr val="FF0000"/>
                </a:solidFill>
                <a:latin typeface="微软雅黑" panose="020B0503020204020204" charset="-122"/>
                <a:ea typeface="微软雅黑" panose="020B0503020204020204" charset="-122"/>
                <a:sym typeface="+mn-ea"/>
              </a:rPr>
              <a:t>情节结构特色</a:t>
            </a:r>
            <a:endParaRPr lang="zh-CN" altLang="en-US" sz="4000" b="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2513965" y="161925"/>
            <a:ext cx="7164070" cy="1414780"/>
          </a:xfrm>
          <a:prstGeom prst="rect">
            <a:avLst/>
          </a:prstGeom>
          <a:noFill/>
        </p:spPr>
        <p:txBody>
          <a:bodyPr wrap="square" rtlCol="0">
            <a:spAutoFit/>
          </a:bodyPr>
          <a:p>
            <a:pPr indent="0" algn="just" eaLnBrk="1" latinLnBrk="0" hangingPunct="1">
              <a:lnSpc>
                <a:spcPct val="150000"/>
              </a:lnSpc>
            </a:pPr>
            <a:r>
              <a:rPr sz="2800" b="1">
                <a:solidFill>
                  <a:srgbClr val="FF0000"/>
                </a:solidFill>
                <a:latin typeface="微软雅黑" panose="020B0503020204020204" charset="-122"/>
                <a:ea typeface="微软雅黑" panose="020B0503020204020204" charset="-122"/>
                <a:sym typeface="+mn-ea"/>
              </a:rPr>
              <a:t>本文</a:t>
            </a:r>
            <a:r>
              <a:rPr sz="2800" b="1">
                <a:solidFill>
                  <a:srgbClr val="FF0000"/>
                </a:solidFill>
                <a:latin typeface="微软雅黑" panose="020B0503020204020204" charset="-122"/>
                <a:ea typeface="微软雅黑" panose="020B0503020204020204" charset="-122"/>
              </a:rPr>
              <a:t>选自小说《小二黑结婚》的高潮和结局</a:t>
            </a:r>
            <a:endParaRPr sz="2800" b="1">
              <a:solidFill>
                <a:srgbClr val="FF0000"/>
              </a:solidFill>
              <a:latin typeface="微软雅黑" panose="020B0503020204020204" charset="-122"/>
              <a:ea typeface="微软雅黑" panose="020B0503020204020204" charset="-122"/>
            </a:endParaRPr>
          </a:p>
          <a:p>
            <a:pPr indent="0" algn="l" eaLnBrk="1" latinLnBrk="0" hangingPunct="1">
              <a:lnSpc>
                <a:spcPct val="110000"/>
              </a:lnSpc>
            </a:pPr>
            <a:r>
              <a:rPr lang="en-US" sz="4000" b="1">
                <a:solidFill>
                  <a:srgbClr val="FF0000"/>
                </a:solidFill>
                <a:latin typeface="微软雅黑" panose="020B0503020204020204" charset="-122"/>
                <a:ea typeface="微软雅黑" panose="020B0503020204020204" charset="-122"/>
              </a:rPr>
              <a:t>          </a:t>
            </a:r>
            <a:r>
              <a:rPr sz="4000" b="1">
                <a:solidFill>
                  <a:srgbClr val="FF0000"/>
                </a:solidFill>
                <a:latin typeface="微软雅黑" panose="020B0503020204020204" charset="-122"/>
                <a:ea typeface="微软雅黑" panose="020B0503020204020204" charset="-122"/>
              </a:rPr>
              <a:t>可以分成三个部分</a:t>
            </a:r>
            <a:endParaRPr sz="40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520700" y="1708785"/>
            <a:ext cx="11150600" cy="4815840"/>
          </a:xfrm>
          <a:prstGeom prst="rect">
            <a:avLst/>
          </a:prstGeom>
          <a:noFill/>
        </p:spPr>
        <p:txBody>
          <a:bodyPr wrap="square" rtlCol="0" anchor="t">
            <a:spAutoFit/>
          </a:bodyPr>
          <a:p>
            <a:pPr algn="just" eaLnBrk="1" latinLnBrk="0" hangingPunct="1">
              <a:lnSpc>
                <a:spcPct val="12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第一部分</a:t>
            </a:r>
            <a:r>
              <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rPr>
              <a:t>(“二诸葛的神课”)：小二黑和小芹被金旺兄弟“拿双”,押到区上去后,二诸葛一家面对危机的不同表现,这是故事趋近高潮的阶段。</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endParaRPr>
          </a:p>
          <a:p>
            <a:pPr algn="just" eaLnBrk="1" latinLnBrk="0" hangingPunct="1">
              <a:lnSpc>
                <a:spcPct val="12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第二部分</a:t>
            </a:r>
            <a:r>
              <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rPr>
              <a:t>(“恩典恩典”和“看看仙姑”)：在人民政府的保护和支持下,小二黑和小芹取得了婚姻自主的胜利。横暴跋扈的金旺兄弟被处理,两个“神仙”也受到教育。</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endParaRPr>
          </a:p>
          <a:p>
            <a:pPr algn="just" eaLnBrk="1" latinLnBrk="0" hangingPunct="1">
              <a:lnSpc>
                <a:spcPct val="120000"/>
              </a:lnSpc>
            </a:pPr>
            <a:r>
              <a:rPr lang="zh-CN" altLang="en-US" sz="3200" b="1">
                <a:solidFill>
                  <a:srgbClr val="FF0000"/>
                </a:solidFill>
                <a:latin typeface="华文中宋" panose="02010600040101010101" charset="-122"/>
                <a:ea typeface="华文中宋" panose="02010600040101010101" charset="-122"/>
                <a:cs typeface="华文中宋" panose="02010600040101010101" charset="-122"/>
                <a:sym typeface="+mn-ea"/>
              </a:rPr>
              <a:t>第三部分</a:t>
            </a:r>
            <a:r>
              <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rPr>
              <a:t>(“怎么到底”)：金旺和兴旺受到了应有的惩罚,两个“神仙”转变了思想,小二黑和小芹终于获得了幸福。</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91490" y="1096010"/>
            <a:ext cx="11209655" cy="755650"/>
          </a:xfrm>
          <a:prstGeom prst="rect">
            <a:avLst/>
          </a:prstGeom>
          <a:noFill/>
          <a:ln w="9525">
            <a:noFill/>
          </a:ln>
        </p:spPr>
        <p:txBody>
          <a:bodyPr wrap="square">
            <a:spAutoFit/>
          </a:bodyPr>
          <a:p>
            <a:pPr indent="0">
              <a:lnSpc>
                <a:spcPct val="120000"/>
              </a:lnSpc>
            </a:pPr>
            <a:r>
              <a:rPr lang="en-US" altLang="zh-CN" sz="3600" b="1">
                <a:latin typeface="华文中宋" panose="02010600040101010101" charset="-122"/>
                <a:ea typeface="华文中宋" panose="02010600040101010101" charset="-122"/>
                <a:cs typeface="华文中宋" panose="02010600040101010101" charset="-122"/>
              </a:rPr>
              <a:t>   </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480560" y="389255"/>
            <a:ext cx="3230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sym typeface="+mn-ea"/>
              </a:rPr>
              <a:t>三类人物形象</a:t>
            </a:r>
            <a:endParaRPr lang="zh-CN" altLang="en-US" sz="4000" b="1">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492125" y="1096010"/>
            <a:ext cx="11209020" cy="5405755"/>
          </a:xfrm>
          <a:prstGeom prst="rect">
            <a:avLst/>
          </a:prstGeom>
          <a:noFill/>
        </p:spPr>
        <p:txBody>
          <a:bodyPr wrap="square" rtlCol="0">
            <a:spAutoFit/>
          </a:bodyPr>
          <a:p>
            <a:pPr algn="l">
              <a:lnSpc>
                <a:spcPct val="120000"/>
              </a:lnSpc>
            </a:pP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latin typeface="华文中宋" panose="02010600040101010101" charset="-122"/>
                <a:ea typeface="华文中宋" panose="02010600040101010101" charset="-122"/>
                <a:cs typeface="华文中宋" panose="02010600040101010101" charset="-122"/>
                <a:sym typeface="+mn-ea"/>
              </a:rPr>
              <a:t>①</a:t>
            </a: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solidFill>
                  <a:srgbClr val="1612C8"/>
                </a:solidFill>
                <a:latin typeface="华文中宋" panose="02010600040101010101" charset="-122"/>
                <a:ea typeface="华文中宋" panose="02010600040101010101" charset="-122"/>
                <a:cs typeface="华文中宋" panose="02010600040101010101" charset="-122"/>
                <a:sym typeface="+mn-ea"/>
              </a:rPr>
              <a:t>以二诸葛和三仙姑为代表的老一代农民形象。</a:t>
            </a:r>
            <a:r>
              <a:rPr lang="zh-CN" sz="3600" b="1">
                <a:latin typeface="华文中宋" panose="02010600040101010101" charset="-122"/>
                <a:ea typeface="华文中宋" panose="02010600040101010101" charset="-122"/>
                <a:cs typeface="华文中宋" panose="02010600040101010101" charset="-122"/>
                <a:sym typeface="+mn-ea"/>
              </a:rPr>
              <a:t>二诸葛封建愚昧</a:t>
            </a:r>
            <a:r>
              <a:rPr lang="en-US" sz="3600" b="1">
                <a:latin typeface="华文中宋" panose="02010600040101010101" charset="-122"/>
                <a:ea typeface="华文中宋" panose="02010600040101010101" charset="-122"/>
                <a:cs typeface="华文中宋" panose="02010600040101010101" charset="-122"/>
                <a:sym typeface="+mn-ea"/>
              </a:rPr>
              <a:t>,</a:t>
            </a:r>
            <a:r>
              <a:rPr lang="zh-CN" sz="3600" b="1">
                <a:latin typeface="华文中宋" panose="02010600040101010101" charset="-122"/>
                <a:ea typeface="华文中宋" panose="02010600040101010101" charset="-122"/>
                <a:cs typeface="华文中宋" panose="02010600040101010101" charset="-122"/>
                <a:sym typeface="+mn-ea"/>
              </a:rPr>
              <a:t>但性格厚道</a:t>
            </a:r>
            <a:r>
              <a:rPr lang="en-US" sz="3600" b="1">
                <a:latin typeface="华文中宋" panose="02010600040101010101" charset="-122"/>
                <a:ea typeface="华文中宋" panose="02010600040101010101" charset="-122"/>
                <a:cs typeface="华文中宋" panose="02010600040101010101" charset="-122"/>
                <a:sym typeface="+mn-ea"/>
              </a:rPr>
              <a:t>,</a:t>
            </a:r>
            <a:r>
              <a:rPr lang="zh-CN" sz="3600" b="1">
                <a:latin typeface="华文中宋" panose="02010600040101010101" charset="-122"/>
                <a:ea typeface="华文中宋" panose="02010600040101010101" charset="-122"/>
                <a:cs typeface="华文中宋" panose="02010600040101010101" charset="-122"/>
                <a:sym typeface="+mn-ea"/>
              </a:rPr>
              <a:t>软弱胆小。三仙姑却是自私心很重的变态私欲。</a:t>
            </a:r>
            <a:endParaRPr lang="en-US" sz="3600" b="1">
              <a:latin typeface="华文中宋" panose="02010600040101010101" charset="-122"/>
              <a:ea typeface="华文中宋" panose="02010600040101010101" charset="-122"/>
              <a:cs typeface="华文中宋" panose="02010600040101010101" charset="-122"/>
              <a:sym typeface="+mn-ea"/>
            </a:endParaRPr>
          </a:p>
          <a:p>
            <a:pPr algn="l">
              <a:lnSpc>
                <a:spcPct val="120000"/>
              </a:lnSpc>
            </a:pP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latin typeface="华文中宋" panose="02010600040101010101" charset="-122"/>
                <a:ea typeface="华文中宋" panose="02010600040101010101" charset="-122"/>
                <a:cs typeface="华文中宋" panose="02010600040101010101" charset="-122"/>
                <a:sym typeface="+mn-ea"/>
              </a:rPr>
              <a:t>②</a:t>
            </a: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solidFill>
                  <a:srgbClr val="1612C8"/>
                </a:solidFill>
                <a:latin typeface="华文中宋" panose="02010600040101010101" charset="-122"/>
                <a:ea typeface="华文中宋" panose="02010600040101010101" charset="-122"/>
                <a:cs typeface="华文中宋" panose="02010600040101010101" charset="-122"/>
                <a:sym typeface="+mn-ea"/>
              </a:rPr>
              <a:t>以小二黑和小芹为代表的新人形象。</a:t>
            </a:r>
            <a:r>
              <a:rPr lang="zh-CN" sz="3600" b="1">
                <a:latin typeface="华文中宋" panose="02010600040101010101" charset="-122"/>
                <a:ea typeface="华文中宋" panose="02010600040101010101" charset="-122"/>
                <a:cs typeface="华文中宋" panose="02010600040101010101" charset="-122"/>
                <a:sym typeface="+mn-ea"/>
              </a:rPr>
              <a:t>他们是农村中新一代农民的典型。他们接受新思想、新事物快。他们敢于斗争，对包办婚姻敢于斗，充满自信。</a:t>
            </a:r>
            <a:endParaRPr lang="en-US" sz="3600" b="1">
              <a:latin typeface="华文中宋" panose="02010600040101010101" charset="-122"/>
              <a:ea typeface="华文中宋" panose="02010600040101010101" charset="-122"/>
              <a:cs typeface="华文中宋" panose="02010600040101010101" charset="-122"/>
              <a:sym typeface="+mn-ea"/>
            </a:endParaRPr>
          </a:p>
          <a:p>
            <a:pPr algn="l">
              <a:lnSpc>
                <a:spcPct val="120000"/>
              </a:lnSpc>
            </a:pP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latin typeface="华文中宋" panose="02010600040101010101" charset="-122"/>
                <a:ea typeface="华文中宋" panose="02010600040101010101" charset="-122"/>
                <a:cs typeface="华文中宋" panose="02010600040101010101" charset="-122"/>
                <a:sym typeface="+mn-ea"/>
              </a:rPr>
              <a:t>③</a:t>
            </a: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solidFill>
                  <a:srgbClr val="1612C8"/>
                </a:solidFill>
                <a:latin typeface="华文中宋" panose="02010600040101010101" charset="-122"/>
                <a:ea typeface="华文中宋" panose="02010600040101010101" charset="-122"/>
                <a:cs typeface="华文中宋" panose="02010600040101010101" charset="-122"/>
                <a:sym typeface="+mn-ea"/>
              </a:rPr>
              <a:t>以金旺和兴旺兄弟为代表的农村封建残余势力的形象。</a:t>
            </a:r>
            <a:r>
              <a:rPr lang="zh-CN" sz="3600" b="1">
                <a:latin typeface="华文中宋" panose="02010600040101010101" charset="-122"/>
                <a:ea typeface="华文中宋" panose="02010600040101010101" charset="-122"/>
                <a:cs typeface="华文中宋" panose="02010600040101010101" charset="-122"/>
                <a:sym typeface="+mn-ea"/>
              </a:rPr>
              <a:t>他们身为村干部，横行霸道、祸害乡里。</a:t>
            </a:r>
            <a:endParaRPr lang="zh-CN" altLang="en-US" sz="36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0715" y="1230630"/>
            <a:ext cx="10924540" cy="5132070"/>
          </a:xfrm>
          <a:prstGeom prst="rect">
            <a:avLst/>
          </a:prstGeom>
          <a:noFill/>
          <a:ln w="9525">
            <a:noFill/>
          </a:ln>
        </p:spPr>
        <p:txBody>
          <a:bodyPr wrap="square">
            <a:spAutoFit/>
          </a:bodyPr>
          <a:p>
            <a:pPr indent="0">
              <a:lnSpc>
                <a:spcPct val="130000"/>
              </a:lnSpc>
            </a:pPr>
            <a:r>
              <a:rPr lang="en-US"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小说描写的是根据地一对青年男女小二黑和小芹在争取婚姻自主的斗争中，得到民主政权的支持，斗败了封建势力，获得了胜利的故事。小说不仅热情讴歌了自由恋爱的胜利，更歌颂了农民进步的新思想战胜了愚昧、落后、迷信的封建旧思想，歌颂了农民反对封建势力的胜利，从而对解放区新建立的民主政权进行了热情的赞颂。</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5279390" y="313055"/>
            <a:ext cx="1633220" cy="768350"/>
          </a:xfrm>
          <a:prstGeom prst="rect">
            <a:avLst/>
          </a:prstGeom>
          <a:noFill/>
        </p:spPr>
        <p:txBody>
          <a:bodyPr wrap="none" rtlCol="0">
            <a:spAutoFit/>
          </a:bodyPr>
          <a:p>
            <a:pPr algn="l"/>
            <a:r>
              <a:rPr lang="zh-CN" sz="4400" b="1">
                <a:solidFill>
                  <a:srgbClr val="FF0000"/>
                </a:solidFill>
                <a:latin typeface="微软雅黑" panose="020B0503020204020204" charset="-122"/>
                <a:ea typeface="微软雅黑" panose="020B0503020204020204" charset="-122"/>
                <a:sym typeface="+mn-ea"/>
              </a:rPr>
              <a:t>主</a:t>
            </a:r>
            <a:r>
              <a:rPr lang="en-US" altLang="zh-CN" sz="4400" b="1">
                <a:solidFill>
                  <a:srgbClr val="FF0000"/>
                </a:solidFill>
                <a:latin typeface="微软雅黑" panose="020B0503020204020204" charset="-122"/>
                <a:ea typeface="微软雅黑" panose="020B0503020204020204" charset="-122"/>
                <a:sym typeface="+mn-ea"/>
              </a:rPr>
              <a:t>  </a:t>
            </a:r>
            <a:r>
              <a:rPr lang="zh-CN" sz="4400" b="1">
                <a:solidFill>
                  <a:srgbClr val="FF0000"/>
                </a:solidFill>
                <a:latin typeface="微软雅黑" panose="020B0503020204020204" charset="-122"/>
                <a:ea typeface="微软雅黑" panose="020B0503020204020204" charset="-122"/>
                <a:sym typeface="+mn-ea"/>
              </a:rPr>
              <a:t>旨</a:t>
            </a:r>
            <a:endParaRPr lang="zh-CN" altLang="en-US" sz="3600" b="1">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713605" y="798195"/>
            <a:ext cx="2621280" cy="829945"/>
          </a:xfrm>
          <a:prstGeom prst="rect">
            <a:avLst/>
          </a:prstGeom>
          <a:noFill/>
        </p:spPr>
        <p:txBody>
          <a:bodyPr wrap="none" rtlCol="0">
            <a:spAutoFit/>
          </a:bodyPr>
          <a:p>
            <a:pPr algn="l"/>
            <a:r>
              <a:rPr lang="zh-CN" altLang="en-US" sz="4800" b="1">
                <a:solidFill>
                  <a:srgbClr val="FF0000"/>
                </a:solidFill>
                <a:latin typeface="微软雅黑" panose="020B0503020204020204" charset="-122"/>
                <a:ea typeface="微软雅黑" panose="020B0503020204020204" charset="-122"/>
                <a:sym typeface="+mn-ea"/>
              </a:rPr>
              <a:t>语言特色</a:t>
            </a:r>
            <a:endParaRPr lang="zh-CN" altLang="en-US" sz="4800" b="1">
              <a:solidFill>
                <a:srgbClr val="FF0000"/>
              </a:solidFill>
              <a:latin typeface="微软雅黑" panose="020B0503020204020204" charset="-122"/>
              <a:ea typeface="微软雅黑" panose="020B0503020204020204" charset="-122"/>
              <a:sym typeface="+mn-ea"/>
            </a:endParaRPr>
          </a:p>
        </p:txBody>
      </p:sp>
      <p:sp>
        <p:nvSpPr>
          <p:cNvPr id="5" name="文本框 4"/>
          <p:cNvSpPr txBox="1"/>
          <p:nvPr/>
        </p:nvSpPr>
        <p:spPr>
          <a:xfrm>
            <a:off x="1739900" y="1959610"/>
            <a:ext cx="8712200" cy="3856355"/>
          </a:xfrm>
          <a:prstGeom prst="rect">
            <a:avLst/>
          </a:prstGeom>
          <a:noFill/>
        </p:spPr>
        <p:txBody>
          <a:bodyPr wrap="square" rtlCol="0" anchor="t">
            <a:spAutoFit/>
          </a:bodyPr>
          <a:p>
            <a:pPr indent="431800" algn="l">
              <a:lnSpc>
                <a:spcPct val="170000"/>
              </a:lnSpc>
            </a:pPr>
            <a:r>
              <a:rPr lang="en-US" altLang="zh-CN" sz="3600" b="1">
                <a:solidFill>
                  <a:schemeClr val="tx1"/>
                </a:solidFill>
                <a:latin typeface="华文中宋" panose="02010600040101010101" charset="-122"/>
                <a:ea typeface="华文中宋" panose="02010600040101010101" charset="-122"/>
                <a:sym typeface="+mn-ea"/>
              </a:rPr>
              <a:t>   </a:t>
            </a:r>
            <a:r>
              <a:rPr lang="zh-CN" altLang="en-US" sz="3600" b="1">
                <a:solidFill>
                  <a:schemeClr val="tx1"/>
                </a:solidFill>
                <a:latin typeface="华文中宋" panose="02010600040101010101" charset="-122"/>
                <a:ea typeface="华文中宋" panose="02010600040101010101" charset="-122"/>
                <a:sym typeface="+mn-ea"/>
              </a:rPr>
              <a:t>通俗易懂、简洁明快、幽默风趣、生动形象</a:t>
            </a:r>
            <a:endParaRPr lang="zh-CN" altLang="en-US" sz="3600" b="1">
              <a:solidFill>
                <a:schemeClr val="tx1"/>
              </a:solidFill>
              <a:latin typeface="华文中宋" panose="02010600040101010101" charset="-122"/>
              <a:ea typeface="华文中宋" panose="02010600040101010101" charset="-122"/>
            </a:endParaRPr>
          </a:p>
          <a:p>
            <a:pPr indent="431800" algn="l">
              <a:lnSpc>
                <a:spcPct val="170000"/>
              </a:lnSpc>
            </a:pPr>
            <a:r>
              <a:rPr lang="en-US" altLang="zh-CN" sz="3600" b="1">
                <a:solidFill>
                  <a:schemeClr val="tx1"/>
                </a:solidFill>
                <a:latin typeface="华文中宋" panose="02010600040101010101" charset="-122"/>
                <a:ea typeface="华文中宋" panose="02010600040101010101" charset="-122"/>
                <a:sym typeface="+mn-ea"/>
              </a:rPr>
              <a:t>   </a:t>
            </a:r>
            <a:r>
              <a:rPr lang="zh-CN" altLang="en-US" sz="3600" b="1">
                <a:solidFill>
                  <a:schemeClr val="tx1"/>
                </a:solidFill>
                <a:latin typeface="华文中宋" panose="02010600040101010101" charset="-122"/>
                <a:ea typeface="华文中宋" panose="02010600040101010101" charset="-122"/>
                <a:sym typeface="+mn-ea"/>
              </a:rPr>
              <a:t>使用大众化的语言，幽默而又充满乡土气息</a:t>
            </a:r>
            <a:endParaRPr lang="zh-CN" altLang="en-US" sz="3600" b="1">
              <a:solidFill>
                <a:schemeClr val="tx1"/>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2585" y="1024890"/>
            <a:ext cx="11467465" cy="1568450"/>
          </a:xfrm>
          <a:prstGeom prst="rect">
            <a:avLst/>
          </a:prstGeom>
          <a:noFill/>
          <a:ln w="9525">
            <a:noFill/>
          </a:ln>
        </p:spPr>
        <p:txBody>
          <a:bodyPr wrap="square">
            <a:spAutoFit/>
          </a:bodyPr>
          <a:p>
            <a:pPr indent="0">
              <a:lnSpc>
                <a:spcPct val="120000"/>
              </a:lnSpc>
            </a:pPr>
            <a:r>
              <a:rPr lang="en-US" altLang="zh-CN" sz="4000" b="1">
                <a:solidFill>
                  <a:srgbClr val="1612C8"/>
                </a:solidFill>
                <a:latin typeface="华文中宋" panose="02010600040101010101" charset="-122"/>
                <a:ea typeface="华文中宋" panose="02010600040101010101" charset="-122"/>
                <a:cs typeface="华文中宋" panose="02010600040101010101" charset="-122"/>
              </a:rPr>
              <a:t>1.</a:t>
            </a:r>
            <a:r>
              <a:rPr lang="zh-CN" sz="4000" b="1">
                <a:solidFill>
                  <a:srgbClr val="1612C8"/>
                </a:solidFill>
                <a:latin typeface="华文中宋" panose="02010600040101010101" charset="-122"/>
                <a:ea typeface="华文中宋" panose="02010600040101010101" charset="-122"/>
                <a:cs typeface="华文中宋" panose="02010600040101010101" charset="-122"/>
              </a:rPr>
              <a:t>《小二黑结婚》中是怎样在情节发展中刻画三仙姑这个人物形象的？</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770120" y="256540"/>
            <a:ext cx="2524125" cy="768350"/>
          </a:xfrm>
          <a:prstGeom prst="rect">
            <a:avLst/>
          </a:prstGeom>
          <a:noFill/>
        </p:spPr>
        <p:txBody>
          <a:bodyPr wrap="square" rtlCol="0">
            <a:spAutoFit/>
          </a:bodyPr>
          <a:p>
            <a:r>
              <a:rPr lang="zh-CN" altLang="en-US" sz="4400" b="1">
                <a:solidFill>
                  <a:srgbClr val="FF0000"/>
                </a:solidFill>
              </a:rPr>
              <a:t>课文探究</a:t>
            </a:r>
            <a:endParaRPr lang="zh-CN" altLang="en-US" sz="4400" b="1">
              <a:solidFill>
                <a:srgbClr val="FF0000"/>
              </a:solidFill>
            </a:endParaRPr>
          </a:p>
        </p:txBody>
      </p:sp>
      <p:sp>
        <p:nvSpPr>
          <p:cNvPr id="3" name="文本框 2"/>
          <p:cNvSpPr txBox="1"/>
          <p:nvPr/>
        </p:nvSpPr>
        <p:spPr>
          <a:xfrm>
            <a:off x="421005" y="2593340"/>
            <a:ext cx="11222355" cy="4076700"/>
          </a:xfrm>
          <a:prstGeom prst="rect">
            <a:avLst/>
          </a:prstGeom>
          <a:noFill/>
        </p:spPr>
        <p:txBody>
          <a:bodyPr wrap="square" rtlCol="0" anchor="t">
            <a:spAutoFit/>
          </a:bodyPr>
          <a:p>
            <a:pPr indent="0">
              <a:lnSpc>
                <a:spcPct val="120000"/>
              </a:lnSpc>
            </a:pP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latin typeface="华文中宋" panose="02010600040101010101" charset="-122"/>
                <a:ea typeface="华文中宋" panose="02010600040101010101" charset="-122"/>
                <a:cs typeface="华文中宋" panose="02010600040101010101" charset="-122"/>
                <a:sym typeface="+mn-ea"/>
              </a:rPr>
              <a:t>①</a:t>
            </a: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solidFill>
                  <a:srgbClr val="FF0000"/>
                </a:solidFill>
                <a:latin typeface="华文中宋" panose="02010600040101010101" charset="-122"/>
                <a:ea typeface="华文中宋" panose="02010600040101010101" charset="-122"/>
                <a:cs typeface="华文中宋" panose="02010600040101010101" charset="-122"/>
                <a:sym typeface="+mn-ea"/>
              </a:rPr>
              <a:t>作者在情节发展的矛盾冲突中刻画人物。</a:t>
            </a:r>
            <a:r>
              <a:rPr lang="zh-CN" sz="3600" b="1">
                <a:latin typeface="华文中宋" panose="02010600040101010101" charset="-122"/>
                <a:ea typeface="华文中宋" panose="02010600040101010101" charset="-122"/>
                <a:cs typeface="华文中宋" panose="02010600040101010101" charset="-122"/>
                <a:sym typeface="+mn-ea"/>
              </a:rPr>
              <a:t>比如在刻画三仙姑“懒”的这一特点时，没有直接评价，而是放在女儿被抓、一夜未归这个情节中，来展现她的懒。</a:t>
            </a:r>
            <a:endParaRPr lang="zh-CN" sz="3600" b="1">
              <a:latin typeface="华文中宋" panose="02010600040101010101" charset="-122"/>
              <a:ea typeface="华文中宋" panose="02010600040101010101" charset="-122"/>
              <a:cs typeface="华文中宋" panose="02010600040101010101" charset="-122"/>
              <a:sym typeface="+mn-ea"/>
            </a:endParaRPr>
          </a:p>
          <a:p>
            <a:pPr indent="0">
              <a:lnSpc>
                <a:spcPct val="120000"/>
              </a:lnSpc>
            </a:pPr>
            <a:r>
              <a:rPr lang="zh-CN" sz="3600" b="1">
                <a:latin typeface="华文中宋" panose="02010600040101010101" charset="-122"/>
                <a:ea typeface="华文中宋" panose="02010600040101010101" charset="-122"/>
                <a:cs typeface="华文中宋" panose="02010600040101010101" charset="-122"/>
                <a:sym typeface="+mn-ea"/>
              </a:rPr>
              <a:t> </a:t>
            </a: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latin typeface="华文中宋" panose="02010600040101010101" charset="-122"/>
                <a:ea typeface="华文中宋" panose="02010600040101010101" charset="-122"/>
                <a:cs typeface="华文中宋" panose="02010600040101010101" charset="-122"/>
                <a:sym typeface="+mn-ea"/>
              </a:rPr>
              <a:t>②</a:t>
            </a: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solidFill>
                  <a:srgbClr val="FF0000"/>
                </a:solidFill>
                <a:latin typeface="华文中宋" panose="02010600040101010101" charset="-122"/>
                <a:ea typeface="华文中宋" panose="02010600040101010101" charset="-122"/>
                <a:cs typeface="华文中宋" panose="02010600040101010101" charset="-122"/>
                <a:sym typeface="+mn-ea"/>
              </a:rPr>
              <a:t>通过人物的自身行动和言语来展示性格。</a:t>
            </a:r>
            <a:r>
              <a:rPr lang="zh-CN" sz="3600" b="1">
                <a:latin typeface="华文中宋" panose="02010600040101010101" charset="-122"/>
                <a:ea typeface="华文中宋" panose="02010600040101010101" charset="-122"/>
                <a:cs typeface="华文中宋" panose="02010600040101010101" charset="-122"/>
                <a:sym typeface="+mn-ea"/>
              </a:rPr>
              <a:t>比如在刻画三仙姑“老来俏”的这一特点时，也没有直接描写，而是放在区上的交通员传她的这一情节中。</a:t>
            </a:r>
            <a:endParaRPr lang="zh-CN" altLang="en-US" sz="3600" b="1">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3">
                                            <p:txEl>
                                              <p:pRg st="0" end="0"/>
                                            </p:txEl>
                                          </p:spTgt>
                                        </p:tgtEl>
                                        <p:attrNameLst>
                                          <p:attrName>style.visibility</p:attrName>
                                        </p:attrNameLst>
                                      </p:cBhvr>
                                      <p:to>
                                        <p:strVal val="visible"/>
                                      </p:to>
                                    </p:set>
                                    <p:anim calcmode="lin" valueType="num">
                                      <p:cBhvr additive="base">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000" fill="hold">
                                          <p:stCondLst>
                                            <p:cond delay="0"/>
                                          </p:stCondLst>
                                        </p:cTn>
                                        <p:tgtEl>
                                          <p:spTgt spid="3">
                                            <p:txEl>
                                              <p:pRg st="1" end="1"/>
                                            </p:txEl>
                                          </p:spTgt>
                                        </p:tgtEl>
                                        <p:attrNameLst>
                                          <p:attrName>style.visibility</p:attrName>
                                        </p:attrNameLst>
                                      </p:cBhvr>
                                      <p:to>
                                        <p:strVal val="visible"/>
                                      </p:to>
                                    </p:set>
                                    <p:anim calcmode="lin" valueType="num">
                                      <p:cBhvr additive="base">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05435" y="120650"/>
            <a:ext cx="11708765" cy="1198880"/>
          </a:xfrm>
          <a:prstGeom prst="rect">
            <a:avLst/>
          </a:prstGeom>
          <a:noFill/>
          <a:ln w="9525">
            <a:noFill/>
          </a:ln>
        </p:spPr>
        <p:txBody>
          <a:bodyPr wrap="square">
            <a:spAutoFit/>
          </a:bodyPr>
          <a:p>
            <a:pPr indent="0"/>
            <a:r>
              <a:rPr lang="en-US" altLang="zh-CN" sz="3600" b="1">
                <a:solidFill>
                  <a:srgbClr val="1612C8"/>
                </a:solidFill>
                <a:latin typeface="华文中宋" panose="02010600040101010101" charset="-122"/>
                <a:ea typeface="华文中宋" panose="02010600040101010101" charset="-122"/>
                <a:cs typeface="华文中宋" panose="02010600040101010101" charset="-122"/>
              </a:rPr>
              <a:t>2.</a:t>
            </a:r>
            <a:r>
              <a:rPr lang="zh-CN" sz="3600" b="1">
                <a:solidFill>
                  <a:srgbClr val="1612C8"/>
                </a:solidFill>
                <a:latin typeface="华文中宋" panose="02010600040101010101" charset="-122"/>
                <a:ea typeface="华文中宋" panose="02010600040101010101" charset="-122"/>
                <a:cs typeface="华文中宋" panose="02010600040101010101" charset="-122"/>
              </a:rPr>
              <a:t>试结合所选文本分析二诸葛、三仙姑同中有异的性格，并分析其性格形成的原因。</a:t>
            </a:r>
            <a:endParaRPr lang="zh-CN" altLang="en-US" sz="3200" b="1">
              <a:solidFill>
                <a:srgbClr val="00B050"/>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17195" y="1319530"/>
            <a:ext cx="11484610" cy="5507990"/>
          </a:xfrm>
          <a:prstGeom prst="rect">
            <a:avLst/>
          </a:prstGeom>
          <a:noFill/>
        </p:spPr>
        <p:txBody>
          <a:bodyPr wrap="square" rtlCol="0" anchor="t">
            <a:spAutoFit/>
          </a:bodyPr>
          <a:p>
            <a:pPr indent="0"/>
            <a:r>
              <a:rPr lang="en-US" sz="3200" b="1">
                <a:latin typeface="华文中宋" panose="02010600040101010101" charset="-122"/>
                <a:ea typeface="华文中宋" panose="02010600040101010101" charset="-122"/>
                <a:cs typeface="华文中宋" panose="02010600040101010101" charset="-122"/>
                <a:sym typeface="+mn-ea"/>
              </a:rPr>
              <a:t> </a:t>
            </a:r>
            <a:r>
              <a:rPr lang="zh-CN" sz="3200" b="1">
                <a:solidFill>
                  <a:srgbClr val="FF0000"/>
                </a:solidFill>
                <a:latin typeface="华文中宋" panose="02010600040101010101" charset="-122"/>
                <a:ea typeface="华文中宋" panose="02010600040101010101" charset="-122"/>
                <a:cs typeface="华文中宋" panose="02010600040101010101" charset="-122"/>
                <a:sym typeface="+mn-ea"/>
              </a:rPr>
              <a:t>相同点：</a:t>
            </a:r>
            <a:r>
              <a:rPr lang="zh-CN" sz="3200" b="1">
                <a:latin typeface="华文中宋" panose="02010600040101010101" charset="-122"/>
                <a:ea typeface="华文中宋" panose="02010600040101010101" charset="-122"/>
                <a:cs typeface="华文中宋" panose="02010600040101010101" charset="-122"/>
                <a:sym typeface="+mn-ea"/>
              </a:rPr>
              <a:t>两人</a:t>
            </a:r>
            <a:r>
              <a:rPr lang="zh-CN" sz="3200" b="1">
                <a:solidFill>
                  <a:srgbClr val="7030A0"/>
                </a:solidFill>
                <a:latin typeface="华文中宋" panose="02010600040101010101" charset="-122"/>
                <a:ea typeface="华文中宋" panose="02010600040101010101" charset="-122"/>
                <a:cs typeface="华文中宋" panose="02010600040101010101" charset="-122"/>
                <a:sym typeface="+mn-ea"/>
              </a:rPr>
              <a:t>都具有封建思想</a:t>
            </a:r>
            <a:r>
              <a:rPr lang="zh-CN" sz="3200" b="1">
                <a:latin typeface="华文中宋" panose="02010600040101010101" charset="-122"/>
                <a:ea typeface="华文中宋" panose="02010600040101010101" charset="-122"/>
                <a:cs typeface="华文中宋" panose="02010600040101010101" charset="-122"/>
                <a:sym typeface="+mn-ea"/>
              </a:rPr>
              <a:t>，</a:t>
            </a:r>
            <a:r>
              <a:rPr lang="zh-CN" sz="3200" b="1">
                <a:solidFill>
                  <a:srgbClr val="7030A0"/>
                </a:solidFill>
                <a:latin typeface="华文中宋" panose="02010600040101010101" charset="-122"/>
                <a:ea typeface="华文中宋" panose="02010600040101010101" charset="-122"/>
                <a:cs typeface="华文中宋" panose="02010600040101010101" charset="-122"/>
                <a:sym typeface="+mn-ea"/>
              </a:rPr>
              <a:t>都反对儿女自由恋爱</a:t>
            </a:r>
            <a:r>
              <a:rPr lang="zh-CN" sz="3200" b="1">
                <a:latin typeface="华文中宋" panose="02010600040101010101" charset="-122"/>
                <a:ea typeface="华文中宋" panose="02010600040101010101" charset="-122"/>
                <a:cs typeface="华文中宋" panose="02010600040101010101" charset="-122"/>
                <a:sym typeface="+mn-ea"/>
              </a:rPr>
              <a:t>，想以家长身份主宰儿女婚姻；两人</a:t>
            </a:r>
            <a:r>
              <a:rPr lang="zh-CN" sz="3200" b="1">
                <a:solidFill>
                  <a:srgbClr val="7030A0"/>
                </a:solidFill>
                <a:latin typeface="华文中宋" panose="02010600040101010101" charset="-122"/>
                <a:ea typeface="华文中宋" panose="02010600040101010101" charset="-122"/>
                <a:cs typeface="华文中宋" panose="02010600040101010101" charset="-122"/>
                <a:sym typeface="+mn-ea"/>
              </a:rPr>
              <a:t>都迷信阴阳八卦、黄道黑道</a:t>
            </a:r>
            <a:r>
              <a:rPr lang="zh-CN" sz="3200" b="1">
                <a:latin typeface="华文中宋" panose="02010600040101010101" charset="-122"/>
                <a:ea typeface="华文中宋" panose="02010600040101010101" charset="-122"/>
                <a:cs typeface="华文中宋" panose="02010600040101010101" charset="-122"/>
                <a:sym typeface="+mn-ea"/>
              </a:rPr>
              <a:t>，规矩颇多。</a:t>
            </a:r>
            <a:endParaRPr lang="zh-CN" sz="3200" b="1">
              <a:latin typeface="华文中宋" panose="02010600040101010101" charset="-122"/>
              <a:ea typeface="华文中宋" panose="02010600040101010101" charset="-122"/>
              <a:cs typeface="华文中宋" panose="02010600040101010101" charset="-122"/>
              <a:sym typeface="+mn-ea"/>
            </a:endParaRPr>
          </a:p>
          <a:p>
            <a:pPr indent="0"/>
            <a:r>
              <a:rPr lang="zh-CN" sz="3200" b="1">
                <a:latin typeface="华文中宋" panose="02010600040101010101" charset="-122"/>
                <a:ea typeface="华文中宋" panose="02010600040101010101" charset="-122"/>
                <a:cs typeface="华文中宋" panose="02010600040101010101" charset="-122"/>
                <a:sym typeface="+mn-ea"/>
              </a:rPr>
              <a:t> </a:t>
            </a:r>
            <a:r>
              <a:rPr lang="zh-CN" sz="3200" b="1">
                <a:solidFill>
                  <a:srgbClr val="FF0000"/>
                </a:solidFill>
                <a:latin typeface="华文中宋" panose="02010600040101010101" charset="-122"/>
                <a:ea typeface="华文中宋" panose="02010600040101010101" charset="-122"/>
                <a:cs typeface="华文中宋" panose="02010600040101010101" charset="-122"/>
                <a:sym typeface="+mn-ea"/>
              </a:rPr>
              <a:t>不同点：</a:t>
            </a:r>
            <a:r>
              <a:rPr lang="zh-CN" sz="3200" b="1">
                <a:latin typeface="华文中宋" panose="02010600040101010101" charset="-122"/>
                <a:ea typeface="华文中宋" panose="02010600040101010101" charset="-122"/>
                <a:cs typeface="华文中宋" panose="02010600040101010101" charset="-122"/>
                <a:sym typeface="+mn-ea"/>
              </a:rPr>
              <a:t>①</a:t>
            </a:r>
            <a:r>
              <a:rPr lang="zh-CN" sz="3200" b="1">
                <a:solidFill>
                  <a:srgbClr val="00B0F0"/>
                </a:solidFill>
                <a:latin typeface="华文中宋" panose="02010600040101010101" charset="-122"/>
                <a:ea typeface="华文中宋" panose="02010600040101010101" charset="-122"/>
                <a:cs typeface="华文中宋" panose="02010600040101010101" charset="-122"/>
                <a:sym typeface="+mn-ea"/>
              </a:rPr>
              <a:t>二诸葛</a:t>
            </a:r>
            <a:r>
              <a:rPr lang="zh-CN" sz="3200" b="1">
                <a:latin typeface="华文中宋" panose="02010600040101010101" charset="-122"/>
                <a:ea typeface="华文中宋" panose="02010600040101010101" charset="-122"/>
                <a:cs typeface="华文中宋" panose="02010600040101010101" charset="-122"/>
                <a:sym typeface="+mn-ea"/>
              </a:rPr>
              <a:t>是虔诚的迷信者，迷信成了他认识生活、对待生活的唯一标尺；</a:t>
            </a:r>
            <a:r>
              <a:rPr lang="zh-CN" sz="3200" b="1">
                <a:solidFill>
                  <a:srgbClr val="00B0F0"/>
                </a:solidFill>
                <a:latin typeface="华文中宋" panose="02010600040101010101" charset="-122"/>
                <a:ea typeface="华文中宋" panose="02010600040101010101" charset="-122"/>
                <a:cs typeface="华文中宋" panose="02010600040101010101" charset="-122"/>
                <a:sym typeface="+mn-ea"/>
              </a:rPr>
              <a:t>三仙姑</a:t>
            </a:r>
            <a:r>
              <a:rPr lang="zh-CN" sz="3200" b="1">
                <a:latin typeface="华文中宋" panose="02010600040101010101" charset="-122"/>
                <a:ea typeface="华文中宋" panose="02010600040101010101" charset="-122"/>
                <a:cs typeface="华文中宋" panose="02010600040101010101" charset="-122"/>
                <a:sym typeface="+mn-ea"/>
              </a:rPr>
              <a:t>则是虚假的迷信者，迷信成了她欺骗别人、害人利己的手段。②</a:t>
            </a:r>
            <a:r>
              <a:rPr lang="zh-CN" sz="3200" b="1">
                <a:solidFill>
                  <a:srgbClr val="00B0F0"/>
                </a:solidFill>
                <a:latin typeface="华文中宋" panose="02010600040101010101" charset="-122"/>
                <a:ea typeface="华文中宋" panose="02010600040101010101" charset="-122"/>
                <a:cs typeface="华文中宋" panose="02010600040101010101" charset="-122"/>
                <a:sym typeface="+mn-ea"/>
              </a:rPr>
              <a:t>二诸葛</a:t>
            </a:r>
            <a:r>
              <a:rPr lang="zh-CN" sz="3200" b="1">
                <a:latin typeface="华文中宋" panose="02010600040101010101" charset="-122"/>
                <a:ea typeface="华文中宋" panose="02010600040101010101" charset="-122"/>
                <a:cs typeface="华文中宋" panose="02010600040101010101" charset="-122"/>
                <a:sym typeface="+mn-ea"/>
              </a:rPr>
              <a:t>既是一个封建家长制的维护者，同时又是一个善良、厚道的父亲；</a:t>
            </a:r>
            <a:r>
              <a:rPr lang="zh-CN" sz="3200" b="1">
                <a:solidFill>
                  <a:srgbClr val="00B0F0"/>
                </a:solidFill>
                <a:latin typeface="华文中宋" panose="02010600040101010101" charset="-122"/>
                <a:ea typeface="华文中宋" panose="02010600040101010101" charset="-122"/>
                <a:cs typeface="华文中宋" panose="02010600040101010101" charset="-122"/>
                <a:sym typeface="+mn-ea"/>
              </a:rPr>
              <a:t>三仙姑</a:t>
            </a:r>
            <a:r>
              <a:rPr lang="zh-CN" sz="3200" b="1">
                <a:latin typeface="华文中宋" panose="02010600040101010101" charset="-122"/>
                <a:ea typeface="华文中宋" panose="02010600040101010101" charset="-122"/>
                <a:cs typeface="华文中宋" panose="02010600040101010101" charset="-122"/>
                <a:sym typeface="+mn-ea"/>
              </a:rPr>
              <a:t>则是一个无情的母亲，为了满足自己的欲望，她不惜牺牲女儿的幸福。</a:t>
            </a:r>
            <a:endParaRPr lang="zh-CN" sz="3200" b="1">
              <a:latin typeface="华文中宋" panose="02010600040101010101" charset="-122"/>
              <a:ea typeface="华文中宋" panose="02010600040101010101" charset="-122"/>
              <a:cs typeface="华文中宋" panose="02010600040101010101" charset="-122"/>
              <a:sym typeface="+mn-ea"/>
            </a:endParaRPr>
          </a:p>
          <a:p>
            <a:pPr indent="0"/>
            <a:r>
              <a:rPr lang="zh-CN" sz="3200" b="1">
                <a:latin typeface="华文中宋" panose="02010600040101010101" charset="-122"/>
                <a:ea typeface="华文中宋" panose="02010600040101010101" charset="-122"/>
                <a:cs typeface="华文中宋" panose="02010600040101010101" charset="-122"/>
                <a:sym typeface="+mn-ea"/>
              </a:rPr>
              <a:t> </a:t>
            </a:r>
            <a:r>
              <a:rPr lang="zh-CN" sz="3200" b="1">
                <a:solidFill>
                  <a:srgbClr val="FF0000"/>
                </a:solidFill>
                <a:latin typeface="华文中宋" panose="02010600040101010101" charset="-122"/>
                <a:ea typeface="华文中宋" panose="02010600040101010101" charset="-122"/>
                <a:cs typeface="华文中宋" panose="02010600040101010101" charset="-122"/>
                <a:sym typeface="+mn-ea"/>
              </a:rPr>
              <a:t>原因：</a:t>
            </a:r>
            <a:r>
              <a:rPr lang="zh-CN" sz="3200" b="1">
                <a:solidFill>
                  <a:srgbClr val="00B050"/>
                </a:solidFill>
                <a:latin typeface="华文中宋" panose="02010600040101010101" charset="-122"/>
                <a:ea typeface="华文中宋" panose="02010600040101010101" charset="-122"/>
                <a:cs typeface="华文中宋" panose="02010600040101010101" charset="-122"/>
                <a:sym typeface="+mn-ea"/>
              </a:rPr>
              <a:t>二诸葛和三仙姑两个人都是长期深受封建思想的毒害，既不明白自己受苦的根源，又无力改变自己生活地位，导致了他们落后、愚昧、迷信又自私的性格特点。</a:t>
            </a:r>
            <a:endParaRPr lang="zh-CN" altLang="en-US" sz="3200" b="1">
              <a:solidFill>
                <a:srgbClr val="00B05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0" end="0"/>
                                            </p:txEl>
                                          </p:spTgt>
                                        </p:tgtEl>
                                        <p:attrNameLst>
                                          <p:attrName>style.visibility</p:attrName>
                                        </p:attrNameLst>
                                      </p:cBhvr>
                                      <p:to>
                                        <p:strVal val="visible"/>
                                      </p:to>
                                    </p:set>
                                    <p:anim calcmode="lin" valueType="num">
                                      <p:cBhvr additive="base">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
                                            <p:txEl>
                                              <p:pRg st="1" end="1"/>
                                            </p:txEl>
                                          </p:spTgt>
                                        </p:tgtEl>
                                        <p:attrNameLst>
                                          <p:attrName>style.visibility</p:attrName>
                                        </p:attrNameLst>
                                      </p:cBhvr>
                                      <p:to>
                                        <p:strVal val="visible"/>
                                      </p:to>
                                    </p:set>
                                    <p:anim calcmode="lin" valueType="num">
                                      <p:cBhvr additive="base">
                                        <p:cTn id="19"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2">
                                            <p:txEl>
                                              <p:pRg st="2" end="2"/>
                                            </p:txEl>
                                          </p:spTgt>
                                        </p:tgtEl>
                                        <p:attrNameLst>
                                          <p:attrName>style.visibility</p:attrName>
                                        </p:attrNameLst>
                                      </p:cBhvr>
                                      <p:to>
                                        <p:strVal val="visible"/>
                                      </p:to>
                                    </p:set>
                                    <p:anim calcmode="lin" valueType="num">
                                      <p:cBhvr additive="base">
                                        <p:cTn id="24"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4490" y="255270"/>
            <a:ext cx="11462385" cy="6318885"/>
          </a:xfrm>
          <a:prstGeom prst="rect">
            <a:avLst/>
          </a:prstGeom>
          <a:noFill/>
          <a:ln w="9525">
            <a:noFill/>
          </a:ln>
        </p:spPr>
        <p:txBody>
          <a:bodyPr wrap="square">
            <a:spAutoFit/>
          </a:bodyPr>
          <a:p>
            <a:pPr indent="0">
              <a:lnSpc>
                <a:spcPct val="110000"/>
              </a:lnSpc>
            </a:pPr>
            <a:r>
              <a:rPr lang="en-US" altLang="zh-CN" sz="4000" b="1">
                <a:solidFill>
                  <a:srgbClr val="1612C8"/>
                </a:solidFill>
                <a:latin typeface="华文中宋" panose="02010600040101010101" charset="-122"/>
                <a:ea typeface="华文中宋" panose="02010600040101010101" charset="-122"/>
                <a:cs typeface="华文中宋" panose="02010600040101010101" charset="-122"/>
              </a:rPr>
              <a:t>3.</a:t>
            </a:r>
            <a:r>
              <a:rPr lang="zh-CN" sz="4000" b="1">
                <a:solidFill>
                  <a:srgbClr val="1612C8"/>
                </a:solidFill>
                <a:latin typeface="华文中宋" panose="02010600040101010101" charset="-122"/>
                <a:ea typeface="华文中宋" panose="02010600040101010101" charset="-122"/>
                <a:cs typeface="华文中宋" panose="02010600040101010101" charset="-122"/>
              </a:rPr>
              <a:t>小说的节选部分， 在语言方面有什么特点？</a:t>
            </a:r>
            <a:endParaRPr lang="zh-CN" sz="4000" b="1">
              <a:solidFill>
                <a:srgbClr val="1612C8"/>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4000" b="1">
                <a:solidFill>
                  <a:srgbClr val="1612C8"/>
                </a:solidFill>
                <a:latin typeface="华文中宋" panose="02010600040101010101" charset="-122"/>
                <a:ea typeface="华文中宋" panose="02010600040101010101" charset="-122"/>
                <a:cs typeface="华文中宋" panose="02010600040101010101" charset="-122"/>
              </a:rPr>
              <a:t> </a:t>
            </a:r>
            <a:r>
              <a:rPr lang="en-US" altLang="zh-CN" sz="4000" b="1">
                <a:solidFill>
                  <a:srgbClr val="1612C8"/>
                </a:solidFill>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①</a:t>
            </a:r>
            <a:r>
              <a:rPr lang="en-US" altLang="zh-CN" sz="3600" b="1">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叙述语言通俗、口语化。</a:t>
            </a:r>
            <a:r>
              <a:rPr lang="zh-CN" sz="3600" b="1">
                <a:latin typeface="华文中宋" panose="02010600040101010101" charset="-122"/>
                <a:ea typeface="华文中宋" panose="02010600040101010101" charset="-122"/>
                <a:cs typeface="华文中宋" panose="02010600040101010101" charset="-122"/>
              </a:rPr>
              <a:t>例如开篇一段</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就如过去民间说书艺人的口气</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叙述流畅生动</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很有吸引力。</a:t>
            </a:r>
            <a:r>
              <a:rPr lang="en-US" altLang="zh-CN" sz="3600" b="1">
                <a:latin typeface="华文中宋" panose="02010600040101010101" charset="-122"/>
                <a:ea typeface="华文中宋" panose="02010600040101010101" charset="-122"/>
                <a:cs typeface="华文中宋" panose="02010600040101010101" charset="-122"/>
              </a:rPr>
              <a:t>      </a:t>
            </a:r>
            <a:endParaRPr lang="en-US" altLang="zh-CN" sz="3600" b="1">
              <a:latin typeface="华文中宋" panose="02010600040101010101" charset="-122"/>
              <a:ea typeface="华文中宋" panose="02010600040101010101" charset="-122"/>
              <a:cs typeface="华文中宋" panose="02010600040101010101" charset="-122"/>
            </a:endParaRPr>
          </a:p>
          <a:p>
            <a:pPr indent="0">
              <a:lnSpc>
                <a:spcPct val="110000"/>
              </a:lnSpc>
            </a:pP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②</a:t>
            </a:r>
            <a:r>
              <a:rPr lang="en-US" altLang="zh-CN" sz="3600" b="1">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人物对话有鲜明个性。</a:t>
            </a:r>
            <a:r>
              <a:rPr lang="zh-CN" sz="3600" b="1">
                <a:latin typeface="华文中宋" panose="02010600040101010101" charset="-122"/>
                <a:ea typeface="华文中宋" panose="02010600040101010101" charset="-122"/>
                <a:cs typeface="华文中宋" panose="02010600040101010101" charset="-122"/>
              </a:rPr>
              <a:t>例如二诸葛和三仙姑</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虽然都是所谓“神仙”</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但由于两人身份、思想性格不同</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对话语言也就不同了。像“不宜栽种”“属猴的”“命相不对”“恩典恩典”之类的话</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出自农村初通文墨的阴阳先生二诸葛之口</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自然是很符合他的个性的</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而像“刘修德</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还我闺女</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你的孩子把我的闺女勾引到哪里了”之类的话</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出自一个粗俗刁钻的女人三仙姑之口</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是十分贴切的。</a:t>
            </a:r>
            <a:endParaRPr lang="zh-CN" altLang="en-US" sz="36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2250" y="309245"/>
            <a:ext cx="11761470" cy="6369685"/>
          </a:xfrm>
          <a:prstGeom prst="rect">
            <a:avLst/>
          </a:prstGeom>
          <a:noFill/>
          <a:ln w="9525">
            <a:noFill/>
          </a:ln>
        </p:spPr>
        <p:txBody>
          <a:bodyPr wrap="square">
            <a:spAutoFit/>
          </a:bodyPr>
          <a:p>
            <a:pPr indent="0"/>
            <a:r>
              <a:rPr lang="en-US" altLang="zh-CN" sz="3200" b="1">
                <a:solidFill>
                  <a:srgbClr val="1612C8"/>
                </a:solidFill>
                <a:latin typeface="华文中宋" panose="02010600040101010101" charset="-122"/>
                <a:ea typeface="华文中宋" panose="02010600040101010101" charset="-122"/>
                <a:cs typeface="华文中宋" panose="02010600040101010101" charset="-122"/>
              </a:rPr>
              <a:t>4. </a:t>
            </a:r>
            <a:r>
              <a:rPr lang="zh-CN" sz="3200" b="1">
                <a:solidFill>
                  <a:srgbClr val="1612C8"/>
                </a:solidFill>
                <a:latin typeface="华文中宋" panose="02010600040101010101" charset="-122"/>
                <a:ea typeface="华文中宋" panose="02010600040101010101" charset="-122"/>
                <a:cs typeface="华文中宋" panose="02010600040101010101" charset="-122"/>
              </a:rPr>
              <a:t>赵树理的作品多具有民族化、大众化的特色，结合文本具体分析这一特色。</a:t>
            </a:r>
            <a:endParaRPr lang="zh-CN" sz="3200" b="1">
              <a:solidFill>
                <a:srgbClr val="1612C8"/>
              </a:solidFill>
              <a:latin typeface="华文中宋" panose="02010600040101010101" charset="-122"/>
              <a:ea typeface="华文中宋" panose="02010600040101010101" charset="-122"/>
              <a:cs typeface="华文中宋" panose="02010600040101010101" charset="-122"/>
            </a:endParaRPr>
          </a:p>
          <a:p>
            <a:pPr indent="0"/>
            <a:r>
              <a:rPr lang="zh-CN" sz="3200" b="1">
                <a:solidFill>
                  <a:srgbClr val="1612C8"/>
                </a:solidFill>
                <a:latin typeface="华文中宋" panose="02010600040101010101" charset="-122"/>
                <a:ea typeface="华文中宋" panose="02010600040101010101" charset="-122"/>
                <a:cs typeface="华文中宋" panose="02010600040101010101" charset="-122"/>
              </a:rPr>
              <a:t> </a:t>
            </a:r>
            <a:r>
              <a:rPr lang="en-US" altLang="zh-CN" sz="3200" b="1">
                <a:solidFill>
                  <a:srgbClr val="1612C8"/>
                </a:solidFill>
                <a:latin typeface="华文中宋" panose="02010600040101010101" charset="-122"/>
                <a:ea typeface="华文中宋" panose="02010600040101010101" charset="-122"/>
                <a:cs typeface="华文中宋" panose="02010600040101010101" charset="-122"/>
              </a:rPr>
              <a:t> </a:t>
            </a:r>
            <a:r>
              <a:rPr lang="zh-CN" sz="2400" b="1">
                <a:latin typeface="华文中宋" panose="02010600040101010101" charset="-122"/>
                <a:ea typeface="华文中宋" panose="02010600040101010101" charset="-122"/>
                <a:cs typeface="华文中宋" panose="02010600040101010101" charset="-122"/>
              </a:rPr>
              <a:t>①</a:t>
            </a:r>
            <a:r>
              <a:rPr lang="zh-CN" sz="2400" b="1">
                <a:solidFill>
                  <a:srgbClr val="FF0000"/>
                </a:solidFill>
                <a:latin typeface="华文中宋" panose="02010600040101010101" charset="-122"/>
                <a:ea typeface="华文中宋" panose="02010600040101010101" charset="-122"/>
                <a:cs typeface="华文中宋" panose="02010600040101010101" charset="-122"/>
              </a:rPr>
              <a:t>主题和题材的选择上：</a:t>
            </a:r>
            <a:r>
              <a:rPr lang="zh-CN" sz="2400" b="1">
                <a:latin typeface="华文中宋" panose="02010600040101010101" charset="-122"/>
                <a:ea typeface="华文中宋" panose="02010600040101010101" charset="-122"/>
                <a:cs typeface="华文中宋" panose="02010600040101010101" charset="-122"/>
              </a:rPr>
              <a:t>赵树理的小说总是选取那些现实生活中迫切需要解决的具有重要社会意义的主题，但在选材上却并不追求轰轰烈烈，而是从普通的日常生活现象入手，以小见大。如本文以当时仍然存在的包办婚姻的行为为突破口，通过展现人们司空见惯的生活现象，揭示出反封建思想斗争的重要性和长期性的问题。</a:t>
            </a:r>
            <a:endParaRPr lang="zh-CN" sz="2400" b="1">
              <a:latin typeface="华文中宋" panose="02010600040101010101" charset="-122"/>
              <a:ea typeface="华文中宋" panose="02010600040101010101" charset="-122"/>
              <a:cs typeface="华文中宋" panose="02010600040101010101" charset="-122"/>
            </a:endParaRPr>
          </a:p>
          <a:p>
            <a:pPr indent="0"/>
            <a:r>
              <a:rPr lang="zh-CN" sz="2400" b="1">
                <a:latin typeface="华文中宋" panose="02010600040101010101" charset="-122"/>
                <a:ea typeface="华文中宋" panose="02010600040101010101" charset="-122"/>
                <a:cs typeface="华文中宋" panose="02010600040101010101" charset="-122"/>
              </a:rPr>
              <a:t> </a:t>
            </a:r>
            <a:r>
              <a:rPr lang="en-US" altLang="zh-CN" sz="2400" b="1">
                <a:latin typeface="华文中宋" panose="02010600040101010101" charset="-122"/>
                <a:ea typeface="华文中宋" panose="02010600040101010101" charset="-122"/>
                <a:cs typeface="华文中宋" panose="02010600040101010101" charset="-122"/>
              </a:rPr>
              <a:t>  </a:t>
            </a:r>
            <a:r>
              <a:rPr lang="zh-CN" sz="2400" b="1">
                <a:latin typeface="华文中宋" panose="02010600040101010101" charset="-122"/>
                <a:ea typeface="华文中宋" panose="02010600040101010101" charset="-122"/>
                <a:cs typeface="华文中宋" panose="02010600040101010101" charset="-122"/>
              </a:rPr>
              <a:t>②</a:t>
            </a:r>
            <a:r>
              <a:rPr lang="zh-CN" sz="2400" b="1">
                <a:solidFill>
                  <a:srgbClr val="FF0000"/>
                </a:solidFill>
                <a:latin typeface="华文中宋" panose="02010600040101010101" charset="-122"/>
                <a:ea typeface="华文中宋" panose="02010600040101010101" charset="-122"/>
                <a:cs typeface="华文中宋" panose="02010600040101010101" charset="-122"/>
              </a:rPr>
              <a:t>人物形象的塑造上：</a:t>
            </a:r>
            <a:r>
              <a:rPr lang="zh-CN" sz="2400" b="1">
                <a:latin typeface="华文中宋" panose="02010600040101010101" charset="-122"/>
                <a:ea typeface="华文中宋" panose="02010600040101010101" charset="-122"/>
                <a:cs typeface="华文中宋" panose="02010600040101010101" charset="-122"/>
              </a:rPr>
              <a:t>赵树理小说的突出特色就是成功地描写了各类不同思想、性格的农民形象。他热情地讴歌以小二黑和小芹为代表的新型农民的典型，赞美他们的新思想、新品质，同时又着力刻画了像二诸葛、三仙姑这样一些暂时还愚昧落后但已经开始走向转变的农民代表。深入挖掘农民内在的美好品德是赵树理小说的出发点，所以，他的小说往往将善意的讽刺与热情的歌颂结合在一起，寓批评于诙谐幽默之中。</a:t>
            </a:r>
            <a:endParaRPr lang="zh-CN" sz="2400" b="1">
              <a:latin typeface="华文中宋" panose="02010600040101010101" charset="-122"/>
              <a:ea typeface="华文中宋" panose="02010600040101010101" charset="-122"/>
              <a:cs typeface="华文中宋" panose="02010600040101010101" charset="-122"/>
            </a:endParaRPr>
          </a:p>
          <a:p>
            <a:pPr indent="0"/>
            <a:r>
              <a:rPr lang="en-US" altLang="zh-CN" sz="2400" b="1">
                <a:latin typeface="华文中宋" panose="02010600040101010101" charset="-122"/>
                <a:ea typeface="华文中宋" panose="02010600040101010101" charset="-122"/>
                <a:cs typeface="华文中宋" panose="02010600040101010101" charset="-122"/>
              </a:rPr>
              <a:t>   </a:t>
            </a:r>
            <a:r>
              <a:rPr lang="zh-CN" sz="2400" b="1">
                <a:latin typeface="华文中宋" panose="02010600040101010101" charset="-122"/>
                <a:ea typeface="华文中宋" panose="02010600040101010101" charset="-122"/>
                <a:cs typeface="华文中宋" panose="02010600040101010101" charset="-122"/>
              </a:rPr>
              <a:t>③</a:t>
            </a:r>
            <a:r>
              <a:rPr lang="zh-CN" sz="2400" b="1">
                <a:solidFill>
                  <a:srgbClr val="FF0000"/>
                </a:solidFill>
                <a:latin typeface="华文中宋" panose="02010600040101010101" charset="-122"/>
                <a:ea typeface="华文中宋" panose="02010600040101010101" charset="-122"/>
                <a:cs typeface="华文中宋" panose="02010600040101010101" charset="-122"/>
              </a:rPr>
              <a:t>具体的艺术表现手法上：</a:t>
            </a:r>
            <a:r>
              <a:rPr lang="zh-CN" sz="2400" b="1">
                <a:latin typeface="华文中宋" panose="02010600040101010101" charset="-122"/>
                <a:ea typeface="华文中宋" panose="02010600040101010101" charset="-122"/>
                <a:cs typeface="华文中宋" panose="02010600040101010101" charset="-122"/>
              </a:rPr>
              <a:t>艺术结构，赵树理借鉴了中国古典小说的结构特点，采用单线条发展的手法，适合我们民族特别是广大农民的欣赏习惯。人物刻画，运用白描手法，注重细节描写、动作描写，并常用给人物起绰号的方式来增强其性格的鲜明性，如二诸葛、三仙姑等。赵树理的作品语言朴实生动、幽默风趣，大量使用经过提炼的地方农民的方言、口语，表现力强，真正做到了语言的大众化。</a:t>
            </a:r>
            <a:endParaRPr lang="zh-CN" altLang="en-US" sz="24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00">
                                            <p:txEl>
                                              <p:pRg st="3" end="3"/>
                                            </p:txEl>
                                          </p:spTgt>
                                        </p:tgtEl>
                                        <p:attrNameLst>
                                          <p:attrName>style.visibility</p:attrName>
                                        </p:attrNameLst>
                                      </p:cBhvr>
                                      <p:to>
                                        <p:strVal val="visible"/>
                                      </p:to>
                                    </p:set>
                                    <p:anim calcmode="lin" valueType="num">
                                      <p:cBhvr additive="base">
                                        <p:cTn id="24"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54355" y="341630"/>
            <a:ext cx="11082655" cy="6069965"/>
          </a:xfrm>
          <a:prstGeom prst="rect">
            <a:avLst/>
          </a:prstGeom>
          <a:noFill/>
          <a:ln w="9525">
            <a:noFill/>
          </a:ln>
        </p:spPr>
        <p:txBody>
          <a:bodyPr wrap="square">
            <a:spAutoFit/>
          </a:bodyPr>
          <a:p>
            <a:pPr indent="0">
              <a:lnSpc>
                <a:spcPct val="120000"/>
              </a:lnSpc>
            </a:pPr>
            <a:r>
              <a:rPr lang="en-US" altLang="zh-CN" sz="3600" b="1">
                <a:solidFill>
                  <a:srgbClr val="1612C8"/>
                </a:solidFill>
                <a:latin typeface="华文中宋" panose="02010600040101010101" charset="-122"/>
                <a:ea typeface="华文中宋" panose="02010600040101010101" charset="-122"/>
                <a:cs typeface="华文中宋" panose="02010600040101010101" charset="-122"/>
              </a:rPr>
              <a:t>5.</a:t>
            </a:r>
            <a:r>
              <a:rPr lang="zh-CN" sz="3600" b="1">
                <a:solidFill>
                  <a:srgbClr val="1612C8"/>
                </a:solidFill>
                <a:latin typeface="华文中宋" panose="02010600040101010101" charset="-122"/>
                <a:ea typeface="华文中宋" panose="02010600040101010101" charset="-122"/>
                <a:cs typeface="华文中宋" panose="02010600040101010101" charset="-122"/>
              </a:rPr>
              <a:t>本文在刻画人物方面有什么技巧</a:t>
            </a:r>
            <a:r>
              <a:rPr lang="en-US" sz="3600" b="1">
                <a:solidFill>
                  <a:srgbClr val="1612C8"/>
                </a:solidFill>
                <a:latin typeface="华文中宋" panose="02010600040101010101" charset="-122"/>
                <a:ea typeface="华文中宋" panose="02010600040101010101" charset="-122"/>
                <a:cs typeface="华文中宋" panose="02010600040101010101" charset="-122"/>
              </a:rPr>
              <a:t>?</a:t>
            </a:r>
            <a:endParaRPr lang="en-US" sz="3600" b="1">
              <a:solidFill>
                <a:srgbClr val="1612C8"/>
              </a:solidFill>
              <a:latin typeface="华文中宋" panose="02010600040101010101" charset="-122"/>
              <a:ea typeface="华文中宋" panose="02010600040101010101" charset="-122"/>
              <a:cs typeface="华文中宋" panose="02010600040101010101" charset="-122"/>
            </a:endParaRPr>
          </a:p>
          <a:p>
            <a:pPr indent="0">
              <a:lnSpc>
                <a:spcPct val="120000"/>
              </a:lnSpc>
            </a:pPr>
            <a:r>
              <a:rPr lang="en-US"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  ①</a:t>
            </a:r>
            <a:r>
              <a:rPr lang="en-US" altLang="zh-CN" sz="3600" b="1">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把人物放在斗争环境中。</a:t>
            </a:r>
            <a:r>
              <a:rPr lang="zh-CN" sz="3600" b="1">
                <a:latin typeface="华文中宋" panose="02010600040101010101" charset="-122"/>
                <a:ea typeface="华文中宋" panose="02010600040101010101" charset="-122"/>
                <a:cs typeface="华文中宋" panose="02010600040101010101" charset="-122"/>
              </a:rPr>
              <a:t>如小二黑的光明正大、勇敢坚定就是通过一系列的斗争场面表现的。</a:t>
            </a:r>
            <a:endParaRPr lang="zh-CN" sz="3600" b="1">
              <a:latin typeface="华文中宋" panose="02010600040101010101" charset="-122"/>
              <a:ea typeface="华文中宋" panose="02010600040101010101" charset="-122"/>
              <a:cs typeface="华文中宋" panose="02010600040101010101" charset="-122"/>
            </a:endParaRPr>
          </a:p>
          <a:p>
            <a:pPr indent="0">
              <a:lnSpc>
                <a:spcPct val="120000"/>
              </a:lnSpc>
            </a:pPr>
            <a:r>
              <a:rPr lang="en-US"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②</a:t>
            </a:r>
            <a:r>
              <a:rPr lang="en-US" altLang="zh-CN" sz="3600" b="1">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通过行动写人。</a:t>
            </a:r>
            <a:r>
              <a:rPr lang="zh-CN" sz="3600" b="1">
                <a:solidFill>
                  <a:schemeClr val="tx1"/>
                </a:solidFill>
                <a:latin typeface="华文中宋" panose="02010600040101010101" charset="-122"/>
                <a:ea typeface="华文中宋" panose="02010600040101010101" charset="-122"/>
                <a:cs typeface="华文中宋" panose="02010600040101010101" charset="-122"/>
              </a:rPr>
              <a:t>作者不是静止地写人</a:t>
            </a:r>
            <a:r>
              <a:rPr lang="en-US" sz="3600" b="1">
                <a:solidFill>
                  <a:schemeClr val="tx1"/>
                </a:solidFill>
                <a:latin typeface="华文中宋" panose="02010600040101010101" charset="-122"/>
                <a:ea typeface="华文中宋" panose="02010600040101010101" charset="-122"/>
                <a:cs typeface="华文中宋" panose="02010600040101010101" charset="-122"/>
              </a:rPr>
              <a:t>,</a:t>
            </a:r>
            <a:r>
              <a:rPr lang="zh-CN" sz="3600" b="1">
                <a:solidFill>
                  <a:schemeClr val="tx1"/>
                </a:solidFill>
                <a:latin typeface="华文中宋" panose="02010600040101010101" charset="-122"/>
                <a:ea typeface="华文中宋" panose="02010600040101010101" charset="-122"/>
                <a:cs typeface="华文中宋" panose="02010600040101010101" charset="-122"/>
              </a:rPr>
              <a:t>而是在人物的一系列活动中写人。</a:t>
            </a:r>
            <a:r>
              <a:rPr lang="zh-CN" sz="3600" b="1">
                <a:latin typeface="华文中宋" panose="02010600040101010101" charset="-122"/>
                <a:ea typeface="华文中宋" panose="02010600040101010101" charset="-122"/>
                <a:cs typeface="华文中宋" panose="02010600040101010101" charset="-122"/>
              </a:rPr>
              <a:t>如作者用“不宜栽种”的故事表现二诸葛的性格</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用“米烂了”的故事来表现三仙姑的弄虚作假。</a:t>
            </a:r>
            <a:endParaRPr lang="zh-CN" sz="3600" b="1">
              <a:latin typeface="华文中宋" panose="02010600040101010101" charset="-122"/>
              <a:ea typeface="华文中宋" panose="02010600040101010101" charset="-122"/>
              <a:cs typeface="华文中宋" panose="02010600040101010101" charset="-122"/>
            </a:endParaRPr>
          </a:p>
          <a:p>
            <a:pPr indent="0">
              <a:lnSpc>
                <a:spcPct val="120000"/>
              </a:lnSpc>
            </a:pPr>
            <a:r>
              <a:rPr lang="en-US"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③</a:t>
            </a:r>
            <a:r>
              <a:rPr lang="en-US" altLang="zh-CN" sz="3600" b="1">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把人物放在一定的关系中。</a:t>
            </a:r>
            <a:r>
              <a:rPr lang="zh-CN" sz="3600" b="1">
                <a:latin typeface="华文中宋" panose="02010600040101010101" charset="-122"/>
                <a:ea typeface="华文中宋" panose="02010600040101010101" charset="-122"/>
                <a:cs typeface="华文中宋" panose="02010600040101010101" charset="-122"/>
              </a:rPr>
              <a:t>例如写三仙姑的“老来俏”就是通过一群妇女的围观议论来写的。</a:t>
            </a:r>
            <a:endParaRPr lang="zh-CN" altLang="en-US" sz="36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00">
                                            <p:txEl>
                                              <p:pRg st="3" end="3"/>
                                            </p:txEl>
                                          </p:spTgt>
                                        </p:tgtEl>
                                        <p:attrNameLst>
                                          <p:attrName>style.visibility</p:attrName>
                                        </p:attrNameLst>
                                      </p:cBhvr>
                                      <p:to>
                                        <p:strVal val="visible"/>
                                      </p:to>
                                    </p:set>
                                    <p:anim calcmode="lin" valueType="num">
                                      <p:cBhvr additive="base">
                                        <p:cTn id="24"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6220" y="634365"/>
            <a:ext cx="11719560" cy="6123940"/>
          </a:xfrm>
          <a:prstGeom prst="rect">
            <a:avLst/>
          </a:prstGeom>
          <a:noFill/>
        </p:spPr>
        <p:txBody>
          <a:bodyPr wrap="square" rtlCol="0" anchor="t">
            <a:spAutoFit/>
          </a:bodyPr>
          <a:p>
            <a:pPr>
              <a:lnSpc>
                <a:spcPct val="100000"/>
              </a:lnSpc>
            </a:pPr>
            <a:r>
              <a:rPr lang="en-US" altLang="zh-CN" sz="2800" b="1">
                <a:latin typeface="华文中宋" panose="02010600040101010101" charset="-122"/>
                <a:ea typeface="华文中宋" panose="02010600040101010101" charset="-122"/>
                <a:cs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革命为了人民群众，也要依靠人民群众。</a:t>
            </a:r>
            <a:r>
              <a:rPr lang="zh-CN" altLang="en-US" sz="2800" b="1">
                <a:latin typeface="华文中宋" panose="02010600040101010101" charset="-122"/>
                <a:ea typeface="华文中宋" panose="02010600040101010101" charset="-122"/>
                <a:cs typeface="华文中宋" panose="02010600040101010101" charset="-122"/>
              </a:rPr>
              <a:t>本课</a:t>
            </a:r>
            <a:r>
              <a:rPr lang="zh-CN" altLang="en-US" sz="2800" b="1">
                <a:solidFill>
                  <a:srgbClr val="1507C8"/>
                </a:solidFill>
                <a:latin typeface="华文中宋" panose="02010600040101010101" charset="-122"/>
                <a:ea typeface="华文中宋" panose="02010600040101010101" charset="-122"/>
                <a:cs typeface="华文中宋" panose="02010600040101010101" charset="-122"/>
              </a:rPr>
              <a:t>三篇小说用不同方式抒写了革命者的情怀，表达了劳动人民对美好生活的向往和追求。</a:t>
            </a:r>
            <a:r>
              <a:rPr lang="zh-CN" altLang="en-US" sz="2800" b="1">
                <a:latin typeface="华文中宋" panose="02010600040101010101" charset="-122"/>
                <a:ea typeface="华文中宋" panose="02010600040101010101" charset="-122"/>
                <a:cs typeface="华文中宋" panose="02010600040101010101" charset="-122"/>
              </a:rPr>
              <a:t>《</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荷花淀</a:t>
            </a:r>
            <a:r>
              <a:rPr lang="zh-CN" altLang="en-US" sz="2800" b="1">
                <a:latin typeface="华文中宋" panose="02010600040101010101" charset="-122"/>
                <a:ea typeface="华文中宋" panose="02010600040101010101" charset="-122"/>
                <a:cs typeface="华文中宋" panose="02010600040101010101" charset="-122"/>
              </a:rPr>
              <a:t>》歌颂了白洋淀抗日军民的斗争精神与美好情感，《</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小二黑结婚</a:t>
            </a:r>
            <a:r>
              <a:rPr lang="zh-CN" altLang="en-US" sz="2800" b="1">
                <a:latin typeface="华文中宋" panose="02010600040101010101" charset="-122"/>
                <a:ea typeface="华文中宋" panose="02010600040101010101" charset="-122"/>
                <a:cs typeface="华文中宋" panose="02010600040101010101" charset="-122"/>
              </a:rPr>
              <a:t>》讲述了根据地青年在中国共产党领导下追求婚姻自主、走向新生活的故事，《</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党费</a:t>
            </a:r>
            <a:r>
              <a:rPr lang="zh-CN" altLang="en-US" sz="2800" b="1">
                <a:latin typeface="华文中宋" panose="02010600040101010101" charset="-122"/>
                <a:ea typeface="华文中宋" panose="02010600040101010101" charset="-122"/>
                <a:cs typeface="华文中宋" panose="02010600040101010101" charset="-122"/>
              </a:rPr>
              <a:t>》表现了地下工作者对党的忠诚与忘我的牺牲精神。</a:t>
            </a:r>
            <a:endParaRPr lang="zh-CN" altLang="en-US" sz="2800" b="1">
              <a:latin typeface="华文中宋" panose="02010600040101010101" charset="-122"/>
              <a:ea typeface="华文中宋" panose="02010600040101010101" charset="-122"/>
              <a:cs typeface="华文中宋" panose="02010600040101010101" charset="-122"/>
            </a:endParaRPr>
          </a:p>
          <a:p>
            <a:pPr>
              <a:lnSpc>
                <a:spcPct val="100000"/>
              </a:lnSpc>
            </a:pPr>
            <a:r>
              <a:rPr lang="en-US" altLang="zh-CN" sz="2800" b="1">
                <a:latin typeface="华文中宋" panose="02010600040101010101" charset="-122"/>
                <a:ea typeface="华文中宋" panose="02010600040101010101" charset="-122"/>
                <a:cs typeface="华文中宋" panose="02010600040101010101" charset="-122"/>
              </a:rPr>
              <a:t>      </a:t>
            </a:r>
            <a:r>
              <a:rPr lang="zh-CN" altLang="en-US" sz="2800" b="1">
                <a:latin typeface="华文中宋" panose="02010600040101010101" charset="-122"/>
                <a:ea typeface="华文中宋" panose="02010600040101010101" charset="-122"/>
                <a:cs typeface="华文中宋" panose="02010600040101010101" charset="-122"/>
              </a:rPr>
              <a:t>阅读时，</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要体会这几位作者深入生活、讴歌人民的共同创作追求，以及他们各自不同的创作风格。</a:t>
            </a:r>
            <a:r>
              <a:rPr lang="zh-CN" altLang="en-US" sz="2800" b="1">
                <a:latin typeface="华文中宋" panose="02010600040101010101" charset="-122"/>
                <a:ea typeface="华文中宋" panose="02010600040101010101" charset="-122"/>
                <a:cs typeface="华文中宋" panose="02010600040101010101" charset="-122"/>
              </a:rPr>
              <a:t>《</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荷花淀</a:t>
            </a:r>
            <a:r>
              <a:rPr lang="zh-CN" altLang="en-US" sz="2800" b="1">
                <a:latin typeface="华文中宋" panose="02010600040101010101" charset="-122"/>
                <a:ea typeface="华文中宋" panose="02010600040101010101" charset="-122"/>
                <a:cs typeface="华文中宋" panose="02010600040101010101" charset="-122"/>
              </a:rPr>
              <a:t>》以清新的笔触刻画了善良勇敢的抗日军民形象，充满诗情画意；《</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小二黑结婚</a:t>
            </a:r>
            <a:r>
              <a:rPr lang="zh-CN" altLang="en-US" sz="2800" b="1">
                <a:latin typeface="华文中宋" panose="02010600040101010101" charset="-122"/>
                <a:ea typeface="华文中宋" panose="02010600040101010101" charset="-122"/>
                <a:cs typeface="华文中宋" panose="02010600040101010101" charset="-122"/>
              </a:rPr>
              <a:t>》具有极强的乡土气息，“土味”的语言使得人物形象个性鲜明；《</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党费</a:t>
            </a:r>
            <a:r>
              <a:rPr lang="zh-CN" altLang="en-US" sz="2800" b="1">
                <a:latin typeface="华文中宋" panose="02010600040101010101" charset="-122"/>
                <a:ea typeface="华文中宋" panose="02010600040101010101" charset="-122"/>
                <a:cs typeface="华文中宋" panose="02010600040101010101" charset="-122"/>
              </a:rPr>
              <a:t>》中的故事扣人心弦，体现了革命斗争的艰险和革命者对党的热爱与忠诚。</a:t>
            </a:r>
            <a:endParaRPr lang="zh-CN" altLang="en-US" sz="2800" b="1">
              <a:latin typeface="华文中宋" panose="02010600040101010101" charset="-122"/>
              <a:ea typeface="华文中宋" panose="02010600040101010101" charset="-122"/>
              <a:cs typeface="华文中宋" panose="02010600040101010101" charset="-122"/>
            </a:endParaRPr>
          </a:p>
          <a:p>
            <a:pPr>
              <a:lnSpc>
                <a:spcPct val="100000"/>
              </a:lnSpc>
            </a:pPr>
            <a:r>
              <a:rPr lang="en-US" altLang="zh-CN" sz="2800" b="1">
                <a:latin typeface="华文中宋" panose="02010600040101010101" charset="-122"/>
                <a:ea typeface="华文中宋" panose="02010600040101010101" charset="-122"/>
                <a:cs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三篇小说都注意通过细节塑造人物、表达情感，</a:t>
            </a:r>
            <a:r>
              <a:rPr lang="zh-CN" altLang="en-US" sz="2800" b="1">
                <a:latin typeface="华文中宋" panose="02010600040101010101" charset="-122"/>
                <a:ea typeface="华文中宋" panose="02010600040101010101" charset="-122"/>
                <a:cs typeface="华文中宋" panose="02010600040101010101" charset="-122"/>
              </a:rPr>
              <a:t>如水生嫂被苇眉子扎破手指时的动作、神态，三仙姑老来俏妆扮的悄然变化，黄新珍藏的镶刀锤头和县委的印章都还鲜红的旧党证，</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都从不同侧面揭示了人物的内心世界或精神品格。</a:t>
            </a:r>
            <a:r>
              <a:rPr lang="zh-CN" altLang="en-US" sz="2800" b="1">
                <a:latin typeface="华文中宋" panose="02010600040101010101" charset="-122"/>
                <a:ea typeface="华文中宋" panose="02010600040101010101" charset="-122"/>
                <a:cs typeface="华文中宋" panose="02010600040101010101" charset="-122"/>
              </a:rPr>
              <a:t>这样的例子还有很多，阅读时要细细品味。</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27305"/>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91160" y="335915"/>
            <a:ext cx="11409680" cy="6250940"/>
          </a:xfrm>
          <a:prstGeom prst="rect">
            <a:avLst/>
          </a:prstGeom>
          <a:noFill/>
          <a:ln w="9525">
            <a:noFill/>
          </a:ln>
        </p:spPr>
        <p:txBody>
          <a:bodyPr wrap="square">
            <a:spAutoFit/>
          </a:bodyPr>
          <a:p>
            <a:pPr indent="0">
              <a:lnSpc>
                <a:spcPct val="110000"/>
              </a:lnSpc>
            </a:pPr>
            <a:r>
              <a:rPr lang="en-US" altLang="zh-CN" sz="4000" b="1">
                <a:solidFill>
                  <a:srgbClr val="1612C8"/>
                </a:solidFill>
                <a:latin typeface="华文中宋" panose="02010600040101010101" charset="-122"/>
                <a:ea typeface="华文中宋" panose="02010600040101010101" charset="-122"/>
                <a:cs typeface="华文中宋" panose="02010600040101010101" charset="-122"/>
              </a:rPr>
              <a:t>6.</a:t>
            </a:r>
            <a:r>
              <a:rPr lang="zh-CN" sz="4000" b="1">
                <a:solidFill>
                  <a:srgbClr val="1612C8"/>
                </a:solidFill>
                <a:latin typeface="华文中宋" panose="02010600040101010101" charset="-122"/>
                <a:ea typeface="华文中宋" panose="02010600040101010101" charset="-122"/>
                <a:cs typeface="华文中宋" panose="02010600040101010101" charset="-122"/>
              </a:rPr>
              <a:t>小二黑、小芹的恋爱结局说明了什么</a:t>
            </a:r>
            <a:r>
              <a:rPr lang="en-US" sz="4000" b="1">
                <a:solidFill>
                  <a:srgbClr val="1612C8"/>
                </a:solidFill>
                <a:latin typeface="华文中宋" panose="02010600040101010101" charset="-122"/>
                <a:ea typeface="华文中宋" panose="02010600040101010101" charset="-122"/>
                <a:cs typeface="华文中宋" panose="02010600040101010101" charset="-122"/>
              </a:rPr>
              <a:t>?</a:t>
            </a:r>
            <a:endParaRPr lang="en-US" sz="4000" b="1">
              <a:solidFill>
                <a:srgbClr val="1612C8"/>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en-US"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 ①</a:t>
            </a:r>
            <a:r>
              <a:rPr lang="en-US" altLang="zh-CN" sz="3600" b="1">
                <a:latin typeface="华文中宋" panose="02010600040101010101" charset="-122"/>
                <a:ea typeface="华文中宋" panose="02010600040101010101" charset="-122"/>
                <a:cs typeface="华文中宋" panose="02010600040101010101" charset="-122"/>
              </a:rPr>
              <a:t> </a:t>
            </a:r>
            <a:r>
              <a:rPr lang="zh-CN" sz="3600" b="1">
                <a:solidFill>
                  <a:schemeClr val="tx1"/>
                </a:solidFill>
                <a:latin typeface="华文中宋" panose="02010600040101010101" charset="-122"/>
                <a:ea typeface="华文中宋" panose="02010600040101010101" charset="-122"/>
                <a:cs typeface="华文中宋" panose="02010600040101010101" charset="-122"/>
              </a:rPr>
              <a:t>人民政府的支持</a:t>
            </a:r>
            <a:r>
              <a:rPr lang="zh-CN" sz="3600" b="1">
                <a:latin typeface="华文中宋" panose="02010600040101010101" charset="-122"/>
                <a:ea typeface="华文中宋" panose="02010600040101010101" charset="-122"/>
                <a:cs typeface="华文中宋" panose="02010600040101010101" charset="-122"/>
              </a:rPr>
              <a:t>使解放区</a:t>
            </a:r>
            <a:r>
              <a:rPr lang="zh-CN" sz="3600" b="1">
                <a:solidFill>
                  <a:srgbClr val="FF0000"/>
                </a:solidFill>
                <a:latin typeface="华文中宋" panose="02010600040101010101" charset="-122"/>
                <a:ea typeface="华文中宋" panose="02010600040101010101" charset="-122"/>
                <a:cs typeface="华文中宋" panose="02010600040101010101" charset="-122"/>
              </a:rPr>
              <a:t>青年男女冲破旧的婚姻观念的束缚</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勇敢地为争取婚姻自由而斗争。</a:t>
            </a:r>
            <a:endParaRPr lang="zh-CN" sz="3600" b="1">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②</a:t>
            </a:r>
            <a:r>
              <a:rPr lang="en-US" altLang="zh-CN" sz="3600" b="1">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小二黑、小芹为争取婚姻自由的斗争</a:t>
            </a:r>
            <a:r>
              <a:rPr lang="zh-CN" sz="3600" b="1">
                <a:latin typeface="华文中宋" panose="02010600040101010101" charset="-122"/>
                <a:ea typeface="华文中宋" panose="02010600040101010101" charset="-122"/>
                <a:cs typeface="华文中宋" panose="02010600040101010101" charset="-122"/>
              </a:rPr>
              <a:t>已不单是“个性解放”的范畴</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而是解放区人民反霸除暴的民主改革的一个组成部分</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也是当时整个社会建立新的婚姻观念</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清除封建迷信思想的一个组成部分。</a:t>
            </a:r>
            <a:endParaRPr lang="zh-CN" sz="3600" b="1">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③</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小二黑、小芹婚姻的美满结局说明了</a:t>
            </a:r>
            <a:r>
              <a:rPr lang="zh-CN" sz="3600" b="1">
                <a:solidFill>
                  <a:srgbClr val="FF0000"/>
                </a:solidFill>
                <a:latin typeface="华文中宋" panose="02010600040101010101" charset="-122"/>
                <a:ea typeface="华文中宋" panose="02010600040101010101" charset="-122"/>
                <a:cs typeface="华文中宋" panose="02010600040101010101" charset="-122"/>
              </a:rPr>
              <a:t>人民政府是人民实现婚姻自主的最可靠保证</a:t>
            </a:r>
            <a:r>
              <a:rPr lang="en-US" sz="3600" b="1">
                <a:solidFill>
                  <a:srgbClr val="FF0000"/>
                </a:solidFill>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同时也标志着一个深刻的社会变化已经兴起</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并且正在继续深入发展。</a:t>
            </a:r>
            <a:endParaRPr lang="zh-CN" altLang="en-US" sz="36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00">
                                            <p:txEl>
                                              <p:pRg st="3" end="3"/>
                                            </p:txEl>
                                          </p:spTgt>
                                        </p:tgtEl>
                                        <p:attrNameLst>
                                          <p:attrName>style.visibility</p:attrName>
                                        </p:attrNameLst>
                                      </p:cBhvr>
                                      <p:to>
                                        <p:strVal val="visible"/>
                                      </p:to>
                                    </p:set>
                                    <p:anim calcmode="lin" valueType="num">
                                      <p:cBhvr additive="base">
                                        <p:cTn id="24"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6235" y="428625"/>
            <a:ext cx="11480165" cy="6000750"/>
          </a:xfrm>
          <a:prstGeom prst="rect">
            <a:avLst/>
          </a:prstGeom>
          <a:noFill/>
          <a:ln w="9525">
            <a:noFill/>
          </a:ln>
        </p:spPr>
        <p:txBody>
          <a:bodyPr wrap="square">
            <a:spAutoFit/>
          </a:bodyPr>
          <a:p>
            <a:pPr indent="0"/>
            <a:r>
              <a:rPr lang="en-US" altLang="zh-CN" sz="3200" b="1">
                <a:solidFill>
                  <a:srgbClr val="1612C8"/>
                </a:solidFill>
                <a:latin typeface="华文中宋" panose="02010600040101010101" charset="-122"/>
                <a:ea typeface="华文中宋" panose="02010600040101010101" charset="-122"/>
                <a:cs typeface="华文中宋" panose="02010600040101010101" charset="-122"/>
              </a:rPr>
              <a:t>7. </a:t>
            </a:r>
            <a:r>
              <a:rPr lang="zh-CN" sz="3200" b="1">
                <a:solidFill>
                  <a:srgbClr val="1612C8"/>
                </a:solidFill>
                <a:latin typeface="华文中宋" panose="02010600040101010101" charset="-122"/>
                <a:ea typeface="华文中宋" panose="02010600040101010101" charset="-122"/>
                <a:cs typeface="华文中宋" panose="02010600040101010101" charset="-122"/>
              </a:rPr>
              <a:t>小说中的二诸葛“抬脚动手都要论一论阴阳八卦</a:t>
            </a:r>
            <a:r>
              <a:rPr lang="en-US" sz="3200" b="1">
                <a:solidFill>
                  <a:srgbClr val="1612C8"/>
                </a:solidFill>
                <a:latin typeface="华文中宋" panose="02010600040101010101" charset="-122"/>
                <a:ea typeface="华文中宋" panose="02010600040101010101" charset="-122"/>
                <a:cs typeface="华文中宋" panose="02010600040101010101" charset="-122"/>
              </a:rPr>
              <a:t>, </a:t>
            </a:r>
            <a:r>
              <a:rPr lang="zh-CN" sz="3200" b="1">
                <a:solidFill>
                  <a:srgbClr val="1612C8"/>
                </a:solidFill>
                <a:latin typeface="华文中宋" panose="02010600040101010101" charset="-122"/>
                <a:ea typeface="华文中宋" panose="02010600040101010101" charset="-122"/>
                <a:cs typeface="华文中宋" panose="02010600040101010101" charset="-122"/>
              </a:rPr>
              <a:t>看一看黄道黑道”。当今社会</a:t>
            </a:r>
            <a:r>
              <a:rPr lang="en-US" sz="3200" b="1">
                <a:solidFill>
                  <a:srgbClr val="1612C8"/>
                </a:solidFill>
                <a:latin typeface="华文中宋" panose="02010600040101010101" charset="-122"/>
                <a:ea typeface="华文中宋" panose="02010600040101010101" charset="-122"/>
                <a:cs typeface="华文中宋" panose="02010600040101010101" charset="-122"/>
              </a:rPr>
              <a:t>,</a:t>
            </a:r>
            <a:r>
              <a:rPr lang="zh-CN" sz="3200" b="1">
                <a:solidFill>
                  <a:srgbClr val="1612C8"/>
                </a:solidFill>
                <a:latin typeface="华文中宋" panose="02010600040101010101" charset="-122"/>
                <a:ea typeface="华文中宋" panose="02010600040101010101" charset="-122"/>
                <a:cs typeface="华文中宋" panose="02010600040101010101" charset="-122"/>
              </a:rPr>
              <a:t>青少年盲目相信“星座文化”。对此你有何看法</a:t>
            </a:r>
            <a:r>
              <a:rPr lang="en-US" sz="3200" b="1">
                <a:solidFill>
                  <a:srgbClr val="1612C8"/>
                </a:solidFill>
                <a:latin typeface="华文中宋" panose="02010600040101010101" charset="-122"/>
                <a:ea typeface="华文中宋" panose="02010600040101010101" charset="-122"/>
                <a:cs typeface="华文中宋" panose="02010600040101010101" charset="-122"/>
              </a:rPr>
              <a:t>? </a:t>
            </a:r>
            <a:r>
              <a:rPr lang="zh-CN" sz="3200" b="1">
                <a:solidFill>
                  <a:srgbClr val="1612C8"/>
                </a:solidFill>
                <a:latin typeface="华文中宋" panose="02010600040101010101" charset="-122"/>
                <a:ea typeface="华文中宋" panose="02010600040101010101" charset="-122"/>
                <a:cs typeface="华文中宋" panose="02010600040101010101" charset="-122"/>
              </a:rPr>
              <a:t>你认为热衷星座的青少年是不是当代版的二诸葛</a:t>
            </a:r>
            <a:r>
              <a:rPr lang="en-US" sz="3200" b="1">
                <a:solidFill>
                  <a:srgbClr val="1612C8"/>
                </a:solidFill>
                <a:latin typeface="华文中宋" panose="02010600040101010101" charset="-122"/>
                <a:ea typeface="华文中宋" panose="02010600040101010101" charset="-122"/>
                <a:cs typeface="华文中宋" panose="02010600040101010101" charset="-122"/>
              </a:rPr>
              <a:t>?</a:t>
            </a:r>
            <a:endParaRPr lang="en-US" sz="3200" b="1">
              <a:solidFill>
                <a:srgbClr val="1612C8"/>
              </a:solidFill>
              <a:latin typeface="华文中宋" panose="02010600040101010101" charset="-122"/>
              <a:ea typeface="华文中宋" panose="02010600040101010101" charset="-122"/>
              <a:cs typeface="华文中宋" panose="02010600040101010101" charset="-122"/>
            </a:endParaRPr>
          </a:p>
          <a:p>
            <a:pPr indent="0"/>
            <a:r>
              <a:rPr lang="en-US"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  </a:t>
            </a:r>
            <a:r>
              <a:rPr lang="zh-CN" sz="3200" b="1">
                <a:solidFill>
                  <a:srgbClr val="FF0000"/>
                </a:solidFill>
                <a:latin typeface="华文中宋" panose="02010600040101010101" charset="-122"/>
                <a:ea typeface="华文中宋" panose="02010600040101010101" charset="-122"/>
                <a:cs typeface="华文中宋" panose="02010600040101010101" charset="-122"/>
              </a:rPr>
              <a:t>观点一：</a:t>
            </a:r>
            <a:r>
              <a:rPr lang="zh-CN" sz="3200" b="1">
                <a:latin typeface="华文中宋" panose="02010600040101010101" charset="-122"/>
                <a:ea typeface="华文中宋" panose="02010600040101010101" charset="-122"/>
                <a:cs typeface="华文中宋" panose="02010600040101010101" charset="-122"/>
              </a:rPr>
              <a:t>宇宙间的星球</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是客观的存在</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自古以来</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人类就密切关注星空</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探讨着日月星辰的运行规律</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制定历法</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产生了天文学</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这是科学。但是星座的说法不是科学</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不能把星座的说法当成科学一样完全相信。</a:t>
            </a:r>
            <a:endParaRPr lang="zh-CN" sz="3200" b="1">
              <a:latin typeface="华文中宋" panose="02010600040101010101" charset="-122"/>
              <a:ea typeface="华文中宋" panose="02010600040101010101" charset="-122"/>
              <a:cs typeface="华文中宋" panose="02010600040101010101" charset="-122"/>
            </a:endParaRPr>
          </a:p>
          <a:p>
            <a:pPr indent="0"/>
            <a:r>
              <a:rPr lang="en-US" sz="3200" b="1">
                <a:latin typeface="华文中宋" panose="02010600040101010101" charset="-122"/>
                <a:ea typeface="华文中宋" panose="02010600040101010101" charset="-122"/>
                <a:cs typeface="华文中宋" panose="02010600040101010101" charset="-122"/>
              </a:rPr>
              <a:t>   </a:t>
            </a:r>
            <a:r>
              <a:rPr lang="zh-CN" sz="3200" b="1">
                <a:solidFill>
                  <a:srgbClr val="FF0000"/>
                </a:solidFill>
                <a:latin typeface="华文中宋" panose="02010600040101010101" charset="-122"/>
                <a:ea typeface="华文中宋" panose="02010600040101010101" charset="-122"/>
                <a:cs typeface="华文中宋" panose="02010600040101010101" charset="-122"/>
              </a:rPr>
              <a:t>观点二：</a:t>
            </a:r>
            <a:r>
              <a:rPr lang="zh-CN" sz="3200" b="1">
                <a:latin typeface="华文中宋" panose="02010600040101010101" charset="-122"/>
                <a:ea typeface="华文中宋" panose="02010600040101010101" charset="-122"/>
                <a:cs typeface="华文中宋" panose="02010600040101010101" charset="-122"/>
              </a:rPr>
              <a:t>信不信星座仅仅是一种生活方式</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一种生活态度</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完全属于个人自由。但前提是不要盲信</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不要因此而影响正常的生活。如果一味相信星座</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把星座中的说法奉为圭臬</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甚至因此干扰了生活</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这就陷入了迷信的深坑。这跟二诸葛动辄“论一论阴阳八卦”没什么不同</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是一样荒唐可笑的。</a:t>
            </a:r>
            <a:endParaRPr lang="zh-CN" altLang="en-US" sz="32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02225" y="41338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sym typeface="+mn-ea"/>
              </a:rPr>
              <a:t>学习目标</a:t>
            </a:r>
            <a:endParaRPr lang="zh-CN" altLang="en-US" sz="4000" b="1">
              <a:solidFill>
                <a:srgbClr val="FF0000"/>
              </a:solidFill>
              <a:latin typeface="微软雅黑" panose="020B0503020204020204" charset="-122"/>
              <a:ea typeface="微软雅黑" panose="020B0503020204020204" charset="-122"/>
              <a:sym typeface="+mn-ea"/>
            </a:endParaRPr>
          </a:p>
        </p:txBody>
      </p:sp>
      <p:sp>
        <p:nvSpPr>
          <p:cNvPr id="4" name="文本框 3"/>
          <p:cNvSpPr txBox="1"/>
          <p:nvPr/>
        </p:nvSpPr>
        <p:spPr>
          <a:xfrm>
            <a:off x="797560" y="1291590"/>
            <a:ext cx="10824210" cy="5209540"/>
          </a:xfrm>
          <a:prstGeom prst="rect">
            <a:avLst/>
          </a:prstGeom>
          <a:noFill/>
        </p:spPr>
        <p:txBody>
          <a:bodyPr wrap="square" rtlCol="0" anchor="t">
            <a:spAutoFit/>
          </a:bodyPr>
          <a:p>
            <a:pPr indent="0" algn="l">
              <a:lnSpc>
                <a:spcPct val="80000"/>
              </a:lnSpc>
            </a:pPr>
            <a:r>
              <a:rPr lang="en-US" sz="3200" b="1">
                <a:latin typeface="华文中宋" panose="02010600040101010101" charset="-122"/>
                <a:ea typeface="华文中宋" panose="02010600040101010101" charset="-122"/>
                <a:cs typeface="华文中宋" panose="02010600040101010101" charset="-122"/>
                <a:sym typeface="+mn-ea"/>
              </a:rPr>
              <a:t>1.</a:t>
            </a:r>
            <a:r>
              <a:rPr lang="zh-CN" sz="3200" b="1">
                <a:latin typeface="华文中宋" panose="02010600040101010101" charset="-122"/>
                <a:ea typeface="华文中宋" panose="02010600040101010101" charset="-122"/>
                <a:cs typeface="华文中宋" panose="02010600040101010101" charset="-122"/>
                <a:sym typeface="+mn-ea"/>
              </a:rPr>
              <a:t>了解赵树理及“山药蛋派”，了解小说创作的历史背景。</a:t>
            </a:r>
            <a:r>
              <a:rPr lang="en-US" sz="3200" b="1">
                <a:latin typeface="华文中宋" panose="02010600040101010101" charset="-122"/>
                <a:ea typeface="华文中宋" panose="02010600040101010101" charset="-122"/>
                <a:cs typeface="华文中宋" panose="02010600040101010101" charset="-122"/>
                <a:sym typeface="+mn-ea"/>
              </a:rPr>
              <a:t> 2.</a:t>
            </a:r>
            <a:r>
              <a:rPr lang="zh-CN" sz="3200" b="1">
                <a:latin typeface="华文中宋" panose="02010600040101010101" charset="-122"/>
                <a:ea typeface="华文中宋" panose="02010600040101010101" charset="-122"/>
                <a:cs typeface="华文中宋" panose="02010600040101010101" charset="-122"/>
                <a:sym typeface="+mn-ea"/>
              </a:rPr>
              <a:t>品味小说极具“土味”、幽默生动的语言风格。</a:t>
            </a:r>
            <a:r>
              <a:rPr lang="en-US" sz="3200" b="1">
                <a:latin typeface="华文中宋" panose="02010600040101010101" charset="-122"/>
                <a:ea typeface="华文中宋" panose="02010600040101010101" charset="-122"/>
                <a:cs typeface="华文中宋" panose="02010600040101010101" charset="-122"/>
                <a:sym typeface="+mn-ea"/>
              </a:rPr>
              <a:t> 3.</a:t>
            </a:r>
            <a:r>
              <a:rPr lang="zh-CN" sz="3200" b="1">
                <a:latin typeface="华文中宋" panose="02010600040101010101" charset="-122"/>
                <a:ea typeface="华文中宋" panose="02010600040101010101" charset="-122"/>
                <a:cs typeface="华文中宋" panose="02010600040101010101" charset="-122"/>
                <a:sym typeface="+mn-ea"/>
              </a:rPr>
              <a:t>概括主要人物和情节，分析所要表达的中心主旨。</a:t>
            </a:r>
            <a:r>
              <a:rPr lang="en-US" sz="3200" b="1">
                <a:latin typeface="华文中宋" panose="02010600040101010101" charset="-122"/>
                <a:ea typeface="华文中宋" panose="02010600040101010101" charset="-122"/>
                <a:cs typeface="华文中宋" panose="02010600040101010101" charset="-122"/>
                <a:sym typeface="+mn-ea"/>
              </a:rPr>
              <a:t> 4.</a:t>
            </a:r>
            <a:r>
              <a:rPr lang="zh-CN" sz="3200" b="1">
                <a:latin typeface="华文中宋" panose="02010600040101010101" charset="-122"/>
                <a:ea typeface="华文中宋" panose="02010600040101010101" charset="-122"/>
                <a:cs typeface="华文中宋" panose="02010600040101010101" charset="-122"/>
                <a:sym typeface="+mn-ea"/>
              </a:rPr>
              <a:t>分析概括小说中个性鲜明的人物形象，学习小说塑造人物</a:t>
            </a:r>
            <a:endParaRPr lang="zh-CN" sz="3200" b="1">
              <a:latin typeface="华文中宋" panose="02010600040101010101" charset="-122"/>
              <a:ea typeface="华文中宋" panose="02010600040101010101" charset="-122"/>
              <a:cs typeface="华文中宋" panose="02010600040101010101" charset="-122"/>
            </a:endParaRPr>
          </a:p>
          <a:p>
            <a:pPr indent="0" algn="l">
              <a:lnSpc>
                <a:spcPct val="80000"/>
              </a:lnSpc>
            </a:pPr>
            <a:endParaRPr lang="zh-CN" sz="3200" b="1">
              <a:latin typeface="华文中宋" panose="02010600040101010101" charset="-122"/>
              <a:ea typeface="华文中宋" panose="02010600040101010101" charset="-122"/>
              <a:cs typeface="华文中宋" panose="02010600040101010101" charset="-122"/>
            </a:endParaRPr>
          </a:p>
          <a:p>
            <a:pPr indent="0" algn="l">
              <a:lnSpc>
                <a:spcPct val="80000"/>
              </a:lnSpc>
            </a:pPr>
            <a:r>
              <a:rPr lang="zh-CN" sz="3200" b="1">
                <a:latin typeface="华文中宋" panose="02010600040101010101" charset="-122"/>
                <a:ea typeface="华文中宋" panose="02010600040101010101" charset="-122"/>
                <a:cs typeface="华文中宋" panose="02010600040101010101" charset="-122"/>
                <a:sym typeface="+mn-ea"/>
              </a:rPr>
              <a:t>形象的方法。</a:t>
            </a:r>
            <a:r>
              <a:rPr lang="en-US" sz="3200" b="1">
                <a:latin typeface="华文中宋" panose="02010600040101010101" charset="-122"/>
                <a:ea typeface="华文中宋" panose="02010600040101010101" charset="-122"/>
                <a:cs typeface="华文中宋" panose="02010600040101010101" charset="-122"/>
                <a:sym typeface="+mn-ea"/>
              </a:rPr>
              <a:t> </a:t>
            </a:r>
            <a:endParaRPr lang="zh-CN" sz="3200" b="1">
              <a:latin typeface="华文中宋" panose="02010600040101010101" charset="-122"/>
              <a:ea typeface="华文中宋" panose="02010600040101010101" charset="-122"/>
              <a:cs typeface="华文中宋" panose="02010600040101010101" charset="-122"/>
              <a:sym typeface="+mn-ea"/>
            </a:endParaRPr>
          </a:p>
          <a:p>
            <a:pPr indent="0" algn="l">
              <a:lnSpc>
                <a:spcPct val="80000"/>
              </a:lnSpc>
            </a:pPr>
            <a:r>
              <a:rPr lang="zh-CN" sz="3200" b="1">
                <a:solidFill>
                  <a:srgbClr val="FF0000"/>
                </a:solidFill>
                <a:latin typeface="华文中宋" panose="02010600040101010101" charset="-122"/>
                <a:ea typeface="华文中宋" panose="02010600040101010101" charset="-122"/>
                <a:cs typeface="华文中宋" panose="02010600040101010101" charset="-122"/>
                <a:sym typeface="+mn-ea"/>
              </a:rPr>
              <a:t>【教学重难点】</a:t>
            </a:r>
            <a:endParaRPr lang="en-US" sz="3200" b="1">
              <a:solidFill>
                <a:srgbClr val="FF0000"/>
              </a:solidFill>
              <a:latin typeface="华文中宋" panose="02010600040101010101" charset="-122"/>
              <a:ea typeface="华文中宋" panose="02010600040101010101" charset="-122"/>
              <a:cs typeface="华文中宋" panose="02010600040101010101" charset="-122"/>
              <a:sym typeface="+mn-ea"/>
            </a:endParaRPr>
          </a:p>
          <a:p>
            <a:pPr indent="0" algn="l">
              <a:lnSpc>
                <a:spcPct val="80000"/>
              </a:lnSpc>
            </a:pPr>
            <a:r>
              <a:rPr lang="en-US" sz="3200" b="1">
                <a:latin typeface="华文中宋" panose="02010600040101010101" charset="-122"/>
                <a:ea typeface="华文中宋" panose="02010600040101010101" charset="-122"/>
                <a:cs typeface="华文中宋" panose="02010600040101010101" charset="-122"/>
                <a:sym typeface="+mn-ea"/>
              </a:rPr>
              <a:t> </a:t>
            </a:r>
            <a:r>
              <a:rPr lang="zh-CN" sz="3200" b="1">
                <a:latin typeface="华文中宋" panose="02010600040101010101" charset="-122"/>
                <a:ea typeface="华文中宋" panose="02010600040101010101" charset="-122"/>
                <a:cs typeface="华文中宋" panose="02010600040101010101" charset="-122"/>
                <a:sym typeface="+mn-ea"/>
              </a:rPr>
              <a:t>分析鉴赏小说中的人物形象，领悟小说主旨。</a:t>
            </a:r>
            <a:endParaRPr lang="zh-CN" altLang="en-US" sz="3200" b="1">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0" end="0"/>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p:cTn id="17"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4">
                                            <p:txEl>
                                              <p:pRg st="2" end="2"/>
                                            </p:txEl>
                                          </p:spTgt>
                                        </p:tgtEl>
                                      </p:cBhvr>
                                    </p:animEffect>
                                  </p:childTnLst>
                                </p:cTn>
                              </p:par>
                            </p:childTnLst>
                          </p:cTn>
                        </p:par>
                        <p:par>
                          <p:cTn id="20" fill="hold">
                            <p:stCondLst>
                              <p:cond delay="2000"/>
                            </p:stCondLst>
                            <p:childTnLst>
                              <p:par>
                                <p:cTn id="21" presetID="55" presetClass="entr" presetSubtype="0" fill="hold" nodeType="after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p:cTn id="23"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24"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25" dur="1000"/>
                                        <p:tgtEl>
                                          <p:spTgt spid="4">
                                            <p:txEl>
                                              <p:pRg st="3" end="3"/>
                                            </p:txEl>
                                          </p:spTgt>
                                        </p:tgtEl>
                                      </p:cBhvr>
                                    </p:animEffect>
                                  </p:childTnLst>
                                </p:cTn>
                              </p:par>
                            </p:childTnLst>
                          </p:cTn>
                        </p:par>
                        <p:par>
                          <p:cTn id="26" fill="hold">
                            <p:stCondLst>
                              <p:cond delay="3000"/>
                            </p:stCondLst>
                            <p:childTnLst>
                              <p:par>
                                <p:cTn id="27" presetID="55" presetClass="entr" presetSubtype="0" fill="hold" nodeType="after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 calcmode="lin" valueType="num">
                                      <p:cBhvr>
                                        <p:cTn id="29"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30"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31"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85420" y="1225550"/>
            <a:ext cx="3550920" cy="5404485"/>
          </a:xfrm>
          <a:prstGeom prst="rect">
            <a:avLst/>
          </a:prstGeom>
        </p:spPr>
      </p:pic>
      <p:sp>
        <p:nvSpPr>
          <p:cNvPr id="3" name="文本框 2"/>
          <p:cNvSpPr txBox="1"/>
          <p:nvPr/>
        </p:nvSpPr>
        <p:spPr>
          <a:xfrm>
            <a:off x="853440" y="31305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sym typeface="+mn-ea"/>
              </a:rPr>
              <a:t>了解作者</a:t>
            </a:r>
            <a:endParaRPr lang="zh-CN" altLang="en-US" sz="4000" b="1">
              <a:solidFill>
                <a:srgbClr val="FF0000"/>
              </a:solidFill>
              <a:latin typeface="微软雅黑" panose="020B0503020204020204" charset="-122"/>
              <a:ea typeface="微软雅黑" panose="020B0503020204020204" charset="-122"/>
              <a:sym typeface="+mn-ea"/>
            </a:endParaRPr>
          </a:p>
        </p:txBody>
      </p:sp>
      <p:sp>
        <p:nvSpPr>
          <p:cNvPr id="4" name="文本框 3"/>
          <p:cNvSpPr txBox="1"/>
          <p:nvPr/>
        </p:nvSpPr>
        <p:spPr>
          <a:xfrm>
            <a:off x="4052570" y="136525"/>
            <a:ext cx="7739380" cy="6585585"/>
          </a:xfrm>
          <a:prstGeom prst="rect">
            <a:avLst/>
          </a:prstGeom>
          <a:noFill/>
        </p:spPr>
        <p:txBody>
          <a:bodyPr wrap="square" rtlCol="0" anchor="t">
            <a:spAutoFit/>
          </a:bodyPr>
          <a:p>
            <a:pPr indent="431800">
              <a:lnSpc>
                <a:spcPct val="110000"/>
              </a:lnSpc>
              <a:spcAft>
                <a:spcPct val="0"/>
              </a:spcAft>
            </a:pPr>
            <a:r>
              <a:rPr lang="zh-CN" altLang="zh-TW" sz="3200" b="1">
                <a:solidFill>
                  <a:schemeClr val="tx1"/>
                </a:solidFill>
                <a:latin typeface="华文中宋" panose="02010600040101010101" charset="-122"/>
                <a:ea typeface="华文中宋" panose="02010600040101010101" charset="-122"/>
                <a:cs typeface="华文中宋" panose="02010600040101010101" charset="-122"/>
                <a:sym typeface="+mn-ea"/>
              </a:rPr>
              <a:t>赵树理(1906—1970),原名赵树礼,山西沁水人，中国现代小说家。</a:t>
            </a:r>
            <a:r>
              <a:rPr lang="zh-CN" altLang="zh-TW" sz="3200" b="1">
                <a:solidFill>
                  <a:srgbClr val="FF0000"/>
                </a:solidFill>
                <a:latin typeface="华文中宋" panose="02010600040101010101" charset="-122"/>
                <a:ea typeface="华文中宋" panose="02010600040101010101" charset="-122"/>
                <a:cs typeface="华文中宋" panose="02010600040101010101" charset="-122"/>
                <a:sym typeface="+mn-ea"/>
              </a:rPr>
              <a:t>他首先是个政治工作者，之后才是作家；</a:t>
            </a:r>
            <a:r>
              <a:rPr lang="zh-CN" altLang="zh-TW" sz="3200" b="1">
                <a:solidFill>
                  <a:schemeClr val="tx1"/>
                </a:solidFill>
                <a:latin typeface="华文中宋" panose="02010600040101010101" charset="-122"/>
                <a:ea typeface="华文中宋" panose="02010600040101010101" charset="-122"/>
                <a:cs typeface="华文中宋" panose="02010600040101010101" charset="-122"/>
                <a:sym typeface="+mn-ea"/>
              </a:rPr>
              <a:t>主要作品有短篇小说</a:t>
            </a:r>
            <a:r>
              <a:rPr lang="zh-CN" altLang="zh-TW" sz="3200" b="1">
                <a:solidFill>
                  <a:srgbClr val="FF0000"/>
                </a:solidFill>
                <a:latin typeface="华文中宋" panose="02010600040101010101" charset="-122"/>
                <a:ea typeface="华文中宋" panose="02010600040101010101" charset="-122"/>
                <a:cs typeface="华文中宋" panose="02010600040101010101" charset="-122"/>
                <a:sym typeface="+mn-ea"/>
              </a:rPr>
              <a:t>《小二黑结婚》</a:t>
            </a:r>
            <a:r>
              <a:rPr lang="zh-CN" altLang="zh-TW" sz="3200" b="1">
                <a:solidFill>
                  <a:schemeClr val="tx1"/>
                </a:solidFill>
                <a:latin typeface="华文中宋" panose="02010600040101010101" charset="-122"/>
                <a:ea typeface="华文中宋" panose="02010600040101010101" charset="-122"/>
                <a:cs typeface="华文中宋" panose="02010600040101010101" charset="-122"/>
                <a:sym typeface="+mn-ea"/>
              </a:rPr>
              <a:t>，中篇小说</a:t>
            </a:r>
            <a:r>
              <a:rPr lang="zh-CN" altLang="zh-TW" sz="3200" b="1">
                <a:solidFill>
                  <a:srgbClr val="FF0000"/>
                </a:solidFill>
                <a:latin typeface="华文中宋" panose="02010600040101010101" charset="-122"/>
                <a:ea typeface="华文中宋" panose="02010600040101010101" charset="-122"/>
                <a:cs typeface="华文中宋" panose="02010600040101010101" charset="-122"/>
                <a:sym typeface="+mn-ea"/>
              </a:rPr>
              <a:t>《李有才板话》</a:t>
            </a:r>
            <a:r>
              <a:rPr lang="zh-CN" altLang="zh-TW" sz="3200" b="1">
                <a:solidFill>
                  <a:schemeClr val="tx1"/>
                </a:solidFill>
                <a:latin typeface="华文中宋" panose="02010600040101010101" charset="-122"/>
                <a:ea typeface="华文中宋" panose="02010600040101010101" charset="-122"/>
                <a:cs typeface="华文中宋" panose="02010600040101010101" charset="-122"/>
                <a:sym typeface="+mn-ea"/>
              </a:rPr>
              <a:t>，长篇小说</a:t>
            </a:r>
            <a:r>
              <a:rPr lang="zh-CN" altLang="zh-TW" sz="3200" b="1">
                <a:solidFill>
                  <a:srgbClr val="FF0000"/>
                </a:solidFill>
                <a:latin typeface="华文中宋" panose="02010600040101010101" charset="-122"/>
                <a:ea typeface="华文中宋" panose="02010600040101010101" charset="-122"/>
                <a:cs typeface="华文中宋" panose="02010600040101010101" charset="-122"/>
                <a:sym typeface="+mn-ea"/>
              </a:rPr>
              <a:t>《李家庄的变迁》《三里湾》</a:t>
            </a:r>
            <a:r>
              <a:rPr lang="zh-CN" altLang="zh-TW" sz="3200" b="1">
                <a:solidFill>
                  <a:schemeClr val="tx1"/>
                </a:solidFill>
                <a:latin typeface="华文中宋" panose="02010600040101010101" charset="-122"/>
                <a:ea typeface="华文中宋" panose="02010600040101010101" charset="-122"/>
                <a:cs typeface="华文中宋" panose="02010600040101010101" charset="-122"/>
                <a:sym typeface="+mn-ea"/>
              </a:rPr>
              <a:t>等等，大多反映四五十年代中国农村变革的题材。他的作品乡土气息浓厚，有一种新鲜活泼、为老百姓喜闻乐见的大众化风格，形成一个俗称“</a:t>
            </a:r>
            <a:r>
              <a:rPr lang="zh-CN" altLang="zh-TW" sz="3200" b="1">
                <a:solidFill>
                  <a:srgbClr val="FF0000"/>
                </a:solidFill>
                <a:latin typeface="华文中宋" panose="02010600040101010101" charset="-122"/>
                <a:ea typeface="华文中宋" panose="02010600040101010101" charset="-122"/>
                <a:cs typeface="华文中宋" panose="02010600040101010101" charset="-122"/>
                <a:sym typeface="+mn-ea"/>
              </a:rPr>
              <a:t>山药蛋派</a:t>
            </a:r>
            <a:r>
              <a:rPr lang="zh-CN" altLang="zh-TW" sz="3200" b="1">
                <a:solidFill>
                  <a:schemeClr val="tx1"/>
                </a:solidFill>
                <a:latin typeface="华文中宋" panose="02010600040101010101" charset="-122"/>
                <a:ea typeface="华文中宋" panose="02010600040101010101" charset="-122"/>
                <a:cs typeface="华文中宋" panose="02010600040101010101" charset="-122"/>
                <a:sym typeface="+mn-ea"/>
              </a:rPr>
              <a:t>”的文学流派。十年浩劫中，赵树理身心受到严重摧残，于1970年9月23日含冤而死，终年64岁。</a:t>
            </a:r>
            <a:endParaRPr lang="zh-CN" altLang="zh-TW" sz="3200" b="1">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in)">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10845" y="823595"/>
            <a:ext cx="11621135" cy="5507990"/>
          </a:xfrm>
          <a:prstGeom prst="rect">
            <a:avLst/>
          </a:prstGeom>
          <a:noFill/>
          <a:ln w="9525">
            <a:noFill/>
          </a:ln>
        </p:spPr>
        <p:txBody>
          <a:bodyPr wrap="square">
            <a:spAutoFit/>
          </a:bodyPr>
          <a:p>
            <a:pPr indent="0"/>
            <a:r>
              <a:rPr lang="en-US"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a:t>
            </a:r>
            <a:r>
              <a:rPr lang="zh-CN" sz="3200" b="1">
                <a:solidFill>
                  <a:srgbClr val="FF0000"/>
                </a:solidFill>
                <a:latin typeface="华文中宋" panose="02010600040101010101" charset="-122"/>
                <a:ea typeface="华文中宋" panose="02010600040101010101" charset="-122"/>
                <a:cs typeface="华文中宋" panose="02010600040101010101" charset="-122"/>
              </a:rPr>
              <a:t>山药蛋派</a:t>
            </a:r>
            <a:r>
              <a:rPr lang="zh-CN"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sym typeface="+mn-ea"/>
              </a:rPr>
              <a:t>指</a:t>
            </a:r>
            <a:r>
              <a:rPr lang="zh-CN" sz="3200" b="1">
                <a:solidFill>
                  <a:srgbClr val="FF0000"/>
                </a:solidFill>
                <a:latin typeface="华文中宋" panose="02010600040101010101" charset="-122"/>
                <a:ea typeface="华文中宋" panose="02010600040101010101" charset="-122"/>
                <a:cs typeface="华文中宋" panose="02010600040101010101" charset="-122"/>
                <a:sym typeface="+mn-ea"/>
              </a:rPr>
              <a:t>以赵树理为代表</a:t>
            </a:r>
            <a:r>
              <a:rPr lang="zh-CN" sz="3200" b="1">
                <a:latin typeface="华文中宋" panose="02010600040101010101" charset="-122"/>
                <a:ea typeface="华文中宋" panose="02010600040101010101" charset="-122"/>
                <a:cs typeface="华文中宋" panose="02010600040101010101" charset="-122"/>
                <a:sym typeface="+mn-ea"/>
              </a:rPr>
              <a:t>的一个当代的文学流派，</a:t>
            </a:r>
            <a:r>
              <a:rPr lang="zh-CN" sz="3200" b="1">
                <a:latin typeface="华文中宋" panose="02010600040101010101" charset="-122"/>
                <a:ea typeface="华文中宋" panose="02010600040101010101" charset="-122"/>
                <a:cs typeface="华文中宋" panose="02010600040101010101" charset="-122"/>
              </a:rPr>
              <a:t>形成于</a:t>
            </a:r>
            <a:r>
              <a:rPr lang="en-US" sz="3200" b="1">
                <a:latin typeface="华文中宋" panose="02010600040101010101" charset="-122"/>
                <a:ea typeface="华文中宋" panose="02010600040101010101" charset="-122"/>
                <a:cs typeface="华文中宋" panose="02010600040101010101" charset="-122"/>
              </a:rPr>
              <a:t>20</a:t>
            </a:r>
            <a:r>
              <a:rPr lang="zh-CN" sz="3200" b="1">
                <a:latin typeface="华文中宋" panose="02010600040101010101" charset="-122"/>
                <a:ea typeface="华文中宋" panose="02010600040101010101" charset="-122"/>
                <a:cs typeface="华文中宋" panose="02010600040101010101" charset="-122"/>
              </a:rPr>
              <a:t>世纪</a:t>
            </a:r>
            <a:r>
              <a:rPr lang="en-US" sz="3200" b="1">
                <a:latin typeface="华文中宋" panose="02010600040101010101" charset="-122"/>
                <a:ea typeface="华文中宋" panose="02010600040101010101" charset="-122"/>
                <a:cs typeface="华文中宋" panose="02010600040101010101" charset="-122"/>
              </a:rPr>
              <a:t>50</a:t>
            </a:r>
            <a:r>
              <a:rPr lang="zh-CN" sz="3200" b="1">
                <a:latin typeface="华文中宋" panose="02010600040101010101" charset="-122"/>
                <a:ea typeface="华文中宋" panose="02010600040101010101" charset="-122"/>
                <a:cs typeface="华文中宋" panose="02010600040101010101" charset="-122"/>
              </a:rPr>
              <a:t>年代至</a:t>
            </a:r>
            <a:r>
              <a:rPr lang="en-US" sz="3200" b="1">
                <a:latin typeface="华文中宋" panose="02010600040101010101" charset="-122"/>
                <a:ea typeface="华文中宋" panose="02010600040101010101" charset="-122"/>
                <a:cs typeface="华文中宋" panose="02010600040101010101" charset="-122"/>
              </a:rPr>
              <a:t>60</a:t>
            </a:r>
            <a:r>
              <a:rPr lang="zh-CN" sz="3200" b="1">
                <a:latin typeface="华文中宋" panose="02010600040101010101" charset="-122"/>
                <a:ea typeface="华文中宋" panose="02010600040101010101" charset="-122"/>
                <a:cs typeface="华文中宋" panose="02010600040101010101" charset="-122"/>
              </a:rPr>
              <a:t>年代中期。主要作家还有</a:t>
            </a:r>
            <a:r>
              <a:rPr lang="zh-CN" sz="3200" b="1">
                <a:solidFill>
                  <a:srgbClr val="1612C8"/>
                </a:solidFill>
                <a:latin typeface="华文中宋" panose="02010600040101010101" charset="-122"/>
                <a:ea typeface="华文中宋" panose="02010600040101010101" charset="-122"/>
                <a:cs typeface="华文中宋" panose="02010600040101010101" charset="-122"/>
              </a:rPr>
              <a:t>马烽、西戎、李束为、孙谦、胡正</a:t>
            </a:r>
            <a:r>
              <a:rPr lang="zh-CN" sz="3200" b="1">
                <a:latin typeface="华文中宋" panose="02010600040101010101" charset="-122"/>
                <a:ea typeface="华文中宋" panose="02010600040101010101" charset="-122"/>
                <a:cs typeface="华文中宋" panose="02010600040101010101" charset="-122"/>
              </a:rPr>
              <a:t>等</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人称“</a:t>
            </a:r>
            <a:r>
              <a:rPr lang="zh-CN" sz="3200" b="1">
                <a:solidFill>
                  <a:srgbClr val="FF0000"/>
                </a:solidFill>
                <a:latin typeface="华文中宋" panose="02010600040101010101" charset="-122"/>
                <a:ea typeface="华文中宋" panose="02010600040101010101" charset="-122"/>
                <a:cs typeface="华文中宋" panose="02010600040101010101" charset="-122"/>
              </a:rPr>
              <a:t>西李马胡孙</a:t>
            </a:r>
            <a:r>
              <a:rPr lang="zh-CN" sz="3200" b="1">
                <a:latin typeface="华文中宋" panose="02010600040101010101" charset="-122"/>
                <a:ea typeface="华文中宋" panose="02010600040101010101" charset="-122"/>
                <a:cs typeface="华文中宋" panose="02010600040101010101" charset="-122"/>
              </a:rPr>
              <a:t>”</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他们都是</a:t>
            </a:r>
            <a:r>
              <a:rPr lang="zh-CN" sz="3200" b="1">
                <a:solidFill>
                  <a:srgbClr val="1612C8"/>
                </a:solidFill>
                <a:latin typeface="华文中宋" panose="02010600040101010101" charset="-122"/>
                <a:ea typeface="华文中宋" panose="02010600040101010101" charset="-122"/>
                <a:cs typeface="华文中宋" panose="02010600040101010101" charset="-122"/>
              </a:rPr>
              <a:t>山西农村土生土长的作家</a:t>
            </a:r>
            <a:r>
              <a:rPr lang="en-US" sz="3200" b="1">
                <a:solidFill>
                  <a:srgbClr val="1612C8"/>
                </a:solidFill>
                <a:latin typeface="华文中宋" panose="02010600040101010101" charset="-122"/>
                <a:ea typeface="华文中宋" panose="02010600040101010101" charset="-122"/>
                <a:cs typeface="华文中宋" panose="02010600040101010101" charset="-122"/>
              </a:rPr>
              <a:t>,</a:t>
            </a:r>
            <a:r>
              <a:rPr lang="zh-CN" sz="3200" b="1">
                <a:solidFill>
                  <a:srgbClr val="1612C8"/>
                </a:solidFill>
                <a:latin typeface="华文中宋" panose="02010600040101010101" charset="-122"/>
                <a:ea typeface="华文中宋" panose="02010600040101010101" charset="-122"/>
                <a:cs typeface="华文中宋" panose="02010600040101010101" charset="-122"/>
              </a:rPr>
              <a:t>有比较深厚的农村生活基础。</a:t>
            </a:r>
            <a:endParaRPr lang="zh-CN" sz="3200" b="1">
              <a:solidFill>
                <a:srgbClr val="1612C8"/>
              </a:solidFill>
              <a:latin typeface="华文中宋" panose="02010600040101010101" charset="-122"/>
              <a:ea typeface="华文中宋" panose="02010600040101010101" charset="-122"/>
              <a:cs typeface="华文中宋" panose="02010600040101010101" charset="-122"/>
            </a:endParaRPr>
          </a:p>
          <a:p>
            <a:pPr indent="0"/>
            <a:r>
              <a:rPr lang="zh-CN" sz="3200" b="1">
                <a:solidFill>
                  <a:srgbClr val="1612C8"/>
                </a:solidFill>
                <a:latin typeface="华文中宋" panose="02010600040101010101" charset="-122"/>
                <a:ea typeface="华文中宋" panose="02010600040101010101" charset="-122"/>
                <a:cs typeface="华文中宋" panose="02010600040101010101" charset="-122"/>
              </a:rPr>
              <a:t> </a:t>
            </a:r>
            <a:r>
              <a:rPr lang="en-US" altLang="zh-CN" sz="3200" b="1">
                <a:solidFill>
                  <a:srgbClr val="1612C8"/>
                </a:solidFill>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a:t>
            </a:r>
            <a:r>
              <a:rPr lang="zh-CN" sz="3200" b="1">
                <a:solidFill>
                  <a:srgbClr val="FF0000"/>
                </a:solidFill>
                <a:latin typeface="华文中宋" panose="02010600040101010101" charset="-122"/>
                <a:ea typeface="华文中宋" panose="02010600040101010101" charset="-122"/>
                <a:cs typeface="华文中宋" panose="02010600040101010101" charset="-122"/>
              </a:rPr>
              <a:t>山药蛋派</a:t>
            </a:r>
            <a:r>
              <a:rPr lang="zh-CN" sz="3200" b="1">
                <a:latin typeface="华文中宋" panose="02010600040101010101" charset="-122"/>
                <a:ea typeface="华文中宋" panose="02010600040101010101" charset="-122"/>
                <a:cs typeface="华文中宋" panose="02010600040101010101" charset="-122"/>
              </a:rPr>
              <a:t>”继承和发展了我国</a:t>
            </a:r>
            <a:r>
              <a:rPr lang="zh-CN" sz="3200" b="1">
                <a:solidFill>
                  <a:srgbClr val="FF0000"/>
                </a:solidFill>
                <a:latin typeface="华文中宋" panose="02010600040101010101" charset="-122"/>
                <a:ea typeface="华文中宋" panose="02010600040101010101" charset="-122"/>
                <a:cs typeface="华文中宋" panose="02010600040101010101" charset="-122"/>
              </a:rPr>
              <a:t>古典小说和说唱文学的传统</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以叙述故事为主</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将对人物情景的描写融于故事叙述之中</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结构顺当</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层次分明。人物性格主要通过语言和行动来展示</a:t>
            </a:r>
            <a:r>
              <a:rPr lang="en-US" sz="3200" b="1">
                <a:latin typeface="华文中宋" panose="02010600040101010101" charset="-122"/>
                <a:ea typeface="华文中宋" panose="02010600040101010101" charset="-122"/>
                <a:cs typeface="华文中宋" panose="02010600040101010101" charset="-122"/>
              </a:rPr>
              <a:t>,</a:t>
            </a:r>
            <a:r>
              <a:rPr lang="zh-CN" sz="3200" b="1">
                <a:latin typeface="华文中宋" panose="02010600040101010101" charset="-122"/>
                <a:ea typeface="华文中宋" panose="02010600040101010101" charset="-122"/>
                <a:cs typeface="华文中宋" panose="02010600040101010101" charset="-122"/>
              </a:rPr>
              <a:t>善于选择和运用内涵丰富的细节描写。</a:t>
            </a:r>
            <a:endParaRPr lang="zh-CN" sz="3200" b="1">
              <a:latin typeface="华文中宋" panose="02010600040101010101" charset="-122"/>
              <a:ea typeface="华文中宋" panose="02010600040101010101" charset="-122"/>
              <a:cs typeface="华文中宋" panose="02010600040101010101" charset="-122"/>
            </a:endParaRPr>
          </a:p>
          <a:p>
            <a:pPr indent="0"/>
            <a:r>
              <a:rPr lang="zh-CN" sz="3200" b="1">
                <a:latin typeface="华文中宋" panose="02010600040101010101" charset="-122"/>
                <a:ea typeface="华文中宋" panose="02010600040101010101" charset="-122"/>
                <a:cs typeface="华文中宋" panose="02010600040101010101" charset="-122"/>
              </a:rPr>
              <a:t> </a:t>
            </a:r>
            <a:r>
              <a:rPr lang="en-US" altLang="zh-CN" sz="3200" b="1">
                <a:latin typeface="华文中宋" panose="02010600040101010101" charset="-122"/>
                <a:ea typeface="华文中宋" panose="02010600040101010101" charset="-122"/>
                <a:cs typeface="华文中宋" panose="02010600040101010101" charset="-122"/>
              </a:rPr>
              <a:t>    </a:t>
            </a:r>
            <a:r>
              <a:rPr lang="zh-CN" altLang="zh-TW" sz="3200" b="1">
                <a:solidFill>
                  <a:srgbClr val="1612C8"/>
                </a:solidFill>
                <a:latin typeface="华文中宋" panose="02010600040101010101" charset="-122"/>
                <a:ea typeface="华文中宋" panose="02010600040101010101" charset="-122"/>
                <a:cs typeface="华文中宋" panose="02010600040101010101" charset="-122"/>
                <a:sym typeface="+mn-ea"/>
              </a:rPr>
              <a:t>“山药蛋派”坚持现实主义的创作方法和口语化的写作特点，追求生活的真实，反映生活中的矛盾和问题，</a:t>
            </a:r>
            <a:r>
              <a:rPr lang="zh-CN" sz="3200" b="1">
                <a:solidFill>
                  <a:srgbClr val="1612C8"/>
                </a:solidFill>
                <a:latin typeface="华文中宋" panose="02010600040101010101" charset="-122"/>
                <a:ea typeface="华文中宋" panose="02010600040101010101" charset="-122"/>
                <a:cs typeface="华文中宋" panose="02010600040101010101" charset="-122"/>
              </a:rPr>
              <a:t>语言朴素、凝练</a:t>
            </a:r>
            <a:r>
              <a:rPr lang="en-US" sz="3200" b="1">
                <a:solidFill>
                  <a:srgbClr val="1612C8"/>
                </a:solidFill>
                <a:latin typeface="华文中宋" panose="02010600040101010101" charset="-122"/>
                <a:ea typeface="华文中宋" panose="02010600040101010101" charset="-122"/>
                <a:cs typeface="华文中宋" panose="02010600040101010101" charset="-122"/>
              </a:rPr>
              <a:t>,</a:t>
            </a:r>
            <a:r>
              <a:rPr lang="zh-CN" sz="3200" b="1">
                <a:solidFill>
                  <a:srgbClr val="1612C8"/>
                </a:solidFill>
                <a:latin typeface="华文中宋" panose="02010600040101010101" charset="-122"/>
                <a:ea typeface="华文中宋" panose="02010600040101010101" charset="-122"/>
                <a:cs typeface="华文中宋" panose="02010600040101010101" charset="-122"/>
              </a:rPr>
              <a:t>作品通俗易懂</a:t>
            </a:r>
            <a:r>
              <a:rPr lang="en-US" sz="3200" b="1">
                <a:solidFill>
                  <a:srgbClr val="1612C8"/>
                </a:solidFill>
                <a:latin typeface="华文中宋" panose="02010600040101010101" charset="-122"/>
                <a:ea typeface="华文中宋" panose="02010600040101010101" charset="-122"/>
                <a:cs typeface="华文中宋" panose="02010600040101010101" charset="-122"/>
              </a:rPr>
              <a:t>,</a:t>
            </a:r>
            <a:r>
              <a:rPr lang="zh-CN" sz="3200" b="1">
                <a:solidFill>
                  <a:srgbClr val="1612C8"/>
                </a:solidFill>
                <a:latin typeface="华文中宋" panose="02010600040101010101" charset="-122"/>
                <a:ea typeface="华文中宋" panose="02010600040101010101" charset="-122"/>
                <a:cs typeface="华文中宋" panose="02010600040101010101" charset="-122"/>
              </a:rPr>
              <a:t>具有浓厚的民族风格和地方色彩。</a:t>
            </a:r>
            <a:endParaRPr lang="zh-CN" altLang="en-US" sz="3200" b="1">
              <a:solidFill>
                <a:srgbClr val="1612C8"/>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480560" y="116840"/>
            <a:ext cx="3230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微软雅黑" panose="020B0503020204020204" charset="-122"/>
                <a:sym typeface="+mn-ea"/>
              </a:rPr>
              <a:t>“山药蛋派”</a:t>
            </a:r>
            <a:endParaRPr lang="zh-CN" altLang="en-US" sz="2800" b="1">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3095" y="1021715"/>
            <a:ext cx="11096625" cy="5517515"/>
          </a:xfrm>
          <a:prstGeom prst="rect">
            <a:avLst/>
          </a:prstGeom>
          <a:noFill/>
          <a:ln w="9525">
            <a:noFill/>
          </a:ln>
        </p:spPr>
        <p:txBody>
          <a:bodyPr wrap="square">
            <a:spAutoFit/>
          </a:bodyPr>
          <a:p>
            <a:pPr indent="0">
              <a:lnSpc>
                <a:spcPct val="140000"/>
              </a:lnSpc>
            </a:pPr>
            <a:r>
              <a:rPr lang="en-US" sz="3600" b="1">
                <a:latin typeface="华文中宋" panose="02010600040101010101" charset="-122"/>
                <a:ea typeface="华文中宋" panose="02010600040101010101" charset="-122"/>
                <a:cs typeface="华文中宋" panose="02010600040101010101" charset="-122"/>
              </a:rPr>
              <a:t>      1943</a:t>
            </a:r>
            <a:r>
              <a:rPr lang="zh-CN" sz="3600" b="1">
                <a:latin typeface="华文中宋" panose="02010600040101010101" charset="-122"/>
                <a:ea typeface="华文中宋" panose="02010600040101010101" charset="-122"/>
                <a:cs typeface="华文中宋" panose="02010600040101010101" charset="-122"/>
              </a:rPr>
              <a:t>年，在中共北方局从事抗日宣传工作的赵树理在奉命深入辽县</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今山西左权县</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农村搞调研时，</a:t>
            </a:r>
            <a:r>
              <a:rPr lang="zh-CN" sz="3600" b="1">
                <a:solidFill>
                  <a:srgbClr val="FF0000"/>
                </a:solidFill>
                <a:latin typeface="华文中宋" panose="02010600040101010101" charset="-122"/>
                <a:ea typeface="华文中宋" panose="02010600040101010101" charset="-122"/>
                <a:cs typeface="华文中宋" panose="02010600040101010101" charset="-122"/>
              </a:rPr>
              <a:t>听到了一对青年男女岳冬至和智英祥在追求自由恋爱的过程中</a:t>
            </a:r>
            <a:r>
              <a:rPr lang="en-US" sz="3600" b="1">
                <a:solidFill>
                  <a:srgbClr val="FF0000"/>
                </a:solidFill>
                <a:latin typeface="华文中宋" panose="02010600040101010101" charset="-122"/>
                <a:ea typeface="华文中宋" panose="02010600040101010101" charset="-122"/>
                <a:cs typeface="华文中宋" panose="02010600040101010101" charset="-122"/>
              </a:rPr>
              <a:t>,</a:t>
            </a:r>
            <a:r>
              <a:rPr lang="zh-CN" sz="3600" b="1">
                <a:solidFill>
                  <a:srgbClr val="FF0000"/>
                </a:solidFill>
                <a:latin typeface="华文中宋" panose="02010600040101010101" charset="-122"/>
                <a:ea typeface="华文中宋" panose="02010600040101010101" charset="-122"/>
                <a:cs typeface="华文中宋" panose="02010600040101010101" charset="-122"/>
              </a:rPr>
              <a:t>受到双方父母等的阻挠</a:t>
            </a:r>
            <a:r>
              <a:rPr lang="en-US" sz="3600" b="1">
                <a:solidFill>
                  <a:srgbClr val="FF0000"/>
                </a:solidFill>
                <a:latin typeface="华文中宋" panose="02010600040101010101" charset="-122"/>
                <a:ea typeface="华文中宋" panose="02010600040101010101" charset="-122"/>
                <a:cs typeface="华文中宋" panose="02010600040101010101" charset="-122"/>
              </a:rPr>
              <a:t>,</a:t>
            </a:r>
            <a:r>
              <a:rPr lang="zh-CN" sz="3600" b="1">
                <a:solidFill>
                  <a:srgbClr val="FF0000"/>
                </a:solidFill>
                <a:latin typeface="华文中宋" panose="02010600040101010101" charset="-122"/>
                <a:ea typeface="华文中宋" panose="02010600040101010101" charset="-122"/>
                <a:cs typeface="华文中宋" panose="02010600040101010101" charset="-122"/>
              </a:rPr>
              <a:t>以致岳冬至被人打死的悲剧故事</a:t>
            </a:r>
            <a:r>
              <a:rPr lang="zh-CN" sz="3600" b="1">
                <a:latin typeface="华文中宋" panose="02010600040101010101" charset="-122"/>
                <a:ea typeface="华文中宋" panose="02010600040101010101" charset="-122"/>
                <a:cs typeface="华文中宋" panose="02010600040101010101" charset="-122"/>
              </a:rPr>
              <a:t>。于是</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自小就生长在山西这片沃土上</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有着深厚生活积淀的赵树理即以此为原型</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很快创作出一篇鞭挞封建思想、赞扬婚姻自主的短篇小说《小二黑结婚》。 </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5396865" y="253365"/>
            <a:ext cx="1633220" cy="768350"/>
          </a:xfrm>
          <a:prstGeom prst="rect">
            <a:avLst/>
          </a:prstGeom>
          <a:noFill/>
        </p:spPr>
        <p:txBody>
          <a:bodyPr wrap="none" rtlCol="0">
            <a:spAutoFit/>
          </a:bodyPr>
          <a:p>
            <a:pPr algn="l"/>
            <a:r>
              <a:rPr lang="zh-CN" sz="4400" b="1">
                <a:solidFill>
                  <a:srgbClr val="FF0000"/>
                </a:solidFill>
                <a:latin typeface="微软雅黑" panose="020B0503020204020204" charset="-122"/>
                <a:ea typeface="微软雅黑" panose="020B0503020204020204" charset="-122"/>
                <a:sym typeface="+mn-ea"/>
              </a:rPr>
              <a:t>背</a:t>
            </a:r>
            <a:r>
              <a:rPr lang="en-US" altLang="zh-CN" sz="4400" b="1">
                <a:solidFill>
                  <a:srgbClr val="FF0000"/>
                </a:solidFill>
                <a:latin typeface="微软雅黑" panose="020B0503020204020204" charset="-122"/>
                <a:ea typeface="微软雅黑" panose="020B0503020204020204" charset="-122"/>
                <a:sym typeface="+mn-ea"/>
              </a:rPr>
              <a:t>  </a:t>
            </a:r>
            <a:r>
              <a:rPr lang="zh-CN" sz="4400" b="1">
                <a:solidFill>
                  <a:srgbClr val="FF0000"/>
                </a:solidFill>
                <a:latin typeface="微软雅黑" panose="020B0503020204020204" charset="-122"/>
                <a:ea typeface="微软雅黑" panose="020B0503020204020204" charset="-122"/>
                <a:sym typeface="+mn-ea"/>
              </a:rPr>
              <a:t>景</a:t>
            </a:r>
            <a:endParaRPr lang="zh-CN" altLang="en-US" sz="4400" b="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33705" y="977900"/>
            <a:ext cx="11523980" cy="5573395"/>
          </a:xfrm>
          <a:prstGeom prst="rect">
            <a:avLst/>
          </a:prstGeom>
          <a:noFill/>
          <a:ln w="9525">
            <a:noFill/>
          </a:ln>
        </p:spPr>
        <p:txBody>
          <a:bodyPr wrap="square">
            <a:spAutoFit/>
          </a:bodyPr>
          <a:p>
            <a:pPr indent="0">
              <a:lnSpc>
                <a:spcPct val="110000"/>
              </a:lnSpc>
            </a:pPr>
            <a:r>
              <a:rPr lang="en-US" altLang="zh-CN" sz="3600" b="1">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抗日战争时期</a:t>
            </a:r>
            <a:r>
              <a:rPr lang="zh-CN" sz="3600" b="1">
                <a:latin typeface="华文中宋" panose="02010600040101010101" charset="-122"/>
                <a:ea typeface="华文中宋" panose="02010600040101010101" charset="-122"/>
                <a:cs typeface="华文中宋" panose="02010600040101010101" charset="-122"/>
              </a:rPr>
              <a:t>，</a:t>
            </a:r>
            <a:r>
              <a:rPr lang="zh-CN" sz="3600" b="1">
                <a:solidFill>
                  <a:srgbClr val="FF0000"/>
                </a:solidFill>
                <a:latin typeface="华文中宋" panose="02010600040101010101" charset="-122"/>
                <a:ea typeface="华文中宋" panose="02010600040101010101" charset="-122"/>
                <a:cs typeface="华文中宋" panose="02010600040101010101" charset="-122"/>
              </a:rPr>
              <a:t>刘家峧村</a:t>
            </a:r>
            <a:r>
              <a:rPr lang="zh-CN" sz="3600" b="1">
                <a:latin typeface="华文中宋" panose="02010600040101010101" charset="-122"/>
                <a:ea typeface="华文中宋" panose="02010600040101010101" charset="-122"/>
                <a:cs typeface="华文中宋" panose="02010600040101010101" charset="-122"/>
              </a:rPr>
              <a:t>的</a:t>
            </a:r>
            <a:r>
              <a:rPr lang="zh-CN" sz="3600" b="1">
                <a:solidFill>
                  <a:srgbClr val="FF0000"/>
                </a:solidFill>
                <a:latin typeface="华文中宋" panose="02010600040101010101" charset="-122"/>
                <a:ea typeface="华文中宋" panose="02010600040101010101" charset="-122"/>
                <a:cs typeface="华文中宋" panose="02010600040101010101" charset="-122"/>
              </a:rPr>
              <a:t>青年队长、杀敌英雄小二黑</a:t>
            </a:r>
            <a:r>
              <a:rPr lang="zh-CN" sz="3600" b="1">
                <a:latin typeface="华文中宋" panose="02010600040101010101" charset="-122"/>
                <a:ea typeface="华文中宋" panose="02010600040101010101" charset="-122"/>
                <a:cs typeface="华文中宋" panose="02010600040101010101" charset="-122"/>
              </a:rPr>
              <a:t>，与本村俊美聪慧的姑娘</a:t>
            </a:r>
            <a:r>
              <a:rPr lang="zh-CN" sz="3600" b="1">
                <a:solidFill>
                  <a:srgbClr val="FF0000"/>
                </a:solidFill>
                <a:latin typeface="华文中宋" panose="02010600040101010101" charset="-122"/>
                <a:ea typeface="华文中宋" panose="02010600040101010101" charset="-122"/>
                <a:cs typeface="华文中宋" panose="02010600040101010101" charset="-122"/>
              </a:rPr>
              <a:t>小芹</a:t>
            </a:r>
            <a:r>
              <a:rPr lang="zh-CN" sz="3600" b="1">
                <a:latin typeface="华文中宋" panose="02010600040101010101" charset="-122"/>
                <a:ea typeface="华文中宋" panose="02010600040101010101" charset="-122"/>
                <a:cs typeface="华文中宋" panose="02010600040101010101" charset="-122"/>
              </a:rPr>
              <a:t>相爱。但因违背了封建迷信思想严重的父母亲的意志，遭到了各自家长二诸葛和三仙姑的强烈反对。其时，担任村干部的</a:t>
            </a:r>
            <a:r>
              <a:rPr lang="zh-CN" sz="3600" b="1">
                <a:solidFill>
                  <a:srgbClr val="FF0000"/>
                </a:solidFill>
                <a:latin typeface="华文中宋" panose="02010600040101010101" charset="-122"/>
                <a:ea typeface="华文中宋" panose="02010600040101010101" charset="-122"/>
                <a:cs typeface="华文中宋" panose="02010600040101010101" charset="-122"/>
              </a:rPr>
              <a:t>流氓恶棍金旺</a:t>
            </a:r>
            <a:r>
              <a:rPr lang="zh-CN" sz="3600" b="1">
                <a:latin typeface="华文中宋" panose="02010600040101010101" charset="-122"/>
                <a:ea typeface="华文中宋" panose="02010600040101010101" charset="-122"/>
                <a:cs typeface="华文中宋" panose="02010600040101010101" charset="-122"/>
              </a:rPr>
              <a:t>，亦凭借手中职权，对小二黑和小芹进行残酷迫害，几乎使这对恋人的爱情夭折。后由</a:t>
            </a:r>
            <a:r>
              <a:rPr lang="zh-CN" sz="3600" b="1">
                <a:solidFill>
                  <a:srgbClr val="FF0000"/>
                </a:solidFill>
                <a:latin typeface="华文中宋" panose="02010600040101010101" charset="-122"/>
                <a:ea typeface="华文中宋" panose="02010600040101010101" charset="-122"/>
                <a:cs typeface="华文中宋" panose="02010600040101010101" charset="-122"/>
              </a:rPr>
              <a:t>抗日民主区政府</a:t>
            </a:r>
            <a:r>
              <a:rPr lang="zh-CN" sz="3600" b="1">
                <a:latin typeface="华文中宋" panose="02010600040101010101" charset="-122"/>
                <a:ea typeface="华文中宋" panose="02010600040101010101" charset="-122"/>
                <a:cs typeface="华文中宋" panose="02010600040101010101" charset="-122"/>
              </a:rPr>
              <a:t>出面支持，经过一番斗争，惩办了金旺，教育了封建愚昧的落后群众，此时的二诸葛和三仙姑也追求婚姻自主、表示支持儿女的婚事。至此，</a:t>
            </a:r>
            <a:r>
              <a:rPr lang="zh-CN" sz="3600" b="1">
                <a:solidFill>
                  <a:srgbClr val="FF0000"/>
                </a:solidFill>
                <a:latin typeface="华文中宋" panose="02010600040101010101" charset="-122"/>
                <a:ea typeface="华文中宋" panose="02010600040101010101" charset="-122"/>
                <a:cs typeface="华文中宋" panose="02010600040101010101" charset="-122"/>
              </a:rPr>
              <a:t>这对情侣终于如愿以偿</a:t>
            </a:r>
            <a:r>
              <a:rPr lang="zh-CN" sz="3600" b="1">
                <a:latin typeface="华文中宋" panose="02010600040101010101" charset="-122"/>
                <a:ea typeface="华文中宋" panose="02010600040101010101" charset="-122"/>
                <a:cs typeface="华文中宋" panose="02010600040101010101" charset="-122"/>
              </a:rPr>
              <a:t>。</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845685" y="27114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sym typeface="+mn-ea"/>
              </a:rPr>
              <a:t>故事梗概</a:t>
            </a:r>
            <a:endParaRPr lang="en-US" altLang="en-US" sz="4000" b="1">
              <a:solidFill>
                <a:srgbClr val="FF0000"/>
              </a:solidFill>
              <a:latin typeface="微软雅黑" panose="020B0503020204020204" charset="-122"/>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31900" y="1844040"/>
            <a:ext cx="9728200" cy="3169285"/>
          </a:xfrm>
          <a:prstGeom prst="rect">
            <a:avLst/>
          </a:prstGeom>
          <a:noFill/>
          <a:ln w="9525">
            <a:noFill/>
          </a:ln>
        </p:spPr>
        <p:txBody>
          <a:bodyPr wrap="square">
            <a:spAutoFit/>
          </a:bodyPr>
          <a:p>
            <a:pPr indent="0"/>
            <a:r>
              <a:rPr lang="zh-CN" sz="4000" b="1">
                <a:latin typeface="+mj-ea"/>
                <a:ea typeface="+mj-ea"/>
                <a:cs typeface="+mj-ea"/>
              </a:rPr>
              <a:t>罗</a:t>
            </a:r>
            <a:r>
              <a:rPr lang="zh-CN" sz="4000" b="1">
                <a:solidFill>
                  <a:srgbClr val="FF0000"/>
                </a:solidFill>
                <a:latin typeface="+mj-ea"/>
                <a:ea typeface="+mj-ea"/>
                <a:cs typeface="+mj-ea"/>
              </a:rPr>
              <a:t>睺</a:t>
            </a:r>
            <a:r>
              <a:rPr lang="zh-CN" sz="4000" b="1">
                <a:latin typeface="+mj-ea"/>
                <a:ea typeface="+mj-ea"/>
                <a:cs typeface="+mj-ea"/>
              </a:rPr>
              <a:t>星</a:t>
            </a:r>
            <a:r>
              <a:rPr lang="en-US" altLang="zh-CN" sz="4000" b="1">
                <a:latin typeface="+mj-ea"/>
                <a:ea typeface="+mj-ea"/>
                <a:cs typeface="+mj-ea"/>
              </a:rPr>
              <a:t> </a:t>
            </a:r>
            <a:r>
              <a:rPr lang="en-US" sz="4000" b="1">
                <a:latin typeface="+mj-ea"/>
                <a:ea typeface="+mj-ea"/>
                <a:cs typeface="+mj-ea"/>
              </a:rPr>
              <a:t>(hóu)             </a:t>
            </a:r>
            <a:r>
              <a:rPr lang="zh-CN" sz="4000" b="1">
                <a:latin typeface="+mj-ea"/>
                <a:ea typeface="+mj-ea"/>
                <a:cs typeface="+mj-ea"/>
              </a:rPr>
              <a:t>唧</a:t>
            </a:r>
            <a:r>
              <a:rPr lang="zh-CN" sz="4000" b="1">
                <a:solidFill>
                  <a:srgbClr val="FF0000"/>
                </a:solidFill>
                <a:latin typeface="+mj-ea"/>
                <a:ea typeface="+mj-ea"/>
                <a:cs typeface="+mj-ea"/>
              </a:rPr>
              <a:t>唧哝</a:t>
            </a:r>
            <a:r>
              <a:rPr lang="zh-CN" sz="4000" b="1">
                <a:latin typeface="+mj-ea"/>
                <a:ea typeface="+mj-ea"/>
                <a:cs typeface="+mj-ea"/>
              </a:rPr>
              <a:t>哝</a:t>
            </a:r>
            <a:r>
              <a:rPr lang="en-US" altLang="zh-CN" sz="4000" b="1">
                <a:latin typeface="+mj-ea"/>
                <a:ea typeface="+mj-ea"/>
                <a:cs typeface="+mj-ea"/>
              </a:rPr>
              <a:t> </a:t>
            </a:r>
            <a:r>
              <a:rPr lang="en-US" sz="4000" b="1">
                <a:latin typeface="+mj-ea"/>
                <a:ea typeface="+mj-ea"/>
                <a:cs typeface="+mj-ea"/>
              </a:rPr>
              <a:t>(jī nóng)    </a:t>
            </a:r>
            <a:endParaRPr lang="en-US" sz="4000" b="1">
              <a:latin typeface="+mj-ea"/>
              <a:ea typeface="+mj-ea"/>
              <a:cs typeface="+mj-ea"/>
            </a:endParaRPr>
          </a:p>
          <a:p>
            <a:pPr indent="0"/>
            <a:endParaRPr lang="zh-CN" sz="4000" b="1">
              <a:latin typeface="+mj-ea"/>
              <a:ea typeface="+mj-ea"/>
              <a:cs typeface="+mj-ea"/>
            </a:endParaRPr>
          </a:p>
          <a:p>
            <a:pPr indent="0"/>
            <a:r>
              <a:rPr lang="zh-CN" sz="4000" b="1">
                <a:latin typeface="+mj-ea"/>
                <a:ea typeface="+mj-ea"/>
                <a:cs typeface="+mj-ea"/>
              </a:rPr>
              <a:t>刘家</a:t>
            </a:r>
            <a:r>
              <a:rPr lang="zh-CN" sz="4000" b="1">
                <a:solidFill>
                  <a:srgbClr val="FF0000"/>
                </a:solidFill>
                <a:latin typeface="+mj-ea"/>
                <a:ea typeface="+mj-ea"/>
                <a:cs typeface="+mj-ea"/>
              </a:rPr>
              <a:t>峧</a:t>
            </a:r>
            <a:r>
              <a:rPr lang="zh-CN" sz="4000" b="1">
                <a:latin typeface="+mj-ea"/>
                <a:ea typeface="+mj-ea"/>
                <a:cs typeface="+mj-ea"/>
              </a:rPr>
              <a:t>（</a:t>
            </a:r>
            <a:r>
              <a:rPr lang="en-US" sz="4000" b="1">
                <a:latin typeface="+mj-ea"/>
                <a:ea typeface="+mj-ea"/>
                <a:cs typeface="+mj-ea"/>
              </a:rPr>
              <a:t>jiāo</a:t>
            </a:r>
            <a:r>
              <a:rPr lang="zh-CN" sz="4000" b="1">
                <a:latin typeface="+mj-ea"/>
                <a:ea typeface="+mj-ea"/>
                <a:cs typeface="+mj-ea"/>
              </a:rPr>
              <a:t>）    </a:t>
            </a:r>
            <a:r>
              <a:rPr lang="en-US" altLang="zh-CN" sz="4000" b="1">
                <a:latin typeface="+mj-ea"/>
                <a:ea typeface="+mj-ea"/>
                <a:cs typeface="+mj-ea"/>
              </a:rPr>
              <a:t>    </a:t>
            </a:r>
            <a:r>
              <a:rPr lang="zh-CN" sz="4000" b="1">
                <a:solidFill>
                  <a:srgbClr val="FF0000"/>
                </a:solidFill>
                <a:latin typeface="+mj-ea"/>
                <a:ea typeface="+mj-ea"/>
                <a:cs typeface="+mj-ea"/>
              </a:rPr>
              <a:t>晌</a:t>
            </a:r>
            <a:r>
              <a:rPr lang="zh-CN" sz="4000" b="1">
                <a:latin typeface="+mj-ea"/>
                <a:ea typeface="+mj-ea"/>
                <a:cs typeface="+mj-ea"/>
              </a:rPr>
              <a:t>午（</a:t>
            </a:r>
            <a:r>
              <a:rPr lang="en-US" sz="4000" b="1">
                <a:latin typeface="+mj-ea"/>
                <a:ea typeface="+mj-ea"/>
                <a:cs typeface="+mj-ea"/>
              </a:rPr>
              <a:t>shǎng</a:t>
            </a:r>
            <a:r>
              <a:rPr lang="zh-CN" sz="4000" b="1">
                <a:latin typeface="+mj-ea"/>
                <a:ea typeface="+mj-ea"/>
                <a:cs typeface="+mj-ea"/>
              </a:rPr>
              <a:t>）  </a:t>
            </a:r>
            <a:endParaRPr lang="zh-CN" sz="4000" b="1">
              <a:latin typeface="+mj-ea"/>
              <a:ea typeface="+mj-ea"/>
              <a:cs typeface="+mj-ea"/>
            </a:endParaRPr>
          </a:p>
          <a:p>
            <a:pPr indent="0"/>
            <a:endParaRPr lang="zh-CN" sz="4000" b="1">
              <a:latin typeface="+mj-ea"/>
              <a:ea typeface="+mj-ea"/>
              <a:cs typeface="+mj-ea"/>
            </a:endParaRPr>
          </a:p>
          <a:p>
            <a:pPr indent="0"/>
            <a:r>
              <a:rPr lang="zh-CN" sz="4000" b="1">
                <a:latin typeface="+mj-ea"/>
                <a:ea typeface="+mj-ea"/>
                <a:cs typeface="+mj-ea"/>
              </a:rPr>
              <a:t>啰里</a:t>
            </a:r>
            <a:r>
              <a:rPr lang="zh-CN" sz="4000" b="1">
                <a:solidFill>
                  <a:srgbClr val="FF0000"/>
                </a:solidFill>
                <a:latin typeface="+mj-ea"/>
                <a:ea typeface="+mj-ea"/>
                <a:cs typeface="+mj-ea"/>
              </a:rPr>
              <a:t>啰唆</a:t>
            </a:r>
            <a:r>
              <a:rPr lang="zh-CN" sz="4000" b="1">
                <a:latin typeface="+mj-ea"/>
                <a:ea typeface="+mj-ea"/>
                <a:cs typeface="+mj-ea"/>
              </a:rPr>
              <a:t>（</a:t>
            </a:r>
            <a:r>
              <a:rPr lang="en-US" sz="4000" b="1">
                <a:latin typeface="+mj-ea"/>
                <a:ea typeface="+mj-ea"/>
                <a:cs typeface="+mj-ea"/>
              </a:rPr>
              <a:t>luō  su</a:t>
            </a:r>
            <a:r>
              <a:rPr lang="zh-CN" sz="4000" b="1">
                <a:latin typeface="+mj-ea"/>
                <a:ea typeface="+mj-ea"/>
                <a:cs typeface="+mj-ea"/>
              </a:rPr>
              <a:t>ō）</a:t>
            </a:r>
            <a:endParaRPr lang="zh-CN" altLang="en-US" sz="4000" b="1">
              <a:latin typeface="+mj-ea"/>
              <a:ea typeface="+mj-ea"/>
              <a:cs typeface="+mj-ea"/>
            </a:endParaRPr>
          </a:p>
        </p:txBody>
      </p:sp>
      <p:sp>
        <p:nvSpPr>
          <p:cNvPr id="2" name="文本框 1"/>
          <p:cNvSpPr txBox="1"/>
          <p:nvPr/>
        </p:nvSpPr>
        <p:spPr>
          <a:xfrm>
            <a:off x="5166360" y="612140"/>
            <a:ext cx="1859280" cy="768350"/>
          </a:xfrm>
          <a:prstGeom prst="rect">
            <a:avLst/>
          </a:prstGeom>
          <a:noFill/>
        </p:spPr>
        <p:txBody>
          <a:bodyPr wrap="none" rtlCol="0">
            <a:spAutoFit/>
          </a:bodyPr>
          <a:p>
            <a:pPr algn="l"/>
            <a:r>
              <a:rPr lang="zh-CN" sz="4400" b="1">
                <a:solidFill>
                  <a:srgbClr val="FF0000"/>
                </a:solidFill>
                <a:latin typeface="微软雅黑" panose="020B0503020204020204" charset="-122"/>
                <a:ea typeface="微软雅黑" panose="020B0503020204020204" charset="-122"/>
                <a:sym typeface="+mn-ea"/>
              </a:rPr>
              <a:t>正字音</a:t>
            </a:r>
            <a:endParaRPr lang="zh-CN" altLang="en-US" sz="4400" b="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5485" y="1155065"/>
            <a:ext cx="10994390" cy="5405755"/>
          </a:xfrm>
          <a:prstGeom prst="rect">
            <a:avLst/>
          </a:prstGeom>
          <a:noFill/>
          <a:ln w="9525">
            <a:noFill/>
          </a:ln>
        </p:spPr>
        <p:txBody>
          <a:bodyPr wrap="square">
            <a:spAutoFit/>
          </a:bodyPr>
          <a:p>
            <a:pPr indent="0">
              <a:lnSpc>
                <a:spcPct val="12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横行霸道：</a:t>
            </a:r>
            <a:r>
              <a:rPr lang="zh-CN" sz="3600" b="1">
                <a:latin typeface="华文中宋" panose="02010600040101010101" charset="-122"/>
                <a:ea typeface="华文中宋" panose="02010600040101010101" charset="-122"/>
                <a:cs typeface="华文中宋" panose="02010600040101010101" charset="-122"/>
              </a:rPr>
              <a:t>依仗权势为非作歹。</a:t>
            </a:r>
            <a:endParaRPr lang="en-US" sz="3600" b="1">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莫名其妙：</a:t>
            </a:r>
            <a:r>
              <a:rPr lang="zh-CN" sz="3600" b="1">
                <a:latin typeface="华文中宋" panose="02010600040101010101" charset="-122"/>
                <a:ea typeface="华文中宋" panose="02010600040101010101" charset="-122"/>
                <a:cs typeface="华文中宋" panose="02010600040101010101" charset="-122"/>
              </a:rPr>
              <a:t>没有人能说出它的奥妙</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道理</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，表示事情很</a:t>
            </a:r>
            <a:endParaRPr lang="zh-CN" sz="3600" b="1">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3600" b="1">
                <a:latin typeface="华文中宋" panose="02010600040101010101" charset="-122"/>
                <a:ea typeface="华文中宋" panose="02010600040101010101" charset="-122"/>
                <a:cs typeface="华文中宋" panose="02010600040101010101" charset="-122"/>
              </a:rPr>
              <a:t> </a:t>
            </a: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奇怪，使人难以理解。</a:t>
            </a:r>
            <a:endParaRPr lang="en-US" sz="3600" b="1">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装神弄鬼：</a:t>
            </a:r>
            <a:r>
              <a:rPr lang="zh-CN" sz="3600" b="1">
                <a:latin typeface="华文中宋" panose="02010600040101010101" charset="-122"/>
                <a:ea typeface="华文中宋" panose="02010600040101010101" charset="-122"/>
                <a:cs typeface="华文中宋" panose="02010600040101010101" charset="-122"/>
              </a:rPr>
              <a:t>装扮成鬼神</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骗人</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；比喻故弄玄虚。</a:t>
            </a:r>
            <a:endParaRPr lang="en-US" sz="3600" b="1">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唧唧哝哝：</a:t>
            </a:r>
            <a:r>
              <a:rPr lang="zh-CN" sz="3600" b="1">
                <a:latin typeface="华文中宋" panose="02010600040101010101" charset="-122"/>
                <a:ea typeface="华文中宋" panose="02010600040101010101" charset="-122"/>
                <a:cs typeface="华文中宋" panose="02010600040101010101" charset="-122"/>
              </a:rPr>
              <a:t>低声说话而絮叨不休。</a:t>
            </a:r>
            <a:endParaRPr lang="en-US" sz="3600" b="1">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拍手称快：</a:t>
            </a:r>
            <a:r>
              <a:rPr lang="zh-CN" sz="3600" b="1">
                <a:latin typeface="华文中宋" panose="02010600040101010101" charset="-122"/>
                <a:ea typeface="华文中宋" panose="02010600040101010101" charset="-122"/>
                <a:cs typeface="华文中宋" panose="02010600040101010101" charset="-122"/>
              </a:rPr>
              <a:t>拍掌叫好；多指仇恨得到消除或事情的结</a:t>
            </a:r>
            <a:r>
              <a:rPr lang="en-US" altLang="zh-CN" sz="3600" b="1">
                <a:latin typeface="华文中宋" panose="02010600040101010101" charset="-122"/>
                <a:ea typeface="华文中宋" panose="02010600040101010101" charset="-122"/>
                <a:cs typeface="华文中宋" panose="02010600040101010101" charset="-122"/>
              </a:rPr>
              <a:t> </a:t>
            </a:r>
            <a:endParaRPr lang="en-US" altLang="zh-CN" sz="3600" b="1">
              <a:latin typeface="华文中宋" panose="02010600040101010101" charset="-122"/>
              <a:ea typeface="华文中宋" panose="02010600040101010101" charset="-122"/>
              <a:cs typeface="华文中宋" panose="02010600040101010101" charset="-122"/>
            </a:endParaRPr>
          </a:p>
          <a:p>
            <a:pPr indent="0">
              <a:lnSpc>
                <a:spcPct val="120000"/>
              </a:lnSpc>
            </a:pPr>
            <a:r>
              <a:rPr lang="en-US" altLang="zh-CN" sz="3600" b="1">
                <a:latin typeface="华文中宋" panose="02010600040101010101" charset="-122"/>
                <a:ea typeface="华文中宋" panose="02010600040101010101" charset="-122"/>
                <a:cs typeface="华文中宋" panose="02010600040101010101" charset="-122"/>
              </a:rPr>
              <a:t>                </a:t>
            </a:r>
            <a:r>
              <a:rPr lang="zh-CN" sz="3600" b="1">
                <a:latin typeface="华文中宋" panose="02010600040101010101" charset="-122"/>
                <a:ea typeface="华文中宋" panose="02010600040101010101" charset="-122"/>
                <a:cs typeface="华文中宋" panose="02010600040101010101" charset="-122"/>
              </a:rPr>
              <a:t>局</a:t>
            </a:r>
            <a:r>
              <a:rPr lang="en-US" sz="3600" b="1">
                <a:latin typeface="华文中宋" panose="02010600040101010101" charset="-122"/>
                <a:ea typeface="华文中宋" panose="02010600040101010101" charset="-122"/>
                <a:cs typeface="华文中宋" panose="02010600040101010101" charset="-122"/>
              </a:rPr>
              <a:t>(</a:t>
            </a:r>
            <a:r>
              <a:rPr lang="zh-CN" sz="3600" b="1">
                <a:latin typeface="华文中宋" panose="02010600040101010101" charset="-122"/>
                <a:ea typeface="华文中宋" panose="02010600040101010101" charset="-122"/>
                <a:cs typeface="华文中宋" panose="02010600040101010101" charset="-122"/>
              </a:rPr>
              <a:t>好的事情结局）使人感到满意。</a:t>
            </a:r>
            <a:endParaRPr lang="en-US" sz="3600" b="1">
              <a:latin typeface="华文中宋" panose="02010600040101010101" charset="-122"/>
              <a:ea typeface="华文中宋" panose="02010600040101010101" charset="-122"/>
              <a:cs typeface="华文中宋" panose="02010600040101010101" charset="-122"/>
            </a:endParaRPr>
          </a:p>
          <a:p>
            <a:pPr indent="0">
              <a:lnSpc>
                <a:spcPct val="12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顺水推舟：</a:t>
            </a:r>
            <a:r>
              <a:rPr lang="zh-CN" sz="3600" b="1">
                <a:latin typeface="华文中宋" panose="02010600040101010101" charset="-122"/>
                <a:ea typeface="华文中宋" panose="02010600040101010101" charset="-122"/>
                <a:cs typeface="华文中宋" panose="02010600040101010101" charset="-122"/>
              </a:rPr>
              <a:t>比喻顺应趋势办事。</a:t>
            </a:r>
            <a:endParaRPr lang="zh-CN" altLang="en-US" sz="3600" b="1">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5320030" y="222250"/>
            <a:ext cx="1765300" cy="829945"/>
          </a:xfrm>
          <a:prstGeom prst="rect">
            <a:avLst/>
          </a:prstGeom>
          <a:noFill/>
        </p:spPr>
        <p:txBody>
          <a:bodyPr wrap="none" rtlCol="0">
            <a:spAutoFit/>
          </a:bodyPr>
          <a:p>
            <a:pPr algn="l"/>
            <a:r>
              <a:rPr lang="zh-CN" sz="4800" b="1">
                <a:solidFill>
                  <a:srgbClr val="FF0000"/>
                </a:solidFill>
                <a:latin typeface="微软雅黑" panose="020B0503020204020204" charset="-122"/>
                <a:ea typeface="微软雅黑" panose="020B0503020204020204" charset="-122"/>
                <a:sym typeface="+mn-ea"/>
              </a:rPr>
              <a:t>词</a:t>
            </a:r>
            <a:r>
              <a:rPr lang="en-US" altLang="zh-CN" sz="4800" b="1">
                <a:solidFill>
                  <a:srgbClr val="FF0000"/>
                </a:solidFill>
                <a:latin typeface="微软雅黑" panose="020B0503020204020204" charset="-122"/>
                <a:ea typeface="微软雅黑" panose="020B0503020204020204" charset="-122"/>
                <a:sym typeface="+mn-ea"/>
              </a:rPr>
              <a:t>  </a:t>
            </a:r>
            <a:r>
              <a:rPr lang="zh-CN" sz="4800" b="1">
                <a:solidFill>
                  <a:srgbClr val="FF0000"/>
                </a:solidFill>
                <a:latin typeface="微软雅黑" panose="020B0503020204020204" charset="-122"/>
                <a:ea typeface="微软雅黑" panose="020B0503020204020204" charset="-122"/>
                <a:sym typeface="+mn-ea"/>
              </a:rPr>
              <a:t>语</a:t>
            </a:r>
            <a:endParaRPr lang="zh-CN" altLang="en-US" sz="4800" b="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00">
                                            <p:txEl>
                                              <p:pRg st="1" end="1"/>
                                            </p:txEl>
                                          </p:spTgt>
                                        </p:tgtEl>
                                        <p:attrNameLst>
                                          <p:attrName>style.visibility</p:attrName>
                                        </p:attrNameLst>
                                      </p:cBhvr>
                                      <p:to>
                                        <p:strVal val="visible"/>
                                      </p:to>
                                    </p:set>
                                    <p:anim calcmode="lin" valueType="num">
                                      <p:cBhvr>
                                        <p:cTn id="17"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8"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100">
                                            <p:txEl>
                                              <p:pRg st="1" end="1"/>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100">
                                            <p:txEl>
                                              <p:pRg st="2" end="2"/>
                                            </p:txEl>
                                          </p:spTgt>
                                        </p:tgtEl>
                                        <p:attrNameLst>
                                          <p:attrName>style.visibility</p:attrName>
                                        </p:attrNameLst>
                                      </p:cBhvr>
                                      <p:to>
                                        <p:strVal val="visible"/>
                                      </p:to>
                                    </p:set>
                                    <p:anim calcmode="lin" valueType="num">
                                      <p:cBhvr>
                                        <p:cTn id="22"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3"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4" dur="10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4608</Words>
  <Application>WPS 演示</Application>
  <PresentationFormat>宽屏</PresentationFormat>
  <Paragraphs>127</Paragraphs>
  <Slides>21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Arial</vt:lpstr>
      <vt:lpstr>宋体</vt:lpstr>
      <vt:lpstr>Wingdings</vt:lpstr>
      <vt:lpstr>华文行楷</vt:lpstr>
      <vt:lpstr>微软雅黑</vt:lpstr>
      <vt:lpstr>华文中宋</vt:lpstr>
      <vt:lpstr>Times New Roman</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赵生勤  高中语文  潇洒走一回</cp:lastModifiedBy>
  <cp:revision>5</cp:revision>
  <dcterms:created xsi:type="dcterms:W3CDTF">2021-10-06T12:45:00Z</dcterms:created>
  <dcterms:modified xsi:type="dcterms:W3CDTF">2022-01-05T13:06:28Z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010CA77FC3D248FD92EE556949776635</vt:lpwstr>
  </property>
  <property fmtid="{D5CDD505-2E9C-101B-9397-08002B2CF9AE}" pid="3" name="KSOProductBuildVer">
    <vt:lpwstr>2052-11.1.0.11194</vt:lpwstr>
  </property>
</Properties>
</file>