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sldIdLst>
    <p:sldId id="4238" r:id="rId3"/>
    <p:sldId id="5827" r:id="rId4"/>
    <p:sldId id="4615" r:id="rId5"/>
    <p:sldId id="4616" r:id="rId6"/>
    <p:sldId id="4435" r:id="rId7"/>
    <p:sldId id="4437" r:id="rId8"/>
    <p:sldId id="4438" r:id="rId9"/>
    <p:sldId id="4627" r:id="rId10"/>
    <p:sldId id="4617" r:id="rId11"/>
    <p:sldId id="4619" r:id="rId12"/>
    <p:sldId id="5133" r:id="rId13"/>
    <p:sldId id="4618" r:id="rId14"/>
    <p:sldId id="4628" r:id="rId15"/>
    <p:sldId id="4630" r:id="rId16"/>
    <p:sldId id="4620" r:id="rId17"/>
    <p:sldId id="4621" r:id="rId18"/>
    <p:sldId id="4623" r:id="rId19"/>
    <p:sldId id="4624" r:id="rId20"/>
    <p:sldId id="4625" r:id="rId21"/>
    <p:sldId id="5605" r:id="rId22"/>
    <p:sldId id="4631" r:id="rId24"/>
    <p:sldId id="4632" r:id="rId25"/>
    <p:sldId id="4634" r:id="rId26"/>
    <p:sldId id="5829" r:id="rId27"/>
    <p:sldId id="5828" r:id="rId28"/>
    <p:sldId id="4638" r:id="rId29"/>
    <p:sldId id="4639" r:id="rId30"/>
    <p:sldId id="5124" r:id="rId31"/>
    <p:sldId id="5125" r:id="rId32"/>
    <p:sldId id="5132" r:id="rId33"/>
    <p:sldId id="5126" r:id="rId34"/>
    <p:sldId id="5830" r:id="rId35"/>
    <p:sldId id="5831" r:id="rId36"/>
    <p:sldId id="5127" r:id="rId37"/>
    <p:sldId id="7206" r:id="rId38"/>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hn" initials="j" lastIdx="0" clrIdx="0"/>
  <p:cmAuthor id="2" name="Windows 用户" initials="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AAB99"/>
    <a:srgbClr val="EDD9B4"/>
    <a:srgbClr val="D6BEBE"/>
    <a:srgbClr val="7CB683"/>
    <a:srgbClr val="CEEC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144" d="100"/>
          <a:sy n="144" d="100"/>
        </p:scale>
        <p:origin x="654" y="114"/>
      </p:cViewPr>
      <p:guideLst>
        <p:guide orient="horz" pos="1662"/>
        <p:guide pos="2919"/>
      </p:guideLst>
    </p:cSldViewPr>
  </p:slideViewPr>
  <p:notesTextViewPr>
    <p:cViewPr>
      <p:scale>
        <a:sx n="1" d="1"/>
        <a:sy n="1" d="1"/>
      </p:scale>
      <p:origin x="0" y="0"/>
    </p:cViewPr>
  </p:notesTextViewPr>
  <p:sorterViewPr>
    <p:cViewPr>
      <p:scale>
        <a:sx n="121" d="100"/>
        <a:sy n="12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commentAuthors" Target="commentAuthors.xml"/><Relationship Id="rId41" Type="http://schemas.openxmlformats.org/officeDocument/2006/relationships/tableStyles" Target="tableStyles.xml"/><Relationship Id="rId40" Type="http://schemas.openxmlformats.org/officeDocument/2006/relationships/viewProps" Target="viewProps.xml"/><Relationship Id="rId4" Type="http://schemas.openxmlformats.org/officeDocument/2006/relationships/slide" Target="slides/slide2.xml"/><Relationship Id="rId39" Type="http://schemas.openxmlformats.org/officeDocument/2006/relationships/presProps" Target="presProps.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notesMaster" Target="notesMasters/notesMaster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1F81C2-FAB1-4618-B116-6B9186536CB4}"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647F7C-9778-4EF1-8115-9E1A807FE7B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幻灯片图像占位符 1"/>
          <p:cNvSpPr>
            <a:spLocks noGrp="1" noRot="1" noChangeAspect="1" noTextEdit="1"/>
          </p:cNvSpPr>
          <p:nvPr>
            <p:ph type="sldImg"/>
          </p:nvPr>
        </p:nvSpPr>
        <p:spPr>
          <a:ln>
            <a:miter/>
          </a:ln>
        </p:spPr>
      </p:sp>
      <p:sp>
        <p:nvSpPr>
          <p:cNvPr id="91138" name="备注占位符 2"/>
          <p:cNvSpPr>
            <a:spLocks noGrp="1"/>
          </p:cNvSpPr>
          <p:nvPr>
            <p:ph type="body"/>
          </p:nvPr>
        </p:nvSpPr>
        <p:spPr/>
        <p:txBody>
          <a:bodyPr wrap="square" lIns="91440" tIns="45720" rIns="91440" bIns="45720" anchor="t"/>
          <a:lstStyle/>
          <a:p>
            <a:pPr lvl="0" eaLnBrk="1" hangingPunct="1"/>
            <a:endParaRPr lang="zh-CN" altLang="en-US" dirty="0"/>
          </a:p>
        </p:txBody>
      </p:sp>
      <p:sp>
        <p:nvSpPr>
          <p:cNvPr id="91139"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幻灯片图像占位符 1"/>
          <p:cNvSpPr>
            <a:spLocks noGrp="1" noRot="1" noChangeAspect="1" noTextEdit="1"/>
          </p:cNvSpPr>
          <p:nvPr>
            <p:ph type="sldImg"/>
          </p:nvPr>
        </p:nvSpPr>
        <p:spPr>
          <a:ln>
            <a:miter/>
          </a:ln>
        </p:spPr>
      </p:sp>
      <p:sp>
        <p:nvSpPr>
          <p:cNvPr id="93186" name="备注占位符 2"/>
          <p:cNvSpPr>
            <a:spLocks noGrp="1"/>
          </p:cNvSpPr>
          <p:nvPr>
            <p:ph type="body"/>
          </p:nvPr>
        </p:nvSpPr>
        <p:spPr/>
        <p:txBody>
          <a:bodyPr wrap="square" lIns="91440" tIns="45720" rIns="91440" bIns="45720" anchor="t"/>
          <a:lstStyle/>
          <a:p>
            <a:pPr lvl="0" eaLnBrk="1" hangingPunct="1"/>
            <a:endParaRPr lang="zh-CN" altLang="en-US" dirty="0"/>
          </a:p>
        </p:txBody>
      </p:sp>
      <p:sp>
        <p:nvSpPr>
          <p:cNvPr id="93187"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幻灯片图像占位符 1"/>
          <p:cNvSpPr>
            <a:spLocks noGrp="1" noRot="1" noChangeAspect="1" noTextEdit="1"/>
          </p:cNvSpPr>
          <p:nvPr>
            <p:ph type="sldImg"/>
          </p:nvPr>
        </p:nvSpPr>
        <p:spPr>
          <a:ln>
            <a:miter/>
          </a:ln>
        </p:spPr>
      </p:sp>
      <p:sp>
        <p:nvSpPr>
          <p:cNvPr id="117762" name="备注占位符 2"/>
          <p:cNvSpPr>
            <a:spLocks noGrp="1"/>
          </p:cNvSpPr>
          <p:nvPr>
            <p:ph type="body"/>
          </p:nvPr>
        </p:nvSpPr>
        <p:spPr/>
        <p:txBody>
          <a:bodyPr wrap="square" lIns="91440" tIns="45720" rIns="91440" bIns="45720" anchor="t"/>
          <a:lstStyle/>
          <a:p>
            <a:pPr lvl="0" eaLnBrk="1" hangingPunct="1"/>
            <a:endParaRPr lang="zh-CN" altLang="en-US" dirty="0"/>
          </a:p>
        </p:txBody>
      </p:sp>
      <p:sp>
        <p:nvSpPr>
          <p:cNvPr id="117763" name="灯片编号占位符 3"/>
          <p:cNvSpPr txBox="1">
            <a:spLocks noGrp="1"/>
          </p:cNvSpPr>
          <p:nvPr>
            <p:ph type="sldNum" sz="quarter"/>
          </p:nvPr>
        </p:nvSpPr>
        <p:spPr>
          <a:xfrm>
            <a:off x="3884613" y="8685213"/>
            <a:ext cx="2971800" cy="457200"/>
          </a:xfrm>
          <a:prstGeom prst="rect">
            <a:avLst/>
          </a:prstGeom>
          <a:noFill/>
          <a:ln w="9525">
            <a:noFill/>
          </a:ln>
        </p:spPr>
        <p:txBody>
          <a:bodyPr vert="horz" wrap="square" lIns="91440" tIns="45720" rIns="91440" bIns="45720" anchor="b"/>
          <a:lstStyle/>
          <a:p>
            <a:pPr lvl="0" algn="r"/>
            <a:fld id="{9A0DB2DC-4C9A-4742-B13C-FB6460FD3503}" type="slidenum">
              <a:rPr lang="zh-CN" altLang="en-US" sz="1200" dirty="0">
                <a:latin typeface="Calibri" panose="020F0502020204030204" charset="0"/>
                <a:ea typeface="宋体" panose="02010600030101010101" pitchFamily="2" charset="-122"/>
              </a:rPr>
            </a:fld>
            <a:endParaRPr lang="zh-CN" altLang="en-US" sz="1200" dirty="0">
              <a:latin typeface="Calibri" panose="020F050202020403020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2913B63-5CFE-4C77-946D-3F55FC63C206}"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D26EB0D8-D049-4A31-8F2D-814DBCEBC8C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7D73C6-6C2F-48CB-8888-B8D11C5DB613}"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age Layout">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p:spPr>
        <p:txBody>
          <a:bodyPr/>
          <a:lstStyle>
            <a:lvl1pPr>
              <a:defRPr baseline="0"/>
            </a:lvl1pPr>
          </a:lstStyle>
          <a:p>
            <a:pPr fontAlgn="base"/>
            <a:r>
              <a:rPr lang="zh-CN" altLang="en-US" strike="noStrike" noProof="1" smtClean="0"/>
              <a:t>单击此处编辑母版标题样式</a:t>
            </a:r>
            <a:endParaRPr lang="en-US" strike="noStrike" noProof="1"/>
          </a:p>
        </p:txBody>
      </p:sp>
      <p:sp>
        <p:nvSpPr>
          <p:cNvPr id="25" name="Text Placeholder 24"/>
          <p:cNvSpPr>
            <a:spLocks noGrp="1"/>
          </p:cNvSpPr>
          <p:nvPr>
            <p:ph type="body" sz="quarter" idx="13"/>
          </p:nvPr>
        </p:nvSpPr>
        <p:spPr>
          <a:xfrm>
            <a:off x="611188" y="606288"/>
            <a:ext cx="7921625" cy="270669"/>
          </a:xfrm>
        </p:spPr>
        <p:txBody>
          <a:bodyPr lIns="0" tIns="0" rIns="0" bIns="0">
            <a:noAutofit/>
          </a:bodyPr>
          <a:lstStyle>
            <a:lvl1pPr marL="0" indent="0" algn="l">
              <a:lnSpc>
                <a:spcPct val="100000"/>
              </a:lnSpc>
              <a:spcBef>
                <a:spcPts val="0"/>
              </a:spcBef>
              <a:buNone/>
              <a:defRPr sz="825">
                <a:solidFill>
                  <a:schemeClr val="tx2"/>
                </a:solidFill>
              </a:defRPr>
            </a:lvl1pPr>
            <a:lvl2pPr marL="342900" indent="0" algn="ctr">
              <a:buNone/>
              <a:defRPr sz="825"/>
            </a:lvl2pPr>
            <a:lvl3pPr marL="685800" indent="0" algn="ctr">
              <a:buNone/>
              <a:defRPr sz="825"/>
            </a:lvl3pPr>
            <a:lvl4pPr marL="1028700" indent="0" algn="ctr">
              <a:buNone/>
              <a:defRPr sz="825"/>
            </a:lvl4pPr>
            <a:lvl5pPr marL="1371600" indent="0" algn="ctr">
              <a:buNone/>
              <a:defRPr sz="825"/>
            </a:lvl5pPr>
          </a:lstStyle>
          <a:p>
            <a:pPr lvl="0" fontAlgn="base"/>
            <a:r>
              <a:rPr lang="zh-CN" altLang="en-US" sz="825" strike="noStrike" noProof="1" smtClean="0"/>
              <a:t>单击此处编辑母版文本样式</a:t>
            </a:r>
            <a:endParaRPr lang="zh-CN" altLang="en-US" strike="noStrike" noProof="1" smtClean="0"/>
          </a:p>
        </p:txBody>
      </p:sp>
      <p:sp>
        <p:nvSpPr>
          <p:cNvPr id="7" name="日期占位符 2"/>
          <p:cNvSpPr>
            <a:spLocks noGrp="1"/>
          </p:cNvSpPr>
          <p:nvPr>
            <p:ph type="dt" sz="half" idx="2"/>
          </p:nvPr>
        </p:nvSpPr>
        <p:spPr>
          <a:xfrm>
            <a:off x="628650" y="4767263"/>
            <a:ext cx="2057400" cy="274638"/>
          </a:xfrm>
          <a:prstGeom prst="rect">
            <a:avLst/>
          </a:prstGeom>
        </p:spPr>
        <p:txBody>
          <a:bodyPr vert="horz" lIns="91440" tIns="45720" rIns="91440" bIns="45720" rtlCol="0" anchor="ctr"/>
          <a:lstStyle>
            <a:lvl1pPr fontAlgn="base">
              <a:buFont typeface="Arial" panose="020B0604020202020204" pitchFamily="34" charset="0"/>
              <a:buNone/>
              <a:defRPr>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1200" b="0" i="0" u="none" strike="noStrike" kern="1200" cap="none" spc="0" normalizeH="0" baseline="0" noProof="1">
              <a:ln>
                <a:noFill/>
              </a:ln>
              <a:solidFill>
                <a:schemeClr val="tx1">
                  <a:tint val="75000"/>
                </a:schemeClr>
              </a:solidFill>
              <a:effectLst/>
              <a:uLnTx/>
              <a:uFillTx/>
              <a:latin typeface="Arial" panose="020B0604020202020204" pitchFamily="34" charset="0"/>
              <a:ea typeface="+mn-ea"/>
              <a:cs typeface="+mn-cs"/>
            </a:endParaRPr>
          </a:p>
        </p:txBody>
      </p:sp>
      <p:sp>
        <p:nvSpPr>
          <p:cNvPr id="8" name="页脚占位符 3"/>
          <p:cNvSpPr>
            <a:spLocks noGrp="1"/>
          </p:cNvSpPr>
          <p:nvPr>
            <p:ph type="ftr" sz="quarter" idx="3"/>
          </p:nvPr>
        </p:nvSpPr>
        <p:spPr>
          <a:xfrm>
            <a:off x="3028950" y="4767263"/>
            <a:ext cx="3086100" cy="274638"/>
          </a:xfrm>
          <a:prstGeom prst="rect">
            <a:avLst/>
          </a:prstGeom>
        </p:spPr>
        <p:txBody>
          <a:bodyPr vert="horz" lIns="91440" tIns="45720" rIns="91440" bIns="45720" rtlCol="0" anchor="ctr"/>
          <a:lstStyle>
            <a:lvl1pPr algn="r" fontAlgn="auto">
              <a:buFont typeface="Arial" panose="020B0604020202020204" pitchFamily="34" charset="0"/>
              <a:buNone/>
              <a:defRPr sz="900">
                <a:solidFill>
                  <a:schemeClr val="tx1">
                    <a:tint val="75000"/>
                    <a:alpha val="50000"/>
                  </a:schemeClr>
                </a:solidFill>
                <a:latin typeface="+mn-lt"/>
                <a:ea typeface="+mn-ea"/>
              </a:defRPr>
            </a:lvl1pPr>
          </a:lstStyle>
          <a:p>
            <a:pPr marL="0" marR="0" lvl="0" indent="0" algn="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sz="900" b="0" i="0" u="none" strike="noStrike" kern="1200" cap="none" spc="0" normalizeH="0" baseline="0" noProof="1">
                <a:ln>
                  <a:noFill/>
                </a:ln>
                <a:solidFill>
                  <a:schemeClr val="tx1">
                    <a:tint val="75000"/>
                    <a:alpha val="50000"/>
                  </a:schemeClr>
                </a:solidFill>
                <a:effectLst/>
                <a:uLnTx/>
                <a:uFillTx/>
                <a:latin typeface="+mn-lt"/>
                <a:ea typeface="+mn-ea"/>
                <a:cs typeface="+mn-cs"/>
              </a:rPr>
              <a:t>Converting your business from Good to Great.</a:t>
            </a:r>
            <a:endParaRPr kumimoji="0" lang="en-US" sz="900" b="0" i="0" u="none" strike="noStrike" kern="1200" cap="none" spc="0" normalizeH="0" baseline="0" noProof="1">
              <a:ln>
                <a:noFill/>
              </a:ln>
              <a:solidFill>
                <a:schemeClr val="tx1">
                  <a:tint val="75000"/>
                  <a:alpha val="50000"/>
                </a:schemeClr>
              </a:solidFill>
              <a:effectLst/>
              <a:uLnTx/>
              <a:uFillTx/>
              <a:latin typeface="+mn-lt"/>
              <a:ea typeface="+mn-ea"/>
              <a:cs typeface="+mn-cs"/>
            </a:endParaRPr>
          </a:p>
        </p:txBody>
      </p:sp>
      <p:sp>
        <p:nvSpPr>
          <p:cNvPr id="9" name="灯片编号占位符 4"/>
          <p:cNvSpPr>
            <a:spLocks noGrp="1"/>
          </p:cNvSpPr>
          <p:nvPr>
            <p:ph type="sldNum" sz="quarter" idx="4"/>
          </p:nvPr>
        </p:nvSpPr>
        <p:spPr>
          <a:xfrm>
            <a:off x="6457950" y="4767263"/>
            <a:ext cx="2057400" cy="274638"/>
          </a:xfrm>
          <a:prstGeom prst="rect">
            <a:avLst/>
          </a:prstGeom>
        </p:spPr>
        <p:txBody>
          <a:bodyPr vert="horz" wrap="square" lIns="91440" tIns="45720" rIns="91440" bIns="45720" numCol="1" anchor="ctr" anchorCtr="0" compatLnSpc="1"/>
          <a:lstStyle/>
          <a:p>
            <a:pPr algn="r" fontAlgn="base"/>
            <a:fld id="{9A0DB2DC-4C9A-4742-B13C-FB6460FD3503}" type="slidenum">
              <a:rPr lang="en-US" altLang="zh-CN" strike="noStrike" noProof="1" dirty="0">
                <a:latin typeface="Arial" panose="020B0604020202020204" pitchFamily="34" charset="0"/>
                <a:ea typeface="宋体" panose="02010600030101010101" pitchFamily="2" charset="-122"/>
                <a:cs typeface="+mn-cs"/>
              </a:rPr>
            </a:fld>
            <a:endParaRPr lang="en-US" altLang="zh-CN" strike="noStrike" noProof="1">
              <a:latin typeface="Arial" panose="020B0604020202020204" pitchFamily="34" charset="0"/>
              <a:ea typeface="宋体" panose="02010600030101010101" pitchFamily="2" charset="-122"/>
            </a:endParaRPr>
          </a:p>
        </p:txBody>
      </p:sp>
    </p:spTree>
  </p:cSld>
  <p:clrMapOvr>
    <a:masterClrMapping/>
  </p:clrMapOvr>
  <p:transition spd="slow">
    <p:random/>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节标题">
    <p:bg>
      <p:bgPr>
        <a:gradFill>
          <a:gsLst>
            <a:gs pos="5000">
              <a:srgbClr val="AFDFFF"/>
            </a:gs>
            <a:gs pos="15000">
              <a:schemeClr val="accent5">
                <a:lumMod val="5000"/>
                <a:lumOff val="95000"/>
              </a:schemeClr>
            </a:gs>
            <a:gs pos="0">
              <a:schemeClr val="accent5">
                <a:lumMod val="45000"/>
                <a:lumOff val="55000"/>
              </a:schemeClr>
            </a:gs>
            <a:gs pos="8000">
              <a:schemeClr val="accent5">
                <a:lumMod val="45000"/>
                <a:lumOff val="55000"/>
              </a:schemeClr>
            </a:gs>
            <a:gs pos="0">
              <a:schemeClr val="accent5">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CA592ADA-4250-4FCF-A651-0F312BFFC3F1}"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Unicode MS" panose="020B0604020202020204" charset="-122"/>
              <a:ea typeface="黑体" panose="02010609060101010101" charset="-122"/>
              <a:cs typeface="+mn-cs"/>
            </a:endParaRPr>
          </a:p>
        </p:txBody>
      </p:sp>
      <p:sp>
        <p:nvSpPr>
          <p:cNvPr id="4" name="灯片编号占位符 3"/>
          <p:cNvSpPr>
            <a:spLocks noGrp="1"/>
          </p:cNvSpPr>
          <p:nvPr>
            <p:ph type="sldNum" sz="quarter" idx="12"/>
          </p:nvPr>
        </p:nvSpPr>
        <p:spPr>
          <a:xfrm>
            <a:off x="6553200" y="4767263"/>
            <a:ext cx="2133600" cy="274638"/>
          </a:xfrm>
          <a:prstGeom prst="rect">
            <a:avLst/>
          </a:prstGeom>
        </p:spPr>
        <p:txBody>
          <a:bodyPr vert="horz" wrap="square" lIns="91440" tIns="45720" rIns="91440" bIns="45720" numCol="1" anchor="ctr" anchorCtr="0" compatLnSpc="1"/>
          <a:lstStyle/>
          <a:p>
            <a:pPr lvl="0" eaLnBrk="1" fontAlgn="base" hangingPunct="1"/>
            <a:fld id="{9A0DB2DC-4C9A-4742-B13C-FB6460FD3503}" type="slidenum">
              <a:rPr lang="zh-CN" altLang="en-US" strike="noStrike" noProof="1" dirty="0">
                <a:latin typeface="Arial Unicode MS" panose="020B0604020202020204" charset="-122"/>
                <a:ea typeface="黑体" panose="02010609060101010101" charset="-122"/>
                <a:cs typeface="+mn-cs"/>
              </a:rPr>
            </a:fld>
            <a:endParaRPr lang="zh-CN" altLang="en-US" strike="noStrike" noProof="1">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节标题">
    <p:bg>
      <p:bgPr>
        <a:gradFill>
          <a:gsLst>
            <a:gs pos="5000">
              <a:srgbClr val="AFDFFF"/>
            </a:gs>
            <a:gs pos="15000">
              <a:schemeClr val="accent5">
                <a:lumMod val="5000"/>
                <a:lumOff val="95000"/>
              </a:schemeClr>
            </a:gs>
            <a:gs pos="0">
              <a:schemeClr val="accent5">
                <a:lumMod val="45000"/>
                <a:lumOff val="55000"/>
              </a:schemeClr>
            </a:gs>
            <a:gs pos="8000">
              <a:schemeClr val="accent5">
                <a:lumMod val="45000"/>
                <a:lumOff val="55000"/>
              </a:schemeClr>
            </a:gs>
            <a:gs pos="0">
              <a:schemeClr val="accent5">
                <a:lumMod val="30000"/>
                <a:lumOff val="70000"/>
              </a:schemeClr>
            </a:gs>
          </a:gsLst>
          <a:lin ang="5400000" scaled="1"/>
        </a:gra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CA592ADA-4250-4FCF-A651-0F312BFFC3F1}"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Unicode MS" panose="020B0604020202020204" charset="-122"/>
              <a:ea typeface="黑体" panose="02010609060101010101" charset="-122"/>
              <a:cs typeface="+mn-cs"/>
            </a:endParaRPr>
          </a:p>
        </p:txBody>
      </p:sp>
      <p:sp>
        <p:nvSpPr>
          <p:cNvPr id="4" name="灯片编号占位符 3"/>
          <p:cNvSpPr>
            <a:spLocks noGrp="1"/>
          </p:cNvSpPr>
          <p:nvPr>
            <p:ph type="sldNum" sz="quarter" idx="12"/>
          </p:nvPr>
        </p:nvSpPr>
        <p:spPr>
          <a:xfrm>
            <a:off x="6553200" y="4767263"/>
            <a:ext cx="2133600" cy="274638"/>
          </a:xfrm>
          <a:prstGeom prst="rect">
            <a:avLst/>
          </a:prstGeom>
        </p:spPr>
        <p:txBody>
          <a:bodyPr vert="horz" wrap="square" lIns="91440" tIns="45720" rIns="91440" bIns="45720" numCol="1" anchor="ctr" anchorCtr="0" compatLnSpc="1"/>
          <a:lstStyle/>
          <a:p>
            <a:pPr lvl="0" eaLnBrk="1" fontAlgn="base" hangingPunct="1"/>
            <a:fld id="{9A0DB2DC-4C9A-4742-B13C-FB6460FD3503}" type="slidenum">
              <a:rPr lang="zh-CN" altLang="en-US" strike="noStrike" noProof="1" dirty="0">
                <a:latin typeface="Arial Unicode MS" panose="020B0604020202020204" charset="-122"/>
                <a:ea typeface="黑体" panose="02010609060101010101" charset="-122"/>
                <a:cs typeface="+mn-cs"/>
              </a:rPr>
            </a:fld>
            <a:endParaRPr lang="zh-CN" altLang="en-US" strike="noStrike" noProof="1">
              <a:latin typeface="Arial Unicode MS" panose="020B0604020202020204" charset="-122"/>
            </a:endParaRPr>
          </a:p>
        </p:txBody>
      </p:sp>
    </p:spTree>
  </p:cSld>
  <p:clrMapOvr>
    <a:overrideClrMapping bg1="lt1" tx1="dk1" bg2="lt2" tx2="dk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p>
            <a:pPr fontAlgn="base"/>
            <a:r>
              <a:rPr lang="zh-CN" altLang="en-US" strike="noStrike" noProof="1"/>
              <a:t>单击此处编辑母版标题样式</a:t>
            </a:r>
            <a:endParaRPr lang="zh-CN" altLang="en-US" strike="noStrike" noProof="1"/>
          </a:p>
        </p:txBody>
      </p:sp>
      <p:sp>
        <p:nvSpPr>
          <p:cNvPr id="3" name="表格占位符 2"/>
          <p:cNvSpPr>
            <a:spLocks noGrp="1"/>
          </p:cNvSpPr>
          <p:nvPr>
            <p:ph type="tbl" idx="1"/>
          </p:nvPr>
        </p:nvSpPr>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Tx/>
              <a:buSzTx/>
              <a:buFont typeface="Arial" panose="020B0604020202020204" pitchFamily="34" charset="0"/>
              <a:buChar char="•"/>
              <a:defRPr/>
            </a:pPr>
            <a:endParaRPr kumimoji="0" lang="zh-CN" altLang="en-US" sz="3200" b="0" i="0" u="none" strike="noStrike" kern="1200" cap="none" spc="0" normalizeH="0" baseline="0" noProof="1">
              <a:ln>
                <a:noFill/>
              </a:ln>
              <a:solidFill>
                <a:schemeClr val="tx1"/>
              </a:solidFill>
              <a:effectLst/>
              <a:uLnTx/>
              <a:uFillTx/>
              <a:latin typeface="+mn-lt"/>
              <a:ea typeface="+mn-ea"/>
              <a:cs typeface="+mn-cs"/>
            </a:endParaRPr>
          </a:p>
        </p:txBody>
      </p:sp>
      <p:sp>
        <p:nvSpPr>
          <p:cNvPr id="7"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defRPr/>
            </a:lvl1pPr>
          </a:lstStyle>
          <a:p>
            <a:pPr marL="0" marR="0" lvl="0" indent="0" algn="l" defTabSz="914400" rtl="0" eaLnBrk="1" fontAlgn="auto" latinLnBrk="0" hangingPunct="1">
              <a:lnSpc>
                <a:spcPct val="100000"/>
              </a:lnSpc>
              <a:spcBef>
                <a:spcPct val="0"/>
              </a:spcBef>
              <a:spcAft>
                <a:spcPct val="0"/>
              </a:spcAft>
              <a:buClrTx/>
              <a:buSzTx/>
              <a:buFontTx/>
              <a:buNone/>
              <a:defRPr/>
            </a:pPr>
            <a:fld id="{CA592ADA-4250-4FCF-A651-0F312BFFC3F1}"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endParaRPr>
          </a:p>
        </p:txBody>
      </p:sp>
      <p:sp>
        <p:nvSpPr>
          <p:cNvPr id="8"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defRPr/>
            </a:lvl1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Unicode MS" panose="020B0604020202020204" charset="-122"/>
              <a:ea typeface="黑体" panose="02010609060101010101" charset="-122"/>
              <a:cs typeface="+mn-cs"/>
            </a:endParaRPr>
          </a:p>
        </p:txBody>
      </p:sp>
      <p:sp>
        <p:nvSpPr>
          <p:cNvPr id="9"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p>
            <a:pPr algn="r" fontAlgn="base"/>
            <a:fld id="{9A0DB2DC-4C9A-4742-B13C-FB6460FD3503}" type="slidenum">
              <a:rPr lang="zh-CN" altLang="en-US" strike="noStrike" noProof="1" dirty="0">
                <a:latin typeface="Arial Unicode MS" panose="020B0604020202020204" charset="-122"/>
                <a:ea typeface="黑体" panose="02010609060101010101" charset="-122"/>
                <a:cs typeface="+mn-cs"/>
              </a:rPr>
            </a:fld>
            <a:endParaRPr lang="zh-CN" altLang="en-US" strike="noStrike"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
        <p:nvSpPr>
          <p:cNvPr id="5" name="标题 1"/>
          <p:cNvSpPr>
            <a:spLocks noGrp="1"/>
          </p:cNvSpPr>
          <p:nvPr>
            <p:ph type="title" hasCustomPrompt="1"/>
          </p:nvPr>
        </p:nvSpPr>
        <p:spPr>
          <a:xfrm>
            <a:off x="306122" y="102393"/>
            <a:ext cx="7599021" cy="408715"/>
          </a:xfrm>
          <a:prstGeom prst="rect">
            <a:avLst/>
          </a:prstGeom>
        </p:spPr>
        <p:txBody>
          <a:bodyPr>
            <a:noAutofit/>
          </a:bodyPr>
          <a:lstStyle>
            <a:lvl1pPr algn="l">
              <a:defRPr sz="2100">
                <a:solidFill>
                  <a:schemeClr val="tx1">
                    <a:lumMod val="85000"/>
                    <a:lumOff val="15000"/>
                  </a:schemeClr>
                </a:solidFill>
                <a:latin typeface="微软雅黑" panose="020B0503020204020204" charset="-122"/>
                <a:ea typeface="微软雅黑" panose="020B0503020204020204" charset="-122"/>
              </a:defRPr>
            </a:lvl1pPr>
          </a:lstStyle>
          <a:p>
            <a:r>
              <a:rPr lang="zh-CN" altLang="en-US" dirty="0"/>
              <a:t> 单击此处编辑母版标题样式</a:t>
            </a:r>
            <a:endParaRPr lang="zh-CN" altLang="en-US" dirty="0"/>
          </a:p>
        </p:txBody>
      </p:sp>
      <p:sp>
        <p:nvSpPr>
          <p:cNvPr id="6" name="任意多边形 7"/>
          <p:cNvSpPr/>
          <p:nvPr userDrawn="1">
            <p:custDataLst>
              <p:tags r:id="rId2"/>
            </p:custDataLst>
          </p:nvPr>
        </p:nvSpPr>
        <p:spPr>
          <a:xfrm>
            <a:off x="1" y="162569"/>
            <a:ext cx="307849" cy="286310"/>
          </a:xfrm>
          <a:custGeom>
            <a:avLst/>
            <a:gdLst>
              <a:gd name="connsiteX0" fmla="*/ 284734 w 577217"/>
              <a:gd name="connsiteY0" fmla="*/ 0 h 536832"/>
              <a:gd name="connsiteX1" fmla="*/ 577217 w 577217"/>
              <a:gd name="connsiteY1" fmla="*/ 536832 h 536832"/>
              <a:gd name="connsiteX2" fmla="*/ 0 w 577217"/>
              <a:gd name="connsiteY2" fmla="*/ 536832 h 536832"/>
              <a:gd name="connsiteX3" fmla="*/ 0 w 577217"/>
              <a:gd name="connsiteY3" fmla="*/ 184 h 536832"/>
            </a:gdLst>
            <a:ahLst/>
            <a:cxnLst>
              <a:cxn ang="0">
                <a:pos x="connsiteX0" y="connsiteY0"/>
              </a:cxn>
              <a:cxn ang="0">
                <a:pos x="connsiteX1" y="connsiteY1"/>
              </a:cxn>
              <a:cxn ang="0">
                <a:pos x="connsiteX2" y="connsiteY2"/>
              </a:cxn>
              <a:cxn ang="0">
                <a:pos x="connsiteX3" y="connsiteY3"/>
              </a:cxn>
            </a:cxnLst>
            <a:rect l="l" t="t" r="r" b="b"/>
            <a:pathLst>
              <a:path w="577217" h="536832">
                <a:moveTo>
                  <a:pt x="284734" y="0"/>
                </a:moveTo>
                <a:lnTo>
                  <a:pt x="577217" y="536832"/>
                </a:lnTo>
                <a:lnTo>
                  <a:pt x="0" y="536832"/>
                </a:lnTo>
                <a:lnTo>
                  <a:pt x="0" y="184"/>
                </a:lnTo>
                <a:close/>
              </a:path>
            </a:pathLst>
          </a:custGeom>
          <a:solidFill>
            <a:srgbClr val="015C7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2" tIns="25716" rIns="51432" bIns="25716" numCol="1" spcCol="0" rtlCol="0" fromWordArt="0" anchor="ctr" anchorCtr="0" forceAA="0" compatLnSpc="1">
            <a:noAutofit/>
          </a:bodyPr>
          <a:lstStyle/>
          <a:p>
            <a:pPr algn="ctr"/>
            <a:endParaRPr lang="zh-CN" altLang="en-US" sz="1065" dirty="0">
              <a:solidFill>
                <a:srgbClr val="7EC234"/>
              </a:solidFill>
              <a:latin typeface="Arial" panose="020B0604020202020204" pitchFamily="34" charset="0"/>
              <a:ea typeface="微软雅黑" panose="020B0503020204020204" charset="-122"/>
              <a:sym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457200" y="1200151"/>
            <a:ext cx="8229600"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cSld>
  <p:clrMapOvr>
    <a:masterClrMapping/>
  </p:clrMapOvr>
  <p:transition spd="slow" advClick="0" advTm="3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4000">
        <p:random/>
      </p:transition>
    </mc:Choice>
    <mc:Fallback>
      <p:transition spd="slow" advTm="4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内页">
    <p:spTree>
      <p:nvGrpSpPr>
        <p:cNvPr id="1" name=""/>
        <p:cNvGrpSpPr/>
        <p:nvPr/>
      </p:nvGrpSpPr>
      <p:grpSpPr>
        <a:xfrm>
          <a:off x="0" y="0"/>
          <a:ext cx="0" cy="0"/>
          <a:chOff x="0" y="0"/>
          <a:chExt cx="0" cy="0"/>
        </a:xfrm>
      </p:grpSpPr>
      <p:grpSp>
        <p:nvGrpSpPr>
          <p:cNvPr id="23554" name="组合 1"/>
          <p:cNvGrpSpPr/>
          <p:nvPr userDrawn="1"/>
        </p:nvGrpSpPr>
        <p:grpSpPr>
          <a:xfrm>
            <a:off x="88900" y="101600"/>
            <a:ext cx="420688" cy="323850"/>
            <a:chOff x="89494" y="135275"/>
            <a:chExt cx="432000" cy="576000"/>
          </a:xfrm>
        </p:grpSpPr>
        <p:sp>
          <p:nvSpPr>
            <p:cNvPr id="7" name="矩形 6"/>
            <p:cNvSpPr/>
            <p:nvPr userDrawn="1"/>
          </p:nvSpPr>
          <p:spPr>
            <a:xfrm>
              <a:off x="278494" y="387275"/>
              <a:ext cx="243000" cy="324000"/>
            </a:xfrm>
            <a:prstGeom prst="rect">
              <a:avLst/>
            </a:prstGeom>
            <a:solidFill>
              <a:srgbClr val="2F99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ea typeface="微软雅黑" panose="020B0503020204020204" charset="-122"/>
              </a:endParaRPr>
            </a:p>
          </p:txBody>
        </p:sp>
        <p:sp>
          <p:nvSpPr>
            <p:cNvPr id="8" name="矩形 7"/>
            <p:cNvSpPr/>
            <p:nvPr userDrawn="1"/>
          </p:nvSpPr>
          <p:spPr>
            <a:xfrm>
              <a:off x="89494" y="135275"/>
              <a:ext cx="189000" cy="2520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ea typeface="微软雅黑" panose="020B0503020204020204" charset="-122"/>
              </a:endParaRPr>
            </a:p>
          </p:txBody>
        </p:sp>
      </p:grpSp>
      <p:sp>
        <p:nvSpPr>
          <p:cNvPr id="9" name="矩形 8"/>
          <p:cNvSpPr/>
          <p:nvPr userDrawn="1"/>
        </p:nvSpPr>
        <p:spPr>
          <a:xfrm>
            <a:off x="8420100" y="4887913"/>
            <a:ext cx="404813" cy="25558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15" strike="noStrike" noProof="1">
              <a:ea typeface="微软雅黑" panose="020B0503020204020204" charset="-122"/>
            </a:endParaRPr>
          </a:p>
        </p:txBody>
      </p:sp>
      <p:pic>
        <p:nvPicPr>
          <p:cNvPr id="10" name="图片 9"/>
          <p:cNvPicPr>
            <a:picLocks noChangeAspect="1"/>
          </p:cNvPicPr>
          <p:nvPr userDrawn="1"/>
        </p:nvPicPr>
        <p:blipFill rotWithShape="1">
          <a:blip r:embed="rId2"/>
          <a:srcRect l="5499" t="14305" r="30202" b="59887"/>
          <a:stretch>
            <a:fillRect/>
          </a:stretch>
        </p:blipFill>
        <p:spPr>
          <a:xfrm>
            <a:off x="7618413" y="182563"/>
            <a:ext cx="1206500" cy="242888"/>
          </a:xfrm>
          <a:prstGeom prst="rect">
            <a:avLst/>
          </a:prstGeom>
          <a:ln>
            <a:noFill/>
          </a:ln>
          <a:effectLst>
            <a:outerShdw blurRad="190500" algn="tl" rotWithShape="0">
              <a:srgbClr val="0070C0"/>
            </a:outerShdw>
          </a:effectLst>
        </p:spPr>
      </p:pic>
      <p:sp>
        <p:nvSpPr>
          <p:cNvPr id="16" name="灯片编号占位符 15"/>
          <p:cNvSpPr>
            <a:spLocks noGrp="1"/>
          </p:cNvSpPr>
          <p:nvPr>
            <p:ph type="sldNum" sz="quarter" idx="12"/>
          </p:nvPr>
        </p:nvSpPr>
        <p:spPr>
          <a:xfrm>
            <a:off x="8101013" y="4868863"/>
            <a:ext cx="1042988" cy="274638"/>
          </a:xfrm>
          <a:prstGeom prst="rect">
            <a:avLst/>
          </a:prstGeom>
        </p:spPr>
        <p:txBody>
          <a:bodyPr vert="horz" wrap="square" lIns="91440" tIns="45720" rIns="91440" bIns="45720" numCol="1" anchor="ctr" anchorCtr="0" compatLnSpc="1"/>
          <a:lstStyle>
            <a:lvl1pPr algn="ctr">
              <a:defRPr sz="1125" b="1">
                <a:solidFill>
                  <a:schemeClr val="bg1"/>
                </a:solidFill>
              </a:defRPr>
            </a:lvl1pPr>
          </a:lstStyle>
          <a:p>
            <a:pPr fontAlgn="base"/>
            <a:fld id="{51D91E7F-84B6-4064-9D4E-CC7D244BCA04}" type="slidenum">
              <a:rPr lang="zh-CN" altLang="en-US" sz="1125" strike="noStrike" noProof="1" smtClean="0">
                <a:latin typeface="Arial Unicode MS" panose="020B0604020202020204" charset="-122"/>
                <a:ea typeface="黑体" panose="02010609060101010101" charset="-122"/>
                <a:cs typeface="+mn-cs"/>
              </a:rPr>
            </a:fld>
            <a:endParaRPr lang="zh-CN" altLang="en-US" strike="noStrike" noProof="1"/>
          </a:p>
        </p:txBody>
      </p:sp>
      <p:sp>
        <p:nvSpPr>
          <p:cNvPr id="2" name="日期占位符 1"/>
          <p:cNvSpPr>
            <a:spLocks noGrp="1"/>
          </p:cNvSpPr>
          <p:nvPr>
            <p:ph type="dt" sz="half" idx="13"/>
          </p:nvPr>
        </p:nvSpPr>
        <p:spPr>
          <a:xfrm>
            <a:off x="457200" y="4767263"/>
            <a:ext cx="2133600" cy="274638"/>
          </a:xfrm>
          <a:prstGeom prst="rect">
            <a:avLst/>
          </a:prstGeom>
        </p:spPr>
        <p:txBody>
          <a:bodyPr vert="horz" lIns="91440" tIns="45720" rIns="91440" bIns="45720" rtlCol="0" anchor="ctr"/>
          <a:lstStyle/>
          <a:p>
            <a:pPr marL="0" marR="0" lvl="0" indent="0" algn="l" defTabSz="914400" rtl="0" eaLnBrk="1" fontAlgn="auto" latinLnBrk="0" hangingPunct="1">
              <a:lnSpc>
                <a:spcPct val="100000"/>
              </a:lnSpc>
              <a:spcBef>
                <a:spcPct val="0"/>
              </a:spcBef>
              <a:spcAft>
                <a:spcPct val="0"/>
              </a:spcAft>
              <a:buClrTx/>
              <a:buSzTx/>
              <a:buFontTx/>
              <a:buNone/>
              <a:defRPr/>
            </a:pPr>
            <a:fld id="{CA592ADA-4250-4FCF-A651-0F312BFFC3F1}" type="datetimeFigureOut">
              <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rPr>
            </a:fld>
            <a:endParaRPr kumimoji="0" lang="zh-CN" altLang="en-US" sz="1200" b="0" i="0" u="none" strike="noStrike" kern="1200" cap="none" spc="0" normalizeH="0" baseline="0" noProof="1" smtClean="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4"/>
          </p:nvPr>
        </p:nvSpPr>
        <p:spPr>
          <a:xfrm>
            <a:off x="3124200" y="4767263"/>
            <a:ext cx="2895600" cy="274638"/>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1">
              <a:ln>
                <a:noFill/>
              </a:ln>
              <a:solidFill>
                <a:schemeClr val="tx1">
                  <a:tint val="75000"/>
                </a:schemeClr>
              </a:solidFill>
              <a:effectLst/>
              <a:uLnTx/>
              <a:uFillTx/>
              <a:latin typeface="Arial Unicode MS" panose="020B0604020202020204" charset="-122"/>
              <a:ea typeface="黑体" panose="02010609060101010101" charset="-122"/>
              <a:cs typeface="+mn-cs"/>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节标题">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标题和内容">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D26EB0D8-D049-4A31-8F2D-814DBCEBC8C0}" type="datetimeFigureOut">
              <a:rPr lang="zh-CN" altLang="en-US" smtClean="0"/>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A77D73C6-6C2F-48CB-8888-B8D11C5DB613}"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5.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8.xml"/><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jpe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image" Target="../media/image10.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10.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21.jpe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tags" Target="../tags/tag2.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22.jpeg"/><Relationship Id="rId1" Type="http://schemas.openxmlformats.org/officeDocument/2006/relationships/image" Target="../media/image3.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u=2487915318,673138331&amp;fm=26&amp;gp=0"/>
          <p:cNvPicPr>
            <a:picLocks noChangeAspect="1"/>
          </p:cNvPicPr>
          <p:nvPr/>
        </p:nvPicPr>
        <p:blipFill>
          <a:blip r:embed="rId1"/>
          <a:stretch>
            <a:fillRect/>
          </a:stretch>
        </p:blipFill>
        <p:spPr>
          <a:xfrm>
            <a:off x="140970" y="1209675"/>
            <a:ext cx="8836025" cy="1802130"/>
          </a:xfrm>
          <a:prstGeom prst="rect">
            <a:avLst/>
          </a:prstGeom>
        </p:spPr>
      </p:pic>
      <p:sp>
        <p:nvSpPr>
          <p:cNvPr id="7" name="TextBox 6"/>
          <p:cNvSpPr txBox="1"/>
          <p:nvPr/>
        </p:nvSpPr>
        <p:spPr>
          <a:xfrm>
            <a:off x="1860550" y="1478280"/>
            <a:ext cx="5708015" cy="1753235"/>
          </a:xfrm>
          <a:prstGeom prst="rect">
            <a:avLst/>
          </a:prstGeom>
          <a:noFill/>
        </p:spPr>
        <p:txBody>
          <a:bodyPr wrap="square" rtlCol="0">
            <a:spAutoFit/>
            <a:scene3d>
              <a:camera prst="orthographicFront"/>
              <a:lightRig rig="threePt" dir="t"/>
            </a:scene3d>
          </a:bodyPr>
          <a:lstStyle/>
          <a:p>
            <a:pPr indent="0" algn="l">
              <a:lnSpc>
                <a:spcPct val="150000"/>
              </a:lnSpc>
              <a:buClr>
                <a:schemeClr val="bg1">
                  <a:lumMod val="50000"/>
                </a:schemeClr>
              </a:buClr>
              <a:buFont typeface="Wingdings" panose="05000000000000000000" pitchFamily="2" charset="2"/>
              <a:buNone/>
            </a:pPr>
            <a:r>
              <a:rPr lang="en-US" altLang="zh-CN" sz="3600" b="1" dirty="0">
                <a:ln w="22225">
                  <a:solidFill>
                    <a:schemeClr val="accent3">
                      <a:lumMod val="50000"/>
                    </a:schemeClr>
                  </a:solidFill>
                  <a:prstDash val="solid"/>
                </a:ln>
                <a:solidFill>
                  <a:schemeClr val="accent3">
                    <a:lumMod val="60000"/>
                    <a:lumOff val="40000"/>
                  </a:schemeClr>
                </a:solidFill>
                <a:effectLst/>
                <a:latin typeface="宋体" panose="02010600030101010101" pitchFamily="2" charset="-122"/>
                <a:ea typeface="宋体" panose="02010600030101010101" pitchFamily="2" charset="-122"/>
                <a:cs typeface="宋体" panose="02010600030101010101" pitchFamily="2" charset="-122"/>
                <a:sym typeface="黑体" panose="02010609060101010101" charset="-122"/>
              </a:rPr>
              <a:t>2021</a:t>
            </a:r>
            <a:r>
              <a:rPr lang="zh-CN" altLang="en-US" sz="3600" b="1" dirty="0">
                <a:ln w="22225">
                  <a:solidFill>
                    <a:schemeClr val="accent3">
                      <a:lumMod val="50000"/>
                    </a:schemeClr>
                  </a:solidFill>
                  <a:prstDash val="solid"/>
                </a:ln>
                <a:solidFill>
                  <a:schemeClr val="accent3">
                    <a:lumMod val="60000"/>
                    <a:lumOff val="40000"/>
                  </a:schemeClr>
                </a:solidFill>
                <a:effectLst/>
                <a:latin typeface="宋体" panose="02010600030101010101" pitchFamily="2" charset="-122"/>
                <a:ea typeface="宋体" panose="02010600030101010101" pitchFamily="2" charset="-122"/>
                <a:cs typeface="宋体" panose="02010600030101010101" pitchFamily="2" charset="-122"/>
                <a:sym typeface="黑体" panose="02010609060101010101" charset="-122"/>
              </a:rPr>
              <a:t>年高考语文命题前瞻           </a:t>
            </a:r>
            <a:endParaRPr lang="zh-CN" altLang="en-US" sz="3600" b="1" dirty="0">
              <a:ln w="22225">
                <a:solidFill>
                  <a:schemeClr val="accent3">
                    <a:lumMod val="50000"/>
                  </a:schemeClr>
                </a:solidFill>
                <a:prstDash val="solid"/>
              </a:ln>
              <a:solidFill>
                <a:schemeClr val="accent3">
                  <a:lumMod val="60000"/>
                  <a:lumOff val="40000"/>
                </a:schemeClr>
              </a:solidFill>
              <a:effectLst/>
              <a:latin typeface="宋体" panose="02010600030101010101" pitchFamily="2" charset="-122"/>
              <a:ea typeface="宋体" panose="02010600030101010101" pitchFamily="2" charset="-122"/>
              <a:cs typeface="宋体" panose="02010600030101010101" pitchFamily="2" charset="-122"/>
              <a:sym typeface="黑体" panose="02010609060101010101" charset="-122"/>
            </a:endParaRPr>
          </a:p>
          <a:p>
            <a:pPr indent="0" algn="ctr">
              <a:lnSpc>
                <a:spcPct val="150000"/>
              </a:lnSpc>
              <a:buClr>
                <a:schemeClr val="bg1">
                  <a:lumMod val="50000"/>
                </a:schemeClr>
              </a:buClr>
              <a:buFont typeface="Wingdings" panose="05000000000000000000" pitchFamily="2" charset="2"/>
              <a:buNone/>
            </a:pPr>
            <a:r>
              <a:rPr lang="zh-CN" altLang="en-US" sz="3600" b="1" dirty="0">
                <a:ln w="22225">
                  <a:solidFill>
                    <a:schemeClr val="accent3">
                      <a:lumMod val="50000"/>
                    </a:schemeClr>
                  </a:solidFill>
                  <a:prstDash val="solid"/>
                </a:ln>
                <a:solidFill>
                  <a:schemeClr val="accent3">
                    <a:lumMod val="60000"/>
                    <a:lumOff val="40000"/>
                  </a:schemeClr>
                </a:solidFill>
                <a:effectLst/>
                <a:latin typeface="宋体" panose="02010600030101010101" pitchFamily="2" charset="-122"/>
                <a:ea typeface="宋体" panose="02010600030101010101" pitchFamily="2" charset="-122"/>
                <a:cs typeface="宋体" panose="02010600030101010101" pitchFamily="2" charset="-122"/>
                <a:sym typeface="黑体" panose="02010609060101010101" charset="-122"/>
              </a:rPr>
              <a:t>（高站位）</a:t>
            </a:r>
            <a:endParaRPr lang="zh-CN" altLang="en-US" sz="3600" b="1" dirty="0">
              <a:ln w="12700">
                <a:solidFill>
                  <a:schemeClr val="accent3">
                    <a:lumMod val="50000"/>
                  </a:schemeClr>
                </a:solidFill>
                <a:prstDash val="solid"/>
              </a:ln>
              <a:solidFill>
                <a:srgbClr val="00B050"/>
              </a:solidFill>
              <a:effectLst>
                <a:outerShdw dist="38100" dir="2640000" algn="bl" rotWithShape="0">
                  <a:schemeClr val="accent1"/>
                </a:outerShdw>
              </a:effectLst>
              <a:latin typeface="宋体" panose="02010600030101010101" pitchFamily="2" charset="-122"/>
              <a:ea typeface="宋体" panose="02010600030101010101" pitchFamily="2" charset="-122"/>
              <a:cs typeface="宋体" panose="02010600030101010101" pitchFamily="2" charset="-122"/>
              <a:sym typeface="+mn-ea"/>
            </a:endParaRPr>
          </a:p>
        </p:txBody>
      </p:sp>
      <p:grpSp>
        <p:nvGrpSpPr>
          <p:cNvPr id="124" name="组合 123"/>
          <p:cNvGrpSpPr/>
          <p:nvPr/>
        </p:nvGrpSpPr>
        <p:grpSpPr>
          <a:xfrm>
            <a:off x="4076065" y="492760"/>
            <a:ext cx="1285240" cy="973455"/>
            <a:chOff x="1684413" y="2572012"/>
            <a:chExt cx="688987" cy="688987"/>
          </a:xfrm>
        </p:grpSpPr>
        <p:grpSp>
          <p:nvGrpSpPr>
            <p:cNvPr id="125" name="组合 124"/>
            <p:cNvGrpSpPr/>
            <p:nvPr/>
          </p:nvGrpSpPr>
          <p:grpSpPr>
            <a:xfrm>
              <a:off x="1684413" y="2572012"/>
              <a:ext cx="688987" cy="688987"/>
              <a:chOff x="1684413" y="2572012"/>
              <a:chExt cx="688987" cy="688987"/>
            </a:xfrm>
          </p:grpSpPr>
          <p:sp>
            <p:nvSpPr>
              <p:cNvPr id="1048599" name="菱形 30"/>
              <p:cNvSpPr/>
              <p:nvPr/>
            </p:nvSpPr>
            <p:spPr>
              <a:xfrm>
                <a:off x="1748156" y="2635676"/>
                <a:ext cx="561658" cy="561658"/>
              </a:xfrm>
              <a:prstGeom prst="diamond">
                <a:avLst/>
              </a:prstGeom>
              <a:solidFill>
                <a:schemeClr val="accent1"/>
              </a:solidFill>
              <a:ln>
                <a:noFill/>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algn="ctr" fontAlgn="base"/>
                <a:endParaRPr lang="zh-CN" altLang="en-US">
                  <a:solidFill>
                    <a:srgbClr val="FFFFFF"/>
                  </a:solidFill>
                  <a:latin typeface="Calibri Light" panose="020F0302020204030204" pitchFamily="34" charset="0"/>
                  <a:ea typeface="微软雅黑 Light" panose="020B0502040204020203" pitchFamily="34" charset="-122"/>
                </a:endParaRPr>
              </a:p>
            </p:txBody>
          </p:sp>
          <p:sp>
            <p:nvSpPr>
              <p:cNvPr id="1048600" name="菱形 31"/>
              <p:cNvSpPr/>
              <p:nvPr/>
            </p:nvSpPr>
            <p:spPr>
              <a:xfrm>
                <a:off x="1684413" y="2572012"/>
                <a:ext cx="688987" cy="688987"/>
              </a:xfrm>
              <a:prstGeom prst="diamond">
                <a:avLst/>
              </a:prstGeom>
              <a:noFill/>
              <a:ln w="12700" cap="flat" cmpd="sng">
                <a:solidFill>
                  <a:schemeClr val="accent1">
                    <a:alpha val="100000"/>
                  </a:schemeClr>
                </a:solidFill>
                <a:prstDash val="solid"/>
                <a:miter/>
              </a:ln>
            </p:spPr>
            <p:txBody>
              <a:bodyPr vert="horz" lIns="91440" tIns="45720" rIns="91440" bIns="45720"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algn="ctr" fontAlgn="base"/>
                <a:endParaRPr lang="zh-CN" altLang="en-US">
                  <a:solidFill>
                    <a:srgbClr val="FFFFFF"/>
                  </a:solidFill>
                  <a:latin typeface="Calibri Light" panose="020F0302020204030204" pitchFamily="34" charset="0"/>
                  <a:ea typeface="微软雅黑 Light" panose="020B0502040204020203" pitchFamily="34" charset="-122"/>
                </a:endParaRPr>
              </a:p>
            </p:txBody>
          </p:sp>
        </p:grpSp>
        <p:sp>
          <p:nvSpPr>
            <p:cNvPr id="1048601" name="文本框 29"/>
            <p:cNvSpPr txBox="1"/>
            <p:nvPr/>
          </p:nvSpPr>
          <p:spPr>
            <a:xfrm>
              <a:off x="1781770" y="2753495"/>
              <a:ext cx="490188" cy="325842"/>
            </a:xfrm>
            <a:prstGeom prst="rect">
              <a:avLst/>
            </a:prstGeom>
            <a:noFill/>
            <a:ln>
              <a:noFill/>
            </a:ln>
          </p:spPr>
          <p:txBody>
            <a:bodyPr vert="horz" wrap="square" lIns="91440" tIns="45720" rIns="91440" bIns="4572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algn="ctr"/>
              <a:r>
                <a:rPr lang="zh-CN" altLang="en-US" sz="2400">
                  <a:solidFill>
                    <a:schemeClr val="lt1"/>
                  </a:solidFill>
                  <a:latin typeface="方正清刻本悦宋简体" charset="0"/>
                  <a:ea typeface="微软雅黑 Light" panose="020B0502040204020203" pitchFamily="34" charset="-122"/>
                  <a:sym typeface="Calibri" panose="020F0502020204030204" charset="0"/>
                </a:rPr>
                <a:t>贰</a:t>
              </a:r>
              <a:endParaRPr lang="zh-CN" altLang="en-US" sz="2400">
                <a:solidFill>
                  <a:schemeClr val="lt1"/>
                </a:solidFill>
                <a:latin typeface="方正清刻本悦宋简体" charset="0"/>
                <a:ea typeface="微软雅黑 Light" panose="020B0502040204020203" pitchFamily="34" charset="-122"/>
                <a:sym typeface="Calibri" panose="020F050202020403020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3" descr="timg (67)"/>
          <p:cNvPicPr>
            <a:picLocks noChangeAspect="1"/>
          </p:cNvPicPr>
          <p:nvPr/>
        </p:nvPicPr>
        <p:blipFill>
          <a:blip r:embed="rId1"/>
          <a:stretch>
            <a:fillRect/>
          </a:stretch>
        </p:blipFill>
        <p:spPr>
          <a:xfrm>
            <a:off x="-635" y="1824990"/>
            <a:ext cx="9145905" cy="1480185"/>
          </a:xfrm>
          <a:prstGeom prst="rect">
            <a:avLst/>
          </a:prstGeom>
          <a:noFill/>
          <a:ln w="9525">
            <a:noFill/>
          </a:ln>
        </p:spPr>
      </p:pic>
      <p:pic>
        <p:nvPicPr>
          <p:cNvPr id="4" name="图片 3" descr="timg (9)"/>
          <p:cNvPicPr>
            <a:picLocks noChangeAspect="1"/>
          </p:cNvPicPr>
          <p:nvPr/>
        </p:nvPicPr>
        <p:blipFill>
          <a:blip r:embed="rId2"/>
          <a:stretch>
            <a:fillRect/>
          </a:stretch>
        </p:blipFill>
        <p:spPr>
          <a:xfrm>
            <a:off x="1461135" y="2105660"/>
            <a:ext cx="904875" cy="645795"/>
          </a:xfrm>
          <a:prstGeom prst="rect">
            <a:avLst/>
          </a:prstGeom>
        </p:spPr>
      </p:pic>
      <p:sp>
        <p:nvSpPr>
          <p:cNvPr id="3" name="文本框 2"/>
          <p:cNvSpPr txBox="1"/>
          <p:nvPr/>
        </p:nvSpPr>
        <p:spPr>
          <a:xfrm>
            <a:off x="1461135" y="2106295"/>
            <a:ext cx="5774055" cy="1076325"/>
          </a:xfrm>
          <a:prstGeom prst="rect">
            <a:avLst/>
          </a:prstGeom>
          <a:noFill/>
        </p:spPr>
        <p:txBody>
          <a:bodyPr wrap="square" rtlCol="0" anchor="t">
            <a:spAutoFit/>
          </a:bodyPr>
          <a:lstStyle/>
          <a:p>
            <a:r>
              <a:rPr lang="en-US" altLang="zh-CN" sz="2800">
                <a:solidFill>
                  <a:srgbClr val="00B050"/>
                </a:solidFill>
                <a:latin typeface="黑体" panose="02010609060101010101" charset="-122"/>
                <a:ea typeface="黑体" panose="02010609060101010101" charset="-122"/>
                <a:sym typeface="+mn-ea"/>
              </a:rPr>
              <a:t> </a:t>
            </a:r>
            <a:r>
              <a:rPr lang="zh-CN" altLang="en-US" sz="2800">
                <a:solidFill>
                  <a:srgbClr val="00B050"/>
                </a:solidFill>
                <a:latin typeface="黑体" panose="02010609060101010101" charset="-122"/>
                <a:ea typeface="黑体" panose="02010609060101010101" charset="-122"/>
                <a:sym typeface="+mn-ea"/>
              </a:rPr>
              <a:t>三</a:t>
            </a:r>
            <a:r>
              <a:rPr lang="zh-CN" altLang="en-US" sz="3200">
                <a:solidFill>
                  <a:srgbClr val="00B050"/>
                </a:solidFill>
                <a:latin typeface="黑体" panose="02010609060101010101" charset="-122"/>
                <a:ea typeface="黑体" panose="02010609060101010101" charset="-122"/>
                <a:sym typeface="+mn-ea"/>
              </a:rPr>
              <a:t>   了解高考评价体系</a:t>
            </a:r>
            <a:endParaRPr lang="zh-CN" altLang="en-US" sz="3200">
              <a:solidFill>
                <a:srgbClr val="00B050"/>
              </a:solidFill>
              <a:latin typeface="黑体" panose="02010609060101010101" charset="-122"/>
              <a:ea typeface="黑体" panose="02010609060101010101" charset="-122"/>
              <a:sym typeface="+mn-ea"/>
            </a:endParaRPr>
          </a:p>
          <a:p>
            <a:r>
              <a:rPr lang="zh-CN" altLang="en-US" sz="3200">
                <a:solidFill>
                  <a:srgbClr val="00B050"/>
                </a:solidFill>
                <a:latin typeface="黑体" panose="02010609060101010101" charset="-122"/>
                <a:ea typeface="黑体" panose="02010609060101010101" charset="-122"/>
                <a:sym typeface="+mn-ea"/>
              </a:rPr>
              <a:t>             及语文核心能力</a:t>
            </a:r>
            <a:endParaRPr lang="zh-CN" altLang="en-US" sz="3200">
              <a:solidFill>
                <a:srgbClr val="00B05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001WFRhkzy78yjHdNLa98"/>
          <p:cNvPicPr>
            <a:picLocks noChangeAspect="1"/>
          </p:cNvPicPr>
          <p:nvPr/>
        </p:nvPicPr>
        <p:blipFill>
          <a:blip r:embed="rId1"/>
          <a:stretch>
            <a:fillRect/>
          </a:stretch>
        </p:blipFill>
        <p:spPr>
          <a:xfrm>
            <a:off x="4841875" y="879475"/>
            <a:ext cx="4401185" cy="3400425"/>
          </a:xfrm>
          <a:prstGeom prst="rect">
            <a:avLst/>
          </a:prstGeom>
          <a:effectLst>
            <a:outerShdw blurRad="50800" dist="38100" dir="2700000" algn="tl" rotWithShape="0">
              <a:prstClr val="black">
                <a:alpha val="40000"/>
              </a:prstClr>
            </a:outerShdw>
          </a:effectLst>
        </p:spPr>
      </p:pic>
      <p:sp>
        <p:nvSpPr>
          <p:cNvPr id="5" name="文本框 4"/>
          <p:cNvSpPr txBox="1"/>
          <p:nvPr/>
        </p:nvSpPr>
        <p:spPr>
          <a:xfrm>
            <a:off x="835025" y="1416050"/>
            <a:ext cx="4295775" cy="3352800"/>
          </a:xfrm>
          <a:prstGeom prst="rect">
            <a:avLst/>
          </a:prstGeom>
          <a:noFill/>
        </p:spPr>
        <p:txBody>
          <a:bodyPr>
            <a:spAutoFit/>
          </a:bodyPr>
          <a:lstStyle/>
          <a:p>
            <a:pPr marL="285750" marR="0" indent="-285750" defTabSz="914400">
              <a:lnSpc>
                <a:spcPct val="150000"/>
              </a:lnSpc>
              <a:buClrTx/>
              <a:buSzTx/>
              <a:buFontTx/>
              <a:buChar char="•"/>
              <a:defRPr/>
            </a:pPr>
            <a:r>
              <a:rPr kumimoji="0" lang="zh-CN" altLang="en-US" b="1" kern="1200" cap="none" spc="0" normalizeH="0" baseline="0" noProof="1">
                <a:solidFill>
                  <a:srgbClr val="FF0000"/>
                </a:solidFill>
                <a:latin typeface="微软雅黑" panose="020B0503020204020204" charset="-122"/>
                <a:ea typeface="微软雅黑" panose="020B0503020204020204" charset="-122"/>
                <a:cs typeface="+mn-cs"/>
                <a:sym typeface="+mn-ea"/>
              </a:rPr>
              <a:t>一核：为什么考（高考功能）</a:t>
            </a:r>
            <a:endParaRPr kumimoji="0" lang="zh-CN" altLang="en-US"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sym typeface="+mn-ea"/>
            </a:endParaRPr>
          </a:p>
          <a:p>
            <a:pPr marR="0" defTabSz="914400">
              <a:lnSpc>
                <a:spcPct val="150000"/>
              </a:lnSpc>
              <a:buClrTx/>
              <a:buSzTx/>
              <a:buFontTx/>
              <a:defRPr/>
            </a:pPr>
            <a:r>
              <a:rPr kumimoji="0" lang="zh-CN" altLang="en-US" b="1" kern="1200" cap="none" spc="0" normalizeH="0" baseline="0" noProof="1">
                <a:latin typeface="微软雅黑" panose="020B0503020204020204" charset="-122"/>
                <a:ea typeface="微软雅黑" panose="020B0503020204020204" charset="-122"/>
                <a:cs typeface="+mn-cs"/>
                <a:sym typeface="+mn-ea"/>
              </a:rPr>
              <a:t>    立德树人、服务选拔、导向教学</a:t>
            </a:r>
            <a:endParaRPr kumimoji="0" lang="en-US" altLang="zh-CN"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L="285750" marR="0" indent="-285750" defTabSz="914400">
              <a:lnSpc>
                <a:spcPct val="150000"/>
              </a:lnSpc>
              <a:buClrTx/>
              <a:buSzTx/>
              <a:buFontTx/>
              <a:buChar char="•"/>
              <a:defRPr/>
            </a:pPr>
            <a:r>
              <a:rPr kumimoji="0" lang="zh-CN" altLang="en-US" b="1" kern="1200" cap="none" spc="0" normalizeH="0" baseline="0" noProof="1">
                <a:solidFill>
                  <a:srgbClr val="FF0000"/>
                </a:solidFill>
                <a:latin typeface="微软雅黑" panose="020B0503020204020204" charset="-122"/>
                <a:ea typeface="微软雅黑" panose="020B0503020204020204" charset="-122"/>
                <a:cs typeface="+mn-cs"/>
                <a:sym typeface="+mn-ea"/>
              </a:rPr>
              <a:t>四层：考什么（高考内容）</a:t>
            </a:r>
            <a:endParaRPr kumimoji="0" lang="zh-CN" altLang="en-US"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sym typeface="+mn-ea"/>
            </a:endParaRPr>
          </a:p>
          <a:p>
            <a:pPr marR="0" defTabSz="914400">
              <a:lnSpc>
                <a:spcPct val="150000"/>
              </a:lnSpc>
              <a:buClrTx/>
              <a:buSzTx/>
              <a:buFontTx/>
              <a:defRPr/>
            </a:pPr>
            <a:r>
              <a:rPr kumimoji="0" lang="zh-CN" altLang="en-US" b="1" kern="1200" cap="none" spc="0" normalizeH="0" baseline="0" noProof="1">
                <a:latin typeface="微软雅黑" panose="020B0503020204020204" charset="-122"/>
                <a:ea typeface="微软雅黑" panose="020B0503020204020204" charset="-122"/>
                <a:cs typeface="+mn-cs"/>
                <a:sym typeface="+mn-ea"/>
              </a:rPr>
              <a:t>    必备知识、关键能力、学科素养、</a:t>
            </a:r>
            <a:endParaRPr kumimoji="0" lang="zh-CN" altLang="en-US" b="1" kern="1200" cap="none" spc="0" normalizeH="0" baseline="0" noProof="1">
              <a:latin typeface="微软雅黑" panose="020B0503020204020204" charset="-122"/>
              <a:ea typeface="微软雅黑" panose="020B0503020204020204" charset="-122"/>
              <a:cs typeface="+mn-cs"/>
              <a:sym typeface="+mn-ea"/>
            </a:endParaRPr>
          </a:p>
          <a:p>
            <a:pPr marR="0" defTabSz="914400">
              <a:lnSpc>
                <a:spcPct val="150000"/>
              </a:lnSpc>
              <a:buClrTx/>
              <a:buSzTx/>
              <a:buFontTx/>
              <a:defRPr/>
            </a:pPr>
            <a:r>
              <a:rPr kumimoji="0" lang="zh-CN" altLang="en-US" b="1" kern="1200" cap="none" spc="0" normalizeH="0" baseline="0" noProof="1">
                <a:latin typeface="微软雅黑" panose="020B0503020204020204" charset="-122"/>
                <a:ea typeface="微软雅黑" panose="020B0503020204020204" charset="-122"/>
                <a:cs typeface="+mn-cs"/>
                <a:sym typeface="+mn-ea"/>
              </a:rPr>
              <a:t>    核心价值</a:t>
            </a:r>
            <a:endParaRPr kumimoji="0" lang="en-US" altLang="zh-CN"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L="285750" marR="0" indent="-285750" defTabSz="914400">
              <a:lnSpc>
                <a:spcPct val="150000"/>
              </a:lnSpc>
              <a:buClrTx/>
              <a:buSzTx/>
              <a:buFontTx/>
              <a:buChar char="•"/>
              <a:defRPr/>
            </a:pPr>
            <a:r>
              <a:rPr kumimoji="0" lang="zh-CN" altLang="en-US" b="1" kern="1200" cap="none" spc="0" normalizeH="0" baseline="0" noProof="1">
                <a:solidFill>
                  <a:srgbClr val="FF0000"/>
                </a:solidFill>
                <a:latin typeface="微软雅黑" panose="020B0503020204020204" charset="-122"/>
                <a:ea typeface="微软雅黑" panose="020B0503020204020204" charset="-122"/>
                <a:cs typeface="+mn-cs"/>
                <a:sym typeface="+mn-ea"/>
              </a:rPr>
              <a:t>四翼：怎么考（命题思路）</a:t>
            </a:r>
            <a:endParaRPr kumimoji="0" lang="zh-CN" altLang="en-US" b="1" kern="1200" cap="none" spc="0" normalizeH="0" baseline="0" noProof="1">
              <a:solidFill>
                <a:srgbClr val="FF0000"/>
              </a:solidFill>
              <a:latin typeface="微软雅黑" panose="020B0503020204020204" charset="-122"/>
              <a:ea typeface="微软雅黑" panose="020B0503020204020204" charset="-122"/>
              <a:cs typeface="Arial" panose="020B0604020202020204" pitchFamily="34" charset="0"/>
              <a:sym typeface="+mn-ea"/>
            </a:endParaRPr>
          </a:p>
          <a:p>
            <a:pPr marR="0" defTabSz="914400">
              <a:lnSpc>
                <a:spcPct val="150000"/>
              </a:lnSpc>
              <a:buClrTx/>
              <a:buSzTx/>
              <a:buFontTx/>
              <a:defRPr/>
            </a:pPr>
            <a:r>
              <a:rPr kumimoji="0" lang="zh-CN" altLang="en-US" b="1" kern="1200" cap="none" spc="0" normalizeH="0" baseline="0" noProof="1">
                <a:latin typeface="微软雅黑" panose="020B0503020204020204" charset="-122"/>
                <a:ea typeface="微软雅黑" panose="020B0503020204020204" charset="-122"/>
                <a:cs typeface="+mn-cs"/>
                <a:sym typeface="+mn-ea"/>
              </a:rPr>
              <a:t>    基础性、综合性、应用性、创新性</a:t>
            </a:r>
            <a:endParaRPr kumimoji="0" lang="zh-CN" altLang="en-US" sz="2000" b="1" kern="1200" cap="none" spc="0" normalizeH="0" baseline="0" noProof="1">
              <a:latin typeface="微软雅黑" panose="020B0503020204020204" charset="-122"/>
              <a:ea typeface="微软雅黑" panose="020B0503020204020204" charset="-122"/>
              <a:cs typeface="Arial" panose="020B0604020202020204" pitchFamily="34" charset="0"/>
            </a:endParaRPr>
          </a:p>
          <a:p>
            <a:pPr marR="0" defTabSz="914400">
              <a:buClrTx/>
              <a:buSzTx/>
              <a:buFontTx/>
              <a:defRPr/>
            </a:pPr>
            <a:endParaRPr kumimoji="0" lang="zh-CN" altLang="en-US" sz="2000" b="1" kern="1200" cap="none" spc="0" normalizeH="0" baseline="0" noProof="1">
              <a:latin typeface="微软雅黑" panose="020B0503020204020204" charset="-122"/>
              <a:ea typeface="微软雅黑" panose="020B0503020204020204" charset="-122"/>
              <a:cs typeface="Arial" panose="020B0604020202020204" pitchFamily="34" charset="0"/>
            </a:endParaRPr>
          </a:p>
        </p:txBody>
      </p:sp>
      <p:sp>
        <p:nvSpPr>
          <p:cNvPr id="128003" name="文本框 1"/>
          <p:cNvSpPr txBox="1"/>
          <p:nvPr/>
        </p:nvSpPr>
        <p:spPr>
          <a:xfrm>
            <a:off x="835025" y="795338"/>
            <a:ext cx="4538663" cy="460375"/>
          </a:xfrm>
          <a:prstGeom prst="rect">
            <a:avLst/>
          </a:prstGeom>
          <a:noFill/>
          <a:ln w="9525">
            <a:noFill/>
          </a:ln>
        </p:spPr>
        <p:txBody>
          <a:bodyPr anchor="t">
            <a:spAutoFit/>
          </a:bodyPr>
          <a:lstStyle/>
          <a:p>
            <a:r>
              <a:rPr lang="zh-CN" altLang="en-US" sz="2400" b="1" dirty="0">
                <a:latin typeface="微软雅黑" panose="020B0503020204020204" charset="-122"/>
                <a:ea typeface="微软雅黑" panose="020B0503020204020204" charset="-122"/>
                <a:sym typeface="Arial" panose="020B0604020202020204" pitchFamily="34" charset="0"/>
              </a:rPr>
              <a:t>“</a:t>
            </a:r>
            <a:r>
              <a:rPr lang="zh-CN" altLang="en-US" sz="2400" b="1" dirty="0">
                <a:solidFill>
                  <a:srgbClr val="FF0000"/>
                </a:solidFill>
                <a:latin typeface="微软雅黑" panose="020B0503020204020204" charset="-122"/>
                <a:ea typeface="微软雅黑" panose="020B0503020204020204" charset="-122"/>
                <a:sym typeface="Arial" panose="020B0604020202020204" pitchFamily="34" charset="0"/>
              </a:rPr>
              <a:t>一核四层四翼</a:t>
            </a:r>
            <a:r>
              <a:rPr lang="zh-CN" altLang="en-US" sz="2400" b="1" dirty="0">
                <a:latin typeface="微软雅黑" panose="020B0503020204020204" charset="-122"/>
                <a:ea typeface="微软雅黑" panose="020B0503020204020204" charset="-122"/>
                <a:sym typeface="Arial" panose="020B0604020202020204" pitchFamily="34" charset="0"/>
              </a:rPr>
              <a:t>”高考评价体系</a:t>
            </a:r>
            <a:endParaRPr lang="zh-CN" altLang="en-US" sz="2400" dirty="0">
              <a:latin typeface="Arial" panose="020B0604020202020204" pitchFamily="34" charset="0"/>
              <a:ea typeface="宋体" panose="02010600030101010101" pitchFamily="2" charset="-122"/>
            </a:endParaRPr>
          </a:p>
        </p:txBody>
      </p:sp>
    </p:spTree>
  </p:cSld>
  <p:clrMapOvr>
    <a:masterClrMapping/>
  </p:clrMapOvr>
  <p:transition spd="slow">
    <p:random/>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0" descr="fae4a969aa573aa59f5379cf08f9172d"/>
          <p:cNvPicPr>
            <a:picLocks noChangeAspect="1"/>
          </p:cNvPicPr>
          <p:nvPr/>
        </p:nvPicPr>
        <p:blipFill>
          <a:blip r:embed="rId1"/>
          <a:stretch>
            <a:fillRect/>
          </a:stretch>
        </p:blipFill>
        <p:spPr>
          <a:xfrm>
            <a:off x="13970" y="-202565"/>
            <a:ext cx="9116060" cy="5356225"/>
          </a:xfrm>
          <a:prstGeom prst="rect">
            <a:avLst/>
          </a:prstGeom>
        </p:spPr>
      </p:pic>
      <p:sp>
        <p:nvSpPr>
          <p:cNvPr id="1048925" name="内容占位符 2"/>
          <p:cNvSpPr>
            <a:spLocks noGrp="1"/>
          </p:cNvSpPr>
          <p:nvPr>
            <p:ph idx="1"/>
          </p:nvPr>
        </p:nvSpPr>
        <p:spPr>
          <a:xfrm>
            <a:off x="525145" y="235585"/>
            <a:ext cx="8205470" cy="4479290"/>
          </a:xfrm>
          <a:prstGeom prst="rect">
            <a:avLst/>
          </a:prstGeom>
          <a:noFill/>
          <a:ln>
            <a:noFill/>
          </a:ln>
        </p:spPr>
        <p:txBody>
          <a:bodyPr vert="horz" lIns="82312" tIns="41154" rIns="82312" bIns="41154" anchor="t"/>
          <a:lstStyle>
            <a:lvl1pPr marL="171450" indent="-171450" algn="l" rtl="0" eaLnBrk="1" fontAlgn="base" latinLnBrk="1" hangingPunct="1">
              <a:lnSpc>
                <a:spcPct val="90000"/>
              </a:lnSpc>
              <a:spcBef>
                <a:spcPts val="750"/>
              </a:spcBef>
              <a:spcAft>
                <a:spcPct val="0"/>
              </a:spcAft>
              <a:buSzPct val="100000"/>
              <a:buFont typeface="Arial" panose="020B0604020202020204" pitchFamily="34" charset="0"/>
              <a:buChar char="•"/>
              <a:defRPr sz="2100">
                <a:solidFill>
                  <a:schemeClr val="dk1"/>
                </a:solidFill>
                <a:latin typeface="Calibri Light" panose="020F0302020204030204"/>
                <a:ea typeface="微软雅黑 Light" panose="020B0502040204020203" pitchFamily="34" charset="-122"/>
              </a:defRPr>
            </a:lvl1pPr>
            <a:lvl2pPr marL="5143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800">
                <a:solidFill>
                  <a:schemeClr val="dk1"/>
                </a:solidFill>
                <a:latin typeface="Calibri Light" panose="020F0302020204030204"/>
                <a:ea typeface="微软雅黑 Light" panose="020B0502040204020203" pitchFamily="34" charset="-122"/>
              </a:defRPr>
            </a:lvl2pPr>
            <a:lvl3pPr marL="8572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500">
                <a:solidFill>
                  <a:schemeClr val="dk1"/>
                </a:solidFill>
                <a:latin typeface="Calibri Light" panose="020F0302020204030204"/>
                <a:ea typeface="微软雅黑 Light" panose="020B0502040204020203" pitchFamily="34" charset="-122"/>
              </a:defRPr>
            </a:lvl3pPr>
            <a:lvl4pPr marL="12001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4pPr>
            <a:lvl5pPr marL="15430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5pPr>
          </a:lstStyle>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中国高考评价体系关键概念和重要关系</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一、“一核”：高考的核心功能</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（一）立德树人——高考的根本任务</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1600" b="1" dirty="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（二）服务选才——高考的基本功能</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1600" b="1" dirty="0">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（三）引导教学——基础教育对高考的现实要求</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（四）三大功能之间的关系</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二、“四层”：高考的考查内容</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（一）“四层”考查内容的构建原则</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（二）核心价值在高考考查中的引领作用</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（三）学科素养在高考考查中的导向作用    （四）关键能力是高考考查中的重点内容</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（五）考查内容在发展素质教育中的作用</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三、“四翼”：高考的考查要求</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（一）基础性：高考强调基础扎实</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（二）综合性：高考强调融会贯通</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endParaRPr lang="en-US"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（三）应用性：高考强调学以致用</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（四）创新性：高考强调创新意识和创新思维</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四、情境： 高考评价体系中的考查载体</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（一）情境与情境活动的定义</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（二）情境的分类和情境活动的分层</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indent="0">
              <a:lnSpc>
                <a:spcPct val="100000"/>
              </a:lnSpc>
              <a:spcBef>
                <a:spcPts val="0"/>
              </a:spcBef>
            </a:pP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（三）情境和“四层”“四冀”的关系</a:t>
            </a:r>
            <a:r>
              <a:rPr lang="en-US" altLang="zh-CN" sz="1600" b="1" dirty="0">
                <a:latin typeface="宋体" panose="02010600030101010101" pitchFamily="2" charset="-122"/>
                <a:ea typeface="宋体" panose="02010600030101010101" pitchFamily="2" charset="-122"/>
                <a:cs typeface="宋体" panose="02010600030101010101" pitchFamily="2" charset="-122"/>
                <a:sym typeface="+mn-ea"/>
              </a:rPr>
              <a:t>    </a:t>
            </a:r>
            <a:r>
              <a:rPr lang="zh-CN" altLang="zh-CN" sz="1600" b="1" dirty="0">
                <a:latin typeface="宋体" panose="02010600030101010101" pitchFamily="2" charset="-122"/>
                <a:ea typeface="宋体" panose="02010600030101010101" pitchFamily="2" charset="-122"/>
                <a:cs typeface="宋体" panose="02010600030101010101" pitchFamily="2" charset="-122"/>
                <a:sym typeface="+mn-ea"/>
              </a:rPr>
              <a:t>（四）情境在命题中的运用</a:t>
            </a:r>
            <a:endParaRPr lang="zh-CN" altLang="zh-CN" sz="1600" b="1" dirty="0">
              <a:latin typeface="宋体" panose="02010600030101010101" pitchFamily="2" charset="-122"/>
              <a:ea typeface="宋体" panose="02010600030101010101" pitchFamily="2" charset="-122"/>
              <a:cs typeface="宋体" panose="02010600030101010101" pitchFamily="2" charset="-122"/>
            </a:endParaRPr>
          </a:p>
          <a:p>
            <a:pPr marL="0" lvl="0" indent="0">
              <a:lnSpc>
                <a:spcPct val="100000"/>
              </a:lnSpc>
              <a:spcBef>
                <a:spcPct val="0"/>
              </a:spcBef>
              <a:spcAft>
                <a:spcPct val="0"/>
              </a:spcAft>
              <a:buFontTx/>
              <a:buNone/>
            </a:pPr>
            <a:endParaRPr lang="zh-CN" altLang="en-US" sz="1600" b="1">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ae4a969aa573aa59f5379cf08f9172d"/>
          <p:cNvPicPr>
            <a:picLocks noChangeAspect="1"/>
          </p:cNvPicPr>
          <p:nvPr/>
        </p:nvPicPr>
        <p:blipFill>
          <a:blip r:embed="rId1"/>
          <a:stretch>
            <a:fillRect/>
          </a:stretch>
        </p:blipFill>
        <p:spPr>
          <a:xfrm>
            <a:off x="3175" y="-298450"/>
            <a:ext cx="9582785" cy="5424805"/>
          </a:xfrm>
          <a:prstGeom prst="rect">
            <a:avLst/>
          </a:prstGeom>
        </p:spPr>
      </p:pic>
      <p:sp>
        <p:nvSpPr>
          <p:cNvPr id="1048640" name="文本框 3"/>
          <p:cNvSpPr txBox="1"/>
          <p:nvPr/>
        </p:nvSpPr>
        <p:spPr>
          <a:xfrm>
            <a:off x="800100" y="399415"/>
            <a:ext cx="8026400" cy="4246245"/>
          </a:xfrm>
          <a:prstGeom prst="rect">
            <a:avLst/>
          </a:prstGeom>
          <a:noFill/>
          <a:ln w="12700" cap="flat" cmpd="sng">
            <a:solidFill>
              <a:srgbClr val="5C503B">
                <a:alpha val="100000"/>
              </a:srgbClr>
            </a:solidFill>
            <a:prstDash val="solid"/>
            <a:round/>
          </a:ln>
        </p:spPr>
        <p:txBody>
          <a:bodyPr vert="horz" wrap="square" lIns="91440" tIns="45720" rIns="91440" bIns="4572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indent="114300">
              <a:buFontTx/>
              <a:buNone/>
            </a:pPr>
            <a:r>
              <a:rPr lang="zh-CN" altLang="en-US" b="1">
                <a:latin typeface="微软雅黑 Light" panose="020B0502040204020203" pitchFamily="34" charset="-122"/>
                <a:sym typeface="微软雅黑 Light" panose="020B0502040204020203" pitchFamily="34" charset="-122"/>
              </a:rPr>
              <a:t>基础性</a:t>
            </a:r>
            <a:endParaRPr lang="zh-CN" altLang="en-US" b="1">
              <a:latin typeface="微软雅黑 Light" panose="020B0502040204020203" pitchFamily="34" charset="-122"/>
              <a:sym typeface="微软雅黑 Light" panose="020B0502040204020203" pitchFamily="34" charset="-122"/>
            </a:endParaRPr>
          </a:p>
          <a:p>
            <a:pPr lvl="0" indent="114300">
              <a:buFontTx/>
              <a:buNone/>
            </a:pPr>
            <a:r>
              <a:rPr lang="zh-CN" altLang="en-US" b="1">
                <a:latin typeface="仿宋" panose="02010609060101010101" charset="-122"/>
                <a:ea typeface="仿宋" panose="02010609060101010101" charset="-122"/>
                <a:sym typeface="微软雅黑 Light" panose="020B0502040204020203" pitchFamily="34" charset="-122"/>
              </a:rPr>
              <a:t>牢固掌握学科</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基础知识</a:t>
            </a:r>
            <a:r>
              <a:rPr lang="zh-CN" altLang="en-US" b="1">
                <a:latin typeface="仿宋" panose="02010609060101010101" charset="-122"/>
                <a:ea typeface="仿宋" panose="02010609060101010101" charset="-122"/>
                <a:sym typeface="微软雅黑 Light" panose="020B0502040204020203" pitchFamily="34" charset="-122"/>
              </a:rPr>
              <a:t>。关注</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主干内容</a:t>
            </a:r>
            <a:r>
              <a:rPr lang="zh-CN" altLang="en-US" b="1">
                <a:latin typeface="仿宋" panose="02010609060101010101" charset="-122"/>
                <a:ea typeface="仿宋" panose="02010609060101010101" charset="-122"/>
                <a:sym typeface="微软雅黑 Light" panose="020B0502040204020203" pitchFamily="34" charset="-122"/>
              </a:rPr>
              <a:t>，关注今后生活、学习、工作所</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必须具备知识、能力。</a:t>
            </a:r>
            <a:endParaRPr lang="zh-CN" altLang="en-US" b="1">
              <a:solidFill>
                <a:srgbClr val="FF0000"/>
              </a:solidFill>
              <a:latin typeface="仿宋" panose="02010609060101010101" charset="-122"/>
              <a:ea typeface="仿宋" panose="02010609060101010101" charset="-122"/>
              <a:sym typeface="微软雅黑 Light" panose="020B0502040204020203" pitchFamily="34" charset="-122"/>
            </a:endParaRPr>
          </a:p>
          <a:p>
            <a:pPr lvl="0" indent="114300">
              <a:buFontTx/>
              <a:buNone/>
            </a:pPr>
            <a:r>
              <a:rPr lang="zh-CN" altLang="en-US" b="1">
                <a:latin typeface="微软雅黑 Light" panose="020B0502040204020203" pitchFamily="34" charset="-122"/>
                <a:sym typeface="微软雅黑 Light" panose="020B0502040204020203" pitchFamily="34" charset="-122"/>
              </a:rPr>
              <a:t>综合性</a:t>
            </a:r>
            <a:endParaRPr lang="zh-CN" altLang="en-US" b="1">
              <a:latin typeface="微软雅黑 Light" panose="020B0502040204020203" pitchFamily="34" charset="-122"/>
              <a:sym typeface="微软雅黑 Light" panose="020B0502040204020203" pitchFamily="34" charset="-122"/>
            </a:endParaRPr>
          </a:p>
          <a:p>
            <a:pPr lvl="0" indent="114300">
              <a:buFontTx/>
              <a:buNone/>
            </a:pPr>
            <a:r>
              <a:rPr lang="zh-CN" altLang="en-US" b="1">
                <a:latin typeface="仿宋" panose="02010609060101010101" charset="-122"/>
                <a:ea typeface="仿宋" panose="02010609060101010101" charset="-122"/>
                <a:sym typeface="微软雅黑 Light" panose="020B0502040204020203" pitchFamily="34" charset="-122"/>
              </a:rPr>
              <a:t>做到各类各层知识融会贯通。</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同一层面、横向的融会贯通</a:t>
            </a:r>
            <a:r>
              <a:rPr lang="zh-CN" altLang="en-US" b="1">
                <a:latin typeface="仿宋" panose="02010609060101010101" charset="-122"/>
                <a:ea typeface="仿宋" panose="02010609060101010101" charset="-122"/>
                <a:sym typeface="微软雅黑 Light" panose="020B0502040204020203" pitchFamily="34" charset="-122"/>
              </a:rPr>
              <a:t>；</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不同层面之间的、纵向的融会贯通</a:t>
            </a:r>
            <a:r>
              <a:rPr lang="zh-CN" altLang="en-US" b="1">
                <a:latin typeface="仿宋" panose="02010609060101010101" charset="-122"/>
                <a:ea typeface="仿宋" panose="02010609060101010101" charset="-122"/>
                <a:sym typeface="微软雅黑 Light" panose="020B0502040204020203" pitchFamily="34" charset="-122"/>
              </a:rPr>
              <a:t>；各个</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知识点在整个知识网络中所处的位置</a:t>
            </a:r>
            <a:r>
              <a:rPr lang="zh-CN" altLang="en-US" b="1">
                <a:latin typeface="仿宋" panose="02010609060101010101" charset="-122"/>
                <a:ea typeface="仿宋" panose="02010609060101010101" charset="-122"/>
                <a:sym typeface="微软雅黑 Light" panose="020B0502040204020203" pitchFamily="34" charset="-122"/>
              </a:rPr>
              <a:t>；必备知识、关键能力、学科素养、核心价值之间</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内在的逻辑联系</a:t>
            </a:r>
            <a:r>
              <a:rPr lang="zh-CN" altLang="en-US" b="1">
                <a:latin typeface="仿宋" panose="02010609060101010101" charset="-122"/>
                <a:ea typeface="仿宋" panose="02010609060101010101" charset="-122"/>
                <a:sym typeface="微软雅黑 Light" panose="020B0502040204020203" pitchFamily="34" charset="-122"/>
              </a:rPr>
              <a:t>。</a:t>
            </a:r>
            <a:endParaRPr lang="zh-CN" altLang="en-US" b="1">
              <a:latin typeface="仿宋" panose="02010609060101010101" charset="-122"/>
              <a:ea typeface="仿宋" panose="02010609060101010101" charset="-122"/>
              <a:sym typeface="微软雅黑 Light" panose="020B0502040204020203" pitchFamily="34" charset="-122"/>
            </a:endParaRPr>
          </a:p>
          <a:p>
            <a:pPr lvl="0" indent="114300">
              <a:buFontTx/>
              <a:buNone/>
            </a:pPr>
            <a:r>
              <a:rPr lang="zh-CN" altLang="en-US" b="1">
                <a:latin typeface="微软雅黑 Light" panose="020B0502040204020203" pitchFamily="34" charset="-122"/>
                <a:sym typeface="微软雅黑 Light" panose="020B0502040204020203" pitchFamily="34" charset="-122"/>
              </a:rPr>
              <a:t>应用性</a:t>
            </a:r>
            <a:endParaRPr lang="zh-CN" altLang="en-US" b="1">
              <a:latin typeface="微软雅黑 Light" panose="020B0502040204020203" pitchFamily="34" charset="-122"/>
              <a:sym typeface="微软雅黑 Light" panose="020B0502040204020203" pitchFamily="34" charset="-122"/>
            </a:endParaRPr>
          </a:p>
          <a:p>
            <a:pPr lvl="0" indent="114300">
              <a:buFontTx/>
              <a:buNone/>
            </a:pPr>
            <a:r>
              <a:rPr lang="zh-CN" altLang="en-US" b="1">
                <a:latin typeface="仿宋" panose="02010609060101010101" charset="-122"/>
                <a:ea typeface="仿宋" panose="02010609060101010101" charset="-122"/>
                <a:sym typeface="微软雅黑 Light" panose="020B0502040204020203" pitchFamily="34" charset="-122"/>
              </a:rPr>
              <a:t>坚持学以致用的原则。试题将</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与生活密切关联</a:t>
            </a:r>
            <a:r>
              <a:rPr lang="zh-CN" altLang="en-US" b="1">
                <a:latin typeface="仿宋" panose="02010609060101010101" charset="-122"/>
                <a:ea typeface="仿宋" panose="02010609060101010101" charset="-122"/>
                <a:sym typeface="微软雅黑 Light" panose="020B0502040204020203" pitchFamily="34" charset="-122"/>
              </a:rPr>
              <a:t>，</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引导运用知识、能力和素养去解决实际问题</a:t>
            </a:r>
            <a:r>
              <a:rPr lang="zh-CN" altLang="en-US" b="1">
                <a:latin typeface="仿宋" panose="02010609060101010101" charset="-122"/>
                <a:ea typeface="仿宋" panose="02010609060101010101" charset="-122"/>
                <a:sym typeface="微软雅黑 Light" panose="020B0502040204020203" pitchFamily="34" charset="-122"/>
              </a:rPr>
              <a:t>；</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关注与国家经济社会发展、科学技术进步、生产生活实际等紧密相关的内容</a:t>
            </a:r>
            <a:r>
              <a:rPr lang="zh-CN" altLang="en-US" b="1">
                <a:latin typeface="仿宋" panose="02010609060101010101" charset="-122"/>
                <a:ea typeface="仿宋" panose="02010609060101010101" charset="-122"/>
                <a:sym typeface="微软雅黑 Light" panose="020B0502040204020203" pitchFamily="34" charset="-122"/>
              </a:rPr>
              <a:t>。</a:t>
            </a:r>
            <a:endParaRPr lang="zh-CN" altLang="en-US" b="1">
              <a:latin typeface="仿宋" panose="02010609060101010101" charset="-122"/>
              <a:ea typeface="仿宋" panose="02010609060101010101" charset="-122"/>
              <a:sym typeface="微软雅黑 Light" panose="020B0502040204020203" pitchFamily="34" charset="-122"/>
            </a:endParaRPr>
          </a:p>
          <a:p>
            <a:pPr lvl="0" indent="114300">
              <a:buFontTx/>
              <a:buNone/>
            </a:pPr>
            <a:r>
              <a:rPr lang="zh-CN" altLang="en-US" b="1">
                <a:latin typeface="微软雅黑 Light" panose="020B0502040204020203" pitchFamily="34" charset="-122"/>
                <a:sym typeface="微软雅黑 Light" panose="020B0502040204020203" pitchFamily="34" charset="-122"/>
              </a:rPr>
              <a:t>创新性</a:t>
            </a:r>
            <a:endParaRPr lang="zh-CN" altLang="en-US" b="1">
              <a:latin typeface="微软雅黑 Light" panose="020B0502040204020203" pitchFamily="34" charset="-122"/>
              <a:sym typeface="微软雅黑 Light" panose="020B0502040204020203" pitchFamily="34" charset="-122"/>
            </a:endParaRPr>
          </a:p>
          <a:p>
            <a:pPr lvl="0" indent="114300">
              <a:buFontTx/>
              <a:buNone/>
            </a:pPr>
            <a:r>
              <a:rPr lang="zh-CN" altLang="en-US" b="1">
                <a:latin typeface="仿宋" panose="02010609060101010101" charset="-122"/>
                <a:ea typeface="仿宋" panose="02010609060101010101" charset="-122"/>
                <a:sym typeface="微软雅黑 Light" panose="020B0502040204020203" pitchFamily="34" charset="-122"/>
              </a:rPr>
              <a:t>注意创新思维能力训练。关注学生</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敏锐发觉旧事物缺陷、捕捉新事物萌芽的能力</a:t>
            </a:r>
            <a:r>
              <a:rPr lang="zh-CN" altLang="en-US" b="1">
                <a:latin typeface="仿宋" panose="02010609060101010101" charset="-122"/>
                <a:ea typeface="仿宋" panose="02010609060101010101" charset="-122"/>
                <a:sym typeface="微软雅黑 Light" panose="020B0502040204020203" pitchFamily="34" charset="-122"/>
              </a:rPr>
              <a:t>；训练学生</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独立思考、发散思维、逆向思维</a:t>
            </a:r>
            <a:r>
              <a:rPr lang="zh-CN" altLang="en-US" b="1">
                <a:latin typeface="仿宋" panose="02010609060101010101" charset="-122"/>
                <a:ea typeface="仿宋" panose="02010609060101010101" charset="-122"/>
                <a:sym typeface="微软雅黑 Light" panose="020B0502040204020203" pitchFamily="34" charset="-122"/>
              </a:rPr>
              <a:t>等能力；培养学生进行新颖</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推测和设想并周密论证的能力</a:t>
            </a:r>
            <a:r>
              <a:rPr lang="zh-CN" altLang="en-US" b="1">
                <a:latin typeface="仿宋" panose="02010609060101010101" charset="-122"/>
                <a:ea typeface="仿宋" panose="02010609060101010101" charset="-122"/>
                <a:sym typeface="微软雅黑 Light" panose="020B0502040204020203" pitchFamily="34" charset="-122"/>
              </a:rPr>
              <a:t>；强化学生</a:t>
            </a:r>
            <a:r>
              <a:rPr lang="zh-CN" altLang="en-US" b="1">
                <a:solidFill>
                  <a:srgbClr val="FF0000"/>
                </a:solidFill>
                <a:latin typeface="仿宋" panose="02010609060101010101" charset="-122"/>
                <a:ea typeface="仿宋" panose="02010609060101010101" charset="-122"/>
                <a:sym typeface="微软雅黑 Light" panose="020B0502040204020203" pitchFamily="34" charset="-122"/>
              </a:rPr>
              <a:t>探索新方法积极主动解决问题</a:t>
            </a:r>
            <a:r>
              <a:rPr lang="zh-CN" altLang="en-US" b="1">
                <a:latin typeface="仿宋" panose="02010609060101010101" charset="-122"/>
                <a:ea typeface="仿宋" panose="02010609060101010101" charset="-122"/>
                <a:sym typeface="微软雅黑 Light" panose="020B0502040204020203" pitchFamily="34" charset="-122"/>
              </a:rPr>
              <a:t>的能力。</a:t>
            </a:r>
            <a:endParaRPr lang="zh-CN" altLang="en-US" b="1">
              <a:latin typeface="仿宋" panose="02010609060101010101" charset="-122"/>
              <a:ea typeface="仿宋" panose="02010609060101010101" charset="-122"/>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0" descr="fae4a969aa573aa59f5379cf08f9172d"/>
          <p:cNvPicPr>
            <a:picLocks noChangeAspect="1"/>
          </p:cNvPicPr>
          <p:nvPr/>
        </p:nvPicPr>
        <p:blipFill>
          <a:blip r:embed="rId1"/>
          <a:stretch>
            <a:fillRect/>
          </a:stretch>
        </p:blipFill>
        <p:spPr>
          <a:xfrm>
            <a:off x="10160" y="-641985"/>
            <a:ext cx="9575800" cy="5800725"/>
          </a:xfrm>
          <a:prstGeom prst="rect">
            <a:avLst/>
          </a:prstGeom>
        </p:spPr>
      </p:pic>
      <p:sp>
        <p:nvSpPr>
          <p:cNvPr id="1048641" name="文本框 99"/>
          <p:cNvSpPr txBox="1"/>
          <p:nvPr/>
        </p:nvSpPr>
        <p:spPr>
          <a:xfrm>
            <a:off x="327025" y="762000"/>
            <a:ext cx="8816975" cy="460375"/>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indent="-76200"/>
            <a:r>
              <a:rPr lang="en-US" altLang="zh-CN" sz="2400" b="1">
                <a:solidFill>
                  <a:srgbClr val="333333"/>
                </a:solidFill>
                <a:latin typeface="Calibri Light" panose="020F0302020204030204"/>
                <a:ea typeface="宋体" panose="02010600030101010101" pitchFamily="2" charset="-122"/>
              </a:rPr>
              <a:t>    </a:t>
            </a:r>
            <a:endParaRPr lang="en-US" altLang="zh-CN" sz="2400" b="1">
              <a:solidFill>
                <a:srgbClr val="333333"/>
              </a:solidFill>
              <a:latin typeface="Calibri Light" panose="020F0302020204030204"/>
              <a:ea typeface="宋体" panose="02010600030101010101" pitchFamily="2" charset="-122"/>
            </a:endParaRPr>
          </a:p>
        </p:txBody>
      </p:sp>
      <p:sp>
        <p:nvSpPr>
          <p:cNvPr id="1048642" name="文本框 2"/>
          <p:cNvSpPr txBox="1"/>
          <p:nvPr/>
        </p:nvSpPr>
        <p:spPr>
          <a:xfrm>
            <a:off x="274637" y="2674937"/>
            <a:ext cx="8594725" cy="768350"/>
          </a:xfrm>
          <a:prstGeom prst="rect">
            <a:avLst/>
          </a:prstGeom>
          <a:noFill/>
          <a:ln>
            <a:noFill/>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a:r>
              <a:rPr lang="en-US" altLang="zh-CN" sz="2400" b="1">
                <a:latin typeface="Calibri" panose="020F0502020204030204" charset="0"/>
                <a:ea typeface="宋体" panose="02010600030101010101" pitchFamily="2" charset="-122"/>
              </a:rPr>
              <a:t>         </a:t>
            </a:r>
            <a:endParaRPr lang="en-US" altLang="zh-CN" sz="2400" b="1">
              <a:latin typeface="Calibri" panose="020F0502020204030204" charset="0"/>
              <a:ea typeface="宋体" panose="02010600030101010101" pitchFamily="2" charset="-122"/>
            </a:endParaRPr>
          </a:p>
          <a:p>
            <a:pPr lvl="0"/>
            <a:endParaRPr lang="zh-CN" altLang="en-US" sz="2000" b="1">
              <a:latin typeface="宋体" panose="02010600030101010101" pitchFamily="2" charset="-122"/>
              <a:ea typeface="宋体" panose="02010600030101010101" pitchFamily="2" charset="-122"/>
            </a:endParaRPr>
          </a:p>
        </p:txBody>
      </p:sp>
      <p:sp>
        <p:nvSpPr>
          <p:cNvPr id="1048643" name="文本框 1"/>
          <p:cNvSpPr txBox="1"/>
          <p:nvPr/>
        </p:nvSpPr>
        <p:spPr>
          <a:xfrm>
            <a:off x="920115" y="312420"/>
            <a:ext cx="7809865" cy="3907790"/>
          </a:xfrm>
          <a:prstGeom prst="rect">
            <a:avLst/>
          </a:prstGeom>
          <a:noFill/>
          <a:ln>
            <a:noFill/>
          </a:ln>
        </p:spPr>
        <p:txBody>
          <a:bodyPr vert="horz" wrap="square" lIns="91440" tIns="45720" rIns="91440" bIns="4572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a:r>
              <a:rPr lang="zh-CN" altLang="en-US" sz="2400" b="1">
                <a:latin typeface="宋体" panose="02010600030101010101" pitchFamily="2" charset="-122"/>
                <a:ea typeface="宋体" panose="02010600030101010101" pitchFamily="2" charset="-122"/>
              </a:rPr>
              <a:t>试题的情境化</a:t>
            </a:r>
            <a:endParaRPr lang="zh-CN" altLang="en-US" sz="2400" b="1">
              <a:latin typeface="宋体" panose="02010600030101010101" pitchFamily="2" charset="-122"/>
              <a:ea typeface="宋体" panose="02010600030101010101" pitchFamily="2" charset="-122"/>
            </a:endParaRPr>
          </a:p>
          <a:p>
            <a:pPr lvl="0"/>
            <a:endParaRPr lang="zh-CN" altLang="en-US" sz="2400" b="1">
              <a:latin typeface="宋体" panose="02010600030101010101" pitchFamily="2" charset="-122"/>
              <a:ea typeface="宋体" panose="02010600030101010101" pitchFamily="2" charset="-122"/>
            </a:endParaRPr>
          </a:p>
          <a:p>
            <a:pPr lvl="0"/>
            <a:r>
              <a:rPr lang="zh-CN" altLang="en-US" sz="2000" b="1">
                <a:solidFill>
                  <a:srgbClr val="FF0000"/>
                </a:solidFill>
                <a:latin typeface="宋体" panose="02010600030101010101" pitchFamily="2" charset="-122"/>
                <a:ea typeface="宋体" panose="02010600030101010101" pitchFamily="2" charset="-122"/>
              </a:rPr>
              <a:t>个人体验情境：</a:t>
            </a:r>
            <a:r>
              <a:rPr lang="zh-CN" altLang="en-US" sz="2000" b="1">
                <a:latin typeface="华文仿宋" panose="02010600040101010101" charset="-122"/>
                <a:ea typeface="华文仿宋" panose="02010600040101010101" charset="-122"/>
              </a:rPr>
              <a:t>个人体验情境是指学生个体独自开展的语文实践活动。基于学生的自主阅读、独立思考与自主写作实践，强调在各自不同的语文实践活动中，正确理解和熟练掌握祖国语言文字的具体应用情境。</a:t>
            </a:r>
            <a:endParaRPr lang="zh-CN" altLang="en-US" sz="2000" b="1">
              <a:latin typeface="华文仿宋" panose="02010600040101010101" charset="-122"/>
              <a:ea typeface="华文仿宋" panose="02010600040101010101" charset="-122"/>
            </a:endParaRPr>
          </a:p>
          <a:p>
            <a:pPr lvl="0">
              <a:buFontTx/>
              <a:buNone/>
            </a:pPr>
            <a:r>
              <a:rPr lang="zh-CN" altLang="en-US" sz="2000" b="1">
                <a:solidFill>
                  <a:srgbClr val="FF0000"/>
                </a:solidFill>
                <a:latin typeface="宋体" panose="02010600030101010101" pitchFamily="2" charset="-122"/>
                <a:ea typeface="宋体" panose="02010600030101010101" pitchFamily="2" charset="-122"/>
              </a:rPr>
              <a:t>学科认知情境：</a:t>
            </a:r>
            <a:r>
              <a:rPr lang="zh-CN" altLang="en-US" sz="2000" b="1">
                <a:latin typeface="华文仿宋" panose="02010600040101010101" charset="-122"/>
                <a:ea typeface="华文仿宋" panose="02010600040101010101" charset="-122"/>
              </a:rPr>
              <a:t>学科认知情境是指学生探究语文学科本体的具体过程。基于语文学科的综合性、整体性、系统性，突出学生参与语文实践活动过程的语文学科认知能力。</a:t>
            </a:r>
            <a:endParaRPr lang="zh-CN" altLang="en-US" sz="2000" b="1">
              <a:latin typeface="华文仿宋" panose="02010600040101010101" charset="-122"/>
              <a:ea typeface="华文仿宋" panose="02010600040101010101" charset="-122"/>
            </a:endParaRPr>
          </a:p>
          <a:p>
            <a:pPr lvl="0">
              <a:buFontTx/>
              <a:buNone/>
            </a:pPr>
            <a:r>
              <a:rPr lang="zh-CN" altLang="en-US" sz="2000" b="1">
                <a:solidFill>
                  <a:srgbClr val="FF0000"/>
                </a:solidFill>
                <a:latin typeface="宋体" panose="02010600030101010101" pitchFamily="2" charset="-122"/>
                <a:ea typeface="宋体" panose="02010600030101010101" pitchFamily="2" charset="-122"/>
              </a:rPr>
              <a:t>社会生活情境：</a:t>
            </a:r>
            <a:r>
              <a:rPr lang="zh-CN" altLang="en-US" sz="2000" b="1">
                <a:latin typeface="华文仿宋" panose="02010600040101010101" charset="-122"/>
                <a:ea typeface="华文仿宋" panose="02010600040101010101" charset="-122"/>
              </a:rPr>
              <a:t>社会生活情境是指学生熟悉的家庭生活、学校生活和社会生活。基于语文学科特有的工具性、基础性、实践性，突出运用祖国语言文字参与社会实践的语文核心素养。</a:t>
            </a:r>
            <a:endParaRPr lang="zh-CN" altLang="en-US" sz="2000" b="1">
              <a:latin typeface="华文仿宋" panose="02010600040101010101" charset="-122"/>
              <a:ea typeface="华文仿宋" panose="02010600040101010101" charset="-122"/>
            </a:endParaRPr>
          </a:p>
        </p:txBody>
      </p:sp>
    </p:spTree>
  </p:cSld>
  <p:clrMapOvr>
    <a:masterClrMapping/>
  </p:clrMapOvr>
  <p:transition spd="slow">
    <p:random/>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4630" y="274955"/>
            <a:ext cx="5212080" cy="547370"/>
          </a:xfrm>
          <a:solidFill>
            <a:schemeClr val="accent3">
              <a:lumMod val="20000"/>
              <a:lumOff val="80000"/>
            </a:schemeClr>
          </a:solidFill>
        </p:spPr>
        <p:style>
          <a:lnRef idx="3">
            <a:schemeClr val="lt1"/>
          </a:lnRef>
          <a:fillRef idx="1">
            <a:schemeClr val="accent6"/>
          </a:fillRef>
          <a:effectRef idx="1">
            <a:schemeClr val="accent6"/>
          </a:effectRef>
          <a:fontRef idx="minor">
            <a:schemeClr val="lt1"/>
          </a:fontRef>
        </p:style>
        <p:txBody>
          <a:bodyPr>
            <a:noAutofit/>
          </a:bodyPr>
          <a:lstStyle/>
          <a:p>
            <a:r>
              <a:rPr lang="zh-CN" altLang="en-US" sz="2800" dirty="0">
                <a:ln w="10160">
                  <a:solidFill>
                    <a:schemeClr val="accent5"/>
                  </a:solidFill>
                  <a:prstDash val="solid"/>
                </a:ln>
                <a:solidFill>
                  <a:srgbClr val="FFFFFF"/>
                </a:solidFill>
                <a:effectLst>
                  <a:outerShdw blurRad="38100" dist="22860" dir="5400000" algn="tl" rotWithShape="0">
                    <a:srgbClr val="000000">
                      <a:alpha val="30000"/>
                    </a:srgbClr>
                  </a:outerShdw>
                </a:effectLst>
              </a:rPr>
              <a:t>高考评价体系下的语文科要求</a:t>
            </a:r>
            <a:endParaRPr lang="zh-CN" altLang="en-US" sz="2800"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sp>
        <p:nvSpPr>
          <p:cNvPr id="4" name="椭圆 3"/>
          <p:cNvSpPr/>
          <p:nvPr/>
        </p:nvSpPr>
        <p:spPr>
          <a:xfrm>
            <a:off x="3699951" y="1869674"/>
            <a:ext cx="1458162" cy="1296134"/>
          </a:xfrm>
          <a:prstGeom prst="ellipse">
            <a:avLst/>
          </a:prstGeom>
        </p:spPr>
        <p:style>
          <a:lnRef idx="3">
            <a:schemeClr val="lt1"/>
          </a:lnRef>
          <a:fillRef idx="1">
            <a:schemeClr val="accent1"/>
          </a:fillRef>
          <a:effectRef idx="1">
            <a:schemeClr val="accent1"/>
          </a:effectRef>
          <a:fontRef idx="minor">
            <a:schemeClr val="lt1"/>
          </a:fontRef>
        </p:style>
        <p:txBody>
          <a:bodyPr rtlCol="0" anchor="ctr"/>
          <a:lstStyle/>
          <a:p>
            <a:pPr algn="ctr"/>
            <a:r>
              <a:rPr lang="zh-CN" altLang="en-US" sz="2700" dirty="0"/>
              <a:t>考查内容</a:t>
            </a:r>
            <a:endParaRPr lang="zh-CN" altLang="en-US" sz="2700" dirty="0"/>
          </a:p>
        </p:txBody>
      </p:sp>
      <p:sp>
        <p:nvSpPr>
          <p:cNvPr id="5" name="椭圆 4"/>
          <p:cNvSpPr/>
          <p:nvPr/>
        </p:nvSpPr>
        <p:spPr>
          <a:xfrm>
            <a:off x="1842102" y="1055694"/>
            <a:ext cx="1134126" cy="108012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sz="2400" dirty="0"/>
              <a:t>核心价值</a:t>
            </a:r>
            <a:endParaRPr lang="zh-CN" altLang="en-US" sz="2400" dirty="0"/>
          </a:p>
        </p:txBody>
      </p:sp>
      <p:sp>
        <p:nvSpPr>
          <p:cNvPr id="6" name="椭圆 5"/>
          <p:cNvSpPr/>
          <p:nvPr/>
        </p:nvSpPr>
        <p:spPr>
          <a:xfrm>
            <a:off x="5843736" y="1055694"/>
            <a:ext cx="1134126" cy="108012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sz="2400" dirty="0"/>
              <a:t>学科素养</a:t>
            </a:r>
            <a:endParaRPr lang="zh-CN" altLang="en-US" sz="2400" dirty="0"/>
          </a:p>
        </p:txBody>
      </p:sp>
      <p:sp>
        <p:nvSpPr>
          <p:cNvPr id="7" name="椭圆 6"/>
          <p:cNvSpPr/>
          <p:nvPr/>
        </p:nvSpPr>
        <p:spPr>
          <a:xfrm>
            <a:off x="1899159" y="3111810"/>
            <a:ext cx="1134126" cy="108012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sz="2400" dirty="0"/>
              <a:t>关键能力</a:t>
            </a:r>
            <a:endParaRPr lang="zh-CN" altLang="en-US" sz="2400" dirty="0"/>
          </a:p>
        </p:txBody>
      </p:sp>
      <p:sp>
        <p:nvSpPr>
          <p:cNvPr id="8" name="椭圆 7"/>
          <p:cNvSpPr/>
          <p:nvPr/>
        </p:nvSpPr>
        <p:spPr>
          <a:xfrm>
            <a:off x="5843736" y="3111810"/>
            <a:ext cx="1134126" cy="1080120"/>
          </a:xfrm>
          <a:prstGeom prst="ellipse">
            <a:avLst/>
          </a:prstGeom>
        </p:spPr>
        <p:style>
          <a:lnRef idx="3">
            <a:schemeClr val="lt1"/>
          </a:lnRef>
          <a:fillRef idx="1">
            <a:schemeClr val="accent4"/>
          </a:fillRef>
          <a:effectRef idx="1">
            <a:schemeClr val="accent4"/>
          </a:effectRef>
          <a:fontRef idx="minor">
            <a:schemeClr val="lt1"/>
          </a:fontRef>
        </p:style>
        <p:txBody>
          <a:bodyPr rtlCol="0" anchor="ctr"/>
          <a:lstStyle/>
          <a:p>
            <a:pPr algn="ctr"/>
            <a:r>
              <a:rPr lang="zh-CN" altLang="en-US" sz="2400" dirty="0"/>
              <a:t>必备知识</a:t>
            </a:r>
            <a:endParaRPr lang="zh-CN" altLang="en-US" sz="2400" dirty="0"/>
          </a:p>
        </p:txBody>
      </p:sp>
      <p:cxnSp>
        <p:nvCxnSpPr>
          <p:cNvPr id="10" name="直接箭头连接符 9"/>
          <p:cNvCxnSpPr/>
          <p:nvPr/>
        </p:nvCxnSpPr>
        <p:spPr>
          <a:xfrm flipH="1" flipV="1">
            <a:off x="3014328" y="1924063"/>
            <a:ext cx="747582" cy="377657"/>
          </a:xfrm>
          <a:prstGeom prst="straightConnector1">
            <a:avLst/>
          </a:prstGeom>
          <a:ln w="57150">
            <a:solidFill>
              <a:schemeClr val="accent1"/>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12" name="直接箭头连接符 11"/>
          <p:cNvCxnSpPr/>
          <p:nvPr/>
        </p:nvCxnSpPr>
        <p:spPr>
          <a:xfrm flipV="1">
            <a:off x="5077600" y="1815666"/>
            <a:ext cx="747179" cy="415505"/>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a:stCxn id="4" idx="3"/>
          </p:cNvCxnSpPr>
          <p:nvPr/>
        </p:nvCxnSpPr>
        <p:spPr>
          <a:xfrm flipH="1">
            <a:off x="3167844" y="2975993"/>
            <a:ext cx="745650" cy="442820"/>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a:off x="4982556" y="2938040"/>
            <a:ext cx="842223" cy="480773"/>
          </a:xfrm>
          <a:prstGeom prst="straightConnector1">
            <a:avLst/>
          </a:prstGeom>
          <a:ln w="571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1899920" y="4393565"/>
            <a:ext cx="5078095" cy="5835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zh-CN" altLang="en-US" sz="3200" b="1" dirty="0">
                <a:solidFill>
                  <a:schemeClr val="bg1"/>
                </a:solidFill>
                <a:latin typeface="华文行楷" panose="02010800040101010101" pitchFamily="2" charset="-122"/>
                <a:ea typeface="华文行楷" panose="02010800040101010101" pitchFamily="2" charset="-122"/>
              </a:rPr>
              <a:t>高考评价体系之考查内容</a:t>
            </a:r>
            <a:endParaRPr lang="zh-CN" altLang="en-US" sz="3200" b="1" dirty="0">
              <a:solidFill>
                <a:schemeClr val="bg1"/>
              </a:solidFill>
              <a:latin typeface="华文行楷" panose="02010800040101010101" pitchFamily="2" charset="-122"/>
              <a:ea typeface="华文行楷" panose="02010800040101010101" pitchFamily="2" charset="-122"/>
            </a:endParaRPr>
          </a:p>
        </p:txBody>
      </p:sp>
      <p:cxnSp>
        <p:nvCxnSpPr>
          <p:cNvPr id="21" name="直接连接符 20"/>
          <p:cNvCxnSpPr/>
          <p:nvPr/>
        </p:nvCxnSpPr>
        <p:spPr>
          <a:xfrm>
            <a:off x="806768" y="4292570"/>
            <a:ext cx="8100735" cy="0"/>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828040" y="483235"/>
            <a:ext cx="7344410" cy="3627755"/>
          </a:xfrm>
          <a:prstGeom prst="rect">
            <a:avLst/>
          </a:prstGeom>
        </p:spPr>
      </p:pic>
      <p:sp>
        <p:nvSpPr>
          <p:cNvPr id="20" name="文本框 19"/>
          <p:cNvSpPr txBox="1"/>
          <p:nvPr/>
        </p:nvSpPr>
        <p:spPr>
          <a:xfrm>
            <a:off x="1967230" y="4182745"/>
            <a:ext cx="5010785" cy="583565"/>
          </a:xfrm>
          <a:prstGeom prst="rect">
            <a:avLst/>
          </a:prstGeom>
        </p:spPr>
        <p:style>
          <a:lnRef idx="1">
            <a:schemeClr val="accent3"/>
          </a:lnRef>
          <a:fillRef idx="3">
            <a:schemeClr val="accent3"/>
          </a:fillRef>
          <a:effectRef idx="2">
            <a:schemeClr val="accent3"/>
          </a:effectRef>
          <a:fontRef idx="minor">
            <a:schemeClr val="lt1"/>
          </a:fontRef>
        </p:style>
        <p:txBody>
          <a:bodyPr wrap="square" rtlCol="0">
            <a:spAutoFit/>
          </a:bodyPr>
          <a:lstStyle/>
          <a:p>
            <a:pPr algn="ctr"/>
            <a:r>
              <a:rPr lang="zh-CN" altLang="en-US" sz="3200" b="1" dirty="0">
                <a:solidFill>
                  <a:schemeClr val="bg1"/>
                </a:solidFill>
                <a:latin typeface="华文行楷" panose="02010800040101010101" pitchFamily="2" charset="-122"/>
                <a:ea typeface="华文行楷" panose="02010800040101010101" pitchFamily="2" charset="-122"/>
              </a:rPr>
              <a:t>高考评价体系之考查内容</a:t>
            </a:r>
            <a:endParaRPr lang="zh-CN" altLang="en-US" sz="3200" b="1" dirty="0">
              <a:solidFill>
                <a:schemeClr val="bg1"/>
              </a:solidFill>
              <a:latin typeface="华文行楷" panose="02010800040101010101" pitchFamily="2" charset="-122"/>
              <a:ea typeface="华文行楷" panose="02010800040101010101" pitchFamily="2" charset="-122"/>
            </a:endParaRPr>
          </a:p>
        </p:txBody>
      </p:sp>
      <p:cxnSp>
        <p:nvCxnSpPr>
          <p:cNvPr id="21" name="直接连接符 20"/>
          <p:cNvCxnSpPr/>
          <p:nvPr/>
        </p:nvCxnSpPr>
        <p:spPr>
          <a:xfrm>
            <a:off x="827405" y="4156075"/>
            <a:ext cx="7416800"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3" name="直接连接符 2"/>
          <p:cNvCxnSpPr/>
          <p:nvPr/>
        </p:nvCxnSpPr>
        <p:spPr>
          <a:xfrm>
            <a:off x="800100" y="483870"/>
            <a:ext cx="7345045"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7" name="直接连接符 6"/>
          <p:cNvCxnSpPr/>
          <p:nvPr/>
        </p:nvCxnSpPr>
        <p:spPr>
          <a:xfrm>
            <a:off x="827405" y="483870"/>
            <a:ext cx="0" cy="3672205"/>
          </a:xfrm>
          <a:prstGeom prst="line">
            <a:avLst/>
          </a:prstGeom>
        </p:spPr>
        <p:style>
          <a:lnRef idx="2">
            <a:schemeClr val="accent3"/>
          </a:lnRef>
          <a:fillRef idx="0">
            <a:schemeClr val="accent3"/>
          </a:fillRef>
          <a:effectRef idx="1">
            <a:schemeClr val="accent3"/>
          </a:effectRef>
          <a:fontRef idx="minor">
            <a:schemeClr val="tx1"/>
          </a:fontRef>
        </p:style>
      </p:cxnSp>
      <p:cxnSp>
        <p:nvCxnSpPr>
          <p:cNvPr id="8" name="直接连接符 7"/>
          <p:cNvCxnSpPr/>
          <p:nvPr/>
        </p:nvCxnSpPr>
        <p:spPr>
          <a:xfrm>
            <a:off x="8172450" y="483870"/>
            <a:ext cx="46990" cy="3698875"/>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976630" y="-6350"/>
            <a:ext cx="6826885" cy="45700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285115" y="71755"/>
            <a:ext cx="7955280" cy="443484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pic>
        <p:nvPicPr>
          <p:cNvPr id="4" name="内容占位符 3"/>
          <p:cNvPicPr>
            <a:picLocks noGrp="1" noChangeAspect="1"/>
          </p:cNvPicPr>
          <p:nvPr>
            <p:ph idx="1"/>
          </p:nvPr>
        </p:nvPicPr>
        <p:blipFill>
          <a:blip r:embed="rId1"/>
          <a:stretch>
            <a:fillRect/>
          </a:stretch>
        </p:blipFill>
        <p:spPr>
          <a:xfrm>
            <a:off x="1924685" y="751840"/>
            <a:ext cx="5294630" cy="3326130"/>
          </a:xfrm>
          <a:prstGeom prst="rect">
            <a:avLst/>
          </a:prstGeom>
        </p:spPr>
      </p:pic>
      <p:cxnSp>
        <p:nvCxnSpPr>
          <p:cNvPr id="7" name="直接连接符 6"/>
          <p:cNvCxnSpPr/>
          <p:nvPr/>
        </p:nvCxnSpPr>
        <p:spPr>
          <a:xfrm>
            <a:off x="7379970" y="833755"/>
            <a:ext cx="0" cy="3456305"/>
          </a:xfrm>
          <a:prstGeom prst="line">
            <a:avLst/>
          </a:prstGeom>
        </p:spPr>
        <p:style>
          <a:lnRef idx="2">
            <a:schemeClr val="accent3"/>
          </a:lnRef>
          <a:fillRef idx="0">
            <a:schemeClr val="accent3"/>
          </a:fillRef>
          <a:effectRef idx="1">
            <a:schemeClr val="accent3"/>
          </a:effectRef>
          <a:fontRef idx="minor">
            <a:schemeClr val="tx1"/>
          </a:fontRef>
        </p:style>
      </p:cxnSp>
      <p:cxnSp>
        <p:nvCxnSpPr>
          <p:cNvPr id="3" name="直接连接符 2"/>
          <p:cNvCxnSpPr/>
          <p:nvPr/>
        </p:nvCxnSpPr>
        <p:spPr>
          <a:xfrm>
            <a:off x="1115695" y="843915"/>
            <a:ext cx="6264275" cy="0"/>
          </a:xfrm>
          <a:prstGeom prst="line">
            <a:avLst/>
          </a:prstGeom>
        </p:spPr>
        <p:style>
          <a:lnRef idx="2">
            <a:schemeClr val="accent3"/>
          </a:lnRef>
          <a:fillRef idx="0">
            <a:schemeClr val="accent3"/>
          </a:fillRef>
          <a:effectRef idx="1">
            <a:schemeClr val="accent3"/>
          </a:effectRef>
          <a:fontRef idx="minor">
            <a:schemeClr val="tx1"/>
          </a:fontRef>
        </p:style>
      </p:cxnSp>
      <p:cxnSp>
        <p:nvCxnSpPr>
          <p:cNvPr id="5" name="直接连接符 4"/>
          <p:cNvCxnSpPr/>
          <p:nvPr/>
        </p:nvCxnSpPr>
        <p:spPr>
          <a:xfrm>
            <a:off x="1089025" y="843915"/>
            <a:ext cx="26670" cy="3456305"/>
          </a:xfrm>
          <a:prstGeom prst="line">
            <a:avLst/>
          </a:prstGeom>
        </p:spPr>
        <p:style>
          <a:lnRef idx="2">
            <a:schemeClr val="accent3"/>
          </a:lnRef>
          <a:fillRef idx="0">
            <a:schemeClr val="accent3"/>
          </a:fillRef>
          <a:effectRef idx="1">
            <a:schemeClr val="accent3"/>
          </a:effectRef>
          <a:fontRef idx="minor">
            <a:schemeClr val="tx1"/>
          </a:fontRef>
        </p:style>
      </p:cxnSp>
      <p:cxnSp>
        <p:nvCxnSpPr>
          <p:cNvPr id="6" name="直接连接符 5"/>
          <p:cNvCxnSpPr/>
          <p:nvPr/>
        </p:nvCxnSpPr>
        <p:spPr>
          <a:xfrm flipH="1">
            <a:off x="1089025" y="4244975"/>
            <a:ext cx="6290945" cy="45085"/>
          </a:xfrm>
          <a:prstGeom prst="line">
            <a:avLst/>
          </a:prstGeom>
        </p:spPr>
        <p:style>
          <a:lnRef idx="2">
            <a:schemeClr val="accent3"/>
          </a:lnRef>
          <a:fillRef idx="0">
            <a:schemeClr val="accent3"/>
          </a:fillRef>
          <a:effectRef idx="1">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timg (9)"/>
          <p:cNvPicPr>
            <a:picLocks noChangeAspect="1"/>
          </p:cNvPicPr>
          <p:nvPr/>
        </p:nvPicPr>
        <p:blipFill>
          <a:blip r:embed="rId1"/>
          <a:stretch>
            <a:fillRect/>
          </a:stretch>
        </p:blipFill>
        <p:spPr>
          <a:xfrm>
            <a:off x="1817370" y="60325"/>
            <a:ext cx="1087120" cy="706120"/>
          </a:xfrm>
          <a:prstGeom prst="rect">
            <a:avLst/>
          </a:prstGeom>
        </p:spPr>
      </p:pic>
      <p:sp>
        <p:nvSpPr>
          <p:cNvPr id="3" name="文本框 2"/>
          <p:cNvSpPr txBox="1"/>
          <p:nvPr/>
        </p:nvSpPr>
        <p:spPr>
          <a:xfrm>
            <a:off x="1250950" y="60325"/>
            <a:ext cx="6642735" cy="583565"/>
          </a:xfrm>
          <a:prstGeom prst="rect">
            <a:avLst/>
          </a:prstGeom>
          <a:noFill/>
        </p:spPr>
        <p:txBody>
          <a:bodyPr wrap="square" rtlCol="0" anchor="t">
            <a:spAutoFit/>
          </a:bodyPr>
          <a:lstStyle/>
          <a:p>
            <a:pPr algn="ctr"/>
            <a:r>
              <a:rPr lang="en-US" altLang="zh-CN" sz="2800">
                <a:solidFill>
                  <a:srgbClr val="00B050"/>
                </a:solidFill>
                <a:latin typeface="黑体" panose="02010609060101010101" charset="-122"/>
                <a:ea typeface="黑体" panose="02010609060101010101" charset="-122"/>
                <a:sym typeface="+mn-ea"/>
              </a:rPr>
              <a:t> </a:t>
            </a:r>
            <a:r>
              <a:rPr lang="zh-CN" altLang="en-US" sz="2800">
                <a:solidFill>
                  <a:srgbClr val="00B050"/>
                </a:solidFill>
                <a:latin typeface="黑体" panose="02010609060101010101" charset="-122"/>
                <a:ea typeface="黑体" panose="02010609060101010101" charset="-122"/>
                <a:sym typeface="+mn-ea"/>
              </a:rPr>
              <a:t>一</a:t>
            </a:r>
            <a:r>
              <a:rPr lang="zh-CN" altLang="en-US" sz="3200">
                <a:solidFill>
                  <a:srgbClr val="00B050"/>
                </a:solidFill>
                <a:latin typeface="黑体" panose="02010609060101010101" charset="-122"/>
                <a:ea typeface="黑体" panose="02010609060101010101" charset="-122"/>
                <a:sym typeface="+mn-ea"/>
              </a:rPr>
              <a:t>   潜心研究研究高考试题</a:t>
            </a:r>
            <a:endParaRPr lang="zh-CN" altLang="en-US" sz="3200">
              <a:solidFill>
                <a:srgbClr val="00B050"/>
              </a:solidFill>
              <a:latin typeface="黑体" panose="02010609060101010101" charset="-122"/>
              <a:ea typeface="黑体" panose="02010609060101010101" charset="-122"/>
              <a:sym typeface="+mn-ea"/>
            </a:endParaRPr>
          </a:p>
        </p:txBody>
      </p:sp>
      <p:sp>
        <p:nvSpPr>
          <p:cNvPr id="1048638" name="内容占位符 2"/>
          <p:cNvSpPr/>
          <p:nvPr/>
        </p:nvSpPr>
        <p:spPr>
          <a:xfrm>
            <a:off x="768985" y="934720"/>
            <a:ext cx="7967345" cy="2823845"/>
          </a:xfrm>
          <a:prstGeom prst="rect">
            <a:avLst/>
          </a:prstGeom>
          <a:noFill/>
          <a:ln>
            <a:noFill/>
          </a:ln>
        </p:spPr>
        <p:txBody>
          <a:bodyPr vert="horz" lIns="56338" tIns="28169" rIns="56338" bIns="28169" anchor="t"/>
          <a:lstStyle>
            <a:lvl1pPr marL="171450" indent="-171450" algn="l" rtl="0" eaLnBrk="1" fontAlgn="base" latinLnBrk="1" hangingPunct="1">
              <a:lnSpc>
                <a:spcPct val="90000"/>
              </a:lnSpc>
              <a:spcBef>
                <a:spcPts val="750"/>
              </a:spcBef>
              <a:spcAft>
                <a:spcPct val="0"/>
              </a:spcAft>
              <a:buSzPct val="100000"/>
              <a:buFont typeface="Arial" panose="020B0604020202020204" pitchFamily="34" charset="0"/>
              <a:buChar char="•"/>
              <a:defRPr sz="2100">
                <a:solidFill>
                  <a:schemeClr val="dk1"/>
                </a:solidFill>
                <a:latin typeface="Calibri Light" panose="020F0302020204030204"/>
                <a:ea typeface="微软雅黑 Light" panose="020B0502040204020203" pitchFamily="34" charset="-122"/>
              </a:defRPr>
            </a:lvl1pPr>
            <a:lvl2pPr marL="5143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800">
                <a:solidFill>
                  <a:schemeClr val="dk1"/>
                </a:solidFill>
                <a:latin typeface="Calibri Light" panose="020F0302020204030204"/>
                <a:ea typeface="微软雅黑 Light" panose="020B0502040204020203" pitchFamily="34" charset="-122"/>
              </a:defRPr>
            </a:lvl2pPr>
            <a:lvl3pPr marL="8572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500">
                <a:solidFill>
                  <a:schemeClr val="dk1"/>
                </a:solidFill>
                <a:latin typeface="Calibri Light" panose="020F0302020204030204"/>
                <a:ea typeface="微软雅黑 Light" panose="020B0502040204020203" pitchFamily="34" charset="-122"/>
              </a:defRPr>
            </a:lvl3pPr>
            <a:lvl4pPr marL="12001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4pPr>
            <a:lvl5pPr marL="15430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5pPr>
          </a:lstStyle>
          <a:p>
            <a:pPr marL="342900" lvl="0" indent="-342900" fontAlgn="base">
              <a:lnSpc>
                <a:spcPct val="80000"/>
              </a:lnSpc>
              <a:spcBef>
                <a:spcPct val="0"/>
              </a:spcBef>
              <a:spcAft>
                <a:spcPct val="0"/>
              </a:spcAft>
              <a:buFontTx/>
              <a:buNone/>
            </a:pPr>
            <a:r>
              <a:rPr lang="en-US" altLang="zh-CN" sz="2200" b="1" u="none" baseline="0">
                <a:latin typeface="仿宋" panose="02010609060101010101" charset="-122"/>
                <a:ea typeface="仿宋" panose="02010609060101010101" charset="-122"/>
                <a:sym typeface="Calibri" panose="020F0502020204030204" charset="0"/>
              </a:rPr>
              <a:t>  </a:t>
            </a:r>
            <a:r>
              <a:rPr lang="zh-CN" altLang="en-US" sz="2200" b="1" u="none" baseline="0">
                <a:latin typeface="仿宋" panose="02010609060101010101" charset="-122"/>
                <a:ea typeface="仿宋" panose="02010609060101010101" charset="-122"/>
                <a:sym typeface="Calibri" panose="020F0502020204030204" charset="0"/>
              </a:rPr>
              <a:t>全国卷</a:t>
            </a:r>
            <a:r>
              <a:rPr lang="en-US" altLang="zh-CN" sz="2200" b="1" u="none" baseline="0">
                <a:latin typeface="仿宋" panose="02010609060101010101" charset="-122"/>
                <a:ea typeface="仿宋" panose="02010609060101010101" charset="-122"/>
                <a:sym typeface="Calibri" panose="020F0502020204030204" charset="0"/>
              </a:rPr>
              <a:t>——</a:t>
            </a:r>
            <a:r>
              <a:rPr lang="zh-CN" altLang="en-US" sz="2200" b="1" u="none" baseline="0">
                <a:latin typeface="仿宋" panose="02010609060101010101" charset="-122"/>
                <a:ea typeface="仿宋" panose="02010609060101010101" charset="-122"/>
                <a:sym typeface="Calibri" panose="020F0502020204030204" charset="0"/>
              </a:rPr>
              <a:t>主流导向　　</a:t>
            </a:r>
            <a:endParaRPr lang="zh-CN" altLang="en-US" sz="2200" b="1" u="none" baseline="0">
              <a:latin typeface="仿宋" panose="02010609060101010101" charset="-122"/>
              <a:ea typeface="仿宋" panose="02010609060101010101" charset="-122"/>
              <a:sym typeface="Calibri" panose="020F0502020204030204" charset="0"/>
            </a:endParaRPr>
          </a:p>
          <a:p>
            <a:pPr marL="342900" lvl="0" indent="-342900" fontAlgn="base">
              <a:lnSpc>
                <a:spcPct val="120000"/>
              </a:lnSpc>
              <a:spcBef>
                <a:spcPct val="0"/>
              </a:spcBef>
              <a:spcAft>
                <a:spcPct val="0"/>
              </a:spcAft>
              <a:buFontTx/>
              <a:buNone/>
            </a:pPr>
            <a:r>
              <a:rPr lang="zh-CN" altLang="en-US" sz="2200" b="1" u="none" baseline="0">
                <a:latin typeface="仿宋" panose="02010609060101010101" charset="-122"/>
                <a:ea typeface="仿宋" panose="02010609060101010101" charset="-122"/>
                <a:sym typeface="Calibri" panose="020F0502020204030204" charset="0"/>
              </a:rPr>
              <a:t>  地方卷</a:t>
            </a:r>
            <a:r>
              <a:rPr lang="en-US" altLang="zh-CN" sz="2200" b="1" u="none" baseline="0">
                <a:latin typeface="仿宋" panose="02010609060101010101" charset="-122"/>
                <a:ea typeface="仿宋" panose="02010609060101010101" charset="-122"/>
                <a:sym typeface="Calibri" panose="020F0502020204030204" charset="0"/>
              </a:rPr>
              <a:t>——</a:t>
            </a:r>
            <a:r>
              <a:rPr lang="zh-CN" altLang="en-US" sz="2200" b="1" u="none" baseline="0">
                <a:latin typeface="仿宋" panose="02010609060101010101" charset="-122"/>
                <a:ea typeface="仿宋" panose="02010609060101010101" charset="-122"/>
                <a:sym typeface="Calibri" panose="020F0502020204030204" charset="0"/>
              </a:rPr>
              <a:t>多元理解</a:t>
            </a:r>
            <a:endParaRPr lang="zh-CN" altLang="en-US" sz="2200" b="1" u="none" baseline="0">
              <a:latin typeface="仿宋" panose="02010609060101010101" charset="-122"/>
              <a:ea typeface="仿宋" panose="02010609060101010101" charset="-122"/>
              <a:sym typeface="Calibri" panose="020F0502020204030204" charset="0"/>
            </a:endParaRPr>
          </a:p>
          <a:p>
            <a:pPr marL="342900" lvl="0" indent="-342900" fontAlgn="base">
              <a:lnSpc>
                <a:spcPct val="120000"/>
              </a:lnSpc>
              <a:spcBef>
                <a:spcPct val="0"/>
              </a:spcBef>
              <a:spcAft>
                <a:spcPct val="0"/>
              </a:spcAft>
              <a:buFontTx/>
              <a:buNone/>
            </a:pPr>
            <a:r>
              <a:rPr lang="zh-CN" altLang="en-US" sz="2200" b="1" u="none" baseline="0">
                <a:latin typeface="黑体" panose="02010609060101010101" charset="-122"/>
                <a:ea typeface="黑体" panose="02010609060101010101" charset="-122"/>
                <a:sym typeface="Calibri" panose="020F0502020204030204" charset="0"/>
              </a:rPr>
              <a:t>高考研究的三个层面：</a:t>
            </a:r>
            <a:endParaRPr lang="zh-CN" altLang="en-US" sz="2200" b="1" u="none" baseline="0">
              <a:latin typeface="黑体" panose="02010609060101010101" charset="-122"/>
              <a:ea typeface="黑体" panose="02010609060101010101" charset="-122"/>
              <a:sym typeface="Calibri" panose="020F0502020204030204" charset="0"/>
            </a:endParaRPr>
          </a:p>
          <a:p>
            <a:pPr marL="342900" lvl="0" indent="-342900" fontAlgn="base">
              <a:lnSpc>
                <a:spcPct val="120000"/>
              </a:lnSpc>
              <a:spcBef>
                <a:spcPct val="0"/>
              </a:spcBef>
              <a:spcAft>
                <a:spcPct val="0"/>
              </a:spcAft>
              <a:buFontTx/>
              <a:buNone/>
            </a:pPr>
            <a:r>
              <a:rPr lang="zh-CN" altLang="en-US" sz="2200" b="1" u="none" baseline="0">
                <a:latin typeface="黑体" panose="02010609060101010101" charset="-122"/>
                <a:ea typeface="黑体" panose="02010609060101010101" charset="-122"/>
                <a:sym typeface="Calibri" panose="020F0502020204030204" charset="0"/>
              </a:rPr>
              <a:t>    </a:t>
            </a:r>
            <a:r>
              <a:rPr lang="zh-CN" altLang="en-US" sz="2200" b="1" u="none" baseline="0">
                <a:latin typeface="楷体_GB2312" pitchFamily="49" charset="-122"/>
                <a:ea typeface="楷体_GB2312" pitchFamily="49" charset="-122"/>
                <a:sym typeface="Calibri" panose="020F0502020204030204" charset="0"/>
              </a:rPr>
              <a:t>命题研究</a:t>
            </a:r>
            <a:r>
              <a:rPr lang="zh-CN" altLang="en-US" sz="2200" u="none" baseline="0">
                <a:latin typeface="楷体_GB2312" pitchFamily="49" charset="-122"/>
                <a:ea typeface="楷体_GB2312" pitchFamily="49" charset="-122"/>
                <a:sym typeface="Calibri" panose="020F0502020204030204" charset="0"/>
              </a:rPr>
              <a:t>（命题理念、考查意图、能力要求，试题信度、效度、难度、区分度等）      </a:t>
            </a:r>
            <a:endParaRPr lang="zh-CN" altLang="en-US" sz="2200" u="none" baseline="0">
              <a:latin typeface="楷体_GB2312" pitchFamily="49" charset="-122"/>
              <a:ea typeface="楷体_GB2312" pitchFamily="49" charset="-122"/>
              <a:sym typeface="Calibri" panose="020F0502020204030204" charset="0"/>
            </a:endParaRPr>
          </a:p>
          <a:p>
            <a:pPr marL="342900" lvl="0" indent="-342900" fontAlgn="base">
              <a:lnSpc>
                <a:spcPct val="120000"/>
              </a:lnSpc>
              <a:spcBef>
                <a:spcPct val="0"/>
              </a:spcBef>
              <a:spcAft>
                <a:spcPct val="0"/>
              </a:spcAft>
              <a:buFontTx/>
              <a:buNone/>
            </a:pPr>
            <a:r>
              <a:rPr lang="zh-CN" altLang="en-US" sz="2200" b="1" u="none" baseline="0">
                <a:latin typeface="楷体_GB2312" pitchFamily="49" charset="-122"/>
                <a:ea typeface="楷体_GB2312" pitchFamily="49" charset="-122"/>
                <a:sym typeface="Calibri" panose="020F0502020204030204" charset="0"/>
              </a:rPr>
              <a:t>    试题分析</a:t>
            </a:r>
            <a:r>
              <a:rPr lang="zh-CN" altLang="en-US" sz="2200" u="none" baseline="0">
                <a:latin typeface="楷体_GB2312" pitchFamily="49" charset="-122"/>
                <a:ea typeface="楷体_GB2312" pitchFamily="49" charset="-122"/>
                <a:sym typeface="Calibri" panose="020F0502020204030204" charset="0"/>
              </a:rPr>
              <a:t>（考查内容、试卷结构、考查重点、问题设计、选项表述、答题要点等）</a:t>
            </a:r>
            <a:endParaRPr lang="zh-CN" altLang="en-US" sz="2200" u="none" baseline="0">
              <a:latin typeface="楷体_GB2312" pitchFamily="49" charset="-122"/>
              <a:ea typeface="楷体_GB2312" pitchFamily="49" charset="-122"/>
              <a:sym typeface="Calibri" panose="020F0502020204030204" charset="0"/>
            </a:endParaRPr>
          </a:p>
          <a:p>
            <a:pPr marL="342900" lvl="0" indent="-342900" fontAlgn="base">
              <a:lnSpc>
                <a:spcPct val="120000"/>
              </a:lnSpc>
              <a:spcBef>
                <a:spcPct val="0"/>
              </a:spcBef>
              <a:spcAft>
                <a:spcPct val="0"/>
              </a:spcAft>
              <a:buFontTx/>
              <a:buNone/>
            </a:pPr>
            <a:r>
              <a:rPr lang="zh-CN" altLang="en-US" sz="2200" b="1" u="none" baseline="0">
                <a:latin typeface="楷体_GB2312" pitchFamily="49" charset="-122"/>
                <a:ea typeface="楷体_GB2312" pitchFamily="49" charset="-122"/>
                <a:sym typeface="Calibri" panose="020F0502020204030204" charset="0"/>
              </a:rPr>
              <a:t>    备考策略</a:t>
            </a:r>
            <a:r>
              <a:rPr lang="zh-CN" altLang="en-US" sz="2200" u="none" baseline="0">
                <a:latin typeface="楷体_GB2312" pitchFamily="49" charset="-122"/>
                <a:ea typeface="楷体_GB2312" pitchFamily="49" charset="-122"/>
                <a:sym typeface="Calibri" panose="020F0502020204030204" charset="0"/>
              </a:rPr>
              <a:t>（计划制订、时间安排、复习内容、复习方法、提分技巧等）</a:t>
            </a:r>
            <a:endParaRPr lang="zh-CN" altLang="en-US" sz="2200" u="none" baseline="0">
              <a:latin typeface="楷体_GB2312" pitchFamily="49" charset="-122"/>
              <a:ea typeface="楷体_GB2312" pitchFamily="49" charset="-122"/>
              <a:sym typeface="Calibri" panose="020F0502020204030204" charset="0"/>
            </a:endParaRPr>
          </a:p>
          <a:p>
            <a:pPr marL="342900" lvl="0" indent="-342900" algn="ctr" fontAlgn="base">
              <a:lnSpc>
                <a:spcPct val="80000"/>
              </a:lnSpc>
              <a:spcBef>
                <a:spcPct val="16000"/>
              </a:spcBef>
              <a:spcAft>
                <a:spcPct val="0"/>
              </a:spcAft>
              <a:buFontTx/>
              <a:buNone/>
            </a:pPr>
            <a:endParaRPr lang="en-US" altLang="zh-CN" sz="1400" b="1" u="none" baseline="0">
              <a:sym typeface="Calibri" panose="020F0502020204030204" charset="0"/>
            </a:endParaRPr>
          </a:p>
          <a:p>
            <a:pPr marL="342900" lvl="0" indent="-342900" fontAlgn="base">
              <a:lnSpc>
                <a:spcPct val="80000"/>
              </a:lnSpc>
              <a:spcBef>
                <a:spcPct val="16000"/>
              </a:spcBef>
              <a:spcAft>
                <a:spcPct val="0"/>
              </a:spcAft>
              <a:buFontTx/>
              <a:buNone/>
            </a:pPr>
            <a:endParaRPr lang="en-US" altLang="zh-CN" sz="2200" u="none" baseline="0">
              <a:sym typeface="Calibri" panose="020F0502020204030204" charset="0"/>
            </a:endParaRPr>
          </a:p>
          <a:p>
            <a:pPr marL="342900" lvl="0" indent="-342900" fontAlgn="base">
              <a:lnSpc>
                <a:spcPct val="80000"/>
              </a:lnSpc>
              <a:spcBef>
                <a:spcPct val="16000"/>
              </a:spcBef>
              <a:spcAft>
                <a:spcPct val="0"/>
              </a:spcAft>
              <a:buFontTx/>
              <a:buNone/>
            </a:pPr>
            <a:endParaRPr lang="en-US" altLang="zh-CN" sz="2200" u="none" baseline="0">
              <a:sym typeface="Calibri" panose="020F0502020204030204" charset="0"/>
            </a:endParaRPr>
          </a:p>
          <a:p>
            <a:pPr marL="342900" lvl="0" indent="-342900" fontAlgn="base">
              <a:lnSpc>
                <a:spcPct val="80000"/>
              </a:lnSpc>
              <a:spcBef>
                <a:spcPct val="16000"/>
              </a:spcBef>
              <a:spcAft>
                <a:spcPct val="0"/>
              </a:spcAft>
              <a:buFontTx/>
              <a:buNone/>
            </a:pPr>
            <a:endParaRPr lang="zh-CN" altLang="en-US" sz="2200" u="none" baseline="0">
              <a:sym typeface="Calibri" panose="020F050202020403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610" y="3339465"/>
            <a:ext cx="1841500" cy="1804035"/>
          </a:xfrm>
          <a:prstGeom prst="rect">
            <a:avLst/>
          </a:prstGeom>
        </p:spPr>
      </p:pic>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30820" y="111125"/>
            <a:ext cx="1245235" cy="1618615"/>
          </a:xfrm>
          <a:prstGeom prst="rect">
            <a:avLst/>
          </a:prstGeom>
        </p:spPr>
      </p:pic>
      <p:sp>
        <p:nvSpPr>
          <p:cNvPr id="7" name="Content Placeholder 2"/>
          <p:cNvSpPr txBox="1"/>
          <p:nvPr/>
        </p:nvSpPr>
        <p:spPr>
          <a:xfrm>
            <a:off x="2311146" y="1785254"/>
            <a:ext cx="3806103" cy="35421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50000"/>
              </a:lnSpc>
              <a:spcBef>
                <a:spcPts val="0"/>
              </a:spcBef>
              <a:buNone/>
            </a:pPr>
            <a:endParaRPr lang="en-US" altLang="zh-CN" sz="2100" dirty="0">
              <a:solidFill>
                <a:schemeClr val="tx1">
                  <a:lumMod val="85000"/>
                  <a:lumOff val="15000"/>
                </a:schemeClr>
              </a:solidFill>
              <a:latin typeface="方正字迹-曾正国楷体" panose="02010600010101010101" pitchFamily="2" charset="-122"/>
              <a:ea typeface="方正字迹-曾正国楷体" panose="02010600010101010101" pitchFamily="2" charset="-122"/>
              <a:cs typeface="Arial" panose="020B0604020202020204" pitchFamily="34" charset="0"/>
            </a:endParaRPr>
          </a:p>
        </p:txBody>
      </p:sp>
      <p:sp>
        <p:nvSpPr>
          <p:cNvPr id="11" name="文本框 10"/>
          <p:cNvSpPr txBox="1"/>
          <p:nvPr/>
        </p:nvSpPr>
        <p:spPr>
          <a:xfrm>
            <a:off x="2192482" y="1939595"/>
            <a:ext cx="5182457" cy="299085"/>
          </a:xfrm>
          <a:prstGeom prst="rect">
            <a:avLst/>
          </a:prstGeom>
          <a:noFill/>
        </p:spPr>
        <p:txBody>
          <a:bodyPr wrap="square" rtlCol="0">
            <a:spAutoFit/>
          </a:bodyPr>
          <a:lstStyle/>
          <a:p>
            <a:r>
              <a:rPr lang="zh-CN" altLang="en-US" sz="1350" dirty="0" smtClean="0"/>
              <a:t>     </a:t>
            </a:r>
            <a:endParaRPr lang="zh-CN" altLang="en-US" sz="2400" b="1" dirty="0"/>
          </a:p>
        </p:txBody>
      </p:sp>
      <p:pic>
        <p:nvPicPr>
          <p:cNvPr id="153601" name="Picture 1" descr="C:\Users\Administrator\Desktop\640.webp.jpg"/>
          <p:cNvPicPr>
            <a:picLocks noChangeAspect="1"/>
          </p:cNvPicPr>
          <p:nvPr/>
        </p:nvPicPr>
        <p:blipFill>
          <a:blip r:embed="rId3"/>
          <a:stretch>
            <a:fillRect/>
          </a:stretch>
        </p:blipFill>
        <p:spPr>
          <a:xfrm>
            <a:off x="1776095" y="314960"/>
            <a:ext cx="6148705" cy="42932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3" descr="timg (67)"/>
          <p:cNvPicPr>
            <a:picLocks noChangeAspect="1"/>
          </p:cNvPicPr>
          <p:nvPr/>
        </p:nvPicPr>
        <p:blipFill>
          <a:blip r:embed="rId1"/>
          <a:stretch>
            <a:fillRect/>
          </a:stretch>
        </p:blipFill>
        <p:spPr>
          <a:xfrm>
            <a:off x="-635" y="1824990"/>
            <a:ext cx="9332595" cy="1480185"/>
          </a:xfrm>
          <a:prstGeom prst="rect">
            <a:avLst/>
          </a:prstGeom>
          <a:noFill/>
          <a:ln w="9525">
            <a:noFill/>
          </a:ln>
        </p:spPr>
      </p:pic>
      <p:pic>
        <p:nvPicPr>
          <p:cNvPr id="4" name="图片 3" descr="timg (9)"/>
          <p:cNvPicPr>
            <a:picLocks noChangeAspect="1"/>
          </p:cNvPicPr>
          <p:nvPr/>
        </p:nvPicPr>
        <p:blipFill>
          <a:blip r:embed="rId2"/>
          <a:stretch>
            <a:fillRect/>
          </a:stretch>
        </p:blipFill>
        <p:spPr>
          <a:xfrm>
            <a:off x="1461135" y="2105660"/>
            <a:ext cx="904875" cy="645795"/>
          </a:xfrm>
          <a:prstGeom prst="rect">
            <a:avLst/>
          </a:prstGeom>
        </p:spPr>
      </p:pic>
      <p:sp>
        <p:nvSpPr>
          <p:cNvPr id="3" name="文本框 2"/>
          <p:cNvSpPr txBox="1"/>
          <p:nvPr/>
        </p:nvSpPr>
        <p:spPr>
          <a:xfrm>
            <a:off x="1461135" y="2106295"/>
            <a:ext cx="6551295" cy="1568450"/>
          </a:xfrm>
          <a:prstGeom prst="rect">
            <a:avLst/>
          </a:prstGeom>
          <a:noFill/>
        </p:spPr>
        <p:txBody>
          <a:bodyPr wrap="square" rtlCol="0" anchor="t">
            <a:spAutoFit/>
          </a:bodyPr>
          <a:lstStyle/>
          <a:p>
            <a:r>
              <a:rPr lang="en-US" altLang="zh-CN" sz="2800">
                <a:solidFill>
                  <a:srgbClr val="00B050"/>
                </a:solidFill>
                <a:latin typeface="黑体" panose="02010609060101010101" charset="-122"/>
                <a:ea typeface="黑体" panose="02010609060101010101" charset="-122"/>
                <a:sym typeface="+mn-ea"/>
              </a:rPr>
              <a:t> </a:t>
            </a:r>
            <a:r>
              <a:rPr lang="zh-CN" altLang="en-US" sz="2800">
                <a:solidFill>
                  <a:srgbClr val="00B050"/>
                </a:solidFill>
                <a:latin typeface="黑体" panose="02010609060101010101" charset="-122"/>
                <a:ea typeface="黑体" panose="02010609060101010101" charset="-122"/>
                <a:sym typeface="+mn-ea"/>
              </a:rPr>
              <a:t>四</a:t>
            </a:r>
            <a:r>
              <a:rPr lang="zh-CN" altLang="en-US" sz="3200">
                <a:solidFill>
                  <a:srgbClr val="00B050"/>
                </a:solidFill>
                <a:latin typeface="黑体" panose="02010609060101010101" charset="-122"/>
                <a:ea typeface="黑体" panose="02010609060101010101" charset="-122"/>
                <a:sym typeface="+mn-ea"/>
              </a:rPr>
              <a:t>  </a:t>
            </a:r>
            <a:r>
              <a:rPr lang="en-US" altLang="zh-CN" sz="3200" b="1">
                <a:solidFill>
                  <a:srgbClr val="00B050"/>
                </a:solidFill>
                <a:latin typeface="宋体" panose="02010600030101010101" pitchFamily="2" charset="-122"/>
                <a:ea typeface="宋体" panose="02010600030101010101" pitchFamily="2" charset="-122"/>
                <a:sym typeface="+mn-ea"/>
              </a:rPr>
              <a:t>2021</a:t>
            </a:r>
            <a:r>
              <a:rPr lang="zh-CN" altLang="en-US" sz="3200" b="1">
                <a:solidFill>
                  <a:srgbClr val="00B050"/>
                </a:solidFill>
                <a:latin typeface="宋体" panose="02010600030101010101" pitchFamily="2" charset="-122"/>
                <a:ea typeface="宋体" panose="02010600030101010101" pitchFamily="2" charset="-122"/>
                <a:sym typeface="+mn-ea"/>
              </a:rPr>
              <a:t>年高考语文</a:t>
            </a:r>
            <a:endParaRPr lang="zh-CN" altLang="en-US" sz="3200" b="1">
              <a:solidFill>
                <a:srgbClr val="00B050"/>
              </a:solidFill>
              <a:latin typeface="宋体" panose="02010600030101010101" pitchFamily="2" charset="-122"/>
              <a:ea typeface="宋体" panose="02010600030101010101" pitchFamily="2" charset="-122"/>
              <a:sym typeface="+mn-ea"/>
            </a:endParaRPr>
          </a:p>
          <a:p>
            <a:r>
              <a:rPr lang="zh-CN" altLang="en-US" sz="3200" b="1">
                <a:solidFill>
                  <a:srgbClr val="00B050"/>
                </a:solidFill>
                <a:latin typeface="宋体" panose="02010600030101010101" pitchFamily="2" charset="-122"/>
                <a:ea typeface="宋体" panose="02010600030101010101" pitchFamily="2" charset="-122"/>
                <a:sym typeface="+mn-ea"/>
              </a:rPr>
              <a:t>           命题改革趋势预测</a:t>
            </a:r>
            <a:endParaRPr lang="zh-CN" altLang="en-US" sz="3200" b="1">
              <a:solidFill>
                <a:srgbClr val="00B050"/>
              </a:solidFill>
              <a:latin typeface="宋体" panose="02010600030101010101" pitchFamily="2" charset="-122"/>
              <a:ea typeface="宋体" panose="02010600030101010101" pitchFamily="2" charset="-122"/>
            </a:endParaRPr>
          </a:p>
          <a:p>
            <a:endParaRPr lang="zh-CN" altLang="en-US" sz="3200" b="1">
              <a:solidFill>
                <a:srgbClr val="00B050"/>
              </a:solidFill>
              <a:latin typeface="宋体" panose="02010600030101010101" pitchFamily="2" charset="-122"/>
              <a:ea typeface="宋体" panose="02010600030101010101" pitchFamily="2"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0" descr="fae4a969aa573aa59f5379cf08f9172d"/>
          <p:cNvPicPr>
            <a:picLocks noChangeAspect="1"/>
          </p:cNvPicPr>
          <p:nvPr/>
        </p:nvPicPr>
        <p:blipFill>
          <a:blip r:embed="rId1"/>
          <a:stretch>
            <a:fillRect/>
          </a:stretch>
        </p:blipFill>
        <p:spPr>
          <a:xfrm>
            <a:off x="-1905" y="-21590"/>
            <a:ext cx="9147175" cy="5186045"/>
          </a:xfrm>
          <a:prstGeom prst="rect">
            <a:avLst/>
          </a:prstGeom>
        </p:spPr>
      </p:pic>
      <p:sp>
        <p:nvSpPr>
          <p:cNvPr id="1048925" name="内容占位符 2"/>
          <p:cNvSpPr>
            <a:spLocks noGrp="1"/>
          </p:cNvSpPr>
          <p:nvPr>
            <p:ph idx="1"/>
          </p:nvPr>
        </p:nvSpPr>
        <p:spPr>
          <a:xfrm>
            <a:off x="985520" y="582930"/>
            <a:ext cx="7571740" cy="4131945"/>
          </a:xfrm>
          <a:prstGeom prst="rect">
            <a:avLst/>
          </a:prstGeom>
          <a:noFill/>
          <a:ln>
            <a:noFill/>
          </a:ln>
        </p:spPr>
        <p:txBody>
          <a:bodyPr vert="horz" lIns="82312" tIns="41154" rIns="82312" bIns="41154" anchor="t"/>
          <a:lstStyle>
            <a:lvl1pPr marL="171450" indent="-171450" algn="l" rtl="0" eaLnBrk="1" fontAlgn="base" latinLnBrk="1" hangingPunct="1">
              <a:lnSpc>
                <a:spcPct val="90000"/>
              </a:lnSpc>
              <a:spcBef>
                <a:spcPts val="750"/>
              </a:spcBef>
              <a:spcAft>
                <a:spcPct val="0"/>
              </a:spcAft>
              <a:buSzPct val="100000"/>
              <a:buFont typeface="Arial" panose="020B0604020202020204" pitchFamily="34" charset="0"/>
              <a:buChar char="•"/>
              <a:defRPr sz="2100">
                <a:solidFill>
                  <a:schemeClr val="dk1"/>
                </a:solidFill>
                <a:latin typeface="Calibri Light" panose="020F0302020204030204"/>
                <a:ea typeface="微软雅黑 Light" panose="020B0502040204020203" pitchFamily="34" charset="-122"/>
              </a:defRPr>
            </a:lvl1pPr>
            <a:lvl2pPr marL="5143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800">
                <a:solidFill>
                  <a:schemeClr val="dk1"/>
                </a:solidFill>
                <a:latin typeface="Calibri Light" panose="020F0302020204030204"/>
                <a:ea typeface="微软雅黑 Light" panose="020B0502040204020203" pitchFamily="34" charset="-122"/>
              </a:defRPr>
            </a:lvl2pPr>
            <a:lvl3pPr marL="8572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500">
                <a:solidFill>
                  <a:schemeClr val="dk1"/>
                </a:solidFill>
                <a:latin typeface="Calibri Light" panose="020F0302020204030204"/>
                <a:ea typeface="微软雅黑 Light" panose="020B0502040204020203" pitchFamily="34" charset="-122"/>
              </a:defRPr>
            </a:lvl3pPr>
            <a:lvl4pPr marL="12001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4pPr>
            <a:lvl5pPr marL="15430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5pPr>
          </a:lstStyle>
          <a:p>
            <a:pPr marL="0" lvl="0" indent="0">
              <a:lnSpc>
                <a:spcPct val="100000"/>
              </a:lnSpc>
              <a:spcBef>
                <a:spcPct val="0"/>
              </a:spcBef>
              <a:spcAft>
                <a:spcPct val="0"/>
              </a:spcAft>
              <a:buFontTx/>
              <a:buNone/>
            </a:pPr>
            <a:r>
              <a:rPr lang="zh-CN" altLang="zh-CN" sz="2400" b="1" dirty="0">
                <a:latin typeface="宋体" panose="02010600030101010101" pitchFamily="2" charset="-122"/>
                <a:ea typeface="宋体" panose="02010600030101010101" pitchFamily="2" charset="-122"/>
                <a:cs typeface="宋体" panose="02010600030101010101" pitchFamily="2" charset="-122"/>
                <a:sym typeface="+mn-ea"/>
              </a:rPr>
              <a:t>命题变化</a:t>
            </a:r>
            <a:endParaRPr lang="zh-CN" altLang="zh-CN" sz="2400" b="1" dirty="0">
              <a:latin typeface="宋体" panose="02010600030101010101" pitchFamily="2" charset="-122"/>
              <a:ea typeface="宋体" panose="02010600030101010101" pitchFamily="2" charset="-122"/>
              <a:cs typeface="宋体" panose="02010600030101010101" pitchFamily="2" charset="-122"/>
            </a:endParaRPr>
          </a:p>
          <a:p>
            <a:pPr marL="0" lvl="0" indent="0">
              <a:lnSpc>
                <a:spcPct val="100000"/>
              </a:lnSpc>
              <a:spcBef>
                <a:spcPct val="0"/>
              </a:spcBef>
              <a:spcAft>
                <a:spcPct val="0"/>
              </a:spcAft>
              <a:buFontTx/>
              <a:buNone/>
            </a:pPr>
            <a:endParaRPr lang="en-US" altLang="zh-CN"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1.</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高考命题由</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二维</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向</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三维</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的转变</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双向细目表            知识与能力间的关系</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增加</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情境</a:t>
            </a:r>
            <a:r>
              <a:rPr lang="en-US" altLang="zh-CN" sz="2400" b="1">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endParaRPr lang="en-US" altLang="zh-CN"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latin typeface="宋体" panose="02010600030101010101" pitchFamily="2" charset="-122"/>
                <a:ea typeface="宋体" panose="02010600030101010101" pitchFamily="2" charset="-122"/>
                <a:cs typeface="宋体" panose="02010600030101010101" pitchFamily="2" charset="-122"/>
                <a:sym typeface="+mn-ea"/>
              </a:rPr>
              <a:t>必备知识、关键能力、核心素养</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a:p>
            <a:pPr marL="0" lvl="0" indent="0">
              <a:lnSpc>
                <a:spcPct val="100000"/>
              </a:lnSpc>
              <a:spcBef>
                <a:spcPct val="0"/>
              </a:spcBef>
              <a:spcAft>
                <a:spcPct val="0"/>
              </a:spcAft>
              <a:buFontTx/>
              <a:buNone/>
            </a:pPr>
            <a:r>
              <a:rPr lang="zh-CN" altLang="en-US" sz="24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400" b="1">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 name="右箭头 1"/>
          <p:cNvSpPr/>
          <p:nvPr/>
        </p:nvSpPr>
        <p:spPr>
          <a:xfrm>
            <a:off x="3837940" y="2025015"/>
            <a:ext cx="1468755" cy="485775"/>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3" name="右箭头 2"/>
          <p:cNvSpPr/>
          <p:nvPr/>
        </p:nvSpPr>
        <p:spPr>
          <a:xfrm rot="5400000">
            <a:off x="5963920" y="2711450"/>
            <a:ext cx="1054100" cy="485775"/>
          </a:xfrm>
          <a:prstGeom prst="rightArrow">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zh-CN" altLang="en-US"/>
          </a:p>
        </p:txBody>
      </p:sp>
      <p:sp>
        <p:nvSpPr>
          <p:cNvPr id="4" name="文本框 3"/>
          <p:cNvSpPr txBox="1"/>
          <p:nvPr/>
        </p:nvSpPr>
        <p:spPr>
          <a:xfrm>
            <a:off x="4239260" y="4106545"/>
            <a:ext cx="4142740" cy="460375"/>
          </a:xfrm>
          <a:prstGeom prst="rect">
            <a:avLst/>
          </a:prstGeom>
          <a:solidFill>
            <a:schemeClr val="accent3">
              <a:lumMod val="50000"/>
            </a:schemeClr>
          </a:solidFill>
        </p:spPr>
        <p:txBody>
          <a:bodyPr wrap="square" rtlCol="0">
            <a:spAutoFit/>
          </a:bodyPr>
          <a:lstStyle/>
          <a:p>
            <a:pPr marL="0" lvl="0" indent="0">
              <a:lnSpc>
                <a:spcPct val="100000"/>
              </a:lnSpc>
              <a:spcBef>
                <a:spcPct val="0"/>
              </a:spcBef>
              <a:spcAft>
                <a:spcPct val="0"/>
              </a:spcAft>
              <a:buFontTx/>
              <a:buNone/>
            </a:pPr>
            <a:r>
              <a:rPr lang="en-US" altLang="zh-CN" sz="2400" b="1">
                <a:latin typeface="宋体" panose="02010600030101010101" pitchFamily="2" charset="-122"/>
                <a:ea typeface="宋体" panose="02010600030101010101" pitchFamily="2" charset="-122"/>
                <a:cs typeface="宋体" panose="02010600030101010101" pitchFamily="2" charset="-122"/>
                <a:sym typeface="+mn-ea"/>
              </a:rPr>
              <a:t>        </a:t>
            </a:r>
            <a:r>
              <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sym typeface="+mn-ea"/>
              </a:rPr>
              <a:t>情   境</a:t>
            </a:r>
            <a:endParaRPr lang="zh-CN" altLang="en-US" sz="2400" b="1">
              <a:solidFill>
                <a:schemeClr val="tx2"/>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object 2"/>
          <p:cNvSpPr>
            <a:spLocks noGrp="1"/>
          </p:cNvSpPr>
          <p:nvPr>
            <p:ph type="title"/>
          </p:nvPr>
        </p:nvSpPr>
        <p:spPr>
          <a:xfrm>
            <a:off x="792480" y="678815"/>
            <a:ext cx="2252980" cy="378460"/>
          </a:xfrm>
        </p:spPr>
        <p:txBody>
          <a:bodyPr vert="horz" wrap="square" lIns="0" tIns="9525" rIns="0" bIns="0" rtlCol="0" anchor="ctr">
            <a:spAutoFit/>
          </a:bodyPr>
          <a:lstStyle/>
          <a:p>
            <a:pPr marL="12700">
              <a:spcBef>
                <a:spcPts val="100"/>
              </a:spcBef>
            </a:pPr>
            <a:r>
              <a:rPr lang="zh-CN" altLang="zh-CN" sz="2400" b="1" dirty="0">
                <a:solidFill>
                  <a:srgbClr val="404040"/>
                </a:solidFill>
              </a:rPr>
              <a:t>四点启示：</a:t>
            </a:r>
            <a:endParaRPr lang="zh-CN" altLang="zh-CN" sz="2400" b="1" dirty="0"/>
          </a:p>
        </p:txBody>
      </p:sp>
      <p:sp>
        <p:nvSpPr>
          <p:cNvPr id="28675" name="object 3"/>
          <p:cNvSpPr txBox="1">
            <a:spLocks noChangeArrowheads="1"/>
          </p:cNvSpPr>
          <p:nvPr/>
        </p:nvSpPr>
        <p:spPr bwMode="auto">
          <a:xfrm>
            <a:off x="792480" y="1464945"/>
            <a:ext cx="769556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9048" rIns="0" bIns="0">
            <a:spAutoFit/>
          </a:bodyPr>
          <a:lstStyle>
            <a:lvl1pPr marL="365125" indent="-352425" eaLnBrk="0" hangingPunct="0">
              <a:tabLst>
                <a:tab pos="3651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365125"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3651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3651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3651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9pPr>
          </a:lstStyle>
          <a:p>
            <a:pPr eaLnBrk="1" hangingPunct="1">
              <a:buSzPct val="95000"/>
              <a:buFontTx/>
              <a:buAutoNum type="arabicParenBoth"/>
            </a:pPr>
            <a:r>
              <a:rPr lang="zh-CN" altLang="en-US" sz="2100" b="1" dirty="0">
                <a:latin typeface="宋体" panose="02010600030101010101" pitchFamily="2" charset="-122"/>
              </a:rPr>
              <a:t>靠“现行套路教学”得不到高分，命题多采用</a:t>
            </a:r>
            <a:r>
              <a:rPr lang="zh-CN" altLang="en-US" sz="2100" b="1" dirty="0">
                <a:solidFill>
                  <a:srgbClr val="FF0000"/>
                </a:solidFill>
                <a:latin typeface="宋体" panose="02010600030101010101" pitchFamily="2" charset="-122"/>
              </a:rPr>
              <a:t>真实问题情境</a:t>
            </a:r>
            <a:r>
              <a:rPr lang="zh-CN" altLang="en-US" sz="2100" b="1" dirty="0">
                <a:latin typeface="宋体" panose="02010600030101010101" pitchFamily="2" charset="-122"/>
              </a:rPr>
              <a:t>。</a:t>
            </a:r>
            <a:endParaRPr lang="zh-CN" altLang="en-US" sz="2100" dirty="0">
              <a:latin typeface="宋体" panose="02010600030101010101" pitchFamily="2" charset="-122"/>
            </a:endParaRPr>
          </a:p>
          <a:p>
            <a:pPr eaLnBrk="1" hangingPunct="1">
              <a:buSzPct val="95000"/>
              <a:buFontTx/>
              <a:buAutoNum type="arabicParenBoth" startAt="2"/>
            </a:pPr>
            <a:r>
              <a:rPr lang="zh-CN" altLang="en-US" sz="2100" b="1" dirty="0">
                <a:latin typeface="宋体" panose="02010600030101010101" pitchFamily="2" charset="-122"/>
              </a:rPr>
              <a:t>靠“刷题训练”得不到高分，命题</a:t>
            </a:r>
            <a:r>
              <a:rPr lang="zh-CN" altLang="en-US" sz="2100" b="1" dirty="0">
                <a:solidFill>
                  <a:srgbClr val="FF0000"/>
                </a:solidFill>
                <a:latin typeface="宋体" panose="02010600030101010101" pitchFamily="2" charset="-122"/>
              </a:rPr>
              <a:t>创新试题内容呈现方式、思维方式，评价方式走向多元化</a:t>
            </a:r>
            <a:r>
              <a:rPr lang="zh-CN" altLang="en-US" sz="2100" b="1" dirty="0">
                <a:latin typeface="宋体" panose="02010600030101010101" pitchFamily="2" charset="-122"/>
              </a:rPr>
              <a:t>。</a:t>
            </a:r>
            <a:endParaRPr lang="en-US" altLang="zh-CN" sz="2100" b="1" dirty="0">
              <a:latin typeface="宋体" panose="02010600030101010101" pitchFamily="2" charset="-122"/>
            </a:endParaRPr>
          </a:p>
          <a:p>
            <a:pPr eaLnBrk="1" hangingPunct="1">
              <a:buSzPct val="95000"/>
              <a:buFontTx/>
              <a:buAutoNum type="arabicParenBoth" startAt="2"/>
            </a:pPr>
            <a:r>
              <a:rPr lang="zh-CN" altLang="en-US" sz="2100" b="1" dirty="0">
                <a:latin typeface="宋体" panose="02010600030101010101" pitchFamily="2" charset="-122"/>
              </a:rPr>
              <a:t>单靠知识教学，得不到高分，命题考查</a:t>
            </a:r>
            <a:r>
              <a:rPr lang="zh-CN" altLang="en-US" sz="2100" b="1" dirty="0">
                <a:solidFill>
                  <a:srgbClr val="FF0000"/>
                </a:solidFill>
                <a:latin typeface="宋体" panose="02010600030101010101" pitchFamily="2" charset="-122"/>
              </a:rPr>
              <a:t>核心学术知识、学科本质、学科关键能力、学科核心素养</a:t>
            </a:r>
            <a:r>
              <a:rPr lang="zh-CN" altLang="en-US" sz="2100" b="1" dirty="0">
                <a:latin typeface="宋体" panose="02010600030101010101" pitchFamily="2" charset="-122"/>
              </a:rPr>
              <a:t>。教学中要重新定义知识，重新定义学习，重新定义教育；</a:t>
            </a:r>
            <a:endParaRPr lang="zh-CN" altLang="en-US" sz="2100" dirty="0">
              <a:latin typeface="宋体" panose="02010600030101010101" pitchFamily="2" charset="-122"/>
            </a:endParaRPr>
          </a:p>
          <a:p>
            <a:pPr eaLnBrk="1" hangingPunct="1">
              <a:buSzPct val="95000"/>
              <a:buFontTx/>
              <a:buAutoNum type="arabicParenBoth" startAt="4"/>
            </a:pPr>
            <a:r>
              <a:rPr lang="zh-CN" altLang="en-US" sz="2100" b="1" dirty="0">
                <a:latin typeface="宋体" panose="02010600030101010101" pitchFamily="2" charset="-122"/>
              </a:rPr>
              <a:t>用新高考、新课标、新教学、新评价的全新理念，开展学科教学和跨学科教学，让学校发生</a:t>
            </a:r>
            <a:r>
              <a:rPr lang="zh-CN" altLang="en-US" sz="2100" b="1" dirty="0">
                <a:solidFill>
                  <a:srgbClr val="FF0000"/>
                </a:solidFill>
                <a:latin typeface="宋体" panose="02010600030101010101" pitchFamily="2" charset="-122"/>
              </a:rPr>
              <a:t>真实学习和深度学习</a:t>
            </a:r>
            <a:r>
              <a:rPr lang="zh-CN" altLang="en-US" sz="2100" b="1" dirty="0">
                <a:latin typeface="宋体" panose="02010600030101010101" pitchFamily="2" charset="-122"/>
              </a:rPr>
              <a:t>。</a:t>
            </a:r>
            <a:endParaRPr lang="zh-CN" altLang="en-US" sz="2100" dirty="0">
              <a:latin typeface="宋体" panose="02010600030101010101" pitchFamily="2" charset="-122"/>
            </a:endParaRPr>
          </a:p>
        </p:txBody>
      </p:sp>
      <p:pic>
        <p:nvPicPr>
          <p:cNvPr id="2" name="图片 1" descr="fae4a969aa573aa59f5379cf08f9172d"/>
          <p:cNvPicPr>
            <a:picLocks noChangeAspect="1"/>
          </p:cNvPicPr>
          <p:nvPr/>
        </p:nvPicPr>
        <p:blipFill>
          <a:blip r:embed="rId1"/>
          <a:stretch>
            <a:fillRect/>
          </a:stretch>
        </p:blipFill>
        <p:spPr>
          <a:xfrm>
            <a:off x="-1905" y="-29210"/>
            <a:ext cx="9147175" cy="5186045"/>
          </a:xfrm>
          <a:prstGeom prst="rect">
            <a:avLst/>
          </a:prstGeom>
        </p:spPr>
      </p:pic>
      <p:sp>
        <p:nvSpPr>
          <p:cNvPr id="109604" name="文本框 1"/>
          <p:cNvSpPr txBox="1"/>
          <p:nvPr/>
        </p:nvSpPr>
        <p:spPr>
          <a:xfrm>
            <a:off x="1398588" y="850900"/>
            <a:ext cx="6481762" cy="3322638"/>
          </a:xfrm>
          <a:prstGeom prst="rect">
            <a:avLst/>
          </a:prstGeom>
          <a:noFill/>
          <a:ln w="9525">
            <a:noFill/>
          </a:ln>
        </p:spPr>
        <p:txBody>
          <a:bodyPr anchor="t">
            <a:spAutoFit/>
          </a:bodyPr>
          <a:lstStyle/>
          <a:p>
            <a:pPr>
              <a:lnSpc>
                <a:spcPct val="150000"/>
              </a:lnSpc>
            </a:pPr>
            <a:r>
              <a:rPr lang="en-US" altLang="zh-CN" sz="2000" b="1" dirty="0">
                <a:latin typeface="黑体" panose="02010609060101010101" charset="-122"/>
                <a:ea typeface="黑体" panose="02010609060101010101" charset="-122"/>
              </a:rPr>
              <a:t>    </a:t>
            </a:r>
            <a:r>
              <a:rPr lang="zh-CN" altLang="zh-CN" sz="2000" b="1" dirty="0">
                <a:latin typeface="黑体" panose="02010609060101010101" charset="-122"/>
                <a:ea typeface="黑体" panose="02010609060101010101" charset="-122"/>
              </a:rPr>
              <a:t>从考生答卷情况看，总体得分与去年持平，其中客观题得分略有上升。但考生对于体现生活化学习任务要求的</a:t>
            </a:r>
            <a:r>
              <a:rPr lang="zh-CN" altLang="zh-CN" sz="2000" b="1" dirty="0">
                <a:solidFill>
                  <a:srgbClr val="FF0000"/>
                </a:solidFill>
                <a:latin typeface="黑体" panose="02010609060101010101" charset="-122"/>
                <a:ea typeface="黑体" panose="02010609060101010101" charset="-122"/>
              </a:rPr>
              <a:t>应用写作</a:t>
            </a:r>
            <a:r>
              <a:rPr lang="zh-CN" altLang="zh-CN" sz="2000" b="1" dirty="0">
                <a:latin typeface="黑体" panose="02010609060101010101" charset="-122"/>
                <a:ea typeface="黑体" panose="02010609060101010101" charset="-122"/>
              </a:rPr>
              <a:t>有待加强，考生失分较多；阅读题大多考生的作答有针对性，但一定程度上</a:t>
            </a:r>
            <a:r>
              <a:rPr lang="zh-CN" altLang="zh-CN" sz="2000" b="1" dirty="0">
                <a:solidFill>
                  <a:srgbClr val="FF0000"/>
                </a:solidFill>
                <a:latin typeface="黑体" panose="02010609060101010101" charset="-122"/>
                <a:ea typeface="黑体" panose="02010609060101010101" charset="-122"/>
              </a:rPr>
              <a:t>作答模式化、滥用套语等老问题仍然没有得到很好的解决</a:t>
            </a:r>
            <a:r>
              <a:rPr lang="zh-CN" altLang="zh-CN" sz="2000" b="1" dirty="0">
                <a:latin typeface="黑体" panose="02010609060101010101" charset="-122"/>
                <a:ea typeface="黑体" panose="02010609060101010101" charset="-122"/>
              </a:rPr>
              <a:t>；高分作文有一定难度，主要问题在于考生怎样才能</a:t>
            </a:r>
            <a:r>
              <a:rPr lang="zh-CN" altLang="zh-CN" sz="2000" b="1" dirty="0">
                <a:solidFill>
                  <a:srgbClr val="FF0000"/>
                </a:solidFill>
                <a:latin typeface="黑体" panose="02010609060101010101" charset="-122"/>
                <a:ea typeface="黑体" panose="02010609060101010101" charset="-122"/>
              </a:rPr>
              <a:t>贴近时代与个体的关系，真实、真切、真情写出立意鲜明、表达得当的文章</a:t>
            </a:r>
            <a:r>
              <a:rPr lang="zh-CN" altLang="zh-CN" sz="2000" b="1" dirty="0">
                <a:latin typeface="黑体" panose="02010609060101010101" charset="-122"/>
                <a:ea typeface="黑体" panose="02010609060101010101" charset="-122"/>
              </a:rPr>
              <a:t>。</a:t>
            </a:r>
            <a:endParaRPr lang="zh-CN" altLang="en-US" sz="2000" b="1" dirty="0">
              <a:latin typeface="黑体" panose="02010609060101010101" charset="-122"/>
              <a:ea typeface="黑体" panose="02010609060101010101" charset="-122"/>
            </a:endParaRPr>
          </a:p>
        </p:txBody>
      </p:sp>
      <p:sp>
        <p:nvSpPr>
          <p:cNvPr id="109605" name="文本框 2"/>
          <p:cNvSpPr txBox="1"/>
          <p:nvPr/>
        </p:nvSpPr>
        <p:spPr>
          <a:xfrm>
            <a:off x="1327150" y="288925"/>
            <a:ext cx="5526405" cy="398780"/>
          </a:xfrm>
          <a:prstGeom prst="rect">
            <a:avLst/>
          </a:prstGeom>
          <a:noFill/>
          <a:ln w="9525">
            <a:noFill/>
          </a:ln>
        </p:spPr>
        <p:txBody>
          <a:bodyPr wrap="square" anchor="t">
            <a:spAutoFit/>
          </a:bodyPr>
          <a:lstStyle/>
          <a:p>
            <a:r>
              <a:rPr lang="en-US" altLang="zh-CN" sz="2000" b="1" dirty="0">
                <a:latin typeface="黑体" panose="02010609060101010101" charset="-122"/>
                <a:ea typeface="黑体" panose="02010609060101010101" charset="-122"/>
              </a:rPr>
              <a:t>2018</a:t>
            </a:r>
            <a:r>
              <a:rPr lang="zh-CN" altLang="en-US" sz="2000" b="1" dirty="0">
                <a:latin typeface="黑体" panose="02010609060101010101" charset="-122"/>
                <a:ea typeface="黑体" panose="02010609060101010101" charset="-122"/>
              </a:rPr>
              <a:t>年高考语文学科阅卷中发现的典型问题</a:t>
            </a:r>
            <a:endParaRPr lang="zh-CN" altLang="en-US" sz="20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object 2"/>
          <p:cNvSpPr>
            <a:spLocks noGrp="1"/>
          </p:cNvSpPr>
          <p:nvPr>
            <p:ph type="title"/>
          </p:nvPr>
        </p:nvSpPr>
        <p:spPr>
          <a:xfrm>
            <a:off x="792480" y="678815"/>
            <a:ext cx="2252980" cy="378460"/>
          </a:xfrm>
        </p:spPr>
        <p:txBody>
          <a:bodyPr vert="horz" wrap="square" lIns="0" tIns="9525" rIns="0" bIns="0" rtlCol="0" anchor="ctr">
            <a:spAutoFit/>
          </a:bodyPr>
          <a:lstStyle/>
          <a:p>
            <a:pPr marL="12700">
              <a:spcBef>
                <a:spcPts val="100"/>
              </a:spcBef>
            </a:pPr>
            <a:r>
              <a:rPr lang="zh-CN" altLang="zh-CN" sz="2400" b="1" dirty="0">
                <a:solidFill>
                  <a:srgbClr val="404040"/>
                </a:solidFill>
              </a:rPr>
              <a:t>四点启示：</a:t>
            </a:r>
            <a:endParaRPr lang="zh-CN" altLang="zh-CN" sz="2400" b="1" dirty="0"/>
          </a:p>
        </p:txBody>
      </p:sp>
      <p:sp>
        <p:nvSpPr>
          <p:cNvPr id="28675" name="object 3"/>
          <p:cNvSpPr txBox="1">
            <a:spLocks noChangeArrowheads="1"/>
          </p:cNvSpPr>
          <p:nvPr/>
        </p:nvSpPr>
        <p:spPr bwMode="auto">
          <a:xfrm>
            <a:off x="792480" y="1464945"/>
            <a:ext cx="769556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9048" rIns="0" bIns="0">
            <a:spAutoFit/>
          </a:bodyPr>
          <a:lstStyle>
            <a:lvl1pPr marL="365125" indent="-352425" eaLnBrk="0" hangingPunct="0">
              <a:tabLst>
                <a:tab pos="3651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365125"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3651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3651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3651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9pPr>
          </a:lstStyle>
          <a:p>
            <a:pPr eaLnBrk="1" hangingPunct="1">
              <a:buSzPct val="95000"/>
              <a:buFontTx/>
              <a:buAutoNum type="arabicParenBoth"/>
            </a:pPr>
            <a:r>
              <a:rPr lang="zh-CN" altLang="en-US" sz="2100" b="1" dirty="0">
                <a:latin typeface="宋体" panose="02010600030101010101" pitchFamily="2" charset="-122"/>
              </a:rPr>
              <a:t>靠“现行套路教学”得不到高分，命题多采用</a:t>
            </a:r>
            <a:r>
              <a:rPr lang="zh-CN" altLang="en-US" sz="2100" b="1" dirty="0">
                <a:solidFill>
                  <a:srgbClr val="FF0000"/>
                </a:solidFill>
                <a:latin typeface="宋体" panose="02010600030101010101" pitchFamily="2" charset="-122"/>
              </a:rPr>
              <a:t>真实问题情境</a:t>
            </a:r>
            <a:r>
              <a:rPr lang="zh-CN" altLang="en-US" sz="2100" b="1" dirty="0">
                <a:latin typeface="宋体" panose="02010600030101010101" pitchFamily="2" charset="-122"/>
              </a:rPr>
              <a:t>。</a:t>
            </a:r>
            <a:endParaRPr lang="zh-CN" altLang="en-US" sz="2100" dirty="0">
              <a:latin typeface="宋体" panose="02010600030101010101" pitchFamily="2" charset="-122"/>
            </a:endParaRPr>
          </a:p>
          <a:p>
            <a:pPr eaLnBrk="1" hangingPunct="1">
              <a:buSzPct val="95000"/>
              <a:buFontTx/>
              <a:buAutoNum type="arabicParenBoth" startAt="2"/>
            </a:pPr>
            <a:r>
              <a:rPr lang="zh-CN" altLang="en-US" sz="2100" b="1" dirty="0">
                <a:latin typeface="宋体" panose="02010600030101010101" pitchFamily="2" charset="-122"/>
              </a:rPr>
              <a:t>靠“刷题训练”得不到高分，命题</a:t>
            </a:r>
            <a:r>
              <a:rPr lang="zh-CN" altLang="en-US" sz="2100" b="1" dirty="0">
                <a:solidFill>
                  <a:srgbClr val="FF0000"/>
                </a:solidFill>
                <a:latin typeface="宋体" panose="02010600030101010101" pitchFamily="2" charset="-122"/>
              </a:rPr>
              <a:t>创新试题内容呈现方式、思维方式，评价方式走向多元化</a:t>
            </a:r>
            <a:r>
              <a:rPr lang="zh-CN" altLang="en-US" sz="2100" b="1" dirty="0">
                <a:latin typeface="宋体" panose="02010600030101010101" pitchFamily="2" charset="-122"/>
              </a:rPr>
              <a:t>。</a:t>
            </a:r>
            <a:endParaRPr lang="en-US" altLang="zh-CN" sz="2100" b="1" dirty="0">
              <a:latin typeface="宋体" panose="02010600030101010101" pitchFamily="2" charset="-122"/>
            </a:endParaRPr>
          </a:p>
          <a:p>
            <a:pPr eaLnBrk="1" hangingPunct="1">
              <a:buSzPct val="95000"/>
              <a:buFontTx/>
              <a:buAutoNum type="arabicParenBoth" startAt="2"/>
            </a:pPr>
            <a:r>
              <a:rPr lang="zh-CN" altLang="en-US" sz="2100" b="1" dirty="0">
                <a:latin typeface="宋体" panose="02010600030101010101" pitchFamily="2" charset="-122"/>
              </a:rPr>
              <a:t>单靠知识教学，得不到高分，命题考查</a:t>
            </a:r>
            <a:r>
              <a:rPr lang="zh-CN" altLang="en-US" sz="2100" b="1" dirty="0">
                <a:solidFill>
                  <a:srgbClr val="FF0000"/>
                </a:solidFill>
                <a:latin typeface="宋体" panose="02010600030101010101" pitchFamily="2" charset="-122"/>
              </a:rPr>
              <a:t>核心学术知识、学科本质、学科关键能力、学科核心素养</a:t>
            </a:r>
            <a:r>
              <a:rPr lang="zh-CN" altLang="en-US" sz="2100" b="1" dirty="0">
                <a:latin typeface="宋体" panose="02010600030101010101" pitchFamily="2" charset="-122"/>
              </a:rPr>
              <a:t>。教学中要重新定义知识，重新定义学习，重新定义教育；</a:t>
            </a:r>
            <a:endParaRPr lang="zh-CN" altLang="en-US" sz="2100" dirty="0">
              <a:latin typeface="宋体" panose="02010600030101010101" pitchFamily="2" charset="-122"/>
            </a:endParaRPr>
          </a:p>
          <a:p>
            <a:pPr eaLnBrk="1" hangingPunct="1">
              <a:buSzPct val="95000"/>
              <a:buFontTx/>
              <a:buAutoNum type="arabicParenBoth" startAt="4"/>
            </a:pPr>
            <a:r>
              <a:rPr lang="zh-CN" altLang="en-US" sz="2100" b="1" dirty="0">
                <a:latin typeface="宋体" panose="02010600030101010101" pitchFamily="2" charset="-122"/>
              </a:rPr>
              <a:t>用新高考、新课标、新教学、新评价的全新理念，开展学科教学和跨学科教学，让学校发生</a:t>
            </a:r>
            <a:r>
              <a:rPr lang="zh-CN" altLang="en-US" sz="2100" b="1" dirty="0">
                <a:solidFill>
                  <a:srgbClr val="FF0000"/>
                </a:solidFill>
                <a:latin typeface="宋体" panose="02010600030101010101" pitchFamily="2" charset="-122"/>
              </a:rPr>
              <a:t>真实学习和深度学习</a:t>
            </a:r>
            <a:r>
              <a:rPr lang="zh-CN" altLang="en-US" sz="2100" b="1" dirty="0">
                <a:latin typeface="宋体" panose="02010600030101010101" pitchFamily="2" charset="-122"/>
              </a:rPr>
              <a:t>。</a:t>
            </a:r>
            <a:endParaRPr lang="zh-CN" altLang="en-US" sz="2100" dirty="0">
              <a:latin typeface="宋体" panose="02010600030101010101" pitchFamily="2" charset="-122"/>
            </a:endParaRPr>
          </a:p>
        </p:txBody>
      </p:sp>
      <p:pic>
        <p:nvPicPr>
          <p:cNvPr id="2" name="图片 1" descr="fae4a969aa573aa59f5379cf08f9172d"/>
          <p:cNvPicPr>
            <a:picLocks noChangeAspect="1"/>
          </p:cNvPicPr>
          <p:nvPr/>
        </p:nvPicPr>
        <p:blipFill>
          <a:blip r:embed="rId1"/>
          <a:stretch>
            <a:fillRect/>
          </a:stretch>
        </p:blipFill>
        <p:spPr>
          <a:xfrm>
            <a:off x="-1270" y="-21590"/>
            <a:ext cx="9147175" cy="5186045"/>
          </a:xfrm>
          <a:prstGeom prst="rect">
            <a:avLst/>
          </a:prstGeom>
        </p:spPr>
      </p:pic>
      <p:sp>
        <p:nvSpPr>
          <p:cNvPr id="109604" name="文本框 1"/>
          <p:cNvSpPr txBox="1"/>
          <p:nvPr/>
        </p:nvSpPr>
        <p:spPr>
          <a:xfrm>
            <a:off x="917575" y="345440"/>
            <a:ext cx="7633970" cy="4554220"/>
          </a:xfrm>
          <a:prstGeom prst="rect">
            <a:avLst/>
          </a:prstGeom>
          <a:noFill/>
          <a:ln w="9525">
            <a:noFill/>
          </a:ln>
        </p:spPr>
        <p:txBody>
          <a:bodyPr wrap="square" anchor="t">
            <a:spAutoFit/>
          </a:bodyPr>
          <a:lstStyle/>
          <a:p>
            <a:pPr indent="266700"/>
            <a:r>
              <a:rPr lang="zh-CN" altLang="en-US" sz="2000" b="1" dirty="0">
                <a:latin typeface="宋体" panose="02010600030101010101" pitchFamily="2" charset="-122"/>
                <a:ea typeface="等线" panose="02010600030101010101" charset="-122"/>
                <a:sym typeface="+mn-ea"/>
              </a:rPr>
              <a:t>命题和阅卷原则</a:t>
            </a:r>
            <a:endParaRPr lang="zh-CN" altLang="en-US" sz="2000" b="1" dirty="0">
              <a:latin typeface="宋体" panose="02010600030101010101" pitchFamily="2" charset="-122"/>
              <a:ea typeface="等线" panose="02010600030101010101" charset="-122"/>
              <a:sym typeface="+mn-ea"/>
            </a:endParaRPr>
          </a:p>
          <a:p>
            <a:pPr indent="266700"/>
            <a:r>
              <a:rPr lang="zh-CN" altLang="en-US" b="1" dirty="0">
                <a:latin typeface="黑体" panose="02010609060101010101" charset="-122"/>
                <a:ea typeface="黑体" panose="02010609060101010101" charset="-122"/>
                <a:sym typeface="+mn-ea"/>
              </a:rPr>
              <a:t>（</a:t>
            </a:r>
            <a:r>
              <a:rPr lang="en-US" altLang="zh-CN" b="1" dirty="0">
                <a:latin typeface="黑体" panose="02010609060101010101" charset="-122"/>
                <a:ea typeface="黑体" panose="02010609060101010101" charset="-122"/>
                <a:sym typeface="+mn-ea"/>
              </a:rPr>
              <a:t>1</a:t>
            </a:r>
            <a:r>
              <a:rPr lang="zh-CN" altLang="en-US" b="1" dirty="0">
                <a:latin typeface="黑体" panose="02010609060101010101" charset="-122"/>
                <a:ea typeface="黑体" panose="02010609060101010101" charset="-122"/>
                <a:sym typeface="+mn-ea"/>
              </a:rPr>
              <a:t>）以语文核心素养为考查目标，依据高中学生语文学业质量标准</a:t>
            </a:r>
            <a:endParaRPr lang="zh-CN" altLang="en-US" b="1" dirty="0">
              <a:latin typeface="黑体" panose="02010609060101010101" charset="-122"/>
              <a:ea typeface="黑体" panose="02010609060101010101" charset="-122"/>
            </a:endParaRPr>
          </a:p>
          <a:p>
            <a:pPr indent="266700" eaLnBrk="0" hangingPunct="0">
              <a:lnSpc>
                <a:spcPct val="150000"/>
              </a:lnSpc>
            </a:pPr>
            <a:r>
              <a:rPr lang="zh-CN" altLang="en-US" b="1" dirty="0">
                <a:latin typeface="黑体" panose="02010609060101010101" charset="-122"/>
                <a:ea typeface="黑体" panose="02010609060101010101" charset="-122"/>
                <a:sym typeface="+mn-ea"/>
              </a:rPr>
              <a:t>相应阶段要求，通过“阅读与鉴赏” “表达与交流”“梳理与探究”</a:t>
            </a:r>
            <a:endParaRPr lang="zh-CN" altLang="en-US" b="1" dirty="0">
              <a:latin typeface="黑体" panose="02010609060101010101" charset="-122"/>
              <a:ea typeface="黑体" panose="02010609060101010101" charset="-122"/>
            </a:endParaRPr>
          </a:p>
          <a:p>
            <a:pPr indent="266700" eaLnBrk="0" hangingPunct="0">
              <a:lnSpc>
                <a:spcPct val="150000"/>
              </a:lnSpc>
            </a:pPr>
            <a:r>
              <a:rPr lang="zh-CN" altLang="en-US" b="1" dirty="0">
                <a:latin typeface="黑体" panose="02010609060101010101" charset="-122"/>
                <a:ea typeface="黑体" panose="02010609060101010101" charset="-122"/>
                <a:sym typeface="+mn-ea"/>
              </a:rPr>
              <a:t>等语文实践活动，呈现核心素养的发展过程与现有水平。</a:t>
            </a:r>
            <a:endParaRPr lang="zh-CN" altLang="en-US" b="1" dirty="0">
              <a:latin typeface="黑体" panose="02010609060101010101" charset="-122"/>
              <a:ea typeface="黑体" panose="02010609060101010101" charset="-122"/>
            </a:endParaRPr>
          </a:p>
          <a:p>
            <a:pPr indent="266700" eaLnBrk="0" hangingPunct="0">
              <a:lnSpc>
                <a:spcPct val="150000"/>
              </a:lnSpc>
            </a:pPr>
            <a:r>
              <a:rPr lang="zh-CN" altLang="en-US" b="1" dirty="0">
                <a:latin typeface="黑体" panose="02010609060101010101" charset="-122"/>
                <a:ea typeface="黑体" panose="02010609060101010101" charset="-122"/>
                <a:sym typeface="+mn-ea"/>
              </a:rPr>
              <a:t> （</a:t>
            </a:r>
            <a:r>
              <a:rPr lang="en-US" altLang="zh-CN" b="1" dirty="0">
                <a:latin typeface="黑体" panose="02010609060101010101" charset="-122"/>
                <a:ea typeface="黑体" panose="02010609060101010101" charset="-122"/>
                <a:sym typeface="+mn-ea"/>
              </a:rPr>
              <a:t>2</a:t>
            </a:r>
            <a:r>
              <a:rPr lang="zh-CN" altLang="en-US" b="1" dirty="0">
                <a:latin typeface="黑体" panose="02010609060101010101" charset="-122"/>
                <a:ea typeface="黑体" panose="02010609060101010101" charset="-122"/>
                <a:sym typeface="+mn-ea"/>
              </a:rPr>
              <a:t>）以情境任务作为试题载体，让学生在个人体验、社会生活和学</a:t>
            </a:r>
            <a:endParaRPr lang="zh-CN" altLang="en-US" b="1" dirty="0">
              <a:latin typeface="黑体" panose="02010609060101010101" charset="-122"/>
              <a:ea typeface="黑体" panose="02010609060101010101" charset="-122"/>
            </a:endParaRPr>
          </a:p>
          <a:p>
            <a:pPr indent="266700" eaLnBrk="0" hangingPunct="0">
              <a:lnSpc>
                <a:spcPct val="150000"/>
              </a:lnSpc>
            </a:pPr>
            <a:r>
              <a:rPr lang="zh-CN" altLang="en-US" b="1" dirty="0">
                <a:latin typeface="黑体" panose="02010609060101010101" charset="-122"/>
                <a:ea typeface="黑体" panose="02010609060101010101" charset="-122"/>
                <a:sym typeface="+mn-ea"/>
              </a:rPr>
              <a:t>科认知等特定情境中完成不同学习任务，呈现语文学习的不同表现。</a:t>
            </a:r>
            <a:endParaRPr lang="zh-CN" altLang="en-US" b="1" dirty="0">
              <a:latin typeface="黑体" panose="02010609060101010101" charset="-122"/>
              <a:ea typeface="黑体" panose="02010609060101010101" charset="-122"/>
            </a:endParaRPr>
          </a:p>
          <a:p>
            <a:pPr indent="266700" eaLnBrk="0" hangingPunct="0">
              <a:lnSpc>
                <a:spcPct val="150000"/>
              </a:lnSpc>
            </a:pPr>
            <a:r>
              <a:rPr lang="zh-CN" altLang="en-US" b="1" dirty="0">
                <a:latin typeface="黑体" panose="02010609060101010101" charset="-122"/>
                <a:ea typeface="黑体" panose="02010609060101010101" charset="-122"/>
                <a:sym typeface="+mn-ea"/>
              </a:rPr>
              <a:t> （</a:t>
            </a:r>
            <a:r>
              <a:rPr lang="en-US" altLang="zh-CN" b="1" dirty="0">
                <a:latin typeface="黑体" panose="02010609060101010101" charset="-122"/>
                <a:ea typeface="黑体" panose="02010609060101010101" charset="-122"/>
                <a:sym typeface="+mn-ea"/>
              </a:rPr>
              <a:t>3</a:t>
            </a:r>
            <a:r>
              <a:rPr lang="zh-CN" altLang="en-US" b="1" dirty="0">
                <a:latin typeface="黑体" panose="02010609060101010101" charset="-122"/>
                <a:ea typeface="黑体" panose="02010609060101010101" charset="-122"/>
                <a:sym typeface="+mn-ea"/>
              </a:rPr>
              <a:t>）以综合考查作为命题导向，通过综合性言语实践活动，考查学</a:t>
            </a:r>
            <a:endParaRPr lang="zh-CN" altLang="en-US" b="1" dirty="0">
              <a:latin typeface="黑体" panose="02010609060101010101" charset="-122"/>
              <a:ea typeface="黑体" panose="02010609060101010101" charset="-122"/>
            </a:endParaRPr>
          </a:p>
          <a:p>
            <a:pPr indent="266700" eaLnBrk="0" hangingPunct="0">
              <a:lnSpc>
                <a:spcPct val="150000"/>
              </a:lnSpc>
            </a:pPr>
            <a:r>
              <a:rPr lang="zh-CN" altLang="en-US" b="1" dirty="0">
                <a:latin typeface="黑体" panose="02010609060101010101" charset="-122"/>
                <a:ea typeface="黑体" panose="02010609060101010101" charset="-122"/>
                <a:sym typeface="+mn-ea"/>
              </a:rPr>
              <a:t>生语文学习能力和水平。</a:t>
            </a:r>
            <a:r>
              <a:rPr lang="zh-CN" altLang="en-US" b="1" dirty="0">
                <a:solidFill>
                  <a:srgbClr val="FF0000"/>
                </a:solidFill>
                <a:latin typeface="黑体" panose="02010609060101010101" charset="-122"/>
                <a:ea typeface="黑体" panose="02010609060101010101" charset="-122"/>
                <a:sym typeface="+mn-ea"/>
              </a:rPr>
              <a:t>避免以单纯的知识点和能力点设计考题，避</a:t>
            </a:r>
            <a:endParaRPr lang="zh-CN" altLang="en-US" b="1" dirty="0">
              <a:solidFill>
                <a:srgbClr val="FF0000"/>
              </a:solidFill>
              <a:latin typeface="黑体" panose="02010609060101010101" charset="-122"/>
              <a:ea typeface="黑体" panose="02010609060101010101" charset="-122"/>
            </a:endParaRPr>
          </a:p>
          <a:p>
            <a:pPr indent="266700" eaLnBrk="0" hangingPunct="0">
              <a:lnSpc>
                <a:spcPct val="150000"/>
              </a:lnSpc>
            </a:pPr>
            <a:r>
              <a:rPr lang="zh-CN" altLang="en-US" b="1" dirty="0">
                <a:solidFill>
                  <a:srgbClr val="FF0000"/>
                </a:solidFill>
                <a:latin typeface="黑体" panose="02010609060101010101" charset="-122"/>
                <a:ea typeface="黑体" panose="02010609060101010101" charset="-122"/>
                <a:sym typeface="+mn-ea"/>
              </a:rPr>
              <a:t>免导致死记硬背。</a:t>
            </a:r>
            <a:r>
              <a:rPr lang="zh-CN" altLang="en-US" b="1" dirty="0">
                <a:latin typeface="黑体" panose="02010609060101010101" charset="-122"/>
                <a:ea typeface="黑体" panose="02010609060101010101" charset="-122"/>
                <a:sym typeface="+mn-ea"/>
              </a:rPr>
              <a:t>倡导综合性的测试形式，可围绕</a:t>
            </a:r>
            <a:r>
              <a:rPr lang="zh-CN" altLang="en-US" b="1" dirty="0">
                <a:solidFill>
                  <a:srgbClr val="FF0000"/>
                </a:solidFill>
                <a:latin typeface="黑体" panose="02010609060101010101" charset="-122"/>
                <a:ea typeface="黑体" panose="02010609060101010101" charset="-122"/>
                <a:sym typeface="+mn-ea"/>
              </a:rPr>
              <a:t>情境</a:t>
            </a:r>
            <a:r>
              <a:rPr lang="zh-CN" altLang="en-US" b="1" dirty="0">
                <a:latin typeface="黑体" panose="02010609060101010101" charset="-122"/>
                <a:ea typeface="黑体" panose="02010609060101010101" charset="-122"/>
                <a:sym typeface="+mn-ea"/>
              </a:rPr>
              <a:t>选择相关材料， 设置一组有内在联系的、指向核心素养的问题或任务。</a:t>
            </a:r>
            <a:endParaRPr lang="zh-CN" altLang="en-US" b="1" dirty="0">
              <a:latin typeface="黑体" panose="02010609060101010101" charset="-122"/>
              <a:ea typeface="黑体" panose="02010609060101010101" charset="-122"/>
            </a:endParaRPr>
          </a:p>
          <a:p>
            <a:pPr indent="266700"/>
            <a:endParaRPr lang="zh-CN" altLang="en-US" b="1" dirty="0">
              <a:latin typeface="宋体" panose="02010600030101010101" pitchFamily="2" charset="-122"/>
              <a:ea typeface="等线" panose="02010600030101010101" charset="-122"/>
              <a:sym typeface="+mn-ea"/>
            </a:endParaRPr>
          </a:p>
          <a:p>
            <a:pPr indent="266700" fontAlgn="auto">
              <a:lnSpc>
                <a:spcPct val="100000"/>
              </a:lnSpc>
            </a:pPr>
            <a:endParaRPr lang="zh-CN" altLang="en-US"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object 2"/>
          <p:cNvSpPr>
            <a:spLocks noGrp="1"/>
          </p:cNvSpPr>
          <p:nvPr>
            <p:ph type="title"/>
          </p:nvPr>
        </p:nvSpPr>
        <p:spPr>
          <a:xfrm>
            <a:off x="792480" y="678815"/>
            <a:ext cx="2252980" cy="378460"/>
          </a:xfrm>
        </p:spPr>
        <p:txBody>
          <a:bodyPr vert="horz" wrap="square" lIns="0" tIns="9525" rIns="0" bIns="0" rtlCol="0" anchor="ctr">
            <a:spAutoFit/>
          </a:bodyPr>
          <a:lstStyle/>
          <a:p>
            <a:pPr marL="12700">
              <a:spcBef>
                <a:spcPts val="100"/>
              </a:spcBef>
            </a:pPr>
            <a:r>
              <a:rPr lang="zh-CN" altLang="zh-CN" sz="2400" b="1" dirty="0">
                <a:solidFill>
                  <a:srgbClr val="404040"/>
                </a:solidFill>
              </a:rPr>
              <a:t>四点启示：</a:t>
            </a:r>
            <a:endParaRPr lang="zh-CN" altLang="zh-CN" sz="2400" b="1" dirty="0"/>
          </a:p>
        </p:txBody>
      </p:sp>
      <p:sp>
        <p:nvSpPr>
          <p:cNvPr id="28675" name="object 3"/>
          <p:cNvSpPr txBox="1">
            <a:spLocks noChangeArrowheads="1"/>
          </p:cNvSpPr>
          <p:nvPr/>
        </p:nvSpPr>
        <p:spPr bwMode="auto">
          <a:xfrm>
            <a:off x="792480" y="1464945"/>
            <a:ext cx="7695565" cy="259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9048" rIns="0" bIns="0">
            <a:spAutoFit/>
          </a:bodyPr>
          <a:lstStyle>
            <a:lvl1pPr marL="365125" indent="-352425" eaLnBrk="0" hangingPunct="0">
              <a:tabLst>
                <a:tab pos="365125" algn="l"/>
              </a:tabLst>
              <a:defRPr>
                <a:solidFill>
                  <a:schemeClr val="tx1"/>
                </a:solidFill>
                <a:latin typeface="Arial" panose="020B0604020202020204" pitchFamily="34" charset="0"/>
                <a:ea typeface="宋体" panose="02010600030101010101" pitchFamily="2" charset="-122"/>
              </a:defRPr>
            </a:lvl1pPr>
            <a:lvl2pPr marL="742950" indent="-285750" eaLnBrk="0" hangingPunct="0">
              <a:tabLst>
                <a:tab pos="365125" algn="l"/>
              </a:tabLst>
              <a:defRPr>
                <a:solidFill>
                  <a:schemeClr val="tx1"/>
                </a:solidFill>
                <a:latin typeface="Arial" panose="020B0604020202020204" pitchFamily="34" charset="0"/>
                <a:ea typeface="宋体" panose="02010600030101010101" pitchFamily="2" charset="-122"/>
              </a:defRPr>
            </a:lvl2pPr>
            <a:lvl3pPr marL="1143000" indent="-228600" eaLnBrk="0" hangingPunct="0">
              <a:tabLst>
                <a:tab pos="365125" algn="l"/>
              </a:tabLst>
              <a:defRPr>
                <a:solidFill>
                  <a:schemeClr val="tx1"/>
                </a:solidFill>
                <a:latin typeface="Arial" panose="020B0604020202020204" pitchFamily="34" charset="0"/>
                <a:ea typeface="宋体" panose="02010600030101010101" pitchFamily="2" charset="-122"/>
              </a:defRPr>
            </a:lvl3pPr>
            <a:lvl4pPr marL="1600200" indent="-228600" eaLnBrk="0" hangingPunct="0">
              <a:tabLst>
                <a:tab pos="365125" algn="l"/>
              </a:tabLst>
              <a:defRPr>
                <a:solidFill>
                  <a:schemeClr val="tx1"/>
                </a:solidFill>
                <a:latin typeface="Arial" panose="020B0604020202020204" pitchFamily="34" charset="0"/>
                <a:ea typeface="宋体" panose="02010600030101010101" pitchFamily="2" charset="-122"/>
              </a:defRPr>
            </a:lvl4pPr>
            <a:lvl5pPr marL="2057400" indent="-228600" eaLnBrk="0" hangingPunct="0">
              <a:tabLst>
                <a:tab pos="365125" algn="l"/>
              </a:tabLst>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tabLst>
                <a:tab pos="365125" algn="l"/>
              </a:tabLst>
              <a:defRPr>
                <a:solidFill>
                  <a:schemeClr val="tx1"/>
                </a:solidFill>
                <a:latin typeface="Arial" panose="020B0604020202020204" pitchFamily="34" charset="0"/>
                <a:ea typeface="宋体" panose="02010600030101010101" pitchFamily="2" charset="-122"/>
              </a:defRPr>
            </a:lvl9pPr>
          </a:lstStyle>
          <a:p>
            <a:pPr eaLnBrk="1" hangingPunct="1">
              <a:buSzPct val="95000"/>
              <a:buFontTx/>
              <a:buAutoNum type="arabicParenBoth"/>
            </a:pPr>
            <a:r>
              <a:rPr lang="zh-CN" altLang="en-US" sz="2100" b="1" dirty="0">
                <a:latin typeface="宋体" panose="02010600030101010101" pitchFamily="2" charset="-122"/>
              </a:rPr>
              <a:t>靠“现行套路教学”得不到高分，命题多采用</a:t>
            </a:r>
            <a:r>
              <a:rPr lang="zh-CN" altLang="en-US" sz="2100" b="1" dirty="0">
                <a:solidFill>
                  <a:srgbClr val="FF0000"/>
                </a:solidFill>
                <a:latin typeface="宋体" panose="02010600030101010101" pitchFamily="2" charset="-122"/>
              </a:rPr>
              <a:t>真实问题情境</a:t>
            </a:r>
            <a:r>
              <a:rPr lang="zh-CN" altLang="en-US" sz="2100" b="1" dirty="0">
                <a:latin typeface="宋体" panose="02010600030101010101" pitchFamily="2" charset="-122"/>
              </a:rPr>
              <a:t>。</a:t>
            </a:r>
            <a:endParaRPr lang="zh-CN" altLang="en-US" sz="2100" dirty="0">
              <a:latin typeface="宋体" panose="02010600030101010101" pitchFamily="2" charset="-122"/>
            </a:endParaRPr>
          </a:p>
          <a:p>
            <a:pPr eaLnBrk="1" hangingPunct="1">
              <a:buSzPct val="95000"/>
              <a:buFontTx/>
              <a:buAutoNum type="arabicParenBoth" startAt="2"/>
            </a:pPr>
            <a:r>
              <a:rPr lang="zh-CN" altLang="en-US" sz="2100" b="1" dirty="0">
                <a:latin typeface="宋体" panose="02010600030101010101" pitchFamily="2" charset="-122"/>
              </a:rPr>
              <a:t>靠“刷题训练”得不到高分，命题</a:t>
            </a:r>
            <a:r>
              <a:rPr lang="zh-CN" altLang="en-US" sz="2100" b="1" dirty="0">
                <a:solidFill>
                  <a:srgbClr val="FF0000"/>
                </a:solidFill>
                <a:latin typeface="宋体" panose="02010600030101010101" pitchFamily="2" charset="-122"/>
              </a:rPr>
              <a:t>创新试题内容呈现方式、思维方式，评价方式走向多元化</a:t>
            </a:r>
            <a:r>
              <a:rPr lang="zh-CN" altLang="en-US" sz="2100" b="1" dirty="0">
                <a:latin typeface="宋体" panose="02010600030101010101" pitchFamily="2" charset="-122"/>
              </a:rPr>
              <a:t>。</a:t>
            </a:r>
            <a:endParaRPr lang="en-US" altLang="zh-CN" sz="2100" b="1" dirty="0">
              <a:latin typeface="宋体" panose="02010600030101010101" pitchFamily="2" charset="-122"/>
            </a:endParaRPr>
          </a:p>
          <a:p>
            <a:pPr eaLnBrk="1" hangingPunct="1">
              <a:buSzPct val="95000"/>
              <a:buFontTx/>
              <a:buAutoNum type="arabicParenBoth" startAt="2"/>
            </a:pPr>
            <a:r>
              <a:rPr lang="zh-CN" altLang="en-US" sz="2100" b="1" dirty="0">
                <a:latin typeface="宋体" panose="02010600030101010101" pitchFamily="2" charset="-122"/>
              </a:rPr>
              <a:t>单靠知识教学，得不到高分，命题考查</a:t>
            </a:r>
            <a:r>
              <a:rPr lang="zh-CN" altLang="en-US" sz="2100" b="1" dirty="0">
                <a:solidFill>
                  <a:srgbClr val="FF0000"/>
                </a:solidFill>
                <a:latin typeface="宋体" panose="02010600030101010101" pitchFamily="2" charset="-122"/>
              </a:rPr>
              <a:t>核心学术知识、学科本质、学科关键能力、学科核心素养</a:t>
            </a:r>
            <a:r>
              <a:rPr lang="zh-CN" altLang="en-US" sz="2100" b="1" dirty="0">
                <a:latin typeface="宋体" panose="02010600030101010101" pitchFamily="2" charset="-122"/>
              </a:rPr>
              <a:t>。教学中要重新定义知识，重新定义学习，重新定义教育；</a:t>
            </a:r>
            <a:endParaRPr lang="zh-CN" altLang="en-US" sz="2100" dirty="0">
              <a:latin typeface="宋体" panose="02010600030101010101" pitchFamily="2" charset="-122"/>
            </a:endParaRPr>
          </a:p>
          <a:p>
            <a:pPr eaLnBrk="1" hangingPunct="1">
              <a:buSzPct val="95000"/>
              <a:buFontTx/>
              <a:buAutoNum type="arabicParenBoth" startAt="4"/>
            </a:pPr>
            <a:r>
              <a:rPr lang="zh-CN" altLang="en-US" sz="2100" b="1" dirty="0">
                <a:latin typeface="宋体" panose="02010600030101010101" pitchFamily="2" charset="-122"/>
              </a:rPr>
              <a:t>用新高考、新课标、新教学、新评价的全新理念，开展学科教学和跨学科教学，让学校发生</a:t>
            </a:r>
            <a:r>
              <a:rPr lang="zh-CN" altLang="en-US" sz="2100" b="1" dirty="0">
                <a:solidFill>
                  <a:srgbClr val="FF0000"/>
                </a:solidFill>
                <a:latin typeface="宋体" panose="02010600030101010101" pitchFamily="2" charset="-122"/>
              </a:rPr>
              <a:t>真实学习和深度学习</a:t>
            </a:r>
            <a:r>
              <a:rPr lang="zh-CN" altLang="en-US" sz="2100" b="1" dirty="0">
                <a:latin typeface="宋体" panose="02010600030101010101" pitchFamily="2" charset="-122"/>
              </a:rPr>
              <a:t>。</a:t>
            </a:r>
            <a:endParaRPr lang="zh-CN" altLang="en-US" sz="2100" dirty="0">
              <a:latin typeface="宋体" panose="02010600030101010101" pitchFamily="2" charset="-122"/>
            </a:endParaRPr>
          </a:p>
        </p:txBody>
      </p:sp>
      <p:pic>
        <p:nvPicPr>
          <p:cNvPr id="2" name="图片 1" descr="fae4a969aa573aa59f5379cf08f9172d"/>
          <p:cNvPicPr>
            <a:picLocks noChangeAspect="1"/>
          </p:cNvPicPr>
          <p:nvPr/>
        </p:nvPicPr>
        <p:blipFill>
          <a:blip r:embed="rId1"/>
          <a:stretch>
            <a:fillRect/>
          </a:stretch>
        </p:blipFill>
        <p:spPr>
          <a:xfrm>
            <a:off x="-1270" y="-21590"/>
            <a:ext cx="9147175" cy="5186045"/>
          </a:xfrm>
          <a:prstGeom prst="rect">
            <a:avLst/>
          </a:prstGeom>
        </p:spPr>
      </p:pic>
      <p:sp>
        <p:nvSpPr>
          <p:cNvPr id="109604" name="文本框 1"/>
          <p:cNvSpPr txBox="1"/>
          <p:nvPr/>
        </p:nvSpPr>
        <p:spPr>
          <a:xfrm>
            <a:off x="1143635" y="608965"/>
            <a:ext cx="7407910" cy="3169285"/>
          </a:xfrm>
          <a:prstGeom prst="rect">
            <a:avLst/>
          </a:prstGeom>
          <a:noFill/>
          <a:ln w="9525">
            <a:noFill/>
          </a:ln>
        </p:spPr>
        <p:txBody>
          <a:bodyPr wrap="square" anchor="t">
            <a:spAutoFit/>
          </a:bodyPr>
          <a:lstStyle/>
          <a:p>
            <a:pPr indent="266700"/>
            <a:r>
              <a:rPr lang="zh-CN" altLang="en-US" sz="2000" b="1" dirty="0">
                <a:latin typeface="宋体" panose="02010600030101010101" pitchFamily="2" charset="-122"/>
                <a:ea typeface="等线" panose="02010600030101010101" charset="-122"/>
                <a:sym typeface="+mn-ea"/>
              </a:rPr>
              <a:t>命题和阅卷原则</a:t>
            </a:r>
            <a:endParaRPr lang="zh-CN" altLang="en-US" sz="2000" b="1" dirty="0">
              <a:latin typeface="宋体" panose="02010600030101010101" pitchFamily="2" charset="-122"/>
              <a:ea typeface="等线" panose="02010600030101010101" charset="-122"/>
              <a:sym typeface="+mn-ea"/>
            </a:endParaRPr>
          </a:p>
          <a:p>
            <a:pPr indent="266700" fontAlgn="auto">
              <a:lnSpc>
                <a:spcPct val="100000"/>
              </a:lnSpc>
            </a:pPr>
            <a:r>
              <a:rPr lang="zh-CN" altLang="en-US" sz="2000" b="1" dirty="0">
                <a:latin typeface="黑体" panose="02010609060101010101" charset="-122"/>
                <a:ea typeface="黑体" panose="02010609060101010101" charset="-122"/>
                <a:sym typeface="+mn-ea"/>
              </a:rPr>
              <a:t>（</a:t>
            </a:r>
            <a:r>
              <a:rPr lang="en-US" altLang="zh-CN" sz="2000" b="1" dirty="0">
                <a:latin typeface="黑体" panose="02010609060101010101" charset="-122"/>
                <a:ea typeface="黑体" panose="02010609060101010101" charset="-122"/>
                <a:sym typeface="+mn-ea"/>
              </a:rPr>
              <a:t>4</a:t>
            </a:r>
            <a:r>
              <a:rPr lang="zh-CN" altLang="en-US" sz="2000" b="1" dirty="0">
                <a:latin typeface="黑体" panose="02010609060101010101" charset="-122"/>
                <a:ea typeface="黑体" panose="02010609060101010101" charset="-122"/>
                <a:sym typeface="+mn-ea"/>
              </a:rPr>
              <a:t>）选用的言语材料要具有时代性、典型性和多样性，贴近学生生活，充分体现语文学科特点，避免出现偏题、怪题。</a:t>
            </a:r>
            <a:endParaRPr lang="zh-CN" altLang="en-US" sz="2000" b="1" dirty="0">
              <a:latin typeface="黑体" panose="02010609060101010101" charset="-122"/>
              <a:ea typeface="黑体" panose="02010609060101010101" charset="-122"/>
            </a:endParaRPr>
          </a:p>
          <a:p>
            <a:pPr indent="266700" eaLnBrk="0" fontAlgn="auto" hangingPunct="0">
              <a:lnSpc>
                <a:spcPct val="100000"/>
              </a:lnSpc>
            </a:pPr>
            <a:r>
              <a:rPr lang="zh-CN" altLang="en-US" sz="2000" b="1" dirty="0">
                <a:latin typeface="黑体" panose="02010609060101010101" charset="-122"/>
                <a:ea typeface="黑体" panose="02010609060101010101" charset="-122"/>
                <a:sym typeface="+mn-ea"/>
              </a:rPr>
              <a:t>（</a:t>
            </a:r>
            <a:r>
              <a:rPr lang="en-US" altLang="zh-CN" sz="2000" b="1" dirty="0">
                <a:latin typeface="黑体" panose="02010609060101010101" charset="-122"/>
                <a:ea typeface="黑体" panose="02010609060101010101" charset="-122"/>
                <a:sym typeface="+mn-ea"/>
              </a:rPr>
              <a:t>5</a:t>
            </a:r>
            <a:r>
              <a:rPr lang="zh-CN" altLang="en-US" sz="2000" b="1" dirty="0">
                <a:latin typeface="黑体" panose="02010609060101010101" charset="-122"/>
                <a:ea typeface="黑体" panose="02010609060101010101" charset="-122"/>
                <a:sym typeface="+mn-ea"/>
              </a:rPr>
              <a:t>）测试形式要创新，多设置可供学生选择的题目，体现学生个性；多设置主观性、开放性的题目，展现学生智慧，鼓励学生发挥和创造。试卷结构和测试形式不应固化，以避免形成新的应试模式。</a:t>
            </a:r>
            <a:endParaRPr lang="zh-CN" altLang="en-US" sz="2000" b="1" dirty="0">
              <a:latin typeface="黑体" panose="02010609060101010101" charset="-122"/>
              <a:ea typeface="黑体" panose="02010609060101010101" charset="-122"/>
              <a:sym typeface="+mn-ea"/>
            </a:endParaRPr>
          </a:p>
          <a:p>
            <a:pPr indent="266700" eaLnBrk="0" fontAlgn="auto" hangingPunct="0">
              <a:lnSpc>
                <a:spcPct val="100000"/>
              </a:lnSpc>
            </a:pPr>
            <a:r>
              <a:rPr lang="zh-CN" altLang="en-US" sz="2000" b="1" dirty="0">
                <a:latin typeface="黑体" panose="02010609060101010101" charset="-122"/>
                <a:ea typeface="黑体" panose="02010609060101010101" charset="-122"/>
                <a:sym typeface="+mn-ea"/>
              </a:rPr>
              <a:t>（</a:t>
            </a:r>
            <a:r>
              <a:rPr lang="en-US" altLang="zh-CN" sz="2000" b="1" dirty="0">
                <a:latin typeface="黑体" panose="02010609060101010101" charset="-122"/>
                <a:ea typeface="黑体" panose="02010609060101010101" charset="-122"/>
                <a:sym typeface="+mn-ea"/>
              </a:rPr>
              <a:t>6</a:t>
            </a:r>
            <a:r>
              <a:rPr lang="zh-CN" altLang="en-US" sz="2000" b="1" dirty="0">
                <a:latin typeface="黑体" panose="02010609060101010101" charset="-122"/>
                <a:ea typeface="黑体" panose="02010609060101010101" charset="-122"/>
                <a:sym typeface="+mn-ea"/>
              </a:rPr>
              <a:t>）学业水平测试和高考命题的指向应保持一致。健全主观性、开放性试题的阅卷标准，逐步建立语文学科学业水平测试和高考阅卷人资格制。</a:t>
            </a:r>
            <a:endParaRPr lang="zh-CN" altLang="en-US" sz="2000" b="1" dirty="0">
              <a:latin typeface="黑体" panose="02010609060101010101" charset="-122"/>
              <a:ea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ae4a969aa573aa59f5379cf08f9172d"/>
          <p:cNvPicPr>
            <a:picLocks noChangeAspect="1"/>
          </p:cNvPicPr>
          <p:nvPr/>
        </p:nvPicPr>
        <p:blipFill>
          <a:blip r:embed="rId1"/>
          <a:stretch>
            <a:fillRect/>
          </a:stretch>
        </p:blipFill>
        <p:spPr>
          <a:xfrm>
            <a:off x="-1905" y="-21590"/>
            <a:ext cx="9147175" cy="5186045"/>
          </a:xfrm>
          <a:prstGeom prst="rect">
            <a:avLst/>
          </a:prstGeom>
        </p:spPr>
      </p:pic>
      <p:pic>
        <p:nvPicPr>
          <p:cNvPr id="29698" name="Picture 2" descr="D:\Users\ywwsn\Desktop\微信图片_2020010110363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10835" y="1911985"/>
            <a:ext cx="3637915" cy="211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699" name="矩形 1"/>
          <p:cNvSpPr>
            <a:spLocks noChangeArrowheads="1"/>
          </p:cNvSpPr>
          <p:nvPr/>
        </p:nvSpPr>
        <p:spPr bwMode="auto">
          <a:xfrm>
            <a:off x="316997" y="682195"/>
            <a:ext cx="8634679" cy="1245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US" altLang="zh-CN" sz="2100" b="1" dirty="0"/>
              <a:t>      </a:t>
            </a:r>
            <a:r>
              <a:rPr lang="en-US" altLang="zh-CN" b="1" dirty="0"/>
              <a:t>11</a:t>
            </a:r>
            <a:r>
              <a:rPr lang="zh-CN" altLang="en-US" b="1" dirty="0"/>
              <a:t>月</a:t>
            </a:r>
            <a:r>
              <a:rPr lang="en-US" altLang="zh-CN" b="1" dirty="0"/>
              <a:t>30</a:t>
            </a:r>
            <a:r>
              <a:rPr lang="zh-CN" altLang="zh-CN" b="1" dirty="0"/>
              <a:t>日，</a:t>
            </a:r>
            <a:r>
              <a:rPr lang="en-US" altLang="zh-CN" b="1" dirty="0"/>
              <a:t> 2020</a:t>
            </a:r>
            <a:r>
              <a:rPr lang="zh-CN" altLang="zh-CN" b="1" dirty="0"/>
              <a:t>新高考首次模考在山东省举行，这虽是一次模拟考试，但做为高考大省，又是新高考改革的先锋地区，山东省这一次模考也被视作新高考改革的风向标。未来高考的命题思路、考查形式、试题结构、出题重点，基本由此确定。</a:t>
            </a:r>
            <a:r>
              <a:rPr lang="zh-CN" altLang="en-US" b="1" dirty="0">
                <a:solidFill>
                  <a:srgbClr val="FF0000"/>
                </a:solidFill>
                <a:latin typeface="微软雅黑" panose="020B0503020204020204" charset="-122"/>
                <a:ea typeface="微软雅黑" panose="020B0503020204020204" charset="-122"/>
              </a:rPr>
              <a:t>基本体现了后考纲时代“一标一纲一体系”的考查</a:t>
            </a:r>
            <a:endParaRPr lang="zh-CN" altLang="zh-CN" sz="1350" dirty="0"/>
          </a:p>
        </p:txBody>
      </p:sp>
      <p:pic>
        <p:nvPicPr>
          <p:cNvPr id="7" name="Picture 4" descr="D:\Users\ywwsn\Desktop\微信图片_2020010110380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2740" y="1991995"/>
            <a:ext cx="4077970" cy="1807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627784" y="214013"/>
            <a:ext cx="3561715" cy="460375"/>
          </a:xfrm>
          <a:prstGeom prst="rect">
            <a:avLst/>
          </a:prstGeom>
        </p:spPr>
        <p:txBody>
          <a:bodyPr wrap="none">
            <a:spAutoFit/>
          </a:bodyPr>
          <a:lstStyle/>
          <a:p>
            <a:pPr>
              <a:defRPr/>
            </a:pPr>
            <a:r>
              <a:rPr lang="en-US" altLang="zh-CN" sz="2400" b="1" dirty="0">
                <a:solidFill>
                  <a:srgbClr val="0000FF"/>
                </a:solidFill>
                <a:latin typeface="等线 Light" panose="02010600030101010101" pitchFamily="2" charset="-122"/>
                <a:ea typeface="等线 Light" panose="02010600030101010101" pitchFamily="2" charset="-122"/>
                <a:cs typeface="+mj-cs"/>
              </a:rPr>
              <a:t>2020</a:t>
            </a:r>
            <a:r>
              <a:rPr lang="zh-CN" altLang="zh-CN" sz="2400" b="1" dirty="0">
                <a:solidFill>
                  <a:srgbClr val="0000FF"/>
                </a:solidFill>
                <a:latin typeface="等线 Light" panose="02010600030101010101" pitchFamily="2" charset="-122"/>
                <a:ea typeface="等线 Light" panose="02010600030101010101" pitchFamily="2" charset="-122"/>
                <a:cs typeface="+mj-cs"/>
              </a:rPr>
              <a:t>山东省模考试</a:t>
            </a:r>
            <a:r>
              <a:rPr lang="zh-CN" altLang="en-US" sz="2400" b="1" dirty="0">
                <a:solidFill>
                  <a:srgbClr val="0000FF"/>
                </a:solidFill>
                <a:latin typeface="等线 Light" panose="02010600030101010101" pitchFamily="2" charset="-122"/>
                <a:ea typeface="等线 Light" panose="02010600030101010101" pitchFamily="2" charset="-122"/>
                <a:cs typeface="+mj-cs"/>
              </a:rPr>
              <a:t>的探索</a:t>
            </a:r>
            <a:endParaRPr lang="zh-CN" altLang="en-US" sz="2400" b="1" dirty="0">
              <a:solidFill>
                <a:srgbClr val="0000FF"/>
              </a:solidFill>
              <a:latin typeface="等线 Light" panose="02010600030101010101" pitchFamily="2" charset="-122"/>
              <a:ea typeface="等线 Light" panose="02010600030101010101" pitchFamily="2" charset="-122"/>
              <a:cs typeface="+mj-cs"/>
            </a:endParaRPr>
          </a:p>
        </p:txBody>
      </p:sp>
      <p:pic>
        <p:nvPicPr>
          <p:cNvPr id="4" name="Picture 3" descr="D:\Users\ywwsn\Desktop\微信图片_20200101103734.png"/>
          <p:cNvPicPr>
            <a:picLocks noChangeAspect="1" noChangeArrowheads="1"/>
          </p:cNvPicPr>
          <p:nvPr/>
        </p:nvPicPr>
        <p:blipFill rotWithShape="1">
          <a:blip r:embed="rId4">
            <a:extLst>
              <a:ext uri="{28A0092B-C50C-407E-A947-70E740481C1C}">
                <a14:useLocalDpi xmlns:a14="http://schemas.microsoft.com/office/drawing/2010/main" val="0"/>
              </a:ext>
            </a:extLst>
          </a:blip>
          <a:srcRect t="6807"/>
          <a:stretch>
            <a:fillRect/>
          </a:stretch>
        </p:blipFill>
        <p:spPr bwMode="auto">
          <a:xfrm>
            <a:off x="1562735" y="3946525"/>
            <a:ext cx="3975100" cy="10814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ae4a969aa573aa59f5379cf08f9172d"/>
          <p:cNvPicPr>
            <a:picLocks noChangeAspect="1"/>
          </p:cNvPicPr>
          <p:nvPr/>
        </p:nvPicPr>
        <p:blipFill>
          <a:blip r:embed="rId1"/>
          <a:stretch>
            <a:fillRect/>
          </a:stretch>
        </p:blipFill>
        <p:spPr>
          <a:xfrm>
            <a:off x="6985" y="-21590"/>
            <a:ext cx="9138920" cy="5163820"/>
          </a:xfrm>
          <a:prstGeom prst="rect">
            <a:avLst/>
          </a:prstGeom>
        </p:spPr>
      </p:pic>
      <p:sp>
        <p:nvSpPr>
          <p:cNvPr id="26626" name="矩形 3"/>
          <p:cNvSpPr>
            <a:spLocks noChangeArrowheads="1"/>
          </p:cNvSpPr>
          <p:nvPr/>
        </p:nvSpPr>
        <p:spPr bwMode="auto">
          <a:xfrm>
            <a:off x="467544" y="573528"/>
            <a:ext cx="8316924" cy="3646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zh-CN" sz="2100" b="1" dirty="0"/>
              <a:t>2  </a:t>
            </a:r>
            <a:r>
              <a:rPr lang="zh-CN" altLang="zh-CN" sz="2100" b="1" dirty="0"/>
              <a:t>对课程目标的考查</a:t>
            </a:r>
            <a:endParaRPr lang="zh-CN" altLang="zh-CN" sz="2100" b="1" dirty="0"/>
          </a:p>
          <a:p>
            <a:pPr indent="457200">
              <a:defRPr/>
            </a:pPr>
            <a:r>
              <a:rPr lang="zh-CN" altLang="zh-CN" sz="2100" b="1" dirty="0"/>
              <a:t>本次试题在命题中充分体现《普通高中语文课程标准》中提出的以学科核心素养为依据的课程目标设置，</a:t>
            </a:r>
            <a:r>
              <a:rPr lang="zh-CN" altLang="zh-CN" sz="2100" b="1" dirty="0">
                <a:solidFill>
                  <a:srgbClr val="FF0000"/>
                </a:solidFill>
              </a:rPr>
              <a:t>重在以目标为导向，培养能力，升华素养。</a:t>
            </a:r>
            <a:endParaRPr lang="zh-CN" altLang="zh-CN" sz="2100" b="1" dirty="0">
              <a:solidFill>
                <a:srgbClr val="FF0000"/>
              </a:solidFill>
            </a:endParaRPr>
          </a:p>
          <a:p>
            <a:pPr indent="457200">
              <a:defRPr/>
            </a:pPr>
            <a:r>
              <a:rPr lang="zh-CN" altLang="zh-CN" sz="2100" b="1" dirty="0">
                <a:latin typeface="楷体" panose="02010609060101010101" pitchFamily="49" charset="-122"/>
                <a:ea typeface="楷体" panose="02010609060101010101" pitchFamily="49" charset="-122"/>
              </a:rPr>
              <a:t>刈禾女之歌</a:t>
            </a:r>
            <a:endParaRPr lang="en-US" altLang="zh-CN" sz="2100" b="1" dirty="0">
              <a:latin typeface="楷体" panose="02010609060101010101" pitchFamily="49" charset="-122"/>
              <a:ea typeface="楷体" panose="02010609060101010101" pitchFamily="49" charset="-122"/>
            </a:endParaRPr>
          </a:p>
          <a:p>
            <a:pPr indent="457200">
              <a:defRPr/>
            </a:pPr>
            <a:r>
              <a:rPr lang="zh-CN" altLang="zh-CN" sz="2100" b="1" dirty="0">
                <a:solidFill>
                  <a:srgbClr val="FF0000"/>
                </a:solidFill>
              </a:rPr>
              <a:t>让学生在文学的世界徜徉理解多样文化，鉴赏文学作品，增强形象思维能力，提升思维品质。</a:t>
            </a:r>
            <a:endParaRPr lang="zh-CN" altLang="zh-CN" sz="2100" b="1" dirty="0">
              <a:solidFill>
                <a:srgbClr val="FF0000"/>
              </a:solidFill>
            </a:endParaRPr>
          </a:p>
          <a:p>
            <a:pPr indent="457200">
              <a:defRPr/>
            </a:pPr>
            <a:r>
              <a:rPr lang="zh-CN" altLang="zh-CN" sz="2100" b="1" dirty="0">
                <a:latin typeface="楷体" panose="02010609060101010101" pitchFamily="49" charset="-122"/>
                <a:ea typeface="楷体" panose="02010609060101010101" pitchFamily="49" charset="-122"/>
              </a:rPr>
              <a:t>语言文字</a:t>
            </a:r>
            <a:r>
              <a:rPr lang="zh-CN" altLang="en-US" sz="2100" b="1" dirty="0">
                <a:latin typeface="楷体" panose="02010609060101010101" pitchFamily="49" charset="-122"/>
                <a:ea typeface="楷体" panose="02010609060101010101" pitchFamily="49" charset="-122"/>
              </a:rPr>
              <a:t>运用</a:t>
            </a:r>
            <a:r>
              <a:rPr lang="en-US" altLang="zh-CN" sz="2100" b="1" dirty="0">
                <a:latin typeface="楷体" panose="02010609060101010101" pitchFamily="49" charset="-122"/>
                <a:ea typeface="楷体" panose="02010609060101010101" pitchFamily="49" charset="-122"/>
              </a:rPr>
              <a:t> “</a:t>
            </a:r>
            <a:r>
              <a:rPr lang="zh-CN" altLang="zh-CN" sz="2100" b="1" dirty="0">
                <a:latin typeface="楷体" panose="02010609060101010101" pitchFamily="49" charset="-122"/>
                <a:ea typeface="楷体" panose="02010609060101010101" pitchFamily="49" charset="-122"/>
              </a:rPr>
              <a:t>济南的秋天是诗境的</a:t>
            </a:r>
            <a:r>
              <a:rPr lang="en-US" altLang="zh-CN" sz="2100" b="1" dirty="0">
                <a:latin typeface="楷体" panose="02010609060101010101" pitchFamily="49" charset="-122"/>
                <a:ea typeface="楷体" panose="02010609060101010101" pitchFamily="49" charset="-122"/>
              </a:rPr>
              <a:t>”</a:t>
            </a:r>
            <a:endParaRPr lang="en-US" altLang="zh-CN" sz="2100" b="1" dirty="0">
              <a:latin typeface="楷体" panose="02010609060101010101" pitchFamily="49" charset="-122"/>
              <a:ea typeface="楷体" panose="02010609060101010101" pitchFamily="49" charset="-122"/>
            </a:endParaRPr>
          </a:p>
          <a:p>
            <a:pPr indent="457200">
              <a:defRPr/>
            </a:pPr>
            <a:r>
              <a:rPr lang="zh-CN" altLang="zh-CN" sz="2100" b="1" dirty="0">
                <a:latin typeface="楷体" panose="02010609060101010101" pitchFamily="49" charset="-122"/>
                <a:ea typeface="楷体" panose="02010609060101010101" pitchFamily="49" charset="-122"/>
              </a:rPr>
              <a:t> </a:t>
            </a:r>
            <a:r>
              <a:rPr lang="zh-CN" altLang="zh-CN" sz="2100" b="1" dirty="0"/>
              <a:t>通过修辞手法的分析、句子的鉴赏评价及语言补写等形式，充分考查学生</a:t>
            </a:r>
            <a:r>
              <a:rPr lang="zh-CN" altLang="zh-CN" sz="2100" b="1" dirty="0">
                <a:solidFill>
                  <a:srgbClr val="FF0000"/>
                </a:solidFill>
              </a:rPr>
              <a:t>语言的积累与建构，增强学生对祖国语言文字的美感体验、美的表达。</a:t>
            </a:r>
            <a:endParaRPr lang="zh-CN" altLang="zh-CN" sz="21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ae4a969aa573aa59f5379cf08f9172d"/>
          <p:cNvPicPr>
            <a:picLocks noChangeAspect="1"/>
          </p:cNvPicPr>
          <p:nvPr/>
        </p:nvPicPr>
        <p:blipFill>
          <a:blip r:embed="rId1"/>
          <a:stretch>
            <a:fillRect/>
          </a:stretch>
        </p:blipFill>
        <p:spPr>
          <a:xfrm>
            <a:off x="-1270" y="-21590"/>
            <a:ext cx="9147175" cy="5186045"/>
          </a:xfrm>
          <a:prstGeom prst="rect">
            <a:avLst/>
          </a:prstGeom>
        </p:spPr>
      </p:pic>
      <p:sp>
        <p:nvSpPr>
          <p:cNvPr id="110593" name="Rectangle 1"/>
          <p:cNvSpPr/>
          <p:nvPr/>
        </p:nvSpPr>
        <p:spPr>
          <a:xfrm>
            <a:off x="346075" y="-58737"/>
            <a:ext cx="8494713" cy="5292725"/>
          </a:xfrm>
          <a:prstGeom prst="rect">
            <a:avLst/>
          </a:prstGeom>
          <a:noFill/>
          <a:ln w="9525">
            <a:noFill/>
          </a:ln>
        </p:spPr>
        <p:txBody>
          <a:bodyPr anchor="ctr">
            <a:spAutoFit/>
          </a:bodyPr>
          <a:lstStyle/>
          <a:p>
            <a:pPr indent="266700"/>
            <a:r>
              <a:rPr lang="zh-CN" altLang="en-US" sz="2800" b="1" dirty="0">
                <a:latin typeface="宋体" panose="02010600030101010101" pitchFamily="2" charset="-122"/>
                <a:ea typeface="等线" panose="02010600030101010101" charset="-122"/>
              </a:rPr>
              <a:t>命题和阅卷原则</a:t>
            </a:r>
            <a:endParaRPr lang="en-US" altLang="zh-CN" sz="2800" b="1" dirty="0">
              <a:latin typeface="宋体" panose="02010600030101010101" pitchFamily="2" charset="-122"/>
              <a:ea typeface="等线" panose="02010600030101010101" charset="-122"/>
            </a:endParaRPr>
          </a:p>
          <a:p>
            <a:pPr indent="266700"/>
            <a:endParaRPr lang="zh-CN" altLang="en-US" sz="2000" b="1" dirty="0">
              <a:latin typeface="黑体" panose="02010609060101010101" charset="-122"/>
              <a:ea typeface="黑体" panose="02010609060101010101" charset="-122"/>
            </a:endParaRPr>
          </a:p>
          <a:p>
            <a:pPr indent="266700"/>
            <a:r>
              <a:rPr lang="zh-CN" altLang="en-US" sz="2000" b="1" dirty="0">
                <a:latin typeface="黑体" panose="02010609060101010101" charset="-122"/>
                <a:ea typeface="黑体" panose="02010609060101010101" charset="-122"/>
              </a:rPr>
              <a:t> （</a:t>
            </a:r>
            <a:r>
              <a:rPr lang="en-US" altLang="zh-CN" sz="2000" b="1" dirty="0">
                <a:latin typeface="黑体" panose="02010609060101010101" charset="-122"/>
                <a:ea typeface="黑体" panose="02010609060101010101" charset="-122"/>
              </a:rPr>
              <a:t>1</a:t>
            </a:r>
            <a:r>
              <a:rPr lang="zh-CN" altLang="en-US" sz="2000" b="1" dirty="0">
                <a:latin typeface="黑体" panose="02010609060101010101" charset="-122"/>
                <a:ea typeface="黑体" panose="02010609060101010101" charset="-122"/>
              </a:rPr>
              <a:t>）以语文核心素养为考查目标，依据高中学生语文学业质量标准</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相应阶段要求，通过“阅读与鉴赏” “表达与交流”“梳理与探究”</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等语文实践活动，呈现核心素养的发展过程与现有水平。</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 （</a:t>
            </a:r>
            <a:r>
              <a:rPr lang="en-US" altLang="zh-CN" sz="2000" b="1" dirty="0">
                <a:latin typeface="黑体" panose="02010609060101010101" charset="-122"/>
                <a:ea typeface="黑体" panose="02010609060101010101" charset="-122"/>
              </a:rPr>
              <a:t>2</a:t>
            </a:r>
            <a:r>
              <a:rPr lang="zh-CN" altLang="en-US" sz="2000" b="1" dirty="0">
                <a:latin typeface="黑体" panose="02010609060101010101" charset="-122"/>
                <a:ea typeface="黑体" panose="02010609060101010101" charset="-122"/>
              </a:rPr>
              <a:t>）以情境任务作为试题载体，让学生在个人体验、社会生活和学</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科认知等特定情境中完成不同学习任务，呈现语文学习的不同表现。</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 （</a:t>
            </a:r>
            <a:r>
              <a:rPr lang="en-US" altLang="zh-CN" sz="2000" b="1" dirty="0">
                <a:latin typeface="黑体" panose="02010609060101010101" charset="-122"/>
                <a:ea typeface="黑体" panose="02010609060101010101" charset="-122"/>
              </a:rPr>
              <a:t>3</a:t>
            </a:r>
            <a:r>
              <a:rPr lang="zh-CN" altLang="en-US" sz="2000" b="1" dirty="0">
                <a:latin typeface="黑体" panose="02010609060101010101" charset="-122"/>
                <a:ea typeface="黑体" panose="02010609060101010101" charset="-122"/>
              </a:rPr>
              <a:t>）以综合考查作为命题导向，通过综合性言语实践活动，考查学</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生语文学习能力和水平。</a:t>
            </a:r>
            <a:r>
              <a:rPr lang="zh-CN" altLang="en-US" sz="2000" b="1" dirty="0">
                <a:solidFill>
                  <a:srgbClr val="FF0000"/>
                </a:solidFill>
                <a:latin typeface="黑体" panose="02010609060101010101" charset="-122"/>
                <a:ea typeface="黑体" panose="02010609060101010101" charset="-122"/>
              </a:rPr>
              <a:t>避免以单纯的知识点和能力点设计考题，避</a:t>
            </a:r>
            <a:endParaRPr lang="zh-CN" altLang="en-US" sz="2000" b="1" dirty="0">
              <a:solidFill>
                <a:srgbClr val="FF0000"/>
              </a:solidFill>
              <a:latin typeface="黑体" panose="02010609060101010101" charset="-122"/>
              <a:ea typeface="黑体" panose="02010609060101010101" charset="-122"/>
            </a:endParaRPr>
          </a:p>
          <a:p>
            <a:pPr indent="266700" eaLnBrk="0" hangingPunct="0">
              <a:lnSpc>
                <a:spcPct val="150000"/>
              </a:lnSpc>
            </a:pPr>
            <a:r>
              <a:rPr lang="zh-CN" altLang="en-US" sz="2000" b="1" dirty="0">
                <a:solidFill>
                  <a:srgbClr val="FF0000"/>
                </a:solidFill>
                <a:latin typeface="黑体" panose="02010609060101010101" charset="-122"/>
                <a:ea typeface="黑体" panose="02010609060101010101" charset="-122"/>
              </a:rPr>
              <a:t>免导致死记硬背。</a:t>
            </a:r>
            <a:r>
              <a:rPr lang="zh-CN" altLang="en-US" sz="2000" b="1" dirty="0">
                <a:latin typeface="黑体" panose="02010609060101010101" charset="-122"/>
                <a:ea typeface="黑体" panose="02010609060101010101" charset="-122"/>
              </a:rPr>
              <a:t>倡导综合性的测试形式，可围绕</a:t>
            </a:r>
            <a:r>
              <a:rPr lang="zh-CN" altLang="en-US" sz="2000" b="1" dirty="0">
                <a:solidFill>
                  <a:srgbClr val="FF0000"/>
                </a:solidFill>
                <a:latin typeface="黑体" panose="02010609060101010101" charset="-122"/>
                <a:ea typeface="黑体" panose="02010609060101010101" charset="-122"/>
              </a:rPr>
              <a:t>情境</a:t>
            </a:r>
            <a:r>
              <a:rPr lang="zh-CN" altLang="en-US" sz="2000" b="1" dirty="0">
                <a:latin typeface="黑体" panose="02010609060101010101" charset="-122"/>
                <a:ea typeface="黑体" panose="02010609060101010101" charset="-122"/>
              </a:rPr>
              <a:t>选择相关材料，</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设置一组有内在联系的、指向核心素养的问题或任务。</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  </a:t>
            </a:r>
            <a:endParaRPr lang="zh-CN" altLang="en-US" sz="2000" b="1" dirty="0">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fae4a969aa573aa59f5379cf08f9172d"/>
          <p:cNvPicPr>
            <a:picLocks noChangeAspect="1"/>
          </p:cNvPicPr>
          <p:nvPr/>
        </p:nvPicPr>
        <p:blipFill>
          <a:blip r:embed="rId1"/>
          <a:stretch>
            <a:fillRect/>
          </a:stretch>
        </p:blipFill>
        <p:spPr>
          <a:xfrm>
            <a:off x="-1270" y="-21590"/>
            <a:ext cx="9147175" cy="5186045"/>
          </a:xfrm>
          <a:prstGeom prst="rect">
            <a:avLst/>
          </a:prstGeom>
        </p:spPr>
      </p:pic>
      <p:sp>
        <p:nvSpPr>
          <p:cNvPr id="111617" name="Rectangle 1"/>
          <p:cNvSpPr/>
          <p:nvPr/>
        </p:nvSpPr>
        <p:spPr>
          <a:xfrm>
            <a:off x="88900" y="93663"/>
            <a:ext cx="9064625" cy="4706937"/>
          </a:xfrm>
          <a:prstGeom prst="rect">
            <a:avLst/>
          </a:prstGeom>
          <a:noFill/>
          <a:ln w="9525">
            <a:noFill/>
          </a:ln>
        </p:spPr>
        <p:txBody>
          <a:bodyPr anchor="ctr">
            <a:spAutoFit/>
          </a:bodyPr>
          <a:lstStyle/>
          <a:p>
            <a:pPr indent="266700"/>
            <a:r>
              <a:rPr lang="zh-CN" altLang="en-US" sz="2800" b="1" dirty="0">
                <a:latin typeface="宋体" panose="02010600030101010101" pitchFamily="2" charset="-122"/>
                <a:ea typeface="等线" panose="02010600030101010101" charset="-122"/>
              </a:rPr>
              <a:t>命题和阅卷原则</a:t>
            </a:r>
            <a:endParaRPr lang="zh-CN" altLang="en-US" sz="2800" b="1" dirty="0">
              <a:latin typeface="宋体" panose="02010600030101010101" pitchFamily="2" charset="-122"/>
              <a:ea typeface="等线" panose="02010600030101010101" charset="-122"/>
            </a:endParaRPr>
          </a:p>
          <a:p>
            <a:pPr indent="266700"/>
            <a:endParaRPr lang="en-US" altLang="zh-CN" sz="3200" b="1" dirty="0">
              <a:latin typeface="宋体" panose="02010600030101010101" pitchFamily="2" charset="-122"/>
              <a:ea typeface="等线" panose="02010600030101010101" charset="-122"/>
            </a:endParaRPr>
          </a:p>
          <a:p>
            <a:pPr indent="266700">
              <a:lnSpc>
                <a:spcPct val="150000"/>
              </a:lnSpc>
            </a:pPr>
            <a:r>
              <a:rPr lang="zh-CN" altLang="en-US" sz="2000" b="1" dirty="0">
                <a:latin typeface="黑体" panose="02010609060101010101" charset="-122"/>
                <a:ea typeface="黑体" panose="02010609060101010101" charset="-122"/>
              </a:rPr>
              <a:t>   （</a:t>
            </a:r>
            <a:r>
              <a:rPr lang="en-US" altLang="zh-CN" sz="2000" b="1" dirty="0">
                <a:latin typeface="黑体" panose="02010609060101010101" charset="-122"/>
                <a:ea typeface="黑体" panose="02010609060101010101" charset="-122"/>
              </a:rPr>
              <a:t>4</a:t>
            </a:r>
            <a:r>
              <a:rPr lang="zh-CN" altLang="en-US" sz="2000" b="1" dirty="0">
                <a:latin typeface="黑体" panose="02010609060101010101" charset="-122"/>
                <a:ea typeface="黑体" panose="02010609060101010101" charset="-122"/>
              </a:rPr>
              <a:t>）选用的言语材料要具有时代性、典型性和多样性，贴近学生生活，</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充分体现语文学科特点，避免出现偏题、怪题。</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   （</a:t>
            </a:r>
            <a:r>
              <a:rPr lang="en-US" altLang="zh-CN" sz="2000" b="1" dirty="0">
                <a:latin typeface="黑体" panose="02010609060101010101" charset="-122"/>
                <a:ea typeface="黑体" panose="02010609060101010101" charset="-122"/>
              </a:rPr>
              <a:t>5</a:t>
            </a:r>
            <a:r>
              <a:rPr lang="zh-CN" altLang="en-US" sz="2000" b="1" dirty="0">
                <a:latin typeface="黑体" panose="02010609060101010101" charset="-122"/>
                <a:ea typeface="黑体" panose="02010609060101010101" charset="-122"/>
              </a:rPr>
              <a:t>）测试形式要创新，多设置可供学生选择的题目，体现学生个性；</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多设置主观性、开放性的题目，展现学生智慧，鼓励学生发挥和创造。</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试卷结构和测试形式不应固化，以避免形成新的应试模式。</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   （</a:t>
            </a:r>
            <a:r>
              <a:rPr lang="en-US" altLang="zh-CN" sz="2000" b="1" dirty="0">
                <a:latin typeface="黑体" panose="02010609060101010101" charset="-122"/>
                <a:ea typeface="黑体" panose="02010609060101010101" charset="-122"/>
              </a:rPr>
              <a:t>6</a:t>
            </a:r>
            <a:r>
              <a:rPr lang="zh-CN" altLang="en-US" sz="2000" b="1" dirty="0">
                <a:latin typeface="黑体" panose="02010609060101010101" charset="-122"/>
                <a:ea typeface="黑体" panose="02010609060101010101" charset="-122"/>
              </a:rPr>
              <a:t>）学业水平测试和高考命题的指向应保持一致。健全主观性、开放</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性试题的阅卷标准，逐步建立语文学科学业水平测试和高考阅卷人资格制。</a:t>
            </a:r>
            <a:endParaRPr lang="zh-CN" altLang="en-US" sz="2000" b="1" dirty="0">
              <a:latin typeface="黑体" panose="02010609060101010101" charset="-122"/>
              <a:ea typeface="黑体" panose="02010609060101010101" charset="-122"/>
            </a:endParaRPr>
          </a:p>
          <a:p>
            <a:pPr indent="266700" eaLnBrk="0" hangingPunct="0">
              <a:lnSpc>
                <a:spcPct val="150000"/>
              </a:lnSpc>
            </a:pPr>
            <a:r>
              <a:rPr lang="zh-CN" altLang="en-US" sz="2000" b="1" dirty="0">
                <a:latin typeface="黑体" panose="02010609060101010101" charset="-122"/>
                <a:ea typeface="黑体" panose="02010609060101010101" charset="-122"/>
              </a:rPr>
              <a:t>  </a:t>
            </a:r>
            <a:endParaRPr lang="zh-CN" altLang="en-US" sz="2000" b="1" dirty="0">
              <a:latin typeface="黑体" panose="02010609060101010101" charset="-122"/>
              <a:ea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图片 3" descr="timg (67)"/>
          <p:cNvPicPr>
            <a:picLocks noChangeAspect="1"/>
          </p:cNvPicPr>
          <p:nvPr/>
        </p:nvPicPr>
        <p:blipFill>
          <a:blip r:embed="rId1"/>
          <a:stretch>
            <a:fillRect/>
          </a:stretch>
        </p:blipFill>
        <p:spPr>
          <a:xfrm>
            <a:off x="-635" y="1824990"/>
            <a:ext cx="9145905" cy="1480185"/>
          </a:xfrm>
          <a:prstGeom prst="rect">
            <a:avLst/>
          </a:prstGeom>
          <a:noFill/>
          <a:ln w="9525">
            <a:noFill/>
          </a:ln>
        </p:spPr>
      </p:pic>
      <p:pic>
        <p:nvPicPr>
          <p:cNvPr id="4" name="图片 3" descr="timg (9)"/>
          <p:cNvPicPr>
            <a:picLocks noChangeAspect="1"/>
          </p:cNvPicPr>
          <p:nvPr/>
        </p:nvPicPr>
        <p:blipFill>
          <a:blip r:embed="rId2"/>
          <a:stretch>
            <a:fillRect/>
          </a:stretch>
        </p:blipFill>
        <p:spPr>
          <a:xfrm>
            <a:off x="1461135" y="2105660"/>
            <a:ext cx="904875" cy="645795"/>
          </a:xfrm>
          <a:prstGeom prst="rect">
            <a:avLst/>
          </a:prstGeom>
        </p:spPr>
      </p:pic>
      <p:sp>
        <p:nvSpPr>
          <p:cNvPr id="3" name="文本框 2"/>
          <p:cNvSpPr txBox="1"/>
          <p:nvPr/>
        </p:nvSpPr>
        <p:spPr>
          <a:xfrm>
            <a:off x="1461135" y="2106295"/>
            <a:ext cx="5774055" cy="645160"/>
          </a:xfrm>
          <a:prstGeom prst="rect">
            <a:avLst/>
          </a:prstGeom>
          <a:noFill/>
        </p:spPr>
        <p:txBody>
          <a:bodyPr wrap="square" rtlCol="0" anchor="t">
            <a:spAutoFit/>
          </a:bodyPr>
          <a:lstStyle/>
          <a:p>
            <a:r>
              <a:rPr lang="en-US" altLang="zh-CN" sz="2800">
                <a:solidFill>
                  <a:srgbClr val="00B050"/>
                </a:solidFill>
                <a:latin typeface="黑体" panose="02010609060101010101" charset="-122"/>
                <a:ea typeface="黑体" panose="02010609060101010101" charset="-122"/>
                <a:sym typeface="+mn-ea"/>
              </a:rPr>
              <a:t> </a:t>
            </a:r>
            <a:r>
              <a:rPr lang="zh-CN" altLang="en-US" sz="2800">
                <a:solidFill>
                  <a:srgbClr val="00B050"/>
                </a:solidFill>
                <a:latin typeface="黑体" panose="02010609060101010101" charset="-122"/>
                <a:ea typeface="黑体" panose="02010609060101010101" charset="-122"/>
                <a:sym typeface="+mn-ea"/>
              </a:rPr>
              <a:t>二</a:t>
            </a:r>
            <a:r>
              <a:rPr lang="zh-CN" altLang="en-US" sz="3200">
                <a:solidFill>
                  <a:srgbClr val="00B050"/>
                </a:solidFill>
                <a:latin typeface="黑体" panose="02010609060101010101" charset="-122"/>
                <a:ea typeface="黑体" panose="02010609060101010101" charset="-122"/>
                <a:sym typeface="+mn-ea"/>
              </a:rPr>
              <a:t>   </a:t>
            </a:r>
            <a:r>
              <a:rPr lang="zh-CN" altLang="en-US" sz="3600">
                <a:solidFill>
                  <a:srgbClr val="00B050"/>
                </a:solidFill>
                <a:latin typeface="黑体" panose="02010609060101010101" charset="-122"/>
                <a:ea typeface="黑体" panose="02010609060101010101" charset="-122"/>
                <a:sym typeface="+mn-ea"/>
              </a:rPr>
              <a:t>关注高考顶层设计</a:t>
            </a:r>
            <a:endParaRPr lang="zh-CN" altLang="en-US" sz="3600">
              <a:solidFill>
                <a:srgbClr val="00B050"/>
              </a:solidFill>
              <a:latin typeface="黑体" panose="02010609060101010101" charset="-122"/>
              <a:ea typeface="黑体" panose="02010609060101010101"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fae4a969aa573aa59f5379cf08f9172d"/>
          <p:cNvPicPr>
            <a:picLocks noChangeAspect="1"/>
          </p:cNvPicPr>
          <p:nvPr/>
        </p:nvPicPr>
        <p:blipFill>
          <a:blip r:embed="rId1"/>
          <a:stretch>
            <a:fillRect/>
          </a:stretch>
        </p:blipFill>
        <p:spPr>
          <a:xfrm>
            <a:off x="-1270" y="-21590"/>
            <a:ext cx="9147175" cy="5186045"/>
          </a:xfrm>
          <a:prstGeom prst="rect">
            <a:avLst/>
          </a:prstGeom>
        </p:spPr>
      </p:pic>
      <p:sp>
        <p:nvSpPr>
          <p:cNvPr id="57345" name="Rectangle 3"/>
          <p:cNvSpPr>
            <a:spLocks noGrp="1" noRot="1" noChangeArrowheads="1"/>
          </p:cNvSpPr>
          <p:nvPr>
            <p:ph type="body" idx="4294967295"/>
          </p:nvPr>
        </p:nvSpPr>
        <p:spPr>
          <a:xfrm>
            <a:off x="1096963" y="225425"/>
            <a:ext cx="6916738" cy="4694238"/>
          </a:xfrm>
        </p:spPr>
        <p:txBody>
          <a:bodyPr/>
          <a:lstStyle/>
          <a:p>
            <a:pPr marL="342900" marR="0" indent="-342900" algn="l" defTabSz="914400" rtl="0" eaLnBrk="1" fontAlgn="base" latinLnBrk="0" hangingPunct="1">
              <a:lnSpc>
                <a:spcPct val="105000"/>
              </a:lnSpc>
              <a:spcBef>
                <a:spcPct val="20000"/>
              </a:spcBef>
              <a:spcAft>
                <a:spcPct val="0"/>
              </a:spcAft>
              <a:buClrTx/>
              <a:buSzTx/>
              <a:buFont typeface="Arial" panose="020B0604020202020204" pitchFamily="34" charset="0"/>
              <a:buNone/>
            </a:pPr>
            <a:r>
              <a:rPr kumimoji="0" lang="zh-CN" altLang="en-US" sz="2420" b="1" i="0" u="none" strike="noStrike" kern="1200" cap="none" spc="0" normalizeH="0" baseline="0" noProof="1">
                <a:solidFill>
                  <a:srgbClr val="FF0000"/>
                </a:solidFill>
                <a:latin typeface="+mn-lt"/>
                <a:ea typeface="黑体" panose="02010609060101010101" charset="-122"/>
                <a:cs typeface="+mn-cs"/>
              </a:rPr>
              <a:t>关注：</a:t>
            </a:r>
            <a:endParaRPr kumimoji="0" lang="zh-CN" altLang="en-US" sz="2420" b="1" i="0" u="none" strike="noStrike" kern="1200" cap="none" spc="0" normalizeH="0" baseline="0" noProof="1">
              <a:solidFill>
                <a:srgbClr val="FF0000"/>
              </a:solidFill>
              <a:latin typeface="+mn-lt"/>
              <a:ea typeface="黑体" panose="02010609060101010101"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姜钢    </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教育部考试中心主任</a:t>
            </a:r>
            <a:endPar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于涵     </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教育部考试中心副主任</a:t>
            </a:r>
            <a:endPar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高升    </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教育部考试中心副主任</a:t>
            </a:r>
            <a:endPar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李勇     教育部考试中心副主任</a:t>
            </a:r>
            <a:endPar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张开</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赵静宇</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、王兼闻  教育部考试中心</a:t>
            </a: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语文</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学科命题秘书；</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endPar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余闻     语文高考命题组集体笔名</a:t>
            </a:r>
            <a:endPar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任子朝</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陈昂</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教育部考试中心</a:t>
            </a: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数学</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研究员；</a:t>
            </a:r>
            <a:endPar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刘庆思</a:t>
            </a:r>
            <a:r>
              <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教育部考试中心</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英语</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研究员</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 </a:t>
            </a:r>
            <a:endPar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段康宁   高考</a:t>
            </a: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化学</a:t>
            </a: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命题组组长</a:t>
            </a:r>
            <a:endParaRPr kumimoji="0" lang="en-US"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刘芃     教育部考试中心</a:t>
            </a: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历史</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研究员</a:t>
            </a:r>
            <a:endPar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ts val="2440"/>
              </a:lnSpc>
              <a:spcBef>
                <a:spcPct val="20000"/>
              </a:spcBef>
              <a:spcAft>
                <a:spcPct val="0"/>
              </a:spcAft>
              <a:buClrTx/>
              <a:buSzTx/>
              <a:buFont typeface="Arial" panose="020B0604020202020204" pitchFamily="34" charset="0"/>
              <a:buNone/>
            </a:pPr>
            <a:r>
              <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张亚南   教育部考试中心</a:t>
            </a:r>
            <a:r>
              <a:rPr kumimoji="0" lang="zh-CN" altLang="en-US" sz="1760" b="1" i="0" u="none" strike="noStrike" kern="1200" cap="none" spc="0" normalizeH="0" baseline="0" noProof="1">
                <a:solidFill>
                  <a:srgbClr val="FF0000"/>
                </a:solidFill>
                <a:latin typeface="楷体" panose="02010609060101010101" pitchFamily="49" charset="-122"/>
                <a:ea typeface="楷体" panose="02010609060101010101" pitchFamily="49" charset="-122"/>
                <a:cs typeface="+mn-cs"/>
              </a:rPr>
              <a:t>地理</a:t>
            </a:r>
            <a:r>
              <a:rPr kumimoji="0" lang="zh-CN" altLang="zh-CN"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rPr>
              <a:t>研究员</a:t>
            </a:r>
            <a:endParaRPr kumimoji="0" lang="zh-CN" altLang="en-US" sz="1760" b="1" i="0" u="none" strike="noStrike" kern="1200" cap="none" spc="0" normalizeH="0" baseline="0" noProof="1">
              <a:solidFill>
                <a:schemeClr val="tx1"/>
              </a:solidFill>
              <a:latin typeface="楷体" panose="02010609060101010101" pitchFamily="49" charset="-122"/>
              <a:ea typeface="楷体" panose="02010609060101010101" pitchFamily="49" charset="-122"/>
              <a:cs typeface="+mn-cs"/>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fae4a969aa573aa59f5379cf08f9172d"/>
          <p:cNvPicPr>
            <a:picLocks noChangeAspect="1"/>
          </p:cNvPicPr>
          <p:nvPr/>
        </p:nvPicPr>
        <p:blipFill>
          <a:blip r:embed="rId1"/>
          <a:stretch>
            <a:fillRect/>
          </a:stretch>
        </p:blipFill>
        <p:spPr>
          <a:xfrm>
            <a:off x="-1270" y="-21590"/>
            <a:ext cx="9147175" cy="5186045"/>
          </a:xfrm>
          <a:prstGeom prst="rect">
            <a:avLst/>
          </a:prstGeom>
        </p:spPr>
      </p:pic>
      <p:sp>
        <p:nvSpPr>
          <p:cNvPr id="2" name="内容占位符 1"/>
          <p:cNvSpPr>
            <a:spLocks noGrp="1"/>
          </p:cNvSpPr>
          <p:nvPr>
            <p:ph sz="quarter" idx="4294967295"/>
          </p:nvPr>
        </p:nvSpPr>
        <p:spPr>
          <a:xfrm>
            <a:off x="617855" y="987425"/>
            <a:ext cx="9984105" cy="4491355"/>
          </a:xfrm>
        </p:spPr>
        <p:txBody>
          <a:bodyPr vert="horz" wrap="square" lIns="91440" tIns="45720" rIns="91440" bIns="45720" numCol="1" rtlCol="0" anchor="t" anchorCtr="0" compatLnSpc="1">
            <a:normAutofit/>
          </a:bodyPr>
          <a:lstStyle/>
          <a:p>
            <a:pPr marL="228600" marR="0" lvl="0" indent="-22860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Char char=""/>
              <a:defRPr/>
            </a:pPr>
            <a:r>
              <a:rPr kumimoji="0" lang="en-US" altLang="zh-CN" sz="20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  </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2017年：“高考评价体系通过确立“立德树人、服务</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选拔</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导向</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教学”</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这一高考核心</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立场</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，回答了“为什么考”的问题；通过明确“必备知识、</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关键能力、学科素养、核心价值”四层考查</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目标</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以及“基础性、综合性、</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应用性、创新性”四个方面的考查要求，回答了高考“考什么”和“怎么</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考”的问题。”</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endParaRPr>
          </a:p>
          <a:p>
            <a:pPr marL="228600" marR="0" lvl="0" indent="-22860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Char char=""/>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   201</a:t>
            </a:r>
            <a:r>
              <a:rPr kumimoji="0" lang="en-US" altLang="zh-CN"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9</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年：“高考评价体系通过确立“立德树人、服务</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选才</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引导</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教学”</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这一高考核心</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功能</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，回答了“为什么考”的问题；通过明确“必备知识、</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关键能力、学科素养、核心价值”四层考查</a:t>
            </a:r>
            <a:r>
              <a:rPr kumimoji="0" lang="zh-CN" altLang="en-US" sz="1800" b="1" i="0" u="none" strike="noStrike" kern="1200" cap="none" spc="0" normalizeH="0" baseline="0" noProof="1">
                <a:ln>
                  <a:noFill/>
                </a:ln>
                <a:solidFill>
                  <a:srgbClr val="FF0000"/>
                </a:solidFill>
                <a:effectLst/>
                <a:uLnTx/>
                <a:uFillTx/>
                <a:latin typeface="黑体" panose="02010609060101010101" charset="-122"/>
                <a:ea typeface="+mn-ea"/>
                <a:cs typeface="+mn-cs"/>
                <a:sym typeface="+mn-ea"/>
              </a:rPr>
              <a:t>内容</a:t>
            </a: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以及“基础性、综合性、</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应用性、创新性”四个方面的考查要求，回答了高考“考什么”和“怎么</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rPr>
              <a:t>考”的问题。”</a:t>
            </a:r>
            <a:endParaRPr kumimoji="0" lang="zh-CN" altLang="en-US" sz="1800" b="1" i="0" u="none" strike="noStrike" kern="1200" cap="none" spc="0" normalizeH="0" baseline="0" noProof="1">
              <a:ln>
                <a:noFill/>
              </a:ln>
              <a:solidFill>
                <a:srgbClr val="527154"/>
              </a:solidFill>
              <a:effectLst/>
              <a:uLnTx/>
              <a:uFillTx/>
              <a:latin typeface="黑体" panose="02010609060101010101" charset="-122"/>
              <a:ea typeface="+mn-ea"/>
              <a:cs typeface="+mn-cs"/>
              <a:sym typeface="+mn-ea"/>
            </a:endParaRPr>
          </a:p>
          <a:p>
            <a:pPr marL="0" marR="0" lvl="0" indent="0" algn="l" defTabSz="914400" rtl="0" eaLnBrk="1" fontAlgn="auto" latinLnBrk="0" hangingPunct="1">
              <a:lnSpc>
                <a:spcPct val="90000"/>
              </a:lnSpc>
              <a:spcBef>
                <a:spcPts val="1000"/>
              </a:spcBef>
              <a:spcAft>
                <a:spcPct val="0"/>
              </a:spcAft>
              <a:buClr>
                <a:schemeClr val="accent2"/>
              </a:buClr>
              <a:buSzPct val="70000"/>
              <a:buFont typeface="Wingdings 2" panose="05020102010507070707" pitchFamily="18" charset="2"/>
              <a:buNone/>
              <a:defRPr/>
            </a:pPr>
            <a:r>
              <a:rPr kumimoji="0" lang="zh-CN" altLang="en-US" sz="2000" b="1" i="0" u="none" strike="noStrike" kern="1200" cap="none" spc="0" normalizeH="0" baseline="0" noProof="1">
                <a:ln>
                  <a:noFill/>
                </a:ln>
                <a:solidFill>
                  <a:srgbClr val="527154"/>
                </a:solidFill>
                <a:effectLst/>
                <a:uLnTx/>
                <a:uFillTx/>
                <a:latin typeface="黑体" panose="02010609060101010101" charset="-122"/>
                <a:ea typeface="+mn-ea"/>
                <a:cs typeface="+mn-cs"/>
              </a:rPr>
              <a:t>                       </a:t>
            </a:r>
            <a:r>
              <a:rPr kumimoji="0" lang="zh-CN" altLang="en-US" sz="2400" b="1" i="0" u="none" strike="noStrike" kern="1200" cap="none" spc="0" normalizeH="0" baseline="0" noProof="1">
                <a:ln>
                  <a:noFill/>
                </a:ln>
                <a:solidFill>
                  <a:srgbClr val="527154"/>
                </a:solidFill>
                <a:effectLst/>
                <a:uLnTx/>
                <a:uFillTx/>
                <a:latin typeface="黑体" panose="02010609060101010101" charset="-122"/>
                <a:ea typeface="+mn-ea"/>
                <a:cs typeface="+mn-cs"/>
              </a:rPr>
              <a:t>                    </a:t>
            </a:r>
            <a:endParaRPr kumimoji="0" lang="zh-CN" altLang="en-US" sz="2400" b="0" i="0" u="none" strike="noStrike" kern="1200" cap="none" spc="0" normalizeH="0" baseline="0" noProof="1">
              <a:ln>
                <a:noFill/>
              </a:ln>
              <a:solidFill>
                <a:srgbClr val="527154"/>
              </a:solidFill>
              <a:effectLst/>
              <a:uLnTx/>
              <a:uFillTx/>
              <a:latin typeface="黑体" panose="02010609060101010101" charset="-122"/>
              <a:ea typeface="+mn-ea"/>
              <a:cs typeface="+mn-cs"/>
            </a:endParaRPr>
          </a:p>
        </p:txBody>
      </p:sp>
      <p:sp>
        <p:nvSpPr>
          <p:cNvPr id="3" name="矩形 2"/>
          <p:cNvSpPr/>
          <p:nvPr/>
        </p:nvSpPr>
        <p:spPr>
          <a:xfrm>
            <a:off x="6110605" y="191135"/>
            <a:ext cx="2349500" cy="583565"/>
          </a:xfrm>
          <a:prstGeom prst="rect">
            <a:avLst/>
          </a:prstGeom>
          <a:noFill/>
          <a:ln>
            <a:noFill/>
          </a:ln>
        </p:spPr>
        <p:txBody>
          <a:bodyPr wrap="square">
            <a:spAutoFit/>
            <a:scene3d>
              <a:camera prst="orthographicFront"/>
              <a:lightRig rig="threePt" dir="t">
                <a:rot lat="0" lon="0" rev="0"/>
              </a:lightRig>
            </a:scene3d>
            <a:sp3d extrusionH="120650" prstMaterial="matte"/>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zh-CN" sz="3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Unicode MS" panose="020B0604020202020204" charset="-122"/>
                <a:ea typeface="黑体" panose="02010609060101010101" charset="-122"/>
                <a:cs typeface="+mn-cs"/>
              </a:rPr>
              <a:t>考纲比较</a:t>
            </a:r>
            <a:endParaRPr kumimoji="0" lang="zh-CN" altLang="zh-CN" sz="3200" b="1" i="0" u="none" strike="noStrike" kern="1200" cap="none" spc="0" normalizeH="0" baseline="0" noProof="1">
              <a:ln>
                <a:gradFill>
                  <a:gsLst>
                    <a:gs pos="98000">
                      <a:srgbClr val="F88C89"/>
                    </a:gs>
                    <a:gs pos="86000">
                      <a:srgbClr val="F8D078"/>
                    </a:gs>
                    <a:gs pos="73000">
                      <a:srgbClr val="BAD172"/>
                    </a:gs>
                    <a:gs pos="62000">
                      <a:srgbClr val="BEC7AF"/>
                    </a:gs>
                    <a:gs pos="50000">
                      <a:srgbClr val="83D9E3"/>
                    </a:gs>
                    <a:gs pos="37000">
                      <a:srgbClr val="9C61DF"/>
                    </a:gs>
                    <a:gs pos="24000">
                      <a:srgbClr val="CA78E1"/>
                    </a:gs>
                    <a:gs pos="12000">
                      <a:srgbClr val="E564DF"/>
                    </a:gs>
                    <a:gs pos="0">
                      <a:srgbClr val="F86CC0"/>
                    </a:gs>
                  </a:gsLst>
                  <a:lin ang="0" scaled="1"/>
                </a:gradFill>
                <a:round/>
              </a:ln>
              <a:gradFill>
                <a:gsLst>
                  <a:gs pos="79000">
                    <a:srgbClr val="CCFF66"/>
                  </a:gs>
                  <a:gs pos="94000">
                    <a:srgbClr val="FFFF00">
                      <a:alpha val="50000"/>
                    </a:srgbClr>
                  </a:gs>
                  <a:gs pos="70000">
                    <a:srgbClr val="00FF00">
                      <a:alpha val="13000"/>
                    </a:srgbClr>
                  </a:gs>
                  <a:gs pos="56000">
                    <a:srgbClr val="00FFFF">
                      <a:alpha val="50000"/>
                    </a:srgbClr>
                  </a:gs>
                  <a:gs pos="43000">
                    <a:srgbClr val="00FFFF">
                      <a:alpha val="13000"/>
                    </a:srgbClr>
                  </a:gs>
                  <a:gs pos="22000">
                    <a:srgbClr val="FF00FF">
                      <a:alpha val="50000"/>
                    </a:srgbClr>
                  </a:gs>
                  <a:gs pos="33000">
                    <a:srgbClr val="9900FF">
                      <a:alpha val="50000"/>
                    </a:srgbClr>
                  </a:gs>
                  <a:gs pos="5000">
                    <a:srgbClr val="FF00FF">
                      <a:alpha val="50000"/>
                    </a:srgbClr>
                  </a:gs>
                  <a:gs pos="0">
                    <a:srgbClr val="FF3300">
                      <a:alpha val="50000"/>
                    </a:srgbClr>
                  </a:gs>
                  <a:gs pos="100000">
                    <a:srgbClr val="FF3300">
                      <a:alpha val="30000"/>
                    </a:srgbClr>
                  </a:gs>
                </a:gsLst>
                <a:lin ang="0"/>
              </a:gradFill>
              <a:effectLst>
                <a:outerShdw blurRad="50800" dist="38100" algn="l" rotWithShape="0">
                  <a:srgbClr val="CC00CC">
                    <a:alpha val="40000"/>
                  </a:srgbClr>
                </a:outerShdw>
              </a:effectLst>
              <a:uLnTx/>
              <a:uFillTx/>
              <a:latin typeface="Arial Unicode MS" panose="020B0604020202020204" charset="-122"/>
              <a:ea typeface="黑体" panose="02010609060101010101" charset="-122"/>
              <a:cs typeface="+mn-cs"/>
            </a:endParaRPr>
          </a:p>
        </p:txBody>
      </p:sp>
    </p:spTree>
  </p:cSld>
  <p:clrMapOvr>
    <a:masterClrMapping/>
  </p:clrMapOvr>
  <p:transition spd="slow">
    <p:random/>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D:\背景图片\1ee74d6c60ba2d9276ccb9b57f11046d.JPG1ee74d6c60ba2d9276ccb9b57f11046d"/>
          <p:cNvPicPr>
            <a:picLocks noChangeAspect="1"/>
          </p:cNvPicPr>
          <p:nvPr/>
        </p:nvPicPr>
        <p:blipFill>
          <a:blip r:embed="rId1"/>
          <a:srcRect/>
          <a:stretch>
            <a:fillRect/>
          </a:stretch>
        </p:blipFill>
        <p:spPr>
          <a:xfrm>
            <a:off x="-456882" y="-257175"/>
            <a:ext cx="10057765" cy="5657850"/>
          </a:xfrm>
          <a:prstGeom prst="rect">
            <a:avLst/>
          </a:prstGeom>
        </p:spPr>
      </p:pic>
      <p:sp>
        <p:nvSpPr>
          <p:cNvPr id="6" name="Freeform 4"/>
          <p:cNvSpPr/>
          <p:nvPr/>
        </p:nvSpPr>
        <p:spPr bwMode="auto">
          <a:xfrm>
            <a:off x="1166813" y="1216025"/>
            <a:ext cx="4395788" cy="2301875"/>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3">
                <a:lumMod val="60000"/>
                <a:lumOff val="40000"/>
              </a:schemeClr>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7" name="Freeform 5"/>
          <p:cNvSpPr/>
          <p:nvPr/>
        </p:nvSpPr>
        <p:spPr bwMode="auto">
          <a:xfrm flipH="1" flipV="1">
            <a:off x="3652838" y="1217613"/>
            <a:ext cx="4406900" cy="2300288"/>
          </a:xfrm>
          <a:custGeom>
            <a:avLst/>
            <a:gdLst/>
            <a:ahLst/>
            <a:cxnLst>
              <a:cxn ang="0">
                <a:pos x="1558" y="337"/>
              </a:cxn>
              <a:cxn ang="0">
                <a:pos x="1221" y="0"/>
              </a:cxn>
              <a:cxn ang="0">
                <a:pos x="407" y="814"/>
              </a:cxn>
              <a:cxn ang="0">
                <a:pos x="0" y="407"/>
              </a:cxn>
              <a:cxn ang="0">
                <a:pos x="402" y="5"/>
              </a:cxn>
              <a:cxn ang="0">
                <a:pos x="734" y="337"/>
              </a:cxn>
            </a:cxnLst>
            <a:rect l="0" t="0" r="r" b="b"/>
            <a:pathLst>
              <a:path w="1558" h="814">
                <a:moveTo>
                  <a:pt x="1558" y="337"/>
                </a:moveTo>
                <a:lnTo>
                  <a:pt x="1221" y="0"/>
                </a:lnTo>
                <a:lnTo>
                  <a:pt x="407" y="814"/>
                </a:lnTo>
                <a:lnTo>
                  <a:pt x="0" y="407"/>
                </a:lnTo>
                <a:lnTo>
                  <a:pt x="402" y="5"/>
                </a:lnTo>
                <a:lnTo>
                  <a:pt x="734" y="337"/>
                </a:lnTo>
              </a:path>
            </a:pathLst>
          </a:custGeom>
          <a:noFill/>
          <a:ln w="25400" cap="flat" cmpd="sng">
            <a:solidFill>
              <a:schemeClr val="accent4">
                <a:lumMod val="60000"/>
                <a:lumOff val="40000"/>
              </a:schemeClr>
            </a:solidFill>
            <a:prstDash val="solid"/>
            <a:round/>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grpSp>
        <p:nvGrpSpPr>
          <p:cNvPr id="90115" name="组合 25"/>
          <p:cNvGrpSpPr/>
          <p:nvPr/>
        </p:nvGrpSpPr>
        <p:grpSpPr>
          <a:xfrm>
            <a:off x="1724025" y="1757363"/>
            <a:ext cx="1103313" cy="1165225"/>
            <a:chOff x="1723577" y="1756908"/>
            <a:chExt cx="1104193" cy="1165261"/>
          </a:xfrm>
        </p:grpSpPr>
        <p:grpSp>
          <p:nvGrpSpPr>
            <p:cNvPr id="90116" name="组合 2"/>
            <p:cNvGrpSpPr/>
            <p:nvPr/>
          </p:nvGrpSpPr>
          <p:grpSpPr>
            <a:xfrm>
              <a:off x="1723577" y="1756908"/>
              <a:ext cx="1104193" cy="1165261"/>
              <a:chOff x="1723577" y="1756908"/>
              <a:chExt cx="1104193" cy="1165261"/>
            </a:xfrm>
          </p:grpSpPr>
          <p:sp>
            <p:nvSpPr>
              <p:cNvPr id="8" name="Rectangle 6"/>
              <p:cNvSpPr>
                <a:spLocks noChangeArrowheads="1"/>
              </p:cNvSpPr>
              <p:nvPr/>
            </p:nvSpPr>
            <p:spPr bwMode="auto">
              <a:xfrm rot="18900000">
                <a:off x="1723577" y="1817235"/>
                <a:ext cx="1104193" cy="1104934"/>
              </a:xfrm>
              <a:prstGeom prst="rect">
                <a:avLst/>
              </a:prstGeom>
              <a:solidFill>
                <a:schemeClr val="accent3">
                  <a:lumMod val="60000"/>
                  <a:lumOff val="40000"/>
                </a:schemeClr>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0118" name="Rectangle 9"/>
              <p:cNvSpPr/>
              <p:nvPr/>
            </p:nvSpPr>
            <p:spPr>
              <a:xfrm rot="-2700000">
                <a:off x="2166843" y="1756908"/>
                <a:ext cx="208128" cy="207968"/>
              </a:xfrm>
              <a:prstGeom prst="rect">
                <a:avLst/>
              </a:prstGeom>
              <a:solidFill>
                <a:srgbClr val="FFFFFF"/>
              </a:solidFill>
              <a:ln w="6350">
                <a:noFill/>
              </a:ln>
            </p:spPr>
            <p:txBody>
              <a:bodyPr wrap="none" lIns="0" tIns="0" rIns="0" bIns="0" anchor="ctr"/>
              <a:lstStyle/>
              <a:p>
                <a:pPr eaLnBrk="0" hangingPunct="0"/>
                <a:endParaRPr lang="zh-CN" altLang="en-US" sz="1300" b="1" dirty="0">
                  <a:solidFill>
                    <a:srgbClr val="000000"/>
                  </a:solidFill>
                  <a:latin typeface="Arial" panose="020B0604020202020204" pitchFamily="34" charset="0"/>
                  <a:ea typeface="宋体" panose="02010600030101010101" pitchFamily="2" charset="-122"/>
                </a:endParaRPr>
              </a:p>
            </p:txBody>
          </p:sp>
        </p:grpSp>
        <p:sp>
          <p:nvSpPr>
            <p:cNvPr id="90119" name="Text Box 15"/>
            <p:cNvSpPr txBox="1"/>
            <p:nvPr/>
          </p:nvSpPr>
          <p:spPr>
            <a:xfrm>
              <a:off x="2200207" y="1760083"/>
              <a:ext cx="115980" cy="207968"/>
            </a:xfrm>
            <a:prstGeom prst="rect">
              <a:avLst/>
            </a:prstGeom>
            <a:noFill/>
            <a:ln w="6350">
              <a:noFill/>
            </a:ln>
          </p:spPr>
          <p:txBody>
            <a:bodyPr wrap="none" lIns="0" tIns="0" rIns="0" bIns="0" anchor="ctr">
              <a:spAutoFit/>
            </a:bodyPr>
            <a:lstStyle/>
            <a:p>
              <a:pPr algn="ctr" eaLnBrk="0" hangingPunct="0"/>
              <a:r>
                <a:rPr lang="zh-CN" altLang="en-US" sz="1300" b="1" dirty="0">
                  <a:solidFill>
                    <a:srgbClr val="5ABE9E"/>
                  </a:solidFill>
                  <a:latin typeface="Arial Black" panose="020B0A04020102020204" pitchFamily="34" charset="0"/>
                  <a:ea typeface="微软雅黑" panose="020B0503020204020204" charset="-122"/>
                </a:rPr>
                <a:t>1</a:t>
              </a:r>
              <a:endParaRPr lang="zh-CN" altLang="en-US" sz="1300" b="1" dirty="0">
                <a:solidFill>
                  <a:srgbClr val="5ABE9E"/>
                </a:solidFill>
                <a:latin typeface="Arial Black" panose="020B0A04020102020204" pitchFamily="34" charset="0"/>
                <a:ea typeface="微软雅黑" panose="020B0503020204020204" charset="-122"/>
              </a:endParaRPr>
            </a:p>
          </p:txBody>
        </p:sp>
      </p:grpSp>
      <p:grpSp>
        <p:nvGrpSpPr>
          <p:cNvPr id="90120" name="组合 4"/>
          <p:cNvGrpSpPr/>
          <p:nvPr/>
        </p:nvGrpSpPr>
        <p:grpSpPr>
          <a:xfrm>
            <a:off x="4056063" y="1757363"/>
            <a:ext cx="1103312" cy="1165225"/>
            <a:chOff x="4055751" y="1756908"/>
            <a:chExt cx="1104192" cy="1165261"/>
          </a:xfrm>
        </p:grpSpPr>
        <p:grpSp>
          <p:nvGrpSpPr>
            <p:cNvPr id="90121" name="组合 3"/>
            <p:cNvGrpSpPr/>
            <p:nvPr/>
          </p:nvGrpSpPr>
          <p:grpSpPr>
            <a:xfrm>
              <a:off x="4055751" y="1756908"/>
              <a:ext cx="1104192" cy="1165261"/>
              <a:chOff x="4055751" y="1756908"/>
              <a:chExt cx="1104192" cy="1165261"/>
            </a:xfrm>
          </p:grpSpPr>
          <p:sp>
            <p:nvSpPr>
              <p:cNvPr id="9" name="Rectangle 7"/>
              <p:cNvSpPr>
                <a:spLocks noChangeArrowheads="1"/>
              </p:cNvSpPr>
              <p:nvPr/>
            </p:nvSpPr>
            <p:spPr bwMode="auto">
              <a:xfrm rot="18900000">
                <a:off x="4055751" y="1817235"/>
                <a:ext cx="1104192" cy="1104934"/>
              </a:xfrm>
              <a:prstGeom prst="rect">
                <a:avLst/>
              </a:prstGeom>
              <a:solidFill>
                <a:schemeClr val="accent5">
                  <a:lumMod val="60000"/>
                  <a:lumOff val="40000"/>
                </a:schemeClr>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0123" name="Rectangle 10"/>
              <p:cNvSpPr/>
              <p:nvPr/>
            </p:nvSpPr>
            <p:spPr>
              <a:xfrm rot="-2700000">
                <a:off x="4499016" y="1756908"/>
                <a:ext cx="208129" cy="207968"/>
              </a:xfrm>
              <a:prstGeom prst="rect">
                <a:avLst/>
              </a:prstGeom>
              <a:solidFill>
                <a:srgbClr val="FFFFFF"/>
              </a:solidFill>
              <a:ln w="6350">
                <a:noFill/>
              </a:ln>
            </p:spPr>
            <p:txBody>
              <a:bodyPr wrap="none" lIns="0" tIns="0" rIns="0" bIns="0" anchor="ctr"/>
              <a:lstStyle/>
              <a:p>
                <a:pPr eaLnBrk="0" hangingPunct="0"/>
                <a:endParaRPr lang="zh-CN" altLang="en-US" sz="1300" b="1" dirty="0">
                  <a:solidFill>
                    <a:srgbClr val="000000"/>
                  </a:solidFill>
                  <a:latin typeface="Arial" panose="020B0604020202020204" pitchFamily="34" charset="0"/>
                  <a:ea typeface="宋体" panose="02010600030101010101" pitchFamily="2" charset="-122"/>
                </a:endParaRPr>
              </a:p>
            </p:txBody>
          </p:sp>
        </p:grpSp>
        <p:sp>
          <p:nvSpPr>
            <p:cNvPr id="90124" name="Text Box 16"/>
            <p:cNvSpPr txBox="1"/>
            <p:nvPr/>
          </p:nvSpPr>
          <p:spPr>
            <a:xfrm>
              <a:off x="4534668" y="1759369"/>
              <a:ext cx="114998" cy="207996"/>
            </a:xfrm>
            <a:prstGeom prst="rect">
              <a:avLst/>
            </a:prstGeom>
            <a:noFill/>
            <a:ln w="6350">
              <a:noFill/>
            </a:ln>
          </p:spPr>
          <p:txBody>
            <a:bodyPr wrap="none" lIns="0" tIns="0" rIns="0" bIns="0" anchor="ctr">
              <a:spAutoFit/>
            </a:bodyPr>
            <a:lstStyle/>
            <a:p>
              <a:pPr algn="ctr" eaLnBrk="0" hangingPunct="0"/>
              <a:r>
                <a:rPr lang="zh-CN" altLang="en-US" sz="1300" b="1" dirty="0">
                  <a:solidFill>
                    <a:schemeClr val="accent2"/>
                  </a:solidFill>
                  <a:latin typeface="Arial Black" panose="020B0A04020102020204" pitchFamily="34" charset="0"/>
                  <a:ea typeface="微软雅黑" panose="020B0503020204020204" charset="-122"/>
                </a:rPr>
                <a:t>2</a:t>
              </a:r>
              <a:endParaRPr lang="zh-CN" altLang="en-US" sz="1300" b="1" dirty="0">
                <a:solidFill>
                  <a:schemeClr val="accent2"/>
                </a:solidFill>
                <a:latin typeface="Arial Black" panose="020B0A04020102020204" pitchFamily="34" charset="0"/>
                <a:ea typeface="微软雅黑" panose="020B0503020204020204" charset="-122"/>
              </a:endParaRPr>
            </a:p>
          </p:txBody>
        </p:sp>
      </p:grpSp>
      <p:grpSp>
        <p:nvGrpSpPr>
          <p:cNvPr id="90125" name="组合 26"/>
          <p:cNvGrpSpPr/>
          <p:nvPr/>
        </p:nvGrpSpPr>
        <p:grpSpPr>
          <a:xfrm>
            <a:off x="6365875" y="1757363"/>
            <a:ext cx="1104900" cy="1165225"/>
            <a:chOff x="6366467" y="1756908"/>
            <a:chExt cx="1104192" cy="1165261"/>
          </a:xfrm>
        </p:grpSpPr>
        <p:sp>
          <p:nvSpPr>
            <p:cNvPr id="10" name="Rectangle 8"/>
            <p:cNvSpPr>
              <a:spLocks noChangeArrowheads="1"/>
            </p:cNvSpPr>
            <p:nvPr/>
          </p:nvSpPr>
          <p:spPr bwMode="auto">
            <a:xfrm rot="18900000">
              <a:off x="6366467" y="1817235"/>
              <a:ext cx="1104192" cy="1104934"/>
            </a:xfrm>
            <a:prstGeom prst="rect">
              <a:avLst/>
            </a:prstGeom>
            <a:solidFill>
              <a:schemeClr val="accent4">
                <a:lumMod val="60000"/>
                <a:lumOff val="40000"/>
              </a:schemeClr>
            </a:solidFill>
            <a:ln w="6350">
              <a:solidFill>
                <a:schemeClr val="bg1"/>
              </a:solidFill>
              <a:miter lim="800000"/>
            </a:ln>
            <a:effectLst/>
          </p:spPr>
          <p:txBody>
            <a:bodyPr wrap="none" lIns="0" tIns="0" rIns="0" bIns="0" anchor="ctr"/>
            <a:lstStyle>
              <a:defPPr>
                <a:defRPr lang="en-US"/>
              </a:defPPr>
              <a:lvl1pPr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sz="1300" b="1" kern="1200">
                  <a:solidFill>
                    <a:srgbClr val="000000"/>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b="1" kern="1200">
                  <a:solidFill>
                    <a:srgbClr val="000000"/>
                  </a:solidFill>
                  <a:latin typeface="Arial" panose="020B0604020202020204" pitchFamily="3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300" b="1"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
          <p:nvSpPr>
            <p:cNvPr id="90127" name="Rectangle 11"/>
            <p:cNvSpPr/>
            <p:nvPr/>
          </p:nvSpPr>
          <p:spPr>
            <a:xfrm rot="-2700000">
              <a:off x="6810682" y="1756908"/>
              <a:ext cx="207830" cy="207968"/>
            </a:xfrm>
            <a:prstGeom prst="rect">
              <a:avLst/>
            </a:prstGeom>
            <a:solidFill>
              <a:srgbClr val="FFFFFF"/>
            </a:solidFill>
            <a:ln w="6350">
              <a:noFill/>
            </a:ln>
          </p:spPr>
          <p:txBody>
            <a:bodyPr wrap="none" lIns="0" tIns="0" rIns="0" bIns="0" anchor="ctr"/>
            <a:lstStyle/>
            <a:p>
              <a:pPr eaLnBrk="0" hangingPunct="0"/>
              <a:endParaRPr lang="zh-CN" altLang="en-US" sz="1300" b="1" dirty="0">
                <a:solidFill>
                  <a:srgbClr val="000000"/>
                </a:solidFill>
                <a:latin typeface="Arial" panose="020B0604020202020204" pitchFamily="34" charset="0"/>
                <a:ea typeface="宋体" panose="02010600030101010101" pitchFamily="2" charset="-122"/>
              </a:endParaRPr>
            </a:p>
          </p:txBody>
        </p:sp>
        <p:sp>
          <p:nvSpPr>
            <p:cNvPr id="90128" name="Text Box 17"/>
            <p:cNvSpPr txBox="1"/>
            <p:nvPr/>
          </p:nvSpPr>
          <p:spPr>
            <a:xfrm>
              <a:off x="6851987" y="1759369"/>
              <a:ext cx="114998" cy="207996"/>
            </a:xfrm>
            <a:prstGeom prst="rect">
              <a:avLst/>
            </a:prstGeom>
            <a:noFill/>
            <a:ln w="6350">
              <a:noFill/>
            </a:ln>
          </p:spPr>
          <p:txBody>
            <a:bodyPr wrap="none" lIns="0" tIns="0" rIns="0" bIns="0" anchor="ctr">
              <a:spAutoFit/>
            </a:bodyPr>
            <a:lstStyle/>
            <a:p>
              <a:pPr algn="ctr" eaLnBrk="0" hangingPunct="0"/>
              <a:r>
                <a:rPr lang="zh-CN" altLang="en-US" sz="1300" b="1" dirty="0">
                  <a:solidFill>
                    <a:schemeClr val="accent1"/>
                  </a:solidFill>
                  <a:latin typeface="Arial Black" panose="020B0A04020102020204" pitchFamily="34" charset="0"/>
                  <a:ea typeface="微软雅黑" panose="020B0503020204020204" charset="-122"/>
                </a:rPr>
                <a:t>3</a:t>
              </a:r>
              <a:endParaRPr lang="zh-CN" altLang="en-US" sz="1300" b="1" dirty="0">
                <a:solidFill>
                  <a:schemeClr val="accent1"/>
                </a:solidFill>
                <a:latin typeface="Arial Black" panose="020B0A04020102020204" pitchFamily="34" charset="0"/>
                <a:ea typeface="微软雅黑" panose="020B0503020204020204" charset="-122"/>
              </a:endParaRPr>
            </a:p>
          </p:txBody>
        </p:sp>
      </p:grpSp>
      <p:sp>
        <p:nvSpPr>
          <p:cNvPr id="90129" name="文本框 1"/>
          <p:cNvSpPr txBox="1"/>
          <p:nvPr/>
        </p:nvSpPr>
        <p:spPr>
          <a:xfrm>
            <a:off x="684213" y="-6350"/>
            <a:ext cx="7507287" cy="522288"/>
          </a:xfrm>
          <a:prstGeom prst="rect">
            <a:avLst/>
          </a:prstGeom>
          <a:noFill/>
          <a:ln w="9525">
            <a:noFill/>
          </a:ln>
        </p:spPr>
        <p:txBody>
          <a:bodyPr anchor="t">
            <a:spAutoFit/>
          </a:bodyPr>
          <a:lstStyle/>
          <a:p>
            <a:r>
              <a:rPr lang="zh-CN" altLang="en-US" sz="2800" b="1" dirty="0">
                <a:solidFill>
                  <a:schemeClr val="tx2"/>
                </a:solidFill>
                <a:latin typeface="微软雅黑" panose="020B0503020204020204" charset="-122"/>
                <a:ea typeface="微软雅黑" panose="020B0503020204020204" charset="-122"/>
                <a:sym typeface="Arial" panose="020B0604020202020204" pitchFamily="34" charset="0"/>
              </a:rPr>
              <a:t>总结：语文高考内容改革的特点和成果</a:t>
            </a:r>
            <a:endParaRPr lang="zh-CN" altLang="en-US" sz="2800" b="1" dirty="0">
              <a:solidFill>
                <a:schemeClr val="tx2"/>
              </a:solidFill>
              <a:latin typeface="微软雅黑" panose="020B0503020204020204" charset="-122"/>
              <a:ea typeface="微软雅黑" panose="020B0503020204020204" charset="-122"/>
              <a:sym typeface="Arial" panose="020B0604020202020204" pitchFamily="34" charset="0"/>
            </a:endParaRPr>
          </a:p>
        </p:txBody>
      </p:sp>
      <p:sp>
        <p:nvSpPr>
          <p:cNvPr id="90130" name="文本框 1"/>
          <p:cNvSpPr txBox="1"/>
          <p:nvPr/>
        </p:nvSpPr>
        <p:spPr>
          <a:xfrm>
            <a:off x="925513" y="3517900"/>
            <a:ext cx="2613025" cy="1322388"/>
          </a:xfrm>
          <a:prstGeom prst="rect">
            <a:avLst/>
          </a:prstGeom>
          <a:noFill/>
          <a:ln w="9525">
            <a:noFill/>
          </a:ln>
        </p:spPr>
        <p:txBody>
          <a:bodyPr anchor="t">
            <a:spAutoFit/>
          </a:bodyPr>
          <a:lstStyle/>
          <a:p>
            <a:r>
              <a:rPr lang="zh-CN" altLang="en-US" sz="1600" b="1" dirty="0">
                <a:latin typeface="微软雅黑" panose="020B0503020204020204" charset="-122"/>
                <a:ea typeface="微软雅黑" panose="020B0503020204020204" charset="-122"/>
                <a:sym typeface="Arial" panose="020B0604020202020204" pitchFamily="34" charset="0"/>
              </a:rPr>
              <a:t>内容上体现时代主题，突显核心价值，强化了高考试卷立德树人的育人功能；形式上有所丰富，有所创新，多元</a:t>
            </a:r>
            <a:r>
              <a:rPr lang="zh-CN" altLang="en-US" sz="1600" b="1" dirty="0">
                <a:latin typeface="微软雅黑" panose="020B0503020204020204" charset="-122"/>
                <a:ea typeface="微软雅黑" panose="020B0503020204020204" charset="-122"/>
                <a:sym typeface="黑体" panose="02010609060101010101" charset="-122"/>
              </a:rPr>
              <a:t>呈现</a:t>
            </a:r>
            <a:r>
              <a:rPr lang="zh-CN" altLang="en-US" sz="1600" b="1" dirty="0">
                <a:latin typeface="微软雅黑" panose="020B0503020204020204" charset="-122"/>
                <a:ea typeface="微软雅黑" panose="020B0503020204020204" charset="-122"/>
                <a:sym typeface="Arial" panose="020B0604020202020204" pitchFamily="34" charset="0"/>
              </a:rPr>
              <a:t>。</a:t>
            </a:r>
            <a:endParaRPr lang="zh-CN" altLang="en-US" sz="1600" dirty="0">
              <a:latin typeface="Arial Unicode MS" panose="020B0604020202020204" charset="-122"/>
              <a:ea typeface="黑体" panose="02010609060101010101" charset="-122"/>
            </a:endParaRPr>
          </a:p>
        </p:txBody>
      </p:sp>
      <p:sp>
        <p:nvSpPr>
          <p:cNvPr id="90131" name="文本框 27"/>
          <p:cNvSpPr txBox="1"/>
          <p:nvPr/>
        </p:nvSpPr>
        <p:spPr>
          <a:xfrm>
            <a:off x="1711325" y="2078038"/>
            <a:ext cx="1209675" cy="584200"/>
          </a:xfrm>
          <a:prstGeom prst="rect">
            <a:avLst/>
          </a:prstGeom>
          <a:noFill/>
          <a:ln w="9525">
            <a:noFill/>
          </a:ln>
        </p:spPr>
        <p:txBody>
          <a:bodyPr anchor="t">
            <a:spAutoFit/>
          </a:bodyPr>
          <a:lstStyle/>
          <a:p>
            <a:r>
              <a:rPr lang="zh-CN" altLang="en-US" sz="3200" dirty="0">
                <a:latin typeface="Arial Unicode MS" panose="020B0604020202020204" charset="-122"/>
                <a:ea typeface="黑体" panose="02010609060101010101" charset="-122"/>
              </a:rPr>
              <a:t>选 材</a:t>
            </a:r>
            <a:endParaRPr lang="zh-CN" altLang="en-US" sz="3200" dirty="0">
              <a:latin typeface="Arial Unicode MS" panose="020B0604020202020204" charset="-122"/>
              <a:ea typeface="黑体" panose="02010609060101010101" charset="-122"/>
            </a:endParaRPr>
          </a:p>
        </p:txBody>
      </p:sp>
      <p:sp>
        <p:nvSpPr>
          <p:cNvPr id="90132" name="文本框 28"/>
          <p:cNvSpPr txBox="1"/>
          <p:nvPr/>
        </p:nvSpPr>
        <p:spPr>
          <a:xfrm>
            <a:off x="4067175" y="2074863"/>
            <a:ext cx="1211263" cy="584200"/>
          </a:xfrm>
          <a:prstGeom prst="rect">
            <a:avLst/>
          </a:prstGeom>
          <a:noFill/>
          <a:ln w="9525">
            <a:noFill/>
          </a:ln>
        </p:spPr>
        <p:txBody>
          <a:bodyPr anchor="t">
            <a:spAutoFit/>
          </a:bodyPr>
          <a:lstStyle/>
          <a:p>
            <a:r>
              <a:rPr lang="zh-CN" altLang="en-US" sz="3200" dirty="0">
                <a:latin typeface="Arial Unicode MS" panose="020B0604020202020204" charset="-122"/>
                <a:ea typeface="黑体" panose="02010609060101010101" charset="-122"/>
              </a:rPr>
              <a:t>用 材</a:t>
            </a:r>
            <a:endParaRPr lang="zh-CN" altLang="en-US" sz="3200" dirty="0">
              <a:latin typeface="Arial Unicode MS" panose="020B0604020202020204" charset="-122"/>
              <a:ea typeface="黑体" panose="02010609060101010101" charset="-122"/>
            </a:endParaRPr>
          </a:p>
        </p:txBody>
      </p:sp>
      <p:sp>
        <p:nvSpPr>
          <p:cNvPr id="90133" name="文本框 29"/>
          <p:cNvSpPr txBox="1"/>
          <p:nvPr/>
        </p:nvSpPr>
        <p:spPr>
          <a:xfrm>
            <a:off x="6386513" y="2074863"/>
            <a:ext cx="1211262" cy="584200"/>
          </a:xfrm>
          <a:prstGeom prst="rect">
            <a:avLst/>
          </a:prstGeom>
          <a:noFill/>
          <a:ln w="9525">
            <a:noFill/>
          </a:ln>
        </p:spPr>
        <p:txBody>
          <a:bodyPr anchor="t">
            <a:spAutoFit/>
          </a:bodyPr>
          <a:lstStyle/>
          <a:p>
            <a:r>
              <a:rPr lang="zh-CN" altLang="en-US" sz="3200" dirty="0">
                <a:latin typeface="Arial Unicode MS" panose="020B0604020202020204" charset="-122"/>
                <a:ea typeface="黑体" panose="02010609060101010101" charset="-122"/>
              </a:rPr>
              <a:t>命题</a:t>
            </a:r>
            <a:endParaRPr lang="zh-CN" altLang="en-US" sz="3200" dirty="0">
              <a:latin typeface="Arial Unicode MS" panose="020B0604020202020204" charset="-122"/>
              <a:ea typeface="黑体" panose="02010609060101010101" charset="-122"/>
            </a:endParaRPr>
          </a:p>
        </p:txBody>
      </p:sp>
      <p:sp>
        <p:nvSpPr>
          <p:cNvPr id="90134" name="文本框 30"/>
          <p:cNvSpPr txBox="1"/>
          <p:nvPr/>
        </p:nvSpPr>
        <p:spPr>
          <a:xfrm>
            <a:off x="3367088" y="3517900"/>
            <a:ext cx="2613025" cy="1322388"/>
          </a:xfrm>
          <a:prstGeom prst="rect">
            <a:avLst/>
          </a:prstGeom>
          <a:noFill/>
          <a:ln w="9525">
            <a:noFill/>
          </a:ln>
        </p:spPr>
        <p:txBody>
          <a:bodyPr anchor="t">
            <a:spAutoFit/>
          </a:bodyPr>
          <a:lstStyle/>
          <a:p>
            <a:r>
              <a:rPr lang="zh-CN" altLang="en-US" sz="1600" b="1" dirty="0">
                <a:solidFill>
                  <a:srgbClr val="FF0000"/>
                </a:solidFill>
                <a:latin typeface="微软雅黑" panose="020B0503020204020204" charset="-122"/>
                <a:ea typeface="微软雅黑" panose="020B0503020204020204" charset="-122"/>
                <a:sym typeface="Arial" panose="020B0604020202020204" pitchFamily="34" charset="0"/>
              </a:rPr>
              <a:t>减少针对单一知识点或能力点的简单、碎片化的试题数量，突出能力，体现语文素养的综合性、整体性。</a:t>
            </a:r>
            <a:endParaRPr lang="zh-CN" altLang="en-US" sz="1600" dirty="0">
              <a:latin typeface="Arial Unicode MS" panose="020B0604020202020204" charset="-122"/>
              <a:ea typeface="黑体" panose="02010609060101010101" charset="-122"/>
            </a:endParaRPr>
          </a:p>
        </p:txBody>
      </p:sp>
      <p:sp>
        <p:nvSpPr>
          <p:cNvPr id="90135" name="文本框 31"/>
          <p:cNvSpPr txBox="1"/>
          <p:nvPr/>
        </p:nvSpPr>
        <p:spPr>
          <a:xfrm>
            <a:off x="5873750" y="3517900"/>
            <a:ext cx="2914650" cy="1568450"/>
          </a:xfrm>
          <a:prstGeom prst="rect">
            <a:avLst/>
          </a:prstGeom>
          <a:noFill/>
          <a:ln w="9525">
            <a:noFill/>
          </a:ln>
        </p:spPr>
        <p:txBody>
          <a:bodyPr anchor="t">
            <a:spAutoFit/>
          </a:bodyPr>
          <a:lstStyle/>
          <a:p>
            <a:r>
              <a:rPr lang="zh-CN" altLang="en-US" sz="1600" b="1" dirty="0">
                <a:latin typeface="微软雅黑" panose="020B0503020204020204" charset="-122"/>
                <a:ea typeface="微软雅黑" panose="020B0503020204020204" charset="-122"/>
                <a:sym typeface="黑体" panose="02010609060101010101" charset="-122"/>
              </a:rPr>
              <a:t>反押题，重迁移，研发、论证、推出一系列创新题型，探索考查更高层级思维能力的有效方式。</a:t>
            </a:r>
            <a:r>
              <a:rPr lang="zh-CN" altLang="en-US" sz="1600" b="1" dirty="0">
                <a:solidFill>
                  <a:srgbClr val="FF0000"/>
                </a:solidFill>
                <a:latin typeface="微软雅黑" panose="020B0503020204020204" charset="-122"/>
                <a:ea typeface="微软雅黑" panose="020B0503020204020204" charset="-122"/>
                <a:sym typeface="Arial" panose="020B0604020202020204" pitchFamily="34" charset="0"/>
              </a:rPr>
              <a:t>（知识考察的难度降低：选择题的题干、名篇名句默写等）</a:t>
            </a:r>
            <a:endParaRPr lang="zh-CN" altLang="en-US" sz="1600" dirty="0">
              <a:latin typeface="Arial Unicode MS" panose="020B0604020202020204" charset="-122"/>
              <a:ea typeface="黑体" panose="02010609060101010101" charset="-122"/>
            </a:endParaRPr>
          </a:p>
        </p:txBody>
      </p:sp>
      <p:sp>
        <p:nvSpPr>
          <p:cNvPr id="17" name="流程图: 可选过程 16"/>
          <p:cNvSpPr/>
          <p:nvPr/>
        </p:nvSpPr>
        <p:spPr>
          <a:xfrm>
            <a:off x="968375" y="515938"/>
            <a:ext cx="7410450" cy="544513"/>
          </a:xfrm>
          <a:prstGeom prst="flowChartAlternateProcess">
            <a:avLst/>
          </a:prstGeom>
          <a:solidFill>
            <a:schemeClr val="accent2">
              <a:lumMod val="20000"/>
              <a:lumOff val="80000"/>
            </a:schemeClr>
          </a:solidFill>
          <a:ln>
            <a:solidFill>
              <a:schemeClr val="accent2">
                <a:lumMod val="20000"/>
                <a:lumOff val="80000"/>
              </a:schemeClr>
            </a:solidFill>
          </a:ln>
        </p:spPr>
        <p:style>
          <a:lnRef idx="2">
            <a:schemeClr val="accent2">
              <a:shade val="50000"/>
            </a:schemeClr>
          </a:lnRef>
          <a:fillRef idx="1">
            <a:schemeClr val="accent2"/>
          </a:fillRef>
          <a:effectRef idx="0">
            <a:schemeClr val="accent2"/>
          </a:effectRef>
          <a:fontRef idx="minor">
            <a:schemeClr val="lt1"/>
          </a:fontRef>
        </p:style>
        <p:txBody>
          <a:bodyPr anchor="ctr"/>
          <a:lstStyle/>
          <a:p>
            <a:pPr marL="0" marR="0" lvl="0" indent="0" algn="l" defTabSz="914400" rtl="0" eaLnBrk="1" fontAlgn="base" latinLnBrk="0" hangingPunct="1">
              <a:lnSpc>
                <a:spcPct val="15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chemeClr val="lt1"/>
                </a:solidFill>
                <a:effectLst/>
                <a:uLnTx/>
                <a:uFillTx/>
                <a:latin typeface="微软雅黑" panose="020B0503020204020204" charset="-122"/>
                <a:ea typeface="微软雅黑" panose="020B0503020204020204" charset="-122"/>
                <a:cs typeface="微软雅黑" panose="020B0503020204020204" charset="-122"/>
                <a:sym typeface="+mn-ea"/>
              </a:rPr>
              <a:t> </a:t>
            </a:r>
            <a:r>
              <a:rPr kumimoji="0" lang="zh-CN" altLang="en-US" sz="20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cs typeface="+mn-cs"/>
                <a:sym typeface="+mn-ea"/>
              </a:rPr>
              <a:t>语言积累要厚，知识运用要活，阅读素养要深，思维品质要高</a:t>
            </a:r>
            <a:endParaRPr kumimoji="0" lang="zh-CN" altLang="en-US" sz="2000" b="1" i="0" u="none" strike="noStrike" kern="1200" cap="none" spc="0" normalizeH="0" baseline="0" noProof="1">
              <a:ln>
                <a:noFill/>
              </a:ln>
              <a:solidFill>
                <a:schemeClr val="tx2"/>
              </a:solidFill>
              <a:effectLst/>
              <a:uLnTx/>
              <a:uFillTx/>
              <a:latin typeface="微软雅黑" panose="020B0503020204020204" charset="-122"/>
              <a:ea typeface="微软雅黑" panose="020B0503020204020204" charset="-122"/>
              <a:cs typeface="+mn-cs"/>
              <a:sym typeface="+mn-ea"/>
            </a:endParaRPr>
          </a:p>
        </p:txBody>
      </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Freeform 7"/>
          <p:cNvSpPr/>
          <p:nvPr/>
        </p:nvSpPr>
        <p:spPr>
          <a:xfrm>
            <a:off x="3730625" y="2376488"/>
            <a:ext cx="4033838" cy="2128837"/>
          </a:xfrm>
          <a:custGeom>
            <a:avLst/>
            <a:gdLst/>
            <a:ahLst/>
            <a:cxnLst>
              <a:cxn ang="0">
                <a:pos x="1771" y="885"/>
              </a:cxn>
              <a:cxn ang="0">
                <a:pos x="885" y="0"/>
              </a:cxn>
              <a:cxn ang="0">
                <a:pos x="0" y="885"/>
              </a:cxn>
              <a:cxn ang="0">
                <a:pos x="0" y="890"/>
              </a:cxn>
              <a:cxn ang="0">
                <a:pos x="1771" y="890"/>
              </a:cxn>
              <a:cxn ang="0">
                <a:pos x="1771" y="885"/>
              </a:cxn>
            </a:cxnLst>
            <a:rect l="0" t="0" r="0" b="0"/>
            <a:pathLst>
              <a:path w="1771" h="890">
                <a:moveTo>
                  <a:pt x="1771" y="885"/>
                </a:moveTo>
                <a:cubicBezTo>
                  <a:pt x="1771" y="396"/>
                  <a:pt x="1374" y="0"/>
                  <a:pt x="885" y="0"/>
                </a:cubicBezTo>
                <a:cubicBezTo>
                  <a:pt x="396" y="0"/>
                  <a:pt x="0" y="396"/>
                  <a:pt x="0" y="885"/>
                </a:cubicBezTo>
                <a:cubicBezTo>
                  <a:pt x="0" y="887"/>
                  <a:pt x="0" y="889"/>
                  <a:pt x="0" y="890"/>
                </a:cubicBezTo>
                <a:cubicBezTo>
                  <a:pt x="1771" y="890"/>
                  <a:pt x="1771" y="890"/>
                  <a:pt x="1771" y="890"/>
                </a:cubicBezTo>
                <a:cubicBezTo>
                  <a:pt x="1771" y="889"/>
                  <a:pt x="1771" y="887"/>
                  <a:pt x="1771" y="885"/>
                </a:cubicBezTo>
                <a:close/>
              </a:path>
            </a:pathLst>
          </a:custGeom>
          <a:solidFill>
            <a:schemeClr val="tx2"/>
          </a:solidFill>
          <a:ln w="9525">
            <a:noFill/>
          </a:ln>
        </p:spPr>
        <p:txBody>
          <a:bodyPr/>
          <a:lstStyle/>
          <a:p>
            <a:endParaRPr lang="zh-CN" altLang="en-US"/>
          </a:p>
        </p:txBody>
      </p:sp>
      <p:grpSp>
        <p:nvGrpSpPr>
          <p:cNvPr id="92162" name="组合 19"/>
          <p:cNvGrpSpPr/>
          <p:nvPr/>
        </p:nvGrpSpPr>
        <p:grpSpPr>
          <a:xfrm>
            <a:off x="669925" y="2449195"/>
            <a:ext cx="4991100" cy="2665095"/>
            <a:chOff x="3345877" y="2981849"/>
            <a:chExt cx="2321375" cy="1419161"/>
          </a:xfrm>
          <a:solidFill>
            <a:schemeClr val="accent2">
              <a:lumMod val="20000"/>
              <a:lumOff val="80000"/>
            </a:schemeClr>
          </a:solidFill>
        </p:grpSpPr>
        <p:sp>
          <p:nvSpPr>
            <p:cNvPr id="92163" name="Freeform 9"/>
            <p:cNvSpPr/>
            <p:nvPr/>
          </p:nvSpPr>
          <p:spPr>
            <a:xfrm>
              <a:off x="3345877" y="2981849"/>
              <a:ext cx="2321375" cy="1419161"/>
            </a:xfrm>
            <a:custGeom>
              <a:avLst/>
              <a:gdLst/>
              <a:ahLst/>
              <a:cxnLst>
                <a:cxn ang="0">
                  <a:pos x="0" y="491"/>
                </a:cxn>
                <a:cxn ang="0">
                  <a:pos x="0" y="496"/>
                </a:cxn>
                <a:cxn ang="0">
                  <a:pos x="883" y="496"/>
                </a:cxn>
                <a:cxn ang="0">
                  <a:pos x="155" y="0"/>
                </a:cxn>
                <a:cxn ang="0">
                  <a:pos x="0" y="491"/>
                </a:cxn>
              </a:cxnLst>
              <a:rect l="0" t="0" r="0" b="0"/>
              <a:pathLst>
                <a:path w="883" h="496">
                  <a:moveTo>
                    <a:pt x="0" y="491"/>
                  </a:moveTo>
                  <a:cubicBezTo>
                    <a:pt x="0" y="493"/>
                    <a:pt x="0" y="494"/>
                    <a:pt x="0" y="496"/>
                  </a:cubicBezTo>
                  <a:cubicBezTo>
                    <a:pt x="883" y="496"/>
                    <a:pt x="883" y="496"/>
                    <a:pt x="883" y="496"/>
                  </a:cubicBezTo>
                  <a:cubicBezTo>
                    <a:pt x="155" y="0"/>
                    <a:pt x="155" y="0"/>
                    <a:pt x="155" y="0"/>
                  </a:cubicBezTo>
                  <a:cubicBezTo>
                    <a:pt x="57" y="141"/>
                    <a:pt x="0" y="310"/>
                    <a:pt x="0" y="491"/>
                  </a:cubicBezTo>
                  <a:close/>
                </a:path>
              </a:pathLst>
            </a:custGeom>
            <a:grpFill/>
            <a:ln w="9525">
              <a:noFill/>
            </a:ln>
          </p:spPr>
          <p:txBody>
            <a:bodyPr/>
            <a:lstStyle/>
            <a:p>
              <a:endParaRPr lang="zh-CN" altLang="en-US"/>
            </a:p>
          </p:txBody>
        </p:sp>
        <p:sp>
          <p:nvSpPr>
            <p:cNvPr id="92164" name="TextBox 12"/>
            <p:cNvSpPr txBox="1"/>
            <p:nvPr/>
          </p:nvSpPr>
          <p:spPr>
            <a:xfrm>
              <a:off x="3438354" y="3762111"/>
              <a:ext cx="1167631" cy="507544"/>
            </a:xfrm>
            <a:prstGeom prst="rect">
              <a:avLst/>
            </a:prstGeom>
            <a:grpFill/>
            <a:ln w="9525">
              <a:noFill/>
            </a:ln>
          </p:spPr>
          <p:txBody>
            <a:bodyPr anchor="t">
              <a:spAutoFit/>
            </a:bodyPr>
            <a:lstStyle/>
            <a:p>
              <a:pPr algn="ctr"/>
              <a:r>
                <a:rPr lang="en-US" altLang="en-US" sz="1400" b="1" dirty="0">
                  <a:solidFill>
                    <a:srgbClr val="7030A0"/>
                  </a:solidFill>
                  <a:latin typeface="微软雅黑" panose="020B0503020204020204" charset="-122"/>
                  <a:ea typeface="微软雅黑" panose="020B0503020204020204" charset="-122"/>
                  <a:sym typeface="Arial" panose="020B0604020202020204" pitchFamily="34" charset="0"/>
                </a:rPr>
                <a:t>1977</a:t>
              </a:r>
              <a:r>
                <a:rPr lang="zh-CN" altLang="en-US" sz="1400" b="1" dirty="0">
                  <a:solidFill>
                    <a:srgbClr val="7030A0"/>
                  </a:solidFill>
                  <a:latin typeface="微软雅黑" panose="020B0503020204020204" charset="-122"/>
                  <a:ea typeface="微软雅黑" panose="020B0503020204020204" charset="-122"/>
                  <a:sym typeface="Arial" panose="020B0604020202020204" pitchFamily="34" charset="0"/>
                </a:rPr>
                <a:t>年</a:t>
              </a:r>
              <a:r>
                <a:rPr lang="en-US" altLang="en-US" sz="1400" b="1" dirty="0">
                  <a:solidFill>
                    <a:srgbClr val="7030A0"/>
                  </a:solidFill>
                  <a:latin typeface="微软雅黑" panose="020B0503020204020204" charset="-122"/>
                  <a:ea typeface="微软雅黑" panose="020B0503020204020204" charset="-122"/>
                  <a:sym typeface="Arial" panose="020B0604020202020204" pitchFamily="34" charset="0"/>
                </a:rPr>
                <a:t>至20世纪80年代中</a:t>
              </a:r>
              <a:endParaRPr lang="en-US" altLang="en-US" sz="1400" b="1" dirty="0">
                <a:solidFill>
                  <a:srgbClr val="7030A0"/>
                </a:solidFill>
                <a:latin typeface="微软雅黑" panose="020B0503020204020204" charset="-122"/>
                <a:ea typeface="微软雅黑" panose="020B0503020204020204" charset="-122"/>
                <a:sym typeface="Arial" panose="020B0604020202020204" pitchFamily="34" charset="0"/>
              </a:endParaRPr>
            </a:p>
            <a:p>
              <a:pPr algn="ctr"/>
              <a:r>
                <a:rPr lang="en-US" altLang="en-US" sz="1400" b="1" dirty="0">
                  <a:solidFill>
                    <a:srgbClr val="7030A0"/>
                  </a:solidFill>
                  <a:latin typeface="微软雅黑" panose="020B0503020204020204" charset="-122"/>
                  <a:ea typeface="微软雅黑" panose="020B0503020204020204" charset="-122"/>
                  <a:sym typeface="Arial" panose="020B0604020202020204" pitchFamily="34" charset="0"/>
                </a:rPr>
                <a:t>期：</a:t>
              </a:r>
              <a:r>
                <a:rPr lang="en-US" altLang="en-US" sz="1400" b="1" dirty="0">
                  <a:latin typeface="微软雅黑" panose="020B0503020204020204" charset="-122"/>
                  <a:ea typeface="微软雅黑" panose="020B0503020204020204" charset="-122"/>
                  <a:sym typeface="Arial" panose="020B0604020202020204" pitchFamily="34" charset="0"/>
                </a:rPr>
                <a:t>重视学科基础考查，体现语文的</a:t>
              </a:r>
              <a:r>
                <a:rPr lang="en-US" altLang="en-US" sz="1400" b="1" dirty="0">
                  <a:solidFill>
                    <a:srgbClr val="FF0000"/>
                  </a:solidFill>
                  <a:latin typeface="微软雅黑" panose="020B0503020204020204" charset="-122"/>
                  <a:ea typeface="微软雅黑" panose="020B0503020204020204" charset="-122"/>
                  <a:sym typeface="Arial" panose="020B0604020202020204" pitchFamily="34" charset="0"/>
                </a:rPr>
                <a:t>工具性</a:t>
              </a:r>
              <a:r>
                <a:rPr lang="en-US" altLang="en-US" sz="1400" b="1" dirty="0">
                  <a:latin typeface="微软雅黑" panose="020B0503020204020204" charset="-122"/>
                  <a:ea typeface="微软雅黑" panose="020B0503020204020204" charset="-122"/>
                  <a:sym typeface="Arial" panose="020B0604020202020204" pitchFamily="34" charset="0"/>
                </a:rPr>
                <a:t>。</a:t>
              </a:r>
              <a:endParaRPr lang="en-US" altLang="en-US" sz="1400" b="1" dirty="0">
                <a:latin typeface="微软雅黑" panose="020B0503020204020204" charset="-122"/>
                <a:ea typeface="微软雅黑" panose="020B0503020204020204" charset="-122"/>
                <a:sym typeface="Arial" panose="020B0604020202020204" pitchFamily="34" charset="0"/>
              </a:endParaRPr>
            </a:p>
            <a:p>
              <a:pPr algn="ctr"/>
              <a:endParaRPr lang="zh-CN" altLang="en-US" sz="1400" dirty="0">
                <a:solidFill>
                  <a:schemeClr val="bg1"/>
                </a:solidFill>
                <a:latin typeface="方正兰亭中粗黑_GBK" pitchFamily="2" charset="-122"/>
                <a:ea typeface="方正兰亭中粗黑_GBK" pitchFamily="2" charset="-122"/>
              </a:endParaRPr>
            </a:p>
          </p:txBody>
        </p:sp>
      </p:grpSp>
      <p:grpSp>
        <p:nvGrpSpPr>
          <p:cNvPr id="11" name="组合 20"/>
          <p:cNvGrpSpPr/>
          <p:nvPr/>
        </p:nvGrpSpPr>
        <p:grpSpPr>
          <a:xfrm>
            <a:off x="1555750" y="970280"/>
            <a:ext cx="3219450" cy="3829685"/>
            <a:chOff x="3853820" y="2137736"/>
            <a:chExt cx="1806364" cy="2151370"/>
          </a:xfrm>
          <a:solidFill>
            <a:schemeClr val="accent2">
              <a:lumMod val="40000"/>
              <a:lumOff val="60000"/>
            </a:schemeClr>
          </a:solidFill>
        </p:grpSpPr>
        <p:sp>
          <p:nvSpPr>
            <p:cNvPr id="8" name="Freeform 12"/>
            <p:cNvSpPr/>
            <p:nvPr/>
          </p:nvSpPr>
          <p:spPr bwMode="auto">
            <a:xfrm>
              <a:off x="3853820" y="2137736"/>
              <a:ext cx="1806364" cy="2151370"/>
            </a:xfrm>
            <a:custGeom>
              <a:avLst/>
              <a:gdLst/>
              <a:ahLst/>
              <a:cxnLst>
                <a:cxn ang="0">
                  <a:pos x="458" y="0"/>
                </a:cxn>
                <a:cxn ang="0">
                  <a:pos x="0" y="330"/>
                </a:cxn>
                <a:cxn ang="0">
                  <a:pos x="747" y="839"/>
                </a:cxn>
                <a:cxn ang="0">
                  <a:pos x="458" y="0"/>
                </a:cxn>
              </a:cxnLst>
              <a:rect l="0" t="0" r="r" b="b"/>
              <a:pathLst>
                <a:path w="747" h="839">
                  <a:moveTo>
                    <a:pt x="458" y="0"/>
                  </a:moveTo>
                  <a:cubicBezTo>
                    <a:pt x="271" y="63"/>
                    <a:pt x="112" y="180"/>
                    <a:pt x="0" y="330"/>
                  </a:cubicBezTo>
                  <a:cubicBezTo>
                    <a:pt x="747" y="839"/>
                    <a:pt x="747" y="839"/>
                    <a:pt x="747" y="839"/>
                  </a:cubicBezTo>
                  <a:lnTo>
                    <a:pt x="458" y="0"/>
                  </a:lnTo>
                  <a:close/>
                </a:path>
              </a:pathLst>
            </a:custGeom>
            <a:grpFill/>
            <a:ln w="9525">
              <a:noFill/>
              <a:round/>
            </a:ln>
            <a:effectLst/>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600" b="0" i="0" u="none" strike="noStrike" kern="1200" cap="none" spc="0" normalizeH="0" baseline="0" noProof="0">
                <a:ln>
                  <a:noFill/>
                </a:ln>
                <a:solidFill>
                  <a:srgbClr val="383838"/>
                </a:solidFill>
                <a:effectLst/>
                <a:uLnTx/>
                <a:uFillTx/>
                <a:latin typeface="Calibri" panose="020F0502020204030204"/>
                <a:ea typeface="+mn-ea"/>
                <a:cs typeface="+mn-cs"/>
              </a:endParaRPr>
            </a:p>
          </p:txBody>
        </p:sp>
        <p:sp>
          <p:nvSpPr>
            <p:cNvPr id="14" name="TextBox 13"/>
            <p:cNvSpPr txBox="1"/>
            <p:nvPr/>
          </p:nvSpPr>
          <p:spPr>
            <a:xfrm rot="19860000">
              <a:off x="4250721" y="2522359"/>
              <a:ext cx="838338" cy="742688"/>
            </a:xfrm>
            <a:prstGeom prst="rect">
              <a:avLst/>
            </a:prstGeom>
            <a:grpFill/>
          </p:spPr>
          <p:txBody>
            <a:bodyPr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600" b="1" i="0" u="none" strike="noStrike" kern="1200" cap="none" spc="0" normalizeH="0" baseline="0" noProof="1">
                  <a:ln>
                    <a:noFill/>
                  </a:ln>
                  <a:solidFill>
                    <a:srgbClr val="7030A0"/>
                  </a:solidFill>
                  <a:effectLst/>
                  <a:uLnTx/>
                  <a:uFillTx/>
                  <a:latin typeface="微软雅黑" panose="020B0503020204020204" charset="-122"/>
                  <a:ea typeface="微软雅黑" panose="020B0503020204020204" charset="-122"/>
                  <a:cs typeface="+mn-cs"/>
                  <a:sym typeface="Arial" panose="020B0604020202020204" pitchFamily="34" charset="0"/>
                </a:rPr>
                <a:t>80年代中期至90年代中期：</a:t>
              </a:r>
              <a:endParaRPr kumimoji="0" lang="en-US" altLang="en-US" sz="1600" b="1" i="0" u="none" strike="noStrike" kern="1200" cap="none" spc="0" normalizeH="0" baseline="0" noProof="1">
                <a:ln>
                  <a:noFill/>
                </a:ln>
                <a:solidFill>
                  <a:srgbClr val="7030A0"/>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600" b="1" i="0" u="none" strike="noStrike" kern="1200" cap="none" spc="0" normalizeH="0" baseline="0" noProof="1">
                  <a:ln>
                    <a:noFill/>
                  </a:ln>
                  <a:solidFill>
                    <a:srgbClr val="7030A0"/>
                  </a:solidFill>
                  <a:effectLst/>
                  <a:uLnTx/>
                  <a:uFillTx/>
                  <a:latin typeface="微软雅黑" panose="020B0503020204020204" charset="-122"/>
                  <a:ea typeface="微软雅黑" panose="020B0503020204020204" charset="-122"/>
                  <a:cs typeface="+mn-cs"/>
                  <a:sym typeface="Arial" panose="020B0604020202020204" pitchFamily="34" charset="0"/>
                </a:rPr>
                <a:t>   </a:t>
              </a:r>
              <a:r>
                <a:rPr kumimoji="0" lang="en-US" altLang="en-US" sz="16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探索</a:t>
              </a:r>
              <a:r>
                <a:rPr kumimoji="0" lang="en-US" altLang="en-US" sz="16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cs typeface="+mn-cs"/>
                  <a:sym typeface="Arial" panose="020B0604020202020204" pitchFamily="34" charset="0"/>
                </a:rPr>
                <a:t>标准化</a:t>
              </a:r>
              <a:endParaRPr kumimoji="0" lang="en-US" altLang="en-US" sz="16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6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cs typeface="+mn-cs"/>
                  <a:sym typeface="Arial" panose="020B0604020202020204" pitchFamily="34" charset="0"/>
                </a:rPr>
                <a:t>   </a:t>
              </a:r>
              <a:r>
                <a:rPr kumimoji="0" lang="en-US" altLang="en-US" sz="16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考试。</a:t>
              </a:r>
              <a:endParaRPr kumimoji="0" lang="en-US" altLang="en-US" sz="16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600" b="1" i="0" u="none" strike="noStrike" kern="1200" cap="none" spc="0" normalizeH="0" baseline="0" noProof="1">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grpSp>
      <p:grpSp>
        <p:nvGrpSpPr>
          <p:cNvPr id="12" name="组合 21"/>
          <p:cNvGrpSpPr/>
          <p:nvPr/>
        </p:nvGrpSpPr>
        <p:grpSpPr>
          <a:xfrm>
            <a:off x="3380105" y="853440"/>
            <a:ext cx="3105150" cy="3955415"/>
            <a:chOff x="5096896" y="2188980"/>
            <a:chExt cx="1247557" cy="2246991"/>
          </a:xfrm>
          <a:solidFill>
            <a:schemeClr val="accent1">
              <a:lumMod val="40000"/>
              <a:lumOff val="60000"/>
            </a:schemeClr>
          </a:solidFill>
        </p:grpSpPr>
        <p:sp>
          <p:nvSpPr>
            <p:cNvPr id="6" name="Freeform 10"/>
            <p:cNvSpPr/>
            <p:nvPr/>
          </p:nvSpPr>
          <p:spPr bwMode="auto">
            <a:xfrm rot="180000">
              <a:off x="5096896" y="2188980"/>
              <a:ext cx="1196712" cy="2246991"/>
            </a:xfrm>
            <a:custGeom>
              <a:avLst/>
              <a:gdLst/>
              <a:ahLst/>
              <a:cxnLst>
                <a:cxn ang="0">
                  <a:pos x="585" y="43"/>
                </a:cxn>
                <a:cxn ang="0">
                  <a:pos x="293" y="0"/>
                </a:cxn>
                <a:cxn ang="0">
                  <a:pos x="0" y="44"/>
                </a:cxn>
                <a:cxn ang="0">
                  <a:pos x="293" y="893"/>
                </a:cxn>
                <a:cxn ang="0">
                  <a:pos x="585" y="43"/>
                </a:cxn>
              </a:cxnLst>
              <a:rect l="0" t="0" r="r" b="b"/>
              <a:pathLst>
                <a:path w="585" h="893">
                  <a:moveTo>
                    <a:pt x="585" y="43"/>
                  </a:moveTo>
                  <a:cubicBezTo>
                    <a:pt x="493" y="16"/>
                    <a:pt x="395" y="0"/>
                    <a:pt x="293" y="0"/>
                  </a:cubicBezTo>
                  <a:cubicBezTo>
                    <a:pt x="191" y="0"/>
                    <a:pt x="92" y="16"/>
                    <a:pt x="0" y="44"/>
                  </a:cubicBezTo>
                  <a:cubicBezTo>
                    <a:pt x="293" y="893"/>
                    <a:pt x="293" y="893"/>
                    <a:pt x="293" y="893"/>
                  </a:cubicBezTo>
                  <a:lnTo>
                    <a:pt x="585" y="43"/>
                  </a:lnTo>
                  <a:close/>
                </a:path>
              </a:pathLst>
            </a:custGeom>
            <a:grpFill/>
            <a:ln w="9525">
              <a:noFill/>
              <a:round/>
            </a:ln>
            <a:effec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600" b="0" i="0" u="none" strike="noStrike" kern="1200" cap="none" spc="0" normalizeH="0" baseline="0" noProof="1">
                <a:ln>
                  <a:noFill/>
                </a:ln>
                <a:solidFill>
                  <a:srgbClr val="383838"/>
                </a:solidFill>
                <a:effectLst/>
                <a:uLnTx/>
                <a:uFillTx/>
                <a:latin typeface="Calibri" panose="020F0502020204030204"/>
                <a:ea typeface="黑体" panose="02010609060101010101" charset="-122"/>
                <a:cs typeface="+mn-cs"/>
              </a:endParaRPr>
            </a:p>
          </p:txBody>
        </p:sp>
        <p:sp>
          <p:nvSpPr>
            <p:cNvPr id="15" name="TextBox 14"/>
            <p:cNvSpPr txBox="1"/>
            <p:nvPr/>
          </p:nvSpPr>
          <p:spPr>
            <a:xfrm>
              <a:off x="5371790" y="2351134"/>
              <a:ext cx="972663" cy="908680"/>
            </a:xfrm>
            <a:prstGeom prst="rect">
              <a:avLst/>
            </a:prstGeom>
            <a:grpFill/>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rgbClr val="7030A0"/>
                  </a:solidFill>
                  <a:effectLst/>
                  <a:uLnTx/>
                  <a:uFillTx/>
                  <a:latin typeface="微软雅黑" panose="020B0503020204020204" charset="-122"/>
                  <a:ea typeface="微软雅黑" panose="020B0503020204020204" charset="-122"/>
                  <a:cs typeface="+mn-cs"/>
                  <a:sym typeface="Arial" panose="020B0604020202020204" pitchFamily="34" charset="0"/>
                </a:rPr>
                <a:t>90年代中期至2003年：</a:t>
              </a:r>
              <a:endParaRPr kumimoji="0" lang="en-US" altLang="en-US" sz="1400" b="1" i="0" u="none" strike="noStrike" kern="1200" cap="none" spc="0" normalizeH="0" baseline="0" noProof="1">
                <a:ln>
                  <a:noFill/>
                </a:ln>
                <a:solidFill>
                  <a:srgbClr val="7030A0"/>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明确了</a:t>
              </a:r>
              <a:r>
                <a:rPr kumimoji="0" lang="en-US" altLang="en-US" sz="14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cs typeface="+mn-cs"/>
                  <a:sym typeface="Arial" panose="020B0604020202020204" pitchFamily="34" charset="0"/>
                </a:rPr>
                <a:t>能力立意</a:t>
              </a: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的命题</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知识内容考查的前提下，</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 形成以考查阅读</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  能力、表达能力</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     为主的考试</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      内容体系。</a:t>
              </a:r>
              <a:endParaRPr kumimoji="0" lang="zh-CN" altLang="en-US" sz="1400" b="1" i="0" u="none" strike="noStrike" kern="1200" cap="none" spc="0" normalizeH="0" baseline="0" noProof="1">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grpSp>
      <p:grpSp>
        <p:nvGrpSpPr>
          <p:cNvPr id="13" name="组合 22"/>
          <p:cNvGrpSpPr/>
          <p:nvPr/>
        </p:nvGrpSpPr>
        <p:grpSpPr>
          <a:xfrm rot="360000">
            <a:off x="4707890" y="1110615"/>
            <a:ext cx="3677920" cy="4286885"/>
            <a:chOff x="5701650" y="1881726"/>
            <a:chExt cx="1726222" cy="2178475"/>
          </a:xfrm>
          <a:solidFill>
            <a:schemeClr val="accent4"/>
          </a:solidFill>
        </p:grpSpPr>
        <p:sp>
          <p:nvSpPr>
            <p:cNvPr id="7" name="Freeform 11"/>
            <p:cNvSpPr/>
            <p:nvPr/>
          </p:nvSpPr>
          <p:spPr bwMode="auto">
            <a:xfrm>
              <a:off x="5701650" y="1881726"/>
              <a:ext cx="1726222" cy="2178475"/>
            </a:xfrm>
            <a:custGeom>
              <a:avLst/>
              <a:gdLst/>
              <a:ahLst/>
              <a:cxnLst>
                <a:cxn ang="0">
                  <a:pos x="751" y="331"/>
                </a:cxn>
                <a:cxn ang="0">
                  <a:pos x="290" y="0"/>
                </a:cxn>
                <a:cxn ang="0">
                  <a:pos x="0" y="844"/>
                </a:cxn>
                <a:cxn ang="0">
                  <a:pos x="751" y="331"/>
                </a:cxn>
              </a:cxnLst>
              <a:rect l="0" t="0" r="r" b="b"/>
              <a:pathLst>
                <a:path w="751" h="844">
                  <a:moveTo>
                    <a:pt x="751" y="331"/>
                  </a:moveTo>
                  <a:cubicBezTo>
                    <a:pt x="638" y="180"/>
                    <a:pt x="478" y="63"/>
                    <a:pt x="290" y="0"/>
                  </a:cubicBezTo>
                  <a:cubicBezTo>
                    <a:pt x="0" y="844"/>
                    <a:pt x="0" y="844"/>
                    <a:pt x="0" y="844"/>
                  </a:cubicBezTo>
                  <a:lnTo>
                    <a:pt x="751" y="331"/>
                  </a:lnTo>
                  <a:close/>
                </a:path>
              </a:pathLst>
            </a:custGeom>
            <a:solidFill>
              <a:schemeClr val="accent4">
                <a:lumMod val="60000"/>
                <a:lumOff val="40000"/>
              </a:schemeClr>
            </a:solidFill>
            <a:ln w="9525">
              <a:noFill/>
              <a:round/>
            </a:ln>
            <a:effec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600" b="0" i="0" u="none" strike="noStrike" kern="1200" cap="none" spc="0" normalizeH="0" baseline="0" noProof="1">
                <a:ln>
                  <a:noFill/>
                </a:ln>
                <a:solidFill>
                  <a:srgbClr val="383838"/>
                </a:solidFill>
                <a:effectLst/>
                <a:uLnTx/>
                <a:uFillTx/>
                <a:latin typeface="Calibri" panose="020F0502020204030204"/>
                <a:ea typeface="黑体" panose="02010609060101010101" charset="-122"/>
                <a:cs typeface="+mn-cs"/>
              </a:endParaRPr>
            </a:p>
          </p:txBody>
        </p:sp>
        <p:sp>
          <p:nvSpPr>
            <p:cNvPr id="16" name="TextBox 15"/>
            <p:cNvSpPr txBox="1"/>
            <p:nvPr/>
          </p:nvSpPr>
          <p:spPr>
            <a:xfrm rot="1860000">
              <a:off x="6155266" y="2280257"/>
              <a:ext cx="987275" cy="609237"/>
            </a:xfrm>
            <a:prstGeom prst="rect">
              <a:avLst/>
            </a:prstGeom>
            <a:noFill/>
          </p:spPr>
          <p:txBody>
            <a:bodyPr>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rgbClr val="7030A0"/>
                  </a:solidFill>
                  <a:effectLst/>
                  <a:uLnTx/>
                  <a:uFillTx/>
                  <a:latin typeface="微软雅黑" panose="020B0503020204020204" charset="-122"/>
                  <a:ea typeface="微软雅黑" panose="020B0503020204020204" charset="-122"/>
                  <a:cs typeface="+mn-cs"/>
                  <a:sym typeface="Arial" panose="020B0604020202020204" pitchFamily="34" charset="0"/>
                </a:rPr>
                <a:t>2004年至2015年：</a:t>
              </a: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突出能力考查，</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分省命题带来</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语文试卷的</a:t>
              </a:r>
              <a:endPar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endParaRPr>
            </a:p>
            <a:p>
              <a:pPr marL="0" marR="0" lvl="0" indent="0" algn="ctr" defTabSz="914400" rtl="0" eaLnBrk="1" fontAlgn="auto" latinLnBrk="0" hangingPunct="1">
                <a:lnSpc>
                  <a:spcPct val="100000"/>
                </a:lnSpc>
                <a:spcBef>
                  <a:spcPct val="0"/>
                </a:spcBef>
                <a:spcAft>
                  <a:spcPct val="0"/>
                </a:spcAft>
                <a:buClrTx/>
                <a:buSzTx/>
                <a:buFontTx/>
                <a:buNone/>
                <a:defRPr/>
              </a:pPr>
              <a:r>
                <a:rPr kumimoji="0" lang="en-US" altLang="en-US" sz="1400" b="1" i="0" u="none" strike="noStrike" kern="1200" cap="none" spc="0" normalizeH="0" baseline="0" noProof="1">
                  <a:ln>
                    <a:noFill/>
                  </a:ln>
                  <a:solidFill>
                    <a:srgbClr val="FF0000"/>
                  </a:solidFill>
                  <a:effectLst/>
                  <a:uLnTx/>
                  <a:uFillTx/>
                  <a:latin typeface="微软雅黑" panose="020B0503020204020204" charset="-122"/>
                  <a:ea typeface="微软雅黑" panose="020B0503020204020204" charset="-122"/>
                  <a:cs typeface="+mn-cs"/>
                  <a:sym typeface="Arial" panose="020B0604020202020204" pitchFamily="34" charset="0"/>
                </a:rPr>
                <a:t>多元化</a:t>
              </a:r>
              <a:r>
                <a:rPr kumimoji="0" lang="en-US" altLang="en-US" sz="14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呈现</a:t>
              </a:r>
              <a:r>
                <a:rPr kumimoji="0" lang="en-US" altLang="en-US" sz="1600" b="1" i="0" u="none" strike="noStrike" kern="1200" cap="none" spc="0" normalizeH="0" baseline="0" noProof="1">
                  <a:ln>
                    <a:noFill/>
                  </a:ln>
                  <a:solidFill>
                    <a:schemeClr val="tx1"/>
                  </a:solidFill>
                  <a:effectLst/>
                  <a:uLnTx/>
                  <a:uFillTx/>
                  <a:latin typeface="微软雅黑" panose="020B0503020204020204" charset="-122"/>
                  <a:ea typeface="微软雅黑" panose="020B0503020204020204" charset="-122"/>
                  <a:cs typeface="+mn-cs"/>
                  <a:sym typeface="Arial" panose="020B0604020202020204" pitchFamily="34" charset="0"/>
                </a:rPr>
                <a:t>。</a:t>
              </a:r>
              <a:endParaRPr kumimoji="0" lang="zh-CN" altLang="en-US" sz="1600" b="1" i="0" u="none" strike="noStrike" kern="1200" cap="none" spc="0" normalizeH="0" baseline="0" noProof="1">
                <a:ln>
                  <a:noFill/>
                </a:ln>
                <a:solidFill>
                  <a:schemeClr val="tx1">
                    <a:lumMod val="65000"/>
                    <a:lumOff val="35000"/>
                  </a:schemeClr>
                </a:solidFill>
                <a:effectLst/>
                <a:uLnTx/>
                <a:uFillTx/>
                <a:latin typeface="微软雅黑" panose="020B0503020204020204" charset="-122"/>
                <a:ea typeface="微软雅黑" panose="020B0503020204020204" charset="-122"/>
                <a:cs typeface="+mn-cs"/>
              </a:endParaRPr>
            </a:p>
          </p:txBody>
        </p:sp>
      </p:grpSp>
      <p:grpSp>
        <p:nvGrpSpPr>
          <p:cNvPr id="92168" name="组合 23"/>
          <p:cNvGrpSpPr/>
          <p:nvPr/>
        </p:nvGrpSpPr>
        <p:grpSpPr>
          <a:xfrm>
            <a:off x="4775200" y="2912745"/>
            <a:ext cx="4325620" cy="2202180"/>
            <a:chOff x="4959100" y="3144924"/>
            <a:chExt cx="2965457" cy="2034322"/>
          </a:xfrm>
          <a:solidFill>
            <a:srgbClr val="00B050"/>
          </a:solidFill>
        </p:grpSpPr>
        <p:sp>
          <p:nvSpPr>
            <p:cNvPr id="9" name="Freeform 13"/>
            <p:cNvSpPr/>
            <p:nvPr/>
          </p:nvSpPr>
          <p:spPr bwMode="auto">
            <a:xfrm>
              <a:off x="4959100" y="3144924"/>
              <a:ext cx="2965457" cy="2034322"/>
            </a:xfrm>
            <a:custGeom>
              <a:avLst/>
              <a:gdLst/>
              <a:ahLst/>
              <a:cxnLst>
                <a:cxn ang="0">
                  <a:pos x="0" y="495"/>
                </a:cxn>
                <a:cxn ang="0">
                  <a:pos x="879" y="495"/>
                </a:cxn>
                <a:cxn ang="0">
                  <a:pos x="879" y="490"/>
                </a:cxn>
                <a:cxn ang="0">
                  <a:pos x="725" y="0"/>
                </a:cxn>
                <a:cxn ang="0">
                  <a:pos x="0" y="495"/>
                </a:cxn>
              </a:cxnLst>
              <a:rect l="0" t="0" r="r" b="b"/>
              <a:pathLst>
                <a:path w="879" h="495">
                  <a:moveTo>
                    <a:pt x="0" y="495"/>
                  </a:moveTo>
                  <a:cubicBezTo>
                    <a:pt x="879" y="495"/>
                    <a:pt x="879" y="495"/>
                    <a:pt x="879" y="495"/>
                  </a:cubicBezTo>
                  <a:cubicBezTo>
                    <a:pt x="879" y="493"/>
                    <a:pt x="879" y="492"/>
                    <a:pt x="879" y="490"/>
                  </a:cubicBezTo>
                  <a:cubicBezTo>
                    <a:pt x="879" y="309"/>
                    <a:pt x="822" y="141"/>
                    <a:pt x="725" y="0"/>
                  </a:cubicBezTo>
                  <a:lnTo>
                    <a:pt x="0" y="495"/>
                  </a:lnTo>
                  <a:close/>
                </a:path>
              </a:pathLst>
            </a:custGeom>
            <a:grpFill/>
            <a:ln w="9525">
              <a:noFill/>
              <a:round/>
            </a:ln>
            <a:effec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600" b="0" i="0" u="none" strike="noStrike" kern="1200" cap="none" spc="0" normalizeH="0" baseline="0" noProof="1">
                <a:ln>
                  <a:noFill/>
                </a:ln>
                <a:solidFill>
                  <a:srgbClr val="383838"/>
                </a:solidFill>
                <a:effectLst/>
                <a:uLnTx/>
                <a:uFillTx/>
                <a:latin typeface="Calibri" panose="020F0502020204030204"/>
                <a:ea typeface="黑体" panose="02010609060101010101" charset="-122"/>
                <a:cs typeface="+mn-cs"/>
              </a:endParaRPr>
            </a:p>
          </p:txBody>
        </p:sp>
        <p:sp>
          <p:nvSpPr>
            <p:cNvPr id="92170" name="TextBox 16"/>
            <p:cNvSpPr txBox="1"/>
            <p:nvPr/>
          </p:nvSpPr>
          <p:spPr>
            <a:xfrm>
              <a:off x="6244808" y="4098814"/>
              <a:ext cx="1544199" cy="1079341"/>
            </a:xfrm>
            <a:prstGeom prst="rect">
              <a:avLst/>
            </a:prstGeom>
            <a:grpFill/>
            <a:ln w="9525">
              <a:noFill/>
            </a:ln>
          </p:spPr>
          <p:txBody>
            <a:bodyPr wrap="square" anchor="t">
              <a:spAutoFit/>
            </a:bodyPr>
            <a:lstStyle/>
            <a:p>
              <a:pPr algn="l"/>
              <a:r>
                <a:rPr lang="en-US" altLang="en-US" sz="1400" b="1" dirty="0">
                  <a:solidFill>
                    <a:srgbClr val="7030A0"/>
                  </a:solidFill>
                  <a:latin typeface="微软雅黑" panose="020B0503020204020204" charset="-122"/>
                  <a:ea typeface="微软雅黑" panose="020B0503020204020204" charset="-122"/>
                  <a:sym typeface="Arial" panose="020B0604020202020204" pitchFamily="34" charset="0"/>
                </a:rPr>
                <a:t> 20</a:t>
              </a:r>
              <a:r>
                <a:rPr lang="en-US" altLang="zh-CN" sz="1400" b="1" dirty="0">
                  <a:solidFill>
                    <a:srgbClr val="7030A0"/>
                  </a:solidFill>
                  <a:latin typeface="微软雅黑" panose="020B0503020204020204" charset="-122"/>
                  <a:ea typeface="微软雅黑" panose="020B0503020204020204" charset="-122"/>
                  <a:sym typeface="Arial" panose="020B0604020202020204" pitchFamily="34" charset="0"/>
                </a:rPr>
                <a:t>16</a:t>
              </a:r>
              <a:r>
                <a:rPr lang="en-US" altLang="en-US" sz="1400" b="1" dirty="0">
                  <a:solidFill>
                    <a:srgbClr val="7030A0"/>
                  </a:solidFill>
                  <a:latin typeface="微软雅黑" panose="020B0503020204020204" charset="-122"/>
                  <a:ea typeface="微软雅黑" panose="020B0503020204020204" charset="-122"/>
                  <a:sym typeface="Arial" panose="020B0604020202020204" pitchFamily="34" charset="0"/>
                </a:rPr>
                <a:t>年开始：</a:t>
              </a:r>
              <a:r>
                <a:rPr lang="en-US" altLang="en-US" sz="1400" b="1" dirty="0">
                  <a:latin typeface="微软雅黑" panose="020B0503020204020204" charset="-122"/>
                  <a:ea typeface="微软雅黑" panose="020B0503020204020204" charset="-122"/>
                  <a:sym typeface="Arial" panose="020B0604020202020204" pitchFamily="34" charset="0"/>
                </a:rPr>
                <a:t>加大了语文考试大纲、试卷内容结构等方面的调整力度，注重考查</a:t>
              </a:r>
              <a:r>
                <a:rPr lang="en-US" altLang="en-US" sz="1400" b="1" dirty="0">
                  <a:solidFill>
                    <a:srgbClr val="FF0000"/>
                  </a:solidFill>
                  <a:latin typeface="微软雅黑" panose="020B0503020204020204" charset="-122"/>
                  <a:ea typeface="微软雅黑" panose="020B0503020204020204" charset="-122"/>
                  <a:sym typeface="Arial" panose="020B0604020202020204" pitchFamily="34" charset="0"/>
                </a:rPr>
                <a:t>关键能力</a:t>
              </a:r>
              <a:r>
                <a:rPr lang="en-US" altLang="en-US" sz="1400" b="1" dirty="0">
                  <a:latin typeface="微软雅黑" panose="020B0503020204020204" charset="-122"/>
                  <a:ea typeface="微软雅黑" panose="020B0503020204020204" charset="-122"/>
                  <a:sym typeface="Arial" panose="020B0604020202020204" pitchFamily="34" charset="0"/>
                </a:rPr>
                <a:t>和</a:t>
              </a:r>
              <a:r>
                <a:rPr lang="en-US" altLang="en-US" sz="1400" b="1" dirty="0">
                  <a:solidFill>
                    <a:srgbClr val="FF0000"/>
                  </a:solidFill>
                  <a:latin typeface="微软雅黑" panose="020B0503020204020204" charset="-122"/>
                  <a:ea typeface="微软雅黑" panose="020B0503020204020204" charset="-122"/>
                  <a:sym typeface="Arial" panose="020B0604020202020204" pitchFamily="34" charset="0"/>
                </a:rPr>
                <a:t>学科素养</a:t>
              </a:r>
              <a:r>
                <a:rPr lang="en-US" altLang="en-US" sz="1400" b="1" dirty="0">
                  <a:latin typeface="微软雅黑" panose="020B0503020204020204" charset="-122"/>
                  <a:ea typeface="微软雅黑" panose="020B0503020204020204" charset="-122"/>
                  <a:sym typeface="Arial" panose="020B0604020202020204" pitchFamily="34" charset="0"/>
                </a:rPr>
                <a:t>。</a:t>
              </a:r>
              <a:endParaRPr lang="zh-CN" altLang="en-US" sz="1400" b="1" dirty="0">
                <a:solidFill>
                  <a:srgbClr val="595959"/>
                </a:solidFill>
                <a:latin typeface="微软雅黑" panose="020B0503020204020204" charset="-122"/>
                <a:ea typeface="微软雅黑" panose="020B0503020204020204" charset="-122"/>
              </a:endParaRPr>
            </a:p>
          </p:txBody>
        </p:sp>
      </p:grpSp>
      <p:sp>
        <p:nvSpPr>
          <p:cNvPr id="10" name="Freeform 14"/>
          <p:cNvSpPr/>
          <p:nvPr/>
        </p:nvSpPr>
        <p:spPr bwMode="auto">
          <a:xfrm>
            <a:off x="3378200" y="3091815"/>
            <a:ext cx="2896235" cy="2083435"/>
          </a:xfrm>
          <a:custGeom>
            <a:avLst/>
            <a:gdLst/>
            <a:ahLst/>
            <a:cxnLst>
              <a:cxn ang="0">
                <a:pos x="1259" y="645"/>
              </a:cxn>
              <a:cxn ang="0">
                <a:pos x="629" y="0"/>
              </a:cxn>
              <a:cxn ang="0">
                <a:pos x="0" y="645"/>
              </a:cxn>
              <a:cxn ang="0">
                <a:pos x="0" y="649"/>
              </a:cxn>
              <a:cxn ang="0">
                <a:pos x="1259" y="649"/>
              </a:cxn>
              <a:cxn ang="0">
                <a:pos x="1259" y="645"/>
              </a:cxn>
            </a:cxnLst>
            <a:rect l="0" t="0" r="r" b="b"/>
            <a:pathLst>
              <a:path w="1259" h="649">
                <a:moveTo>
                  <a:pt x="1259" y="645"/>
                </a:moveTo>
                <a:cubicBezTo>
                  <a:pt x="1259" y="289"/>
                  <a:pt x="977" y="0"/>
                  <a:pt x="629" y="0"/>
                </a:cubicBezTo>
                <a:cubicBezTo>
                  <a:pt x="282" y="0"/>
                  <a:pt x="0" y="289"/>
                  <a:pt x="0" y="645"/>
                </a:cubicBezTo>
                <a:cubicBezTo>
                  <a:pt x="0" y="646"/>
                  <a:pt x="0" y="647"/>
                  <a:pt x="0" y="649"/>
                </a:cubicBezTo>
                <a:cubicBezTo>
                  <a:pt x="1259" y="649"/>
                  <a:pt x="1259" y="649"/>
                  <a:pt x="1259" y="649"/>
                </a:cubicBezTo>
                <a:cubicBezTo>
                  <a:pt x="1259" y="647"/>
                  <a:pt x="1259" y="646"/>
                  <a:pt x="1259" y="645"/>
                </a:cubicBezTo>
                <a:close/>
              </a:path>
            </a:pathLst>
          </a:custGeom>
          <a:solidFill>
            <a:srgbClr val="EDD9B4"/>
          </a:solidFill>
          <a:ln w="9525">
            <a:noFill/>
            <a:round/>
          </a:ln>
          <a:effectLst>
            <a:outerShdw blurRad="50800" dist="38100" dir="16200000" rotWithShape="0">
              <a:prstClr val="black">
                <a:alpha val="40000"/>
              </a:prstClr>
            </a:outerShdw>
          </a:effec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600" b="0" i="0" u="none" strike="noStrike" kern="1200" cap="none" spc="0" normalizeH="0" baseline="0" noProof="1">
              <a:ln>
                <a:noFill/>
              </a:ln>
              <a:solidFill>
                <a:srgbClr val="383838"/>
              </a:solidFill>
              <a:effectLst/>
              <a:uLnTx/>
              <a:uFillTx/>
              <a:latin typeface="Calibri" panose="020F0502020204030204"/>
              <a:ea typeface="黑体" panose="02010609060101010101" charset="-122"/>
              <a:cs typeface="+mn-cs"/>
            </a:endParaRPr>
          </a:p>
        </p:txBody>
      </p:sp>
      <p:cxnSp>
        <p:nvCxnSpPr>
          <p:cNvPr id="33" name="PA_直接连接符 30"/>
          <p:cNvCxnSpPr/>
          <p:nvPr>
            <p:custDataLst>
              <p:tags r:id="rId1"/>
            </p:custDataLst>
          </p:nvPr>
        </p:nvCxnSpPr>
        <p:spPr>
          <a:xfrm>
            <a:off x="338138" y="1517650"/>
            <a:ext cx="892175" cy="0"/>
          </a:xfrm>
          <a:prstGeom prst="line">
            <a:avLst/>
          </a:prstGeom>
          <a:ln w="12700"/>
        </p:spPr>
        <p:style>
          <a:lnRef idx="1">
            <a:schemeClr val="accent6"/>
          </a:lnRef>
          <a:fillRef idx="0">
            <a:schemeClr val="accent6"/>
          </a:fillRef>
          <a:effectRef idx="0">
            <a:schemeClr val="accent6"/>
          </a:effectRef>
          <a:fontRef idx="minor">
            <a:schemeClr val="tx1"/>
          </a:fontRef>
        </p:style>
      </p:cxnSp>
      <p:sp>
        <p:nvSpPr>
          <p:cNvPr id="92173" name="文本框 2"/>
          <p:cNvSpPr txBox="1"/>
          <p:nvPr/>
        </p:nvSpPr>
        <p:spPr>
          <a:xfrm>
            <a:off x="1230313" y="-36512"/>
            <a:ext cx="8208962" cy="368300"/>
          </a:xfrm>
          <a:prstGeom prst="rect">
            <a:avLst/>
          </a:prstGeom>
          <a:noFill/>
          <a:ln w="9525">
            <a:noFill/>
          </a:ln>
        </p:spPr>
        <p:txBody>
          <a:bodyPr anchor="t">
            <a:spAutoFit/>
          </a:bodyPr>
          <a:lstStyle/>
          <a:p>
            <a:r>
              <a:rPr lang="en-US" altLang="zh-CN" b="1" dirty="0">
                <a:latin typeface="微软雅黑" panose="020B0503020204020204" charset="-122"/>
                <a:ea typeface="微软雅黑" panose="020B0503020204020204" charset="-122"/>
                <a:sym typeface="黑体" panose="02010609060101010101" charset="-122"/>
              </a:rPr>
              <a:t>     </a:t>
            </a:r>
            <a:endParaRPr lang="zh-CN" altLang="en-US" b="1" dirty="0">
              <a:latin typeface="微软雅黑" panose="020B0503020204020204" charset="-122"/>
              <a:ea typeface="微软雅黑" panose="020B0503020204020204" charset="-122"/>
              <a:sym typeface="黑体" panose="02010609060101010101" charset="-122"/>
            </a:endParaRPr>
          </a:p>
        </p:txBody>
      </p:sp>
      <p:sp>
        <p:nvSpPr>
          <p:cNvPr id="2" name="同侧圆角矩形 1"/>
          <p:cNvSpPr/>
          <p:nvPr/>
        </p:nvSpPr>
        <p:spPr>
          <a:xfrm>
            <a:off x="254000" y="171450"/>
            <a:ext cx="1301750" cy="614363"/>
          </a:xfrm>
          <a:prstGeom prst="round2SameRect">
            <a:avLst>
              <a:gd name="adj1" fmla="val 16667"/>
              <a:gd name="adj2" fmla="val 8943"/>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1">
              <a:ln>
                <a:noFill/>
              </a:ln>
              <a:solidFill>
                <a:srgbClr val="FFFF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1">
                <a:ln>
                  <a:noFill/>
                </a:ln>
                <a:solidFill>
                  <a:srgbClr val="FFFF00"/>
                </a:solidFill>
                <a:effectLst/>
                <a:uLnTx/>
                <a:uFillTx/>
                <a:latin typeface="微软雅黑" panose="020B0503020204020204" charset="-122"/>
                <a:ea typeface="微软雅黑" panose="020B0503020204020204" charset="-122"/>
                <a:cs typeface="+mn-cs"/>
              </a:rPr>
              <a:t>回顾梳理</a:t>
            </a:r>
            <a:endParaRPr kumimoji="0" lang="zh-CN" altLang="en-US" sz="2000" b="1" i="0" u="none" strike="noStrike" kern="1200" cap="none" spc="0" normalizeH="0" baseline="0" noProof="1">
              <a:ln>
                <a:noFill/>
              </a:ln>
              <a:solidFill>
                <a:srgbClr val="FFFF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2000" b="1" i="0" u="none" strike="noStrike" kern="1200" cap="none" spc="0" normalizeH="0" baseline="0" noProof="1">
              <a:ln>
                <a:noFill/>
              </a:ln>
              <a:solidFill>
                <a:srgbClr val="FFFF00"/>
              </a:solidFill>
              <a:effectLst/>
              <a:uLnTx/>
              <a:uFillTx/>
              <a:latin typeface="微软雅黑" panose="020B0503020204020204" charset="-122"/>
              <a:ea typeface="微软雅黑" panose="020B0503020204020204" charset="-122"/>
              <a:cs typeface="+mn-cs"/>
            </a:endParaRPr>
          </a:p>
        </p:txBody>
      </p:sp>
      <p:sp>
        <p:nvSpPr>
          <p:cNvPr id="92175" name="文本框 2"/>
          <p:cNvSpPr txBox="1"/>
          <p:nvPr/>
        </p:nvSpPr>
        <p:spPr>
          <a:xfrm>
            <a:off x="3500438" y="3857625"/>
            <a:ext cx="2571750" cy="1016000"/>
          </a:xfrm>
          <a:prstGeom prst="rect">
            <a:avLst/>
          </a:prstGeom>
          <a:noFill/>
          <a:ln w="9525">
            <a:noFill/>
          </a:ln>
        </p:spPr>
        <p:txBody>
          <a:bodyPr anchor="t">
            <a:spAutoFit/>
          </a:bodyPr>
          <a:lstStyle/>
          <a:p>
            <a:r>
              <a:rPr lang="en-US" altLang="zh-CN" b="1" dirty="0">
                <a:latin typeface="微软雅黑" panose="020B0503020204020204" charset="-122"/>
                <a:ea typeface="微软雅黑" panose="020B0503020204020204" charset="-122"/>
                <a:sym typeface="黑体" panose="02010609060101010101" charset="-122"/>
              </a:rPr>
              <a:t> </a:t>
            </a:r>
            <a:r>
              <a:rPr lang="zh-CN" altLang="en-US" sz="1400" b="1" dirty="0">
                <a:latin typeface="微软雅黑" panose="020B0503020204020204" charset="-122"/>
                <a:ea typeface="微软雅黑" panose="020B0503020204020204" charset="-122"/>
                <a:sym typeface="黑体" panose="02010609060101010101" charset="-122"/>
              </a:rPr>
              <a:t>1977年恢复高考以来，语文高考内容改革大致经历了五个阶段教育部考试中心，考查立意逐渐由知识向能力转化。</a:t>
            </a:r>
            <a:endParaRPr lang="zh-CN" altLang="en-US" sz="1400" b="1" dirty="0">
              <a:latin typeface="微软雅黑" panose="020B0503020204020204" charset="-122"/>
              <a:ea typeface="微软雅黑" panose="020B0503020204020204" charset="-122"/>
              <a:sym typeface="黑体" panose="02010609060101010101" charset="-122"/>
            </a:endParaRPr>
          </a:p>
        </p:txBody>
      </p:sp>
    </p:spTree>
  </p:cSld>
  <p:clrMapOvr>
    <a:masterClrMapping/>
  </p:clrMapOvr>
  <p:transition spd="slow">
    <p:random/>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fae4a969aa573aa59f5379cf08f9172d"/>
          <p:cNvPicPr>
            <a:picLocks noChangeAspect="1"/>
          </p:cNvPicPr>
          <p:nvPr/>
        </p:nvPicPr>
        <p:blipFill>
          <a:blip r:embed="rId1"/>
          <a:stretch>
            <a:fillRect/>
          </a:stretch>
        </p:blipFill>
        <p:spPr>
          <a:xfrm>
            <a:off x="-1270" y="-21590"/>
            <a:ext cx="9147175" cy="5186045"/>
          </a:xfrm>
          <a:prstGeom prst="rect">
            <a:avLst/>
          </a:prstGeom>
        </p:spPr>
      </p:pic>
      <p:cxnSp>
        <p:nvCxnSpPr>
          <p:cNvPr id="2" name="直接连接符 1"/>
          <p:cNvCxnSpPr/>
          <p:nvPr/>
        </p:nvCxnSpPr>
        <p:spPr>
          <a:xfrm>
            <a:off x="7886700" y="2051050"/>
            <a:ext cx="1103313" cy="0"/>
          </a:xfrm>
          <a:prstGeom prst="line">
            <a:avLst/>
          </a:prstGeom>
          <a:ln w="28575" cap="flat" cmpd="sng">
            <a:solidFill>
              <a:schemeClr val="accent2"/>
            </a:solidFill>
            <a:prstDash val="solid"/>
            <a:round/>
            <a:headEnd type="none" w="med" len="med"/>
            <a:tailEnd type="none" w="med" len="med"/>
          </a:ln>
        </p:spPr>
      </p:cxnSp>
      <p:cxnSp>
        <p:nvCxnSpPr>
          <p:cNvPr id="3" name="直接连接符 2"/>
          <p:cNvCxnSpPr/>
          <p:nvPr/>
        </p:nvCxnSpPr>
        <p:spPr>
          <a:xfrm flipH="1">
            <a:off x="7883525" y="2085975"/>
            <a:ext cx="3175" cy="1422400"/>
          </a:xfrm>
          <a:prstGeom prst="line">
            <a:avLst/>
          </a:prstGeom>
          <a:ln w="28575" cap="flat" cmpd="sng">
            <a:solidFill>
              <a:schemeClr val="accent2"/>
            </a:solidFill>
            <a:prstDash val="solid"/>
            <a:round/>
            <a:headEnd type="none" w="med" len="med"/>
            <a:tailEnd type="none" w="med" len="med"/>
          </a:ln>
        </p:spPr>
      </p:cxnSp>
      <p:cxnSp>
        <p:nvCxnSpPr>
          <p:cNvPr id="4" name="直接连接符 3"/>
          <p:cNvCxnSpPr/>
          <p:nvPr/>
        </p:nvCxnSpPr>
        <p:spPr>
          <a:xfrm>
            <a:off x="6783388" y="3484563"/>
            <a:ext cx="1103312" cy="0"/>
          </a:xfrm>
          <a:prstGeom prst="line">
            <a:avLst/>
          </a:prstGeom>
          <a:ln w="28575" cap="flat" cmpd="sng">
            <a:solidFill>
              <a:schemeClr val="accent2"/>
            </a:solidFill>
            <a:prstDash val="solid"/>
            <a:round/>
            <a:headEnd type="none" w="med" len="med"/>
            <a:tailEnd type="none" w="med" len="med"/>
          </a:ln>
        </p:spPr>
      </p:cxnSp>
      <p:cxnSp>
        <p:nvCxnSpPr>
          <p:cNvPr id="5" name="直接连接符 4"/>
          <p:cNvCxnSpPr/>
          <p:nvPr/>
        </p:nvCxnSpPr>
        <p:spPr>
          <a:xfrm flipH="1">
            <a:off x="6783388" y="3519488"/>
            <a:ext cx="15875" cy="1058862"/>
          </a:xfrm>
          <a:prstGeom prst="line">
            <a:avLst/>
          </a:prstGeom>
          <a:ln w="28575" cap="flat" cmpd="sng">
            <a:solidFill>
              <a:schemeClr val="accent2"/>
            </a:solidFill>
            <a:prstDash val="solid"/>
            <a:round/>
            <a:headEnd type="none" w="med" len="med"/>
            <a:tailEnd type="none" w="med" len="med"/>
          </a:ln>
        </p:spPr>
      </p:cxnSp>
      <p:cxnSp>
        <p:nvCxnSpPr>
          <p:cNvPr id="6" name="直接连接符 5"/>
          <p:cNvCxnSpPr/>
          <p:nvPr/>
        </p:nvCxnSpPr>
        <p:spPr>
          <a:xfrm>
            <a:off x="5511800" y="4578350"/>
            <a:ext cx="1271588" cy="12700"/>
          </a:xfrm>
          <a:prstGeom prst="line">
            <a:avLst/>
          </a:prstGeom>
          <a:ln w="28575" cap="flat" cmpd="sng">
            <a:solidFill>
              <a:schemeClr val="accent2"/>
            </a:solidFill>
            <a:prstDash val="solid"/>
            <a:round/>
            <a:headEnd type="none" w="med" len="med"/>
            <a:tailEnd type="none" w="med" len="med"/>
          </a:ln>
        </p:spPr>
      </p:cxnSp>
      <p:cxnSp>
        <p:nvCxnSpPr>
          <p:cNvPr id="8" name="直接连接符 7"/>
          <p:cNvCxnSpPr/>
          <p:nvPr/>
        </p:nvCxnSpPr>
        <p:spPr>
          <a:xfrm>
            <a:off x="4779963" y="4584700"/>
            <a:ext cx="1101725" cy="0"/>
          </a:xfrm>
          <a:prstGeom prst="line">
            <a:avLst/>
          </a:prstGeom>
          <a:ln w="28575" cap="flat" cmpd="sng">
            <a:solidFill>
              <a:schemeClr val="accent2"/>
            </a:solidFill>
            <a:prstDash val="solid"/>
            <a:round/>
            <a:headEnd type="none" w="med" len="med"/>
            <a:tailEnd type="none" w="med" len="med"/>
          </a:ln>
        </p:spPr>
      </p:cxnSp>
      <p:cxnSp>
        <p:nvCxnSpPr>
          <p:cNvPr id="9" name="直接连接符 8"/>
          <p:cNvCxnSpPr/>
          <p:nvPr/>
        </p:nvCxnSpPr>
        <p:spPr>
          <a:xfrm>
            <a:off x="4789488" y="4584700"/>
            <a:ext cx="0" cy="650875"/>
          </a:xfrm>
          <a:prstGeom prst="line">
            <a:avLst/>
          </a:prstGeom>
          <a:ln w="28575" cap="flat" cmpd="sng">
            <a:solidFill>
              <a:schemeClr val="accent2"/>
            </a:solidFill>
            <a:prstDash val="solid"/>
            <a:round/>
            <a:headEnd type="none" w="med" len="med"/>
            <a:tailEnd type="none" w="med" len="med"/>
          </a:ln>
        </p:spPr>
      </p:cxnSp>
      <p:grpSp>
        <p:nvGrpSpPr>
          <p:cNvPr id="7" name="组合 9"/>
          <p:cNvGrpSpPr/>
          <p:nvPr/>
        </p:nvGrpSpPr>
        <p:grpSpPr>
          <a:xfrm>
            <a:off x="8191500" y="944563"/>
            <a:ext cx="720725" cy="769937"/>
            <a:chOff x="8051785" y="944862"/>
            <a:chExt cx="826543" cy="883314"/>
          </a:xfrm>
        </p:grpSpPr>
        <p:sp>
          <p:nvSpPr>
            <p:cNvPr id="116745" name="椭圆 10"/>
            <p:cNvSpPr/>
            <p:nvPr/>
          </p:nvSpPr>
          <p:spPr>
            <a:xfrm>
              <a:off x="8051785" y="947066"/>
              <a:ext cx="826543" cy="826543"/>
            </a:xfrm>
            <a:prstGeom prst="ellipse">
              <a:avLst/>
            </a:prstGeom>
            <a:noFill/>
            <a:ln w="12700" cap="flat" cmpd="sng">
              <a:solidFill>
                <a:schemeClr val="accent2"/>
              </a:solidFill>
              <a:prstDash val="solid"/>
              <a:round/>
              <a:headEnd type="none" w="med" len="med"/>
              <a:tailEnd type="none" w="med" len="med"/>
            </a:ln>
          </p:spPr>
          <p:txBody>
            <a:bodyPr anchor="ctr"/>
            <a:lstStyle/>
            <a:p>
              <a:pPr algn="ctr"/>
              <a:endParaRPr lang="zh-CN" altLang="en-US" dirty="0">
                <a:solidFill>
                  <a:srgbClr val="C89800"/>
                </a:solidFill>
                <a:latin typeface="Arial" panose="020B0604020202020204" pitchFamily="34" charset="0"/>
                <a:ea typeface="宋体" panose="02010600030101010101" pitchFamily="2" charset="-122"/>
              </a:endParaRPr>
            </a:p>
          </p:txBody>
        </p:sp>
        <p:sp>
          <p:nvSpPr>
            <p:cNvPr id="12" name="椭圆 11"/>
            <p:cNvSpPr/>
            <p:nvPr/>
          </p:nvSpPr>
          <p:spPr>
            <a:xfrm>
              <a:off x="8139173" y="1034104"/>
              <a:ext cx="651767" cy="652014"/>
            </a:xfrm>
            <a:prstGeom prst="ellipse">
              <a:avLst/>
            </a:prstGeom>
            <a:solidFill>
              <a:schemeClr val="accent3">
                <a:lumMod val="60000"/>
                <a:lumOff val="40000"/>
              </a:schemeClr>
            </a:solidFill>
            <a:ln w="28575" cmpd="sng">
              <a:solidFill>
                <a:schemeClr val="accent3">
                  <a:lumMod val="60000"/>
                  <a:lumOff val="40000"/>
                </a:schemeClr>
              </a:solidFill>
              <a:round/>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C89800"/>
                </a:solidFill>
                <a:effectLst/>
                <a:uLnTx/>
                <a:uFillTx/>
                <a:latin typeface="Arial" panose="020B0604020202020204" pitchFamily="34" charset="0"/>
                <a:ea typeface="宋体" panose="02010600030101010101" pitchFamily="2" charset="-122"/>
                <a:cs typeface="+mn-cs"/>
              </a:endParaRPr>
            </a:p>
          </p:txBody>
        </p:sp>
        <p:sp>
          <p:nvSpPr>
            <p:cNvPr id="116747" name="TextBox 12"/>
            <p:cNvSpPr txBox="1"/>
            <p:nvPr/>
          </p:nvSpPr>
          <p:spPr>
            <a:xfrm>
              <a:off x="8183451" y="944862"/>
              <a:ext cx="572683" cy="883314"/>
            </a:xfrm>
            <a:prstGeom prst="rect">
              <a:avLst/>
            </a:prstGeom>
            <a:noFill/>
            <a:ln w="9525">
              <a:noFill/>
            </a:ln>
          </p:spPr>
          <p:txBody>
            <a:bodyPr wrap="none" anchor="t">
              <a:spAutoFit/>
            </a:bodyPr>
            <a:lstStyle/>
            <a:p>
              <a:r>
                <a:rPr lang="en-US" altLang="zh-CN" sz="4400" b="1" dirty="0">
                  <a:solidFill>
                    <a:schemeClr val="bg1"/>
                  </a:solidFill>
                  <a:latin typeface="Arial" panose="020B0604020202020204" pitchFamily="34" charset="0"/>
                  <a:ea typeface="黑体" panose="02010609060101010101" charset="-122"/>
                </a:rPr>
                <a:t>1</a:t>
              </a:r>
              <a:endParaRPr lang="zh-CN" altLang="en-US" sz="4400" b="1" dirty="0">
                <a:solidFill>
                  <a:schemeClr val="bg1"/>
                </a:solidFill>
                <a:latin typeface="Arial" panose="020B0604020202020204" pitchFamily="34" charset="0"/>
                <a:ea typeface="黑体" panose="02010609060101010101" charset="-122"/>
              </a:endParaRPr>
            </a:p>
          </p:txBody>
        </p:sp>
      </p:grpSp>
      <p:grpSp>
        <p:nvGrpSpPr>
          <p:cNvPr id="10" name="组合 13"/>
          <p:cNvGrpSpPr/>
          <p:nvPr/>
        </p:nvGrpSpPr>
        <p:grpSpPr>
          <a:xfrm>
            <a:off x="719138" y="900113"/>
            <a:ext cx="7358062" cy="3462337"/>
            <a:chOff x="-261941" y="1034657"/>
            <a:chExt cx="8349807" cy="3971054"/>
          </a:xfrm>
        </p:grpSpPr>
        <p:cxnSp>
          <p:nvCxnSpPr>
            <p:cNvPr id="15" name="直接箭头连接符 14"/>
            <p:cNvCxnSpPr/>
            <p:nvPr/>
          </p:nvCxnSpPr>
          <p:spPr>
            <a:xfrm flipV="1">
              <a:off x="-261941" y="1034657"/>
              <a:ext cx="3568709" cy="3971054"/>
            </a:xfrm>
            <a:prstGeom prst="straightConnector1">
              <a:avLst/>
            </a:prstGeom>
            <a:ln>
              <a:headEnd type="none" w="med" len="med"/>
              <a:tailEnd type="triangle" w="med" len="med"/>
            </a:ln>
          </p:spPr>
          <p:style>
            <a:lnRef idx="3">
              <a:schemeClr val="accent4"/>
            </a:lnRef>
            <a:fillRef idx="0">
              <a:schemeClr val="accent4"/>
            </a:fillRef>
            <a:effectRef idx="2">
              <a:schemeClr val="accent4"/>
            </a:effectRef>
            <a:fontRef idx="minor">
              <a:schemeClr val="tx1"/>
            </a:fontRef>
          </p:style>
        </p:cxnSp>
        <p:grpSp>
          <p:nvGrpSpPr>
            <p:cNvPr id="116750" name="组合 15"/>
            <p:cNvGrpSpPr/>
            <p:nvPr/>
          </p:nvGrpSpPr>
          <p:grpSpPr>
            <a:xfrm>
              <a:off x="3447282" y="1122053"/>
              <a:ext cx="4640584" cy="1320043"/>
              <a:chOff x="3447282" y="1132213"/>
              <a:chExt cx="4640584" cy="1320043"/>
            </a:xfrm>
          </p:grpSpPr>
          <p:sp>
            <p:nvSpPr>
              <p:cNvPr id="112656" name="TextBox 16"/>
              <p:cNvSpPr txBox="1"/>
              <p:nvPr/>
            </p:nvSpPr>
            <p:spPr>
              <a:xfrm>
                <a:off x="4333605" y="1924239"/>
                <a:ext cx="3754261" cy="528017"/>
              </a:xfrm>
              <a:prstGeom prst="rect">
                <a:avLst/>
              </a:prstGeom>
            </p:spPr>
            <p:style>
              <a:lnRef idx="1">
                <a:schemeClr val="accent4"/>
              </a:lnRef>
              <a:fillRef idx="2">
                <a:schemeClr val="accent4"/>
              </a:fillRef>
              <a:effectRef idx="1">
                <a:schemeClr val="accent4"/>
              </a:effectRef>
              <a:fontRef idx="minor">
                <a:schemeClr val="dk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rgbClr val="595959"/>
                    </a:solidFill>
                    <a:effectLst/>
                    <a:uLnTx/>
                    <a:uFillTx/>
                    <a:latin typeface="方正兰亭黑_GBK" pitchFamily="2" charset="-122"/>
                    <a:ea typeface="方正兰亭黑_GBK" pitchFamily="2" charset="-122"/>
                    <a:cs typeface="+mn-cs"/>
                  </a:rPr>
                  <a:t>（</a:t>
                </a:r>
                <a:r>
                  <a:rPr kumimoji="0" lang="zh-CN" altLang="en-US" sz="2400" b="0" i="0" u="none" strike="noStrike" kern="1200" cap="none" spc="0" normalizeH="0" baseline="0" noProof="1">
                    <a:ln>
                      <a:noFill/>
                    </a:ln>
                    <a:solidFill>
                      <a:schemeClr val="tx1"/>
                    </a:solidFill>
                    <a:effectLst/>
                    <a:uLnTx/>
                    <a:uFillTx/>
                    <a:latin typeface="方正兰亭黑_GBK" pitchFamily="2" charset="-122"/>
                    <a:ea typeface="方正兰亭黑_GBK" pitchFamily="2" charset="-122"/>
                    <a:cs typeface="+mn-cs"/>
                  </a:rPr>
                  <a:t>能力立意与文化立意</a:t>
                </a:r>
                <a:r>
                  <a:rPr kumimoji="0" lang="zh-CN" altLang="en-US" sz="2400" b="0" i="0" u="none" strike="noStrike" kern="1200" cap="none" spc="0" normalizeH="0" baseline="0" noProof="1">
                    <a:ln>
                      <a:noFill/>
                    </a:ln>
                    <a:solidFill>
                      <a:srgbClr val="595959"/>
                    </a:solidFill>
                    <a:effectLst/>
                    <a:uLnTx/>
                    <a:uFillTx/>
                    <a:latin typeface="方正兰亭黑_GBK" pitchFamily="2" charset="-122"/>
                    <a:ea typeface="方正兰亭黑_GBK" pitchFamily="2" charset="-122"/>
                    <a:cs typeface="+mn-cs"/>
                  </a:rPr>
                  <a:t>）</a:t>
                </a:r>
                <a:endParaRPr kumimoji="0" lang="zh-CN" altLang="en-US" sz="2400" b="0" i="0" u="none" strike="noStrike" kern="1200" cap="none" spc="0" normalizeH="0" baseline="0" noProof="1">
                  <a:ln>
                    <a:noFill/>
                  </a:ln>
                  <a:solidFill>
                    <a:srgbClr val="595959"/>
                  </a:solidFill>
                  <a:effectLst/>
                  <a:uLnTx/>
                  <a:uFillTx/>
                  <a:latin typeface="方正兰亭黑_GBK" pitchFamily="2" charset="-122"/>
                  <a:ea typeface="方正兰亭黑_GBK" pitchFamily="2" charset="-122"/>
                  <a:cs typeface="+mn-cs"/>
                </a:endParaRPr>
              </a:p>
            </p:txBody>
          </p:sp>
          <p:sp>
            <p:nvSpPr>
              <p:cNvPr id="18" name="TextBox 17"/>
              <p:cNvSpPr txBox="1"/>
              <p:nvPr/>
            </p:nvSpPr>
            <p:spPr>
              <a:xfrm>
                <a:off x="3447282" y="1132213"/>
                <a:ext cx="4164996" cy="529497"/>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0" marR="0" lvl="0" indent="0" algn="just" defTabSz="914400" rtl="0" eaLnBrk="1" fontAlgn="auto" latinLnBrk="0" hangingPunct="1">
                  <a:lnSpc>
                    <a:spcPct val="100000"/>
                  </a:lnSpc>
                  <a:spcBef>
                    <a:spcPct val="0"/>
                  </a:spcBef>
                  <a:spcAft>
                    <a:spcPct val="0"/>
                  </a:spcAft>
                  <a:buClrTx/>
                  <a:buSzTx/>
                  <a:buFontTx/>
                  <a:buNone/>
                  <a:defRPr/>
                </a:pPr>
                <a:r>
                  <a:rPr kumimoji="0" lang="en-US" altLang="zh-CN" sz="1050" b="0" i="0" u="none" strike="noStrike" kern="1200" cap="none" spc="0" normalizeH="0" baseline="0" noProof="1">
                    <a:ln>
                      <a:noFill/>
                    </a:ln>
                    <a:solidFill>
                      <a:schemeClr val="dk1"/>
                    </a:solidFill>
                    <a:effectLst/>
                    <a:uLnTx/>
                    <a:uFillTx/>
                    <a:latin typeface="方正兰亭纤黑简体" pitchFamily="65" charset="-122"/>
                    <a:ea typeface="方正兰亭纤黑简体" pitchFamily="65" charset="-122"/>
                    <a:cs typeface="+mn-cs"/>
                    <a:sym typeface="+mn-ea"/>
                  </a:rPr>
                  <a:t>  </a:t>
                </a:r>
                <a:r>
                  <a:rPr kumimoji="0" lang="zh-CN" altLang="en-US" sz="2400" b="0" i="0" u="none" strike="noStrike" kern="1200" cap="none" spc="0" normalizeH="0" baseline="0" noProof="1" smtClean="0">
                    <a:ln>
                      <a:noFill/>
                    </a:ln>
                    <a:solidFill>
                      <a:schemeClr val="dk1"/>
                    </a:solidFill>
                    <a:effectLst/>
                    <a:uLnTx/>
                    <a:uFillTx/>
                    <a:latin typeface="方正兰亭纤黑简体" pitchFamily="65" charset="-122"/>
                    <a:ea typeface="方正兰亭纤黑简体" pitchFamily="65" charset="-122"/>
                    <a:cs typeface="+mn-cs"/>
                    <a:sym typeface="+mn-ea"/>
                  </a:rPr>
                  <a:t>教育</a:t>
                </a:r>
                <a:r>
                  <a:rPr kumimoji="0" lang="zh-CN" altLang="en-US" sz="2400" b="0" i="0" u="none" strike="noStrike" kern="1200" cap="none" spc="0" normalizeH="0" baseline="0" noProof="1">
                    <a:ln>
                      <a:noFill/>
                    </a:ln>
                    <a:solidFill>
                      <a:schemeClr val="dk1"/>
                    </a:solidFill>
                    <a:effectLst/>
                    <a:uLnTx/>
                    <a:uFillTx/>
                    <a:latin typeface="方正兰亭纤黑简体" pitchFamily="65" charset="-122"/>
                    <a:ea typeface="方正兰亭纤黑简体" pitchFamily="65" charset="-122"/>
                    <a:cs typeface="+mn-cs"/>
                    <a:sym typeface="+mn-ea"/>
                  </a:rPr>
                  <a:t>综合改革的素养立意    </a:t>
                </a:r>
                <a:r>
                  <a:rPr kumimoji="0" lang="zh-CN" altLang="en-US" sz="1050" b="0" i="0" u="none" strike="noStrike" kern="1200" cap="none" spc="0" normalizeH="0" baseline="0" noProof="1">
                    <a:ln>
                      <a:noFill/>
                    </a:ln>
                    <a:solidFill>
                      <a:schemeClr val="dk1"/>
                    </a:solidFill>
                    <a:effectLst/>
                    <a:uLnTx/>
                    <a:uFillTx/>
                    <a:latin typeface="方正兰亭纤黑简体" pitchFamily="65" charset="-122"/>
                    <a:ea typeface="方正兰亭纤黑简体" pitchFamily="65" charset="-122"/>
                    <a:cs typeface="+mn-cs"/>
                    <a:sym typeface="+mn-ea"/>
                  </a:rPr>
                  <a:t>     </a:t>
                </a:r>
                <a:endParaRPr kumimoji="0" lang="en-US" altLang="zh-CN" sz="1050" b="0" i="0" u="none" strike="noStrike" kern="1200" cap="none" spc="0" normalizeH="0" baseline="0" noProof="1">
                  <a:ln>
                    <a:noFill/>
                  </a:ln>
                  <a:solidFill>
                    <a:schemeClr val="tx1">
                      <a:lumMod val="65000"/>
                      <a:lumOff val="35000"/>
                    </a:schemeClr>
                  </a:solidFill>
                  <a:effectLst/>
                  <a:uLnTx/>
                  <a:uFillTx/>
                  <a:latin typeface="方正兰亭纤黑简体" pitchFamily="65" charset="-122"/>
                  <a:ea typeface="方正兰亭纤黑简体" pitchFamily="65" charset="-122"/>
                  <a:cs typeface="+mn-cs"/>
                </a:endParaRPr>
              </a:p>
            </p:txBody>
          </p:sp>
        </p:grpSp>
      </p:grpSp>
      <p:grpSp>
        <p:nvGrpSpPr>
          <p:cNvPr id="13" name="组合 18"/>
          <p:cNvGrpSpPr/>
          <p:nvPr/>
        </p:nvGrpSpPr>
        <p:grpSpPr>
          <a:xfrm>
            <a:off x="7218363" y="2720975"/>
            <a:ext cx="649287" cy="768350"/>
            <a:chOff x="6940324" y="2983744"/>
            <a:chExt cx="739767" cy="881493"/>
          </a:xfrm>
        </p:grpSpPr>
        <p:sp>
          <p:nvSpPr>
            <p:cNvPr id="21" name="椭圆 20"/>
            <p:cNvSpPr/>
            <p:nvPr/>
          </p:nvSpPr>
          <p:spPr>
            <a:xfrm>
              <a:off x="6940324" y="3089377"/>
              <a:ext cx="651140" cy="670226"/>
            </a:xfrm>
            <a:prstGeom prst="ellipse">
              <a:avLst/>
            </a:prstGeom>
            <a:solidFill>
              <a:schemeClr val="accent4">
                <a:lumMod val="60000"/>
                <a:lumOff val="40000"/>
              </a:schemeClr>
            </a:solidFill>
            <a:ln w="28575" cmpd="sng">
              <a:solidFill>
                <a:schemeClr val="accent4">
                  <a:lumMod val="60000"/>
                  <a:lumOff val="40000"/>
                </a:schemeClr>
              </a:solidFill>
              <a:round/>
            </a:ln>
            <a:effectLst/>
          </p:spPr>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rgbClr val="C89800"/>
                </a:solidFill>
                <a:effectLst/>
                <a:uLnTx/>
                <a:uFillTx/>
                <a:latin typeface="Arial" panose="020B0604020202020204" pitchFamily="34" charset="0"/>
                <a:ea typeface="宋体" panose="02010600030101010101" pitchFamily="2" charset="-122"/>
                <a:cs typeface="+mn-cs"/>
              </a:endParaRPr>
            </a:p>
          </p:txBody>
        </p:sp>
        <p:sp>
          <p:nvSpPr>
            <p:cNvPr id="116755" name="TextBox 21"/>
            <p:cNvSpPr txBox="1"/>
            <p:nvPr/>
          </p:nvSpPr>
          <p:spPr>
            <a:xfrm>
              <a:off x="6974312" y="2983744"/>
              <a:ext cx="705779" cy="881493"/>
            </a:xfrm>
            <a:prstGeom prst="rect">
              <a:avLst/>
            </a:prstGeom>
            <a:noFill/>
            <a:ln w="9525">
              <a:noFill/>
            </a:ln>
          </p:spPr>
          <p:txBody>
            <a:bodyPr anchor="t">
              <a:spAutoFit/>
            </a:bodyPr>
            <a:lstStyle/>
            <a:p>
              <a:r>
                <a:rPr lang="en-US" altLang="zh-CN" sz="4400" b="1" dirty="0">
                  <a:solidFill>
                    <a:schemeClr val="bg1"/>
                  </a:solidFill>
                  <a:latin typeface="Arial" panose="020B0604020202020204" pitchFamily="34" charset="0"/>
                  <a:ea typeface="黑体" panose="02010609060101010101" charset="-122"/>
                </a:rPr>
                <a:t>2</a:t>
              </a:r>
              <a:endParaRPr lang="zh-CN" altLang="en-US" sz="4400" b="1" dirty="0">
                <a:solidFill>
                  <a:schemeClr val="bg1"/>
                </a:solidFill>
                <a:latin typeface="Arial" panose="020B0604020202020204" pitchFamily="34" charset="0"/>
                <a:ea typeface="黑体" panose="02010609060101010101" charset="-122"/>
              </a:endParaRPr>
            </a:p>
          </p:txBody>
        </p:sp>
      </p:grpSp>
      <p:grpSp>
        <p:nvGrpSpPr>
          <p:cNvPr id="14" name="组合 27"/>
          <p:cNvGrpSpPr/>
          <p:nvPr/>
        </p:nvGrpSpPr>
        <p:grpSpPr>
          <a:xfrm>
            <a:off x="6062663" y="3708400"/>
            <a:ext cx="720725" cy="688975"/>
            <a:chOff x="5607753" y="3170764"/>
            <a:chExt cx="826543" cy="826543"/>
          </a:xfrm>
        </p:grpSpPr>
        <p:sp>
          <p:nvSpPr>
            <p:cNvPr id="116757" name="椭圆 28"/>
            <p:cNvSpPr/>
            <p:nvPr/>
          </p:nvSpPr>
          <p:spPr>
            <a:xfrm>
              <a:off x="5607753" y="3170764"/>
              <a:ext cx="826543" cy="826543"/>
            </a:xfrm>
            <a:prstGeom prst="ellipse">
              <a:avLst/>
            </a:prstGeom>
            <a:noFill/>
            <a:ln w="12700" cap="flat" cmpd="sng">
              <a:solidFill>
                <a:schemeClr val="accent2"/>
              </a:solidFill>
              <a:prstDash val="solid"/>
              <a:round/>
              <a:headEnd type="none" w="med" len="med"/>
              <a:tailEnd type="none" w="med" len="med"/>
            </a:ln>
          </p:spPr>
          <p:txBody>
            <a:bodyPr anchor="ctr"/>
            <a:lstStyle/>
            <a:p>
              <a:pPr algn="ctr"/>
              <a:endParaRPr lang="zh-CN" altLang="en-US" dirty="0">
                <a:solidFill>
                  <a:srgbClr val="C89800"/>
                </a:solidFill>
                <a:latin typeface="Arial" panose="020B0604020202020204" pitchFamily="34" charset="0"/>
                <a:ea typeface="宋体" panose="02010600030101010101" pitchFamily="2" charset="-122"/>
              </a:endParaRPr>
            </a:p>
          </p:txBody>
        </p:sp>
        <p:sp>
          <p:nvSpPr>
            <p:cNvPr id="30" name="椭圆 29"/>
            <p:cNvSpPr/>
            <p:nvPr/>
          </p:nvSpPr>
          <p:spPr>
            <a:xfrm>
              <a:off x="5695141" y="3258370"/>
              <a:ext cx="651767" cy="651331"/>
            </a:xfrm>
            <a:prstGeom prst="ellipse">
              <a:avLst/>
            </a:prstGeom>
            <a:solidFill>
              <a:schemeClr val="accent6">
                <a:lumMod val="75000"/>
              </a:schemeClr>
            </a:solidFill>
            <a:ln w="28575" cmpd="sng">
              <a:solidFill>
                <a:schemeClr val="accent6">
                  <a:lumMod val="75000"/>
                </a:schemeClr>
              </a:solidFill>
              <a:round/>
            </a:ln>
            <a:effectLst/>
          </p:spPr>
          <p:txBody>
            <a:bodyPr anchor="ctr"/>
            <a:lstStyle/>
            <a:p>
              <a:pPr algn="ctr" fontAlgn="base"/>
              <a:r>
                <a:rPr lang="en-US" altLang="zh-CN" sz="4400" strike="noStrike" noProof="1">
                  <a:solidFill>
                    <a:schemeClr val="bg2"/>
                  </a:solidFill>
                  <a:latin typeface="Arial" panose="020B0604020202020204" pitchFamily="34" charset="0"/>
                  <a:ea typeface="宋体" panose="02010600030101010101" pitchFamily="2" charset="-122"/>
                  <a:cs typeface="+mn-cs"/>
                </a:rPr>
                <a:t>3</a:t>
              </a:r>
              <a:endParaRPr lang="en-US" altLang="zh-CN" sz="4400" strike="noStrike" noProof="1">
                <a:solidFill>
                  <a:schemeClr val="bg2"/>
                </a:solidFill>
                <a:latin typeface="Arial" panose="020B0604020202020204" pitchFamily="34" charset="0"/>
                <a:ea typeface="宋体" panose="02010600030101010101" pitchFamily="2" charset="-122"/>
              </a:endParaRPr>
            </a:p>
          </p:txBody>
        </p:sp>
      </p:grpSp>
      <p:cxnSp>
        <p:nvCxnSpPr>
          <p:cNvPr id="24" name="直接箭头连接符 23"/>
          <p:cNvCxnSpPr/>
          <p:nvPr/>
        </p:nvCxnSpPr>
        <p:spPr>
          <a:xfrm>
            <a:off x="2843530" y="2211705"/>
            <a:ext cx="4968875" cy="0"/>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grpSp>
        <p:nvGrpSpPr>
          <p:cNvPr id="17" name="组合 31"/>
          <p:cNvGrpSpPr/>
          <p:nvPr/>
        </p:nvGrpSpPr>
        <p:grpSpPr>
          <a:xfrm>
            <a:off x="1029653" y="3968750"/>
            <a:ext cx="4687887" cy="465138"/>
            <a:chOff x="-81794" y="3326958"/>
            <a:chExt cx="5382957" cy="532438"/>
          </a:xfrm>
        </p:grpSpPr>
        <p:cxnSp>
          <p:nvCxnSpPr>
            <p:cNvPr id="33" name="直接箭头连接符 32"/>
            <p:cNvCxnSpPr/>
            <p:nvPr/>
          </p:nvCxnSpPr>
          <p:spPr>
            <a:xfrm>
              <a:off x="-81794" y="3817600"/>
              <a:ext cx="5382957" cy="41796"/>
            </a:xfrm>
            <a:prstGeom prst="straightConnector1">
              <a:avLst/>
            </a:prstGeom>
            <a:ln w="12700">
              <a:solidFill>
                <a:schemeClr val="accent2"/>
              </a:solidFill>
              <a:prstDash val="solid"/>
              <a:headEnd type="none" w="med" len="med"/>
              <a:tailEnd type="triangle" w="med" len="med"/>
            </a:ln>
            <a:effectLst/>
          </p:spPr>
          <p:style>
            <a:lnRef idx="1">
              <a:schemeClr val="accent1"/>
            </a:lnRef>
            <a:fillRef idx="0">
              <a:schemeClr val="accent1"/>
            </a:fillRef>
            <a:effectRef idx="0">
              <a:schemeClr val="accent1"/>
            </a:effectRef>
            <a:fontRef idx="minor">
              <a:schemeClr val="tx1"/>
            </a:fontRef>
          </p:style>
        </p:cxnSp>
        <p:sp>
          <p:nvSpPr>
            <p:cNvPr id="116762" name="TextBox 35"/>
            <p:cNvSpPr txBox="1"/>
            <p:nvPr/>
          </p:nvSpPr>
          <p:spPr>
            <a:xfrm>
              <a:off x="1127809" y="3326958"/>
              <a:ext cx="4061903" cy="526986"/>
            </a:xfrm>
            <a:prstGeom prst="rect">
              <a:avLst/>
            </a:prstGeom>
            <a:noFill/>
            <a:ln w="9525">
              <a:noFill/>
            </a:ln>
          </p:spPr>
          <p:txBody>
            <a:bodyPr anchor="t">
              <a:spAutoFit/>
            </a:bodyPr>
            <a:lstStyle/>
            <a:p>
              <a:pPr algn="just"/>
              <a:endParaRPr lang="zh-CN" altLang="en-US" sz="2400" dirty="0">
                <a:latin typeface="方正兰亭纤黑简体" pitchFamily="65" charset="-122"/>
                <a:ea typeface="方正兰亭纤黑简体" pitchFamily="65" charset="-122"/>
              </a:endParaRPr>
            </a:p>
          </p:txBody>
        </p:sp>
      </p:grpSp>
      <p:sp>
        <p:nvSpPr>
          <p:cNvPr id="116763" name="文本框 46"/>
          <p:cNvSpPr txBox="1"/>
          <p:nvPr/>
        </p:nvSpPr>
        <p:spPr>
          <a:xfrm>
            <a:off x="1311275" y="33338"/>
            <a:ext cx="3781425" cy="584200"/>
          </a:xfrm>
          <a:prstGeom prst="rect">
            <a:avLst/>
          </a:prstGeom>
          <a:noFill/>
          <a:ln w="9525">
            <a:noFill/>
          </a:ln>
        </p:spPr>
        <p:txBody>
          <a:bodyPr anchor="t">
            <a:spAutoFit/>
          </a:bodyPr>
          <a:lstStyle/>
          <a:p>
            <a:r>
              <a:rPr lang="zh-CN" altLang="en-US" sz="3200" b="1" dirty="0">
                <a:latin typeface="微软雅黑" panose="020B0503020204020204" charset="-122"/>
                <a:ea typeface="微软雅黑" panose="020B0503020204020204" charset="-122"/>
              </a:rPr>
              <a:t>语文高考走势</a:t>
            </a:r>
            <a:endParaRPr lang="zh-CN" altLang="en-US" sz="3200" b="1" dirty="0">
              <a:latin typeface="微软雅黑" panose="020B0503020204020204" charset="-122"/>
              <a:ea typeface="微软雅黑" panose="020B0503020204020204" charset="-122"/>
            </a:endParaRPr>
          </a:p>
        </p:txBody>
      </p:sp>
      <p:sp>
        <p:nvSpPr>
          <p:cNvPr id="16" name="文本框 15"/>
          <p:cNvSpPr txBox="1"/>
          <p:nvPr/>
        </p:nvSpPr>
        <p:spPr>
          <a:xfrm>
            <a:off x="2984500" y="2865438"/>
            <a:ext cx="3892550" cy="460375"/>
          </a:xfrm>
          <a:prstGeom prst="rect">
            <a:avLst/>
          </a:prstGeom>
        </p:spPr>
        <p:style>
          <a:lnRef idx="1">
            <a:schemeClr val="accent1"/>
          </a:lnRef>
          <a:fillRef idx="2">
            <a:schemeClr val="accent1"/>
          </a:fillRef>
          <a:effectRef idx="1">
            <a:schemeClr val="accent1"/>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dk1"/>
                </a:solidFill>
                <a:effectLst/>
                <a:uLnTx/>
                <a:uFillTx/>
                <a:latin typeface="方正兰亭纤黑简体" pitchFamily="65" charset="-122"/>
                <a:ea typeface="方正兰亭纤黑简体" pitchFamily="65" charset="-122"/>
                <a:cs typeface="+mn-cs"/>
                <a:sym typeface="+mn-ea"/>
              </a:rPr>
              <a:t>世纪之交出现的能力立意</a:t>
            </a:r>
            <a:endParaRPr kumimoji="0" lang="zh-CN" altLang="en-US" sz="2400" b="0" i="0" u="none" strike="noStrike" kern="1200" cap="none" spc="0" normalizeH="0" baseline="0" noProof="1">
              <a:ln>
                <a:noFill/>
              </a:ln>
              <a:solidFill>
                <a:schemeClr val="dk1"/>
              </a:solidFill>
              <a:effectLst/>
              <a:uLnTx/>
              <a:uFillTx/>
              <a:latin typeface="+mn-lt"/>
              <a:ea typeface="+mn-ea"/>
              <a:cs typeface="+mn-cs"/>
            </a:endParaRPr>
          </a:p>
        </p:txBody>
      </p:sp>
      <p:grpSp>
        <p:nvGrpSpPr>
          <p:cNvPr id="19" name="组合 16"/>
          <p:cNvGrpSpPr/>
          <p:nvPr/>
        </p:nvGrpSpPr>
        <p:grpSpPr>
          <a:xfrm>
            <a:off x="1625600" y="3317875"/>
            <a:ext cx="5149850" cy="1006475"/>
            <a:chOff x="-308382" y="3395508"/>
            <a:chExt cx="4854950" cy="3894780"/>
          </a:xfrm>
        </p:grpSpPr>
        <p:cxnSp>
          <p:nvCxnSpPr>
            <p:cNvPr id="20" name="直接箭头连接符 19"/>
            <p:cNvCxnSpPr/>
            <p:nvPr/>
          </p:nvCxnSpPr>
          <p:spPr>
            <a:xfrm>
              <a:off x="381548" y="3395508"/>
              <a:ext cx="4165020" cy="0"/>
            </a:xfrm>
            <a:prstGeom prst="straightConnector1">
              <a:avLst/>
            </a:prstGeom>
            <a:ln>
              <a:headEnd type="none" w="med" len="med"/>
              <a:tailEnd type="triangle" w="med" len="med"/>
            </a:ln>
          </p:spPr>
          <p:style>
            <a:lnRef idx="3">
              <a:schemeClr val="lt1"/>
            </a:lnRef>
            <a:fillRef idx="1">
              <a:schemeClr val="accent6"/>
            </a:fillRef>
            <a:effectRef idx="1">
              <a:schemeClr val="accent6"/>
            </a:effectRef>
            <a:fontRef idx="minor">
              <a:schemeClr val="lt1"/>
            </a:fontRef>
          </p:style>
        </p:cxnSp>
        <p:sp>
          <p:nvSpPr>
            <p:cNvPr id="22" name="TextBox 43"/>
            <p:cNvSpPr txBox="1"/>
            <p:nvPr/>
          </p:nvSpPr>
          <p:spPr>
            <a:xfrm>
              <a:off x="-308382" y="5508764"/>
              <a:ext cx="4060259" cy="1781524"/>
            </a:xfrm>
            <a:prstGeom prst="rect">
              <a:avLst/>
            </a:prstGeom>
          </p:spPr>
          <p:style>
            <a:lnRef idx="3">
              <a:schemeClr val="lt1"/>
            </a:lnRef>
            <a:fillRef idx="1">
              <a:schemeClr val="accent6"/>
            </a:fillRef>
            <a:effectRef idx="1">
              <a:schemeClr val="accent6"/>
            </a:effectRef>
            <a:fontRef idx="minor">
              <a:schemeClr val="lt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0" i="0" u="none" strike="noStrike" kern="1200" cap="none" spc="0" normalizeH="0" baseline="0" noProof="1">
                  <a:ln>
                    <a:noFill/>
                  </a:ln>
                  <a:solidFill>
                    <a:schemeClr val="tx1"/>
                  </a:solidFill>
                  <a:effectLst/>
                  <a:uLnTx/>
                  <a:uFillTx/>
                  <a:latin typeface="方正兰亭黑_GBK" pitchFamily="2" charset="-122"/>
                  <a:ea typeface="方正兰亭黑_GBK" pitchFamily="2" charset="-122"/>
                  <a:cs typeface="+mn-cs"/>
                </a:rPr>
                <a:t>恢复高考之初的知识立意</a:t>
              </a:r>
              <a:endParaRPr kumimoji="0" lang="zh-CN" altLang="en-US" sz="2400" b="0" i="0" u="none" strike="noStrike" kern="1200" cap="none" spc="0" normalizeH="0" baseline="0" noProof="1">
                <a:ln>
                  <a:noFill/>
                </a:ln>
                <a:solidFill>
                  <a:schemeClr val="tx1"/>
                </a:solidFill>
                <a:effectLst/>
                <a:uLnTx/>
                <a:uFillTx/>
                <a:latin typeface="方正兰亭黑_GBK" pitchFamily="2" charset="-122"/>
                <a:ea typeface="方正兰亭黑_GBK" pitchFamily="2" charset="-122"/>
                <a:cs typeface="+mn-cs"/>
              </a:endParaRPr>
            </a:p>
          </p:txBody>
        </p:sp>
      </p:grpSp>
    </p:spTree>
  </p:cSld>
  <p:clrMapOvr>
    <a:masterClrMapping/>
  </p:clrMapOvr>
  <p:transition spd="slow">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3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00"/>
                                        <p:tgtEl>
                                          <p:spTgt spid="8"/>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300"/>
                                        <p:tgtEl>
                                          <p:spTgt spid="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300"/>
                                        <p:tgtEl>
                                          <p:spTgt spid="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300"/>
                                        <p:tgtEl>
                                          <p:spTgt spid="4"/>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300"/>
                                        <p:tgtEl>
                                          <p:spTgt spid="3"/>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left)">
                                      <p:cBhvr>
                                        <p:cTn id="31" dur="300"/>
                                        <p:tgtEl>
                                          <p:spTgt spid="2"/>
                                        </p:tgtEl>
                                      </p:cBhvr>
                                    </p:animEffect>
                                  </p:childTnLst>
                                </p:cTn>
                              </p:par>
                            </p:childTnLst>
                          </p:cTn>
                        </p:par>
                        <p:par>
                          <p:cTn id="32" fill="hold">
                            <p:stCondLst>
                              <p:cond delay="3500"/>
                            </p:stCondLst>
                            <p:childTnLst>
                              <p:par>
                                <p:cTn id="33" presetID="53" presetClass="entr" presetSubtype="16"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animEffect transition="in" filter="fade">
                                      <p:cBhvr>
                                        <p:cTn id="37" dur="500"/>
                                        <p:tgtEl>
                                          <p:spTgt spid="7"/>
                                        </p:tgtEl>
                                      </p:cBhvr>
                                    </p:animEffect>
                                  </p:childTnLst>
                                </p:cTn>
                              </p:par>
                            </p:childTnLst>
                          </p:cTn>
                        </p:par>
                        <p:par>
                          <p:cTn id="38" fill="hold">
                            <p:stCondLst>
                              <p:cond delay="4000"/>
                            </p:stCondLst>
                            <p:childTnLst>
                              <p:par>
                                <p:cTn id="39" presetID="53" presetClass="entr" presetSubtype="16" fill="hold" nodeType="afterEffect">
                                  <p:stCondLst>
                                    <p:cond delay="0"/>
                                  </p:stCondLst>
                                  <p:childTnLst>
                                    <p:set>
                                      <p:cBhvr>
                                        <p:cTn id="40" dur="1" fill="hold">
                                          <p:stCondLst>
                                            <p:cond delay="0"/>
                                          </p:stCondLst>
                                        </p:cTn>
                                        <p:tgtEl>
                                          <p:spTgt spid="13"/>
                                        </p:tgtEl>
                                        <p:attrNameLst>
                                          <p:attrName>style.visibility</p:attrName>
                                        </p:attrNameLst>
                                      </p:cBhvr>
                                      <p:to>
                                        <p:strVal val="visible"/>
                                      </p:to>
                                    </p:set>
                                    <p:anim calcmode="lin" valueType="num">
                                      <p:cBhvr>
                                        <p:cTn id="41" dur="500" fill="hold"/>
                                        <p:tgtEl>
                                          <p:spTgt spid="13"/>
                                        </p:tgtEl>
                                        <p:attrNameLst>
                                          <p:attrName>ppt_w</p:attrName>
                                        </p:attrNameLst>
                                      </p:cBhvr>
                                      <p:tavLst>
                                        <p:tav tm="0">
                                          <p:val>
                                            <p:fltVal val="0"/>
                                          </p:val>
                                        </p:tav>
                                        <p:tav tm="100000">
                                          <p:val>
                                            <p:strVal val="#ppt_w"/>
                                          </p:val>
                                        </p:tav>
                                      </p:tavLst>
                                    </p:anim>
                                    <p:anim calcmode="lin" valueType="num">
                                      <p:cBhvr>
                                        <p:cTn id="42" dur="500" fill="hold"/>
                                        <p:tgtEl>
                                          <p:spTgt spid="13"/>
                                        </p:tgtEl>
                                        <p:attrNameLst>
                                          <p:attrName>ppt_h</p:attrName>
                                        </p:attrNameLst>
                                      </p:cBhvr>
                                      <p:tavLst>
                                        <p:tav tm="0">
                                          <p:val>
                                            <p:fltVal val="0"/>
                                          </p:val>
                                        </p:tav>
                                        <p:tav tm="100000">
                                          <p:val>
                                            <p:strVal val="#ppt_h"/>
                                          </p:val>
                                        </p:tav>
                                      </p:tavLst>
                                    </p:anim>
                                    <p:animEffect transition="in" filter="fade">
                                      <p:cBhvr>
                                        <p:cTn id="43" dur="500"/>
                                        <p:tgtEl>
                                          <p:spTgt spid="13"/>
                                        </p:tgtEl>
                                      </p:cBhvr>
                                    </p:animEffect>
                                  </p:childTnLst>
                                </p:cTn>
                              </p:par>
                            </p:childTnLst>
                          </p:cTn>
                        </p:par>
                        <p:par>
                          <p:cTn id="44" fill="hold">
                            <p:stCondLst>
                              <p:cond delay="4500"/>
                            </p:stCondLst>
                            <p:childTnLst>
                              <p:par>
                                <p:cTn id="45" presetID="53" presetClass="entr" presetSubtype="16"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Effect transition="in" filter="fade">
                                      <p:cBhvr>
                                        <p:cTn id="49" dur="500"/>
                                        <p:tgtEl>
                                          <p:spTgt spid="14"/>
                                        </p:tgtEl>
                                      </p:cBhvr>
                                    </p:animEffect>
                                  </p:childTnLst>
                                </p:cTn>
                              </p:par>
                              <p:par>
                                <p:cTn id="50" presetID="2" presetClass="entr" presetSubtype="8" fill="hold"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ppt_x</p:attrName>
                                        </p:attrNameLst>
                                      </p:cBhvr>
                                      <p:tavLst>
                                        <p:tav tm="0">
                                          <p:val>
                                            <p:strVal val="0-#ppt_w/2"/>
                                          </p:val>
                                        </p:tav>
                                        <p:tav tm="100000">
                                          <p:val>
                                            <p:strVal val="#ppt_x"/>
                                          </p:val>
                                        </p:tav>
                                      </p:tavLst>
                                    </p:anim>
                                    <p:anim calcmode="lin" valueType="num">
                                      <p:cBhvr>
                                        <p:cTn id="53" dur="500" fill="hold"/>
                                        <p:tgtEl>
                                          <p:spTgt spid="17"/>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ppt_x</p:attrName>
                                        </p:attrNameLst>
                                      </p:cBhvr>
                                      <p:tavLst>
                                        <p:tav tm="0">
                                          <p:val>
                                            <p:strVal val="#ppt_x"/>
                                          </p:val>
                                        </p:tav>
                                        <p:tav tm="100000">
                                          <p:val>
                                            <p:strVal val="#ppt_x"/>
                                          </p:val>
                                        </p:tav>
                                      </p:tavLst>
                                    </p:anim>
                                    <p:anim calcmode="lin" valueType="num">
                                      <p:cBhvr>
                                        <p:cTn id="5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16"/>
                                        </p:tgtEl>
                                        <p:attrNameLst>
                                          <p:attrName>style.visibility</p:attrName>
                                        </p:attrNameLst>
                                      </p:cBhvr>
                                      <p:to>
                                        <p:strVal val="visible"/>
                                      </p:to>
                                    </p:set>
                                    <p:anim calcmode="lin" valueType="num">
                                      <p:cBhvr>
                                        <p:cTn id="64" dur="500" fill="hold"/>
                                        <p:tgtEl>
                                          <p:spTgt spid="16"/>
                                        </p:tgtEl>
                                        <p:attrNameLst>
                                          <p:attrName>ppt_x</p:attrName>
                                        </p:attrNameLst>
                                      </p:cBhvr>
                                      <p:tavLst>
                                        <p:tav tm="0">
                                          <p:val>
                                            <p:strVal val="#ppt_x"/>
                                          </p:val>
                                        </p:tav>
                                        <p:tav tm="100000">
                                          <p:val>
                                            <p:strVal val="#ppt_x"/>
                                          </p:val>
                                        </p:tav>
                                      </p:tavLst>
                                    </p:anim>
                                    <p:anim calcmode="lin" valueType="num">
                                      <p:cBhvr>
                                        <p:cTn id="6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nodeType="click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p:cTn id="70" dur="500" fill="hold"/>
                                        <p:tgtEl>
                                          <p:spTgt spid="10"/>
                                        </p:tgtEl>
                                        <p:attrNameLst>
                                          <p:attrName>ppt_x</p:attrName>
                                        </p:attrNameLst>
                                      </p:cBhvr>
                                      <p:tavLst>
                                        <p:tav tm="0">
                                          <p:val>
                                            <p:strVal val="#ppt_x"/>
                                          </p:val>
                                        </p:tav>
                                        <p:tav tm="100000">
                                          <p:val>
                                            <p:strVal val="#ppt_x"/>
                                          </p:val>
                                        </p:tav>
                                      </p:tavLst>
                                    </p:anim>
                                    <p:anim calcmode="lin" valueType="num">
                                      <p:cBhvr>
                                        <p:cTn id="7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P spid="16" grpId="1"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7"/>
          <p:cNvSpPr txBox="1"/>
          <p:nvPr/>
        </p:nvSpPr>
        <p:spPr>
          <a:xfrm>
            <a:off x="1439652" y="3333864"/>
            <a:ext cx="6210690" cy="270510"/>
          </a:xfrm>
          <a:prstGeom prst="rect">
            <a:avLst/>
          </a:prstGeom>
          <a:solidFill>
            <a:schemeClr val="accent1">
              <a:lumMod val="20000"/>
              <a:lumOff val="80000"/>
            </a:schemeClr>
          </a:solidFill>
          <a:ln>
            <a:solidFill>
              <a:schemeClr val="accent1">
                <a:lumMod val="20000"/>
                <a:lumOff val="80000"/>
              </a:schemeClr>
            </a:solidFill>
          </a:ln>
        </p:spPr>
        <p:txBody>
          <a:bodyPr wrap="square" rtlCol="0">
            <a:spAutoFit/>
          </a:bodyPr>
          <a:lstStyle/>
          <a:p>
            <a:pPr algn="ctr">
              <a:lnSpc>
                <a:spcPct val="130000"/>
              </a:lnSpc>
            </a:pPr>
            <a:endParaRPr lang="en-US" altLang="zh-CN" sz="900" dirty="0">
              <a:solidFill>
                <a:schemeClr val="tx1">
                  <a:lumMod val="50000"/>
                  <a:lumOff val="50000"/>
                </a:schemeClr>
              </a:solidFill>
              <a:ea typeface="Roboto Light" charset="0"/>
              <a:cs typeface="Roboto Light" charset="0"/>
            </a:endParaRPr>
          </a:p>
        </p:txBody>
      </p:sp>
      <p:pic>
        <p:nvPicPr>
          <p:cNvPr id="7" name="图片 6" descr="u=2487915318,673138331&amp;fm=26&amp;gp=0"/>
          <p:cNvPicPr>
            <a:picLocks noChangeAspect="1"/>
          </p:cNvPicPr>
          <p:nvPr/>
        </p:nvPicPr>
        <p:blipFill>
          <a:blip r:embed="rId1"/>
          <a:stretch>
            <a:fillRect/>
          </a:stretch>
        </p:blipFill>
        <p:spPr>
          <a:xfrm>
            <a:off x="12700" y="2944495"/>
            <a:ext cx="9110980" cy="754380"/>
          </a:xfrm>
          <a:prstGeom prst="rect">
            <a:avLst/>
          </a:prstGeom>
        </p:spPr>
      </p:pic>
      <p:pic>
        <p:nvPicPr>
          <p:cNvPr id="249858" name="Picture 2" descr="C:\Users\admin\Pictures\t015d45799d892a9d8d.jpg"/>
          <p:cNvPicPr>
            <a:picLocks noChangeAspect="1" noChangeArrowheads="1"/>
          </p:cNvPicPr>
          <p:nvPr/>
        </p:nvPicPr>
        <p:blipFill>
          <a:blip r:embed="rId2"/>
          <a:srcRect/>
          <a:stretch>
            <a:fillRect/>
          </a:stretch>
        </p:blipFill>
        <p:spPr bwMode="auto">
          <a:xfrm>
            <a:off x="1303655" y="1097915"/>
            <a:ext cx="1405255" cy="1596390"/>
          </a:xfrm>
          <a:prstGeom prst="rect">
            <a:avLst/>
          </a:prstGeom>
          <a:noFill/>
        </p:spPr>
      </p:pic>
      <p:sp>
        <p:nvSpPr>
          <p:cNvPr id="4" name="文本框 3"/>
          <p:cNvSpPr txBox="1"/>
          <p:nvPr/>
        </p:nvSpPr>
        <p:spPr>
          <a:xfrm>
            <a:off x="2856230" y="1717040"/>
            <a:ext cx="5139690" cy="1198880"/>
          </a:xfrm>
          <a:prstGeom prst="rect">
            <a:avLst/>
          </a:prstGeom>
          <a:noFill/>
        </p:spPr>
        <p:txBody>
          <a:bodyPr wrap="square" rtlCol="0" anchor="t">
            <a:spAutoFit/>
          </a:bodyPr>
          <a:lstStyle/>
          <a:p>
            <a:r>
              <a:rPr lang="zh-CN" altLang="en-US" sz="3600" b="1" smtClean="0">
                <a:ln w="10160">
                  <a:solidFill>
                    <a:srgbClr val="92D050"/>
                  </a:solidFill>
                  <a:prstDash val="solid"/>
                </a:ln>
                <a:solidFill>
                  <a:srgbClr val="00B05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j-cs"/>
                <a:sym typeface="+mn-ea"/>
              </a:rPr>
              <a:t>敬请各位老师</a:t>
            </a:r>
            <a:endParaRPr lang="zh-CN" altLang="en-US" sz="3600" b="1" smtClean="0">
              <a:ln w="10160">
                <a:solidFill>
                  <a:srgbClr val="92D050"/>
                </a:solidFill>
                <a:prstDash val="solid"/>
              </a:ln>
              <a:solidFill>
                <a:srgbClr val="00B05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j-cs"/>
              <a:sym typeface="+mn-ea"/>
            </a:endParaRPr>
          </a:p>
          <a:p>
            <a:r>
              <a:rPr lang="zh-CN" altLang="en-US" sz="3600" b="1" smtClean="0">
                <a:ln w="10160">
                  <a:solidFill>
                    <a:srgbClr val="92D050"/>
                  </a:solidFill>
                  <a:prstDash val="solid"/>
                </a:ln>
                <a:solidFill>
                  <a:srgbClr val="00B05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j-cs"/>
                <a:sym typeface="+mn-ea"/>
              </a:rPr>
              <a:t>               批评指正</a:t>
            </a:r>
            <a:endParaRPr lang="zh-CN" altLang="en-US" sz="3600" b="1" smtClean="0">
              <a:ln w="10160">
                <a:solidFill>
                  <a:srgbClr val="92D050"/>
                </a:solidFill>
                <a:prstDash val="solid"/>
              </a:ln>
              <a:solidFill>
                <a:srgbClr val="00B050"/>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cs typeface="+mj-cs"/>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par>
                                <p:cTn id="8" presetID="64" presetClass="path" presetSubtype="0" decel="100000" fill="hold" grpId="1" nodeType="withEffect">
                                  <p:stCondLst>
                                    <p:cond delay="0"/>
                                  </p:stCondLst>
                                  <p:childTnLst>
                                    <p:animMotion origin="layout" path="M -4.16667E-6 2.59259E-6 L -4.16667E-6 0.05 " pathEditMode="relative" rAng="0" ptsTypes="AA">
                                      <p:cBhvr>
                                        <p:cTn id="9" dur="1000" spd="-100000" fill="hold"/>
                                        <p:tgtEl>
                                          <p:spTgt spid="3"/>
                                        </p:tgtEl>
                                        <p:attrNameLst>
                                          <p:attrName>ppt_x</p:attrName>
                                          <p:attrName>ppt_y</p:attrName>
                                        </p:attrNameLst>
                                      </p:cBhvr>
                                      <p:rCtr x="0" y="2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3"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截图_20200817120318"/>
          <p:cNvPicPr>
            <a:picLocks noChangeAspect="1"/>
          </p:cNvPicPr>
          <p:nvPr/>
        </p:nvPicPr>
        <p:blipFill>
          <a:blip r:embed="rId1"/>
          <a:stretch>
            <a:fillRect/>
          </a:stretch>
        </p:blipFill>
        <p:spPr>
          <a:xfrm>
            <a:off x="3175" y="619760"/>
            <a:ext cx="9114790" cy="4513580"/>
          </a:xfrm>
          <a:prstGeom prst="rect">
            <a:avLst/>
          </a:prstGeom>
        </p:spPr>
      </p:pic>
      <p:sp>
        <p:nvSpPr>
          <p:cNvPr id="3" name="文本框 2"/>
          <p:cNvSpPr txBox="1"/>
          <p:nvPr/>
        </p:nvSpPr>
        <p:spPr>
          <a:xfrm>
            <a:off x="149860" y="232410"/>
            <a:ext cx="5604510" cy="521970"/>
          </a:xfrm>
          <a:prstGeom prst="rect">
            <a:avLst/>
          </a:prstGeom>
          <a:noFill/>
        </p:spPr>
        <p:txBody>
          <a:bodyPr wrap="square" rtlCol="0">
            <a:spAutoFit/>
          </a:bodyPr>
          <a:lstStyle/>
          <a:p>
            <a:pPr marL="342900" lvl="0" indent="0" fontAlgn="base">
              <a:lnSpc>
                <a:spcPct val="100000"/>
              </a:lnSpc>
              <a:spcBef>
                <a:spcPct val="0"/>
              </a:spcBef>
              <a:spcAft>
                <a:spcPct val="0"/>
              </a:spcAft>
              <a:buFontTx/>
              <a:buNone/>
            </a:pPr>
            <a:r>
              <a:rPr lang="zh-CN" altLang="en-US" sz="2800" b="1">
                <a:ln w="22225">
                  <a:solidFill>
                    <a:schemeClr val="accent1"/>
                  </a:solidFill>
                  <a:prstDash val="solid"/>
                </a:ln>
                <a:solidFill>
                  <a:schemeClr val="accent1"/>
                </a:solidFill>
                <a:effectLst/>
                <a:latin typeface="微软雅黑 Light" panose="020B0502040204020203" pitchFamily="34" charset="-122"/>
                <a:sym typeface="Calibri" panose="020F0502020204030204" charset="0"/>
              </a:rPr>
              <a:t>关注高考改革方案的顶层设计</a:t>
            </a:r>
            <a:endParaRPr lang="zh-CN" altLang="en-US" sz="2800" b="1">
              <a:ln w="22225">
                <a:solidFill>
                  <a:schemeClr val="accent1"/>
                </a:solidFill>
                <a:prstDash val="solid"/>
              </a:ln>
              <a:solidFill>
                <a:schemeClr val="accent1"/>
              </a:solidFill>
              <a:effectLst/>
              <a:latin typeface="微软雅黑 Light" panose="020B0502040204020203" pitchFamily="34" charset="-122"/>
              <a:sym typeface="Calibri" panose="020F050202020403020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302780" y="315618"/>
            <a:ext cx="2512697" cy="259052"/>
            <a:chOff x="4501004" y="420824"/>
            <a:chExt cx="3350263" cy="345402"/>
          </a:xfrm>
        </p:grpSpPr>
        <p:pic>
          <p:nvPicPr>
            <p:cNvPr id="15" name="图片 1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501004" y="420824"/>
              <a:ext cx="521184" cy="345402"/>
            </a:xfrm>
            <a:prstGeom prst="rect">
              <a:avLst/>
            </a:prstGeom>
          </p:spPr>
        </p:pic>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330083" y="420824"/>
              <a:ext cx="521184" cy="345402"/>
            </a:xfrm>
            <a:prstGeom prst="rect">
              <a:avLst/>
            </a:prstGeom>
          </p:spPr>
        </p:pic>
      </p:grpSp>
      <p:sp>
        <p:nvSpPr>
          <p:cNvPr id="4" name="文本框 3"/>
          <p:cNvSpPr txBox="1"/>
          <p:nvPr/>
        </p:nvSpPr>
        <p:spPr>
          <a:xfrm>
            <a:off x="1336358" y="449104"/>
            <a:ext cx="7255193" cy="938530"/>
          </a:xfrm>
          <a:prstGeom prst="rect">
            <a:avLst/>
          </a:prstGeom>
          <a:noFill/>
        </p:spPr>
        <p:txBody>
          <a:bodyPr wrap="square" rtlCol="0">
            <a:spAutoFit/>
          </a:bodyPr>
          <a:lstStyle/>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defRPr/>
            </a:pPr>
            <a:endParaRPr kumimoji="0" lang="zh-CN" altLang="en-US" b="1" i="0" u="none" strike="noStrike" kern="1200" cap="none" spc="0" normalizeH="0" baseline="0" noProof="1">
              <a:ln>
                <a:noFill/>
              </a:ln>
              <a:solidFill>
                <a:schemeClr val="tx1">
                  <a:lumMod val="65000"/>
                  <a:lumOff val="35000"/>
                </a:schemeClr>
              </a:solidFill>
              <a:effectLst/>
              <a:uLnTx/>
              <a:uFillTx/>
              <a:latin typeface="黑体" panose="02010609060101010101" charset="-122"/>
              <a:ea typeface="黑体" panose="02010609060101010101" charset="-122"/>
              <a:cs typeface="黑体" panose="02010609060101010101" charset="-122"/>
              <a:sym typeface="+mn-ea"/>
            </a:endParaRPr>
          </a:p>
          <a:p>
            <a:pPr marL="0" marR="0" lvl="0" indent="0" algn="l" defTabSz="914400" rtl="0" eaLnBrk="1" fontAlgn="auto" latinLnBrk="0" hangingPunct="1">
              <a:lnSpc>
                <a:spcPct val="130000"/>
              </a:lnSpc>
              <a:spcBef>
                <a:spcPts val="0"/>
              </a:spcBef>
              <a:spcAft>
                <a:spcPts val="1000"/>
              </a:spcAft>
              <a:buClrTx/>
              <a:buSzTx/>
              <a:buFont typeface="Arial" panose="020B0604020202020204" pitchFamily="34" charset="0"/>
              <a:buNone/>
              <a:defRPr/>
            </a:pPr>
            <a:endParaRPr lang="zh-CN" altLang="en-US">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328930" y="521970"/>
            <a:ext cx="8321675" cy="3692525"/>
          </a:xfrm>
          <a:prstGeom prst="rect">
            <a:avLst/>
          </a:prstGeom>
          <a:noFill/>
        </p:spPr>
        <p:txBody>
          <a:bodyPr wrap="square" rtlCol="0" anchor="t">
            <a:spAutoFit/>
          </a:bodyPr>
          <a:lstStyle/>
          <a:p>
            <a:pPr marL="342900" lvl="0" indent="0" fontAlgn="base">
              <a:lnSpc>
                <a:spcPct val="100000"/>
              </a:lnSpc>
              <a:spcBef>
                <a:spcPct val="0"/>
              </a:spcBef>
              <a:spcAft>
                <a:spcPct val="0"/>
              </a:spcAft>
              <a:buFontTx/>
              <a:buNone/>
            </a:pPr>
            <a:r>
              <a:rPr lang="zh-CN" altLang="en-US">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a:t>
            </a:r>
            <a:r>
              <a:rPr lang="en-US" altLang="zh-CN">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a:t>
            </a:r>
            <a:r>
              <a:rPr lang="zh-CN" altLang="en-US">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关于深化考试招生制度改革的实施意见</a:t>
            </a:r>
            <a:r>
              <a:rPr lang="en-US" altLang="zh-CN">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a:t>
            </a:r>
            <a:r>
              <a:rPr lang="zh-CN" altLang="en-US">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a:t>
            </a:r>
            <a:r>
              <a:rPr lang="en-US" altLang="zh-CN">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2014</a:t>
            </a:r>
            <a:r>
              <a:rPr lang="zh-CN" altLang="en-US">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年</a:t>
            </a:r>
            <a:r>
              <a:rPr lang="en-US" altLang="zh-CN">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9</a:t>
            </a:r>
            <a:r>
              <a:rPr lang="zh-CN" altLang="en-US">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月由国务院发布，正式启动新一轮高考改革，这是恢复高考</a:t>
            </a:r>
            <a:r>
              <a:rPr lang="en-US" altLang="zh-CN">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40</a:t>
            </a:r>
            <a:r>
              <a:rPr lang="zh-CN" altLang="en-US">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年以来最统、最全而、最深入的一次改革。　</a:t>
            </a:r>
            <a:endParaRPr lang="zh-CN" altLang="en-US" u="none" baseline="0">
              <a:latin typeface="楷体" panose="02010609060101010101" pitchFamily="49" charset="-122"/>
              <a:ea typeface="楷体" panose="02010609060101010101" pitchFamily="49" charset="-122"/>
              <a:cs typeface="楷体" panose="02010609060101010101" pitchFamily="49" charset="-122"/>
              <a:sym typeface="Calibri" panose="020F0502020204030204" charset="0"/>
            </a:endParaRPr>
          </a:p>
          <a:p>
            <a:pPr marL="342900" lvl="0" indent="457200">
              <a:lnSpc>
                <a:spcPct val="100000"/>
              </a:lnSpc>
              <a:spcBef>
                <a:spcPct val="0"/>
              </a:spcBef>
              <a:spcAft>
                <a:spcPct val="0"/>
              </a:spcAft>
              <a:buFontTx/>
              <a:buNone/>
            </a:pPr>
            <a:r>
              <a:rPr lang="zh-CN" altLang="en-US">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主要目标：</a:t>
            </a:r>
            <a:r>
              <a:rPr lang="en-US" altLang="zh-CN"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2014</a:t>
            </a: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年启动考试招生制度改革试点，</a:t>
            </a:r>
            <a:r>
              <a:rPr lang="en-US" altLang="zh-CN"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2017</a:t>
            </a: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年全面推进，到</a:t>
            </a:r>
            <a:r>
              <a:rPr lang="en-US" altLang="zh-CN"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2020</a:t>
            </a: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年基本建立中国特色现代教育考试招生制度，</a:t>
            </a:r>
            <a:r>
              <a:rPr lang="zh-CN" altLang="en-US" b="1">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形成</a:t>
            </a: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分类考试、综合评价、多元录取</a:t>
            </a:r>
            <a:r>
              <a:rPr lang="zh-CN" altLang="en-US" b="1">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的考试招生模式，健全促进公平、科学选才、监督有力的体制机制，构建衔接沟通各级各类教育、认可多种学习成果的终身学习“立交桥”。</a:t>
            </a:r>
            <a:endParaRPr lang="zh-CN" altLang="en-US" b="1" u="none" baseline="0">
              <a:latin typeface="楷体" panose="02010609060101010101" pitchFamily="49" charset="-122"/>
              <a:ea typeface="楷体" panose="02010609060101010101" pitchFamily="49" charset="-122"/>
              <a:cs typeface="楷体" panose="02010609060101010101" pitchFamily="49" charset="-122"/>
              <a:sym typeface="Calibri" panose="020F0502020204030204" charset="0"/>
            </a:endParaRPr>
          </a:p>
          <a:p>
            <a:pPr marL="342900" lvl="0" indent="457200">
              <a:lnSpc>
                <a:spcPct val="100000"/>
              </a:lnSpc>
              <a:spcBef>
                <a:spcPct val="0"/>
              </a:spcBef>
              <a:spcAft>
                <a:spcPct val="0"/>
              </a:spcAft>
              <a:buFontTx/>
              <a:buNone/>
            </a:pPr>
            <a:r>
              <a:rPr lang="zh-CN" altLang="en-US">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主要任务：</a:t>
            </a:r>
            <a:r>
              <a:rPr lang="zh-CN" altLang="en-US" b="1">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一是改进招生计划分配方式，进一步促进机会公平。二</a:t>
            </a:r>
            <a:r>
              <a:rPr lang="zh-CN" altLang="en-US" b="1">
                <a:solidFill>
                  <a:srgbClr val="FF0000"/>
                </a:solidFill>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是改革考试形式和内容，</a:t>
            </a:r>
            <a:r>
              <a:rPr lang="zh-CN" altLang="en-US" b="1">
                <a:latin typeface="楷体" panose="02010609060101010101" pitchFamily="49" charset="-122"/>
                <a:ea typeface="楷体" panose="02010609060101010101" pitchFamily="49" charset="-122"/>
                <a:cs typeface="楷体" panose="02010609060101010101" pitchFamily="49" charset="-122"/>
                <a:sym typeface="Calibri" panose="020F0502020204030204" charset="0"/>
              </a:rPr>
              <a:t>更好地引导素质教育，促进学生健康成长。三是改革招生录取机制，规范考试加分、自主招生，拓宽多种形式学习通道。四是改革监督管理机制，加大信息公开力度，加强对违法违规行为的查处。五是开展高考综合改革试点，探索基于统一高考和高中学业水平考试成绩、参考综合素质评价的多元录取机制。</a:t>
            </a:r>
            <a:endParaRPr lang="zh-CN" altLang="en-US"/>
          </a:p>
        </p:txBody>
      </p:sp>
      <p:sp>
        <p:nvSpPr>
          <p:cNvPr id="1048615" name="椭圆形标注 1"/>
          <p:cNvSpPr/>
          <p:nvPr/>
        </p:nvSpPr>
        <p:spPr>
          <a:xfrm>
            <a:off x="5424805" y="250190"/>
            <a:ext cx="3357562" cy="1692275"/>
          </a:xfrm>
          <a:prstGeom prst="wedgeEllipseCallout">
            <a:avLst>
              <a:gd name="adj1" fmla="val 33134"/>
              <a:gd name="adj2" fmla="val 86190"/>
            </a:avLst>
          </a:prstGeom>
        </p:spPr>
        <p:style>
          <a:lnRef idx="1">
            <a:schemeClr val="accent1"/>
          </a:lnRef>
          <a:fillRef idx="3">
            <a:schemeClr val="accent1"/>
          </a:fillRef>
          <a:effectRef idx="2">
            <a:schemeClr val="accent1"/>
          </a:effectRef>
          <a:fontRef idx="minor">
            <a:schemeClr val="lt1"/>
          </a:fontRef>
        </p:style>
        <p:txBody>
          <a:bodyPr vert="horz" lIns="56319" tIns="28160" rIns="56319" bIns="28160" anchor="ct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indent="31750">
              <a:buFontTx/>
              <a:buNone/>
            </a:pPr>
            <a:r>
              <a:rPr lang="zh-CN" altLang="en-US" sz="1300" b="1" u="none" baseline="0">
                <a:solidFill>
                  <a:srgbClr val="FFFFFF"/>
                </a:solidFill>
              </a:rPr>
              <a:t>依据高校人才选拔要求和国家课程标准科学设计命题内容，增强</a:t>
            </a:r>
            <a:r>
              <a:rPr lang="zh-CN" altLang="en-US" sz="1300" b="1" u="none" baseline="0">
                <a:solidFill>
                  <a:srgbClr val="FFFF00"/>
                </a:solidFill>
              </a:rPr>
              <a:t>基础性</a:t>
            </a:r>
            <a:r>
              <a:rPr lang="zh-CN" altLang="en-US" sz="1300" b="1" u="none" baseline="0">
                <a:solidFill>
                  <a:srgbClr val="FFFFFF"/>
                </a:solidFill>
              </a:rPr>
              <a:t>、</a:t>
            </a:r>
            <a:r>
              <a:rPr lang="zh-CN" altLang="en-US" sz="1300" b="1" u="none" baseline="0">
                <a:solidFill>
                  <a:srgbClr val="FFFF00"/>
                </a:solidFill>
              </a:rPr>
              <a:t>综合性</a:t>
            </a:r>
            <a:r>
              <a:rPr lang="zh-CN" altLang="en-US" sz="1300" b="1" u="none" baseline="0">
                <a:solidFill>
                  <a:srgbClr val="FFFFFF"/>
                </a:solidFill>
              </a:rPr>
              <a:t>，着重考查学生</a:t>
            </a:r>
            <a:r>
              <a:rPr lang="zh-CN" altLang="en-US" sz="1300" b="1" u="none" baseline="0">
                <a:solidFill>
                  <a:srgbClr val="FFFF00"/>
                </a:solidFill>
              </a:rPr>
              <a:t>独立思考和运用所学知识分析问题、解决问题的能力</a:t>
            </a:r>
            <a:r>
              <a:rPr lang="zh-CN" altLang="en-US" sz="1300" b="1" u="none" baseline="0">
                <a:solidFill>
                  <a:srgbClr val="FFFFFF"/>
                </a:solidFill>
              </a:rPr>
              <a:t>”。</a:t>
            </a:r>
            <a:endParaRPr lang="zh-CN" altLang="en-US" sz="1300" b="1" u="none" baseline="0">
              <a:solidFill>
                <a:srgbClr val="FFFFFF"/>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48615"/>
                                        </p:tgtEl>
                                        <p:attrNameLst>
                                          <p:attrName>style.visibility</p:attrName>
                                        </p:attrNameLst>
                                      </p:cBhvr>
                                      <p:to>
                                        <p:strVal val="visible"/>
                                      </p:to>
                                    </p:set>
                                    <p:anim calcmode="lin" valueType="num">
                                      <p:cBhvr additive="base">
                                        <p:cTn id="7" dur="500" fill="hold"/>
                                        <p:tgtEl>
                                          <p:spTgt spid="1048615"/>
                                        </p:tgtEl>
                                        <p:attrNameLst>
                                          <p:attrName>ppt_x</p:attrName>
                                        </p:attrNameLst>
                                      </p:cBhvr>
                                      <p:tavLst>
                                        <p:tav tm="0">
                                          <p:val>
                                            <p:strVal val="#ppt_x"/>
                                          </p:val>
                                        </p:tav>
                                        <p:tav tm="100000">
                                          <p:val>
                                            <p:strVal val="#ppt_x"/>
                                          </p:val>
                                        </p:tav>
                                      </p:tavLst>
                                    </p:anim>
                                    <p:anim calcmode="lin" valueType="num">
                                      <p:cBhvr additive="base">
                                        <p:cTn id="8" dur="500" fill="hold"/>
                                        <p:tgtEl>
                                          <p:spTgt spid="10486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15" grpId="0" bldLvl="0" animBg="1"/>
      <p:bldP spid="1048615"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814070" y="243041"/>
            <a:ext cx="309880" cy="1014730"/>
          </a:xfrm>
          <a:prstGeom prst="rect">
            <a:avLst/>
          </a:prstGeom>
          <a:noFill/>
        </p:spPr>
        <p:txBody>
          <a:bodyPr wrap="none" rtlCol="0">
            <a:spAutoFit/>
          </a:bodyPr>
          <a:lstStyle/>
          <a:p>
            <a:endParaRPr lang="en-US" altLang="zh-CN" sz="3000" b="0" dirty="0" smtClean="0">
              <a:solidFill>
                <a:schemeClr val="tx1">
                  <a:lumMod val="85000"/>
                  <a:lumOff val="15000"/>
                </a:schemeClr>
              </a:solidFill>
              <a:latin typeface="方正苏新诗柳楷简体" panose="02000000000000000000" pitchFamily="2" charset="-122"/>
              <a:ea typeface="方正苏新诗柳楷简体" panose="02000000000000000000" pitchFamily="2" charset="-122"/>
            </a:endParaRPr>
          </a:p>
          <a:p>
            <a:endParaRPr lang="zh-CN" altLang="en-US" sz="3000" b="0" dirty="0">
              <a:solidFill>
                <a:schemeClr val="tx1">
                  <a:lumMod val="85000"/>
                  <a:lumOff val="15000"/>
                </a:schemeClr>
              </a:solidFill>
              <a:latin typeface="方正苏新诗柳楷简体" panose="02000000000000000000" pitchFamily="2" charset="-122"/>
              <a:ea typeface="方正苏新诗柳楷简体" panose="02000000000000000000" pitchFamily="2" charset="-122"/>
            </a:endParaRPr>
          </a:p>
        </p:txBody>
      </p:sp>
      <p:sp>
        <p:nvSpPr>
          <p:cNvPr id="2" name="文本框 1"/>
          <p:cNvSpPr txBox="1"/>
          <p:nvPr/>
        </p:nvSpPr>
        <p:spPr>
          <a:xfrm>
            <a:off x="589915" y="243205"/>
            <a:ext cx="7562850" cy="4892675"/>
          </a:xfrm>
          <a:prstGeom prst="rect">
            <a:avLst/>
          </a:prstGeom>
          <a:noFill/>
        </p:spPr>
        <p:txBody>
          <a:bodyPr wrap="square" rtlCol="0" anchor="t">
            <a:spAutoFit/>
          </a:bodyPr>
          <a:lstStyle/>
          <a:p>
            <a:pPr lvl="0" indent="201295" fontAlgn="base">
              <a:lnSpc>
                <a:spcPct val="120000"/>
              </a:lnSpc>
              <a:spcBef>
                <a:spcPct val="0"/>
              </a:spcBef>
              <a:spcAft>
                <a:spcPct val="0"/>
              </a:spcAft>
              <a:buFontTx/>
              <a:buNone/>
            </a:pPr>
            <a:r>
              <a:rPr lang="zh-CN" altLang="en-US" sz="2000" b="1">
                <a:solidFill>
                  <a:srgbClr val="FF0000"/>
                </a:solidFill>
                <a:sym typeface="+mn-ea"/>
              </a:rPr>
              <a:t>★</a:t>
            </a:r>
            <a:r>
              <a:rPr lang="zh-CN" altLang="en-US" sz="2000" b="1">
                <a:latin typeface="仿宋" panose="02010609060101010101" charset="-122"/>
                <a:ea typeface="仿宋" panose="02010609060101010101" charset="-122"/>
                <a:sym typeface="+mn-ea"/>
              </a:rPr>
              <a:t>高考命题要</a:t>
            </a:r>
            <a:r>
              <a:rPr lang="zh-CN" altLang="en-US" sz="2000" b="1">
                <a:solidFill>
                  <a:srgbClr val="FF0000"/>
                </a:solidFill>
                <a:latin typeface="仿宋" panose="02010609060101010101" charset="-122"/>
                <a:ea typeface="仿宋" panose="02010609060101010101" charset="-122"/>
                <a:sym typeface="+mn-ea"/>
              </a:rPr>
              <a:t>增强基础性</a:t>
            </a:r>
            <a:r>
              <a:rPr lang="zh-CN" altLang="en-US" sz="2000" b="1">
                <a:latin typeface="仿宋" panose="02010609060101010101" charset="-122"/>
                <a:ea typeface="仿宋" panose="02010609060101010101" charset="-122"/>
                <a:sym typeface="+mn-ea"/>
              </a:rPr>
              <a:t>，考查学生</a:t>
            </a:r>
            <a:r>
              <a:rPr lang="zh-CN" altLang="en-US" sz="2000" b="1">
                <a:solidFill>
                  <a:srgbClr val="FF0000"/>
                </a:solidFill>
                <a:latin typeface="仿宋" panose="02010609060101010101" charset="-122"/>
                <a:ea typeface="仿宋" panose="02010609060101010101" charset="-122"/>
                <a:sym typeface="+mn-ea"/>
              </a:rPr>
              <a:t>必备知识和关键能力</a:t>
            </a:r>
            <a:r>
              <a:rPr lang="zh-CN" altLang="en-US" sz="2000" b="1">
                <a:latin typeface="仿宋" panose="02010609060101010101" charset="-122"/>
                <a:ea typeface="仿宋" panose="02010609060101010101" charset="-122"/>
                <a:sym typeface="+mn-ea"/>
              </a:rPr>
              <a:t>；要</a:t>
            </a:r>
            <a:r>
              <a:rPr lang="zh-CN" altLang="en-US" sz="2000" b="1">
                <a:solidFill>
                  <a:srgbClr val="FF0000"/>
                </a:solidFill>
                <a:latin typeface="仿宋" panose="02010609060101010101" charset="-122"/>
                <a:ea typeface="仿宋" panose="02010609060101010101" charset="-122"/>
                <a:sym typeface="+mn-ea"/>
              </a:rPr>
              <a:t>增强综合性</a:t>
            </a:r>
            <a:r>
              <a:rPr lang="zh-CN" altLang="en-US" sz="2000" b="1">
                <a:latin typeface="仿宋" panose="02010609060101010101" charset="-122"/>
                <a:ea typeface="仿宋" panose="02010609060101010101" charset="-122"/>
                <a:sym typeface="+mn-ea"/>
              </a:rPr>
              <a:t>，体现</a:t>
            </a:r>
            <a:r>
              <a:rPr lang="zh-CN" altLang="en-US" sz="2000" b="1">
                <a:solidFill>
                  <a:srgbClr val="FF0000"/>
                </a:solidFill>
                <a:latin typeface="仿宋" panose="02010609060101010101" charset="-122"/>
                <a:ea typeface="仿宋" panose="02010609060101010101" charset="-122"/>
                <a:sym typeface="+mn-ea"/>
              </a:rPr>
              <a:t>学生综合素质和学科素养</a:t>
            </a:r>
            <a:r>
              <a:rPr lang="zh-CN" altLang="en-US" sz="2000" b="1">
                <a:latin typeface="仿宋" panose="02010609060101010101" charset="-122"/>
                <a:ea typeface="仿宋" panose="02010609060101010101" charset="-122"/>
                <a:sym typeface="+mn-ea"/>
              </a:rPr>
              <a:t>；要</a:t>
            </a:r>
            <a:r>
              <a:rPr lang="zh-CN" altLang="en-US" sz="2000" b="1">
                <a:solidFill>
                  <a:srgbClr val="FF0000"/>
                </a:solidFill>
                <a:latin typeface="仿宋" panose="02010609060101010101" charset="-122"/>
                <a:ea typeface="仿宋" panose="02010609060101010101" charset="-122"/>
                <a:sym typeface="+mn-ea"/>
              </a:rPr>
              <a:t>加强应用性</a:t>
            </a:r>
            <a:r>
              <a:rPr lang="zh-CN" altLang="en-US" sz="2000" b="1">
                <a:latin typeface="仿宋" panose="02010609060101010101" charset="-122"/>
                <a:ea typeface="仿宋" panose="02010609060101010101" charset="-122"/>
                <a:sym typeface="+mn-ea"/>
              </a:rPr>
              <a:t>，</a:t>
            </a:r>
            <a:r>
              <a:rPr lang="zh-CN" altLang="en-US" sz="2000" b="1">
                <a:solidFill>
                  <a:srgbClr val="FF0000"/>
                </a:solidFill>
                <a:latin typeface="仿宋" panose="02010609060101010101" charset="-122"/>
                <a:ea typeface="仿宋" panose="02010609060101010101" charset="-122"/>
                <a:sym typeface="+mn-ea"/>
              </a:rPr>
              <a:t>注重理论密切联系实际</a:t>
            </a:r>
            <a:r>
              <a:rPr lang="zh-CN" altLang="en-US" sz="2000" b="1">
                <a:latin typeface="仿宋" panose="02010609060101010101" charset="-122"/>
                <a:ea typeface="仿宋" panose="02010609060101010101" charset="-122"/>
                <a:sym typeface="+mn-ea"/>
              </a:rPr>
              <a:t>；要</a:t>
            </a:r>
            <a:r>
              <a:rPr lang="zh-CN" altLang="en-US" sz="2000" b="1">
                <a:solidFill>
                  <a:srgbClr val="FF0000"/>
                </a:solidFill>
                <a:latin typeface="仿宋" panose="02010609060101010101" charset="-122"/>
                <a:ea typeface="仿宋" panose="02010609060101010101" charset="-122"/>
                <a:sym typeface="+mn-ea"/>
              </a:rPr>
              <a:t>增强探究性和开放性</a:t>
            </a:r>
            <a:r>
              <a:rPr lang="zh-CN" altLang="en-US" sz="2000" b="1">
                <a:latin typeface="仿宋" panose="02010609060101010101" charset="-122"/>
                <a:ea typeface="仿宋" panose="02010609060101010101" charset="-122"/>
                <a:sym typeface="+mn-ea"/>
              </a:rPr>
              <a:t>，考查</a:t>
            </a:r>
            <a:r>
              <a:rPr lang="zh-CN" altLang="en-US" sz="2000" b="1">
                <a:solidFill>
                  <a:srgbClr val="FF0000"/>
                </a:solidFill>
                <a:latin typeface="仿宋" panose="02010609060101010101" charset="-122"/>
                <a:ea typeface="仿宋" panose="02010609060101010101" charset="-122"/>
                <a:sym typeface="+mn-ea"/>
              </a:rPr>
              <a:t>学生的创新意识和创新能力</a:t>
            </a:r>
            <a:r>
              <a:rPr lang="zh-CN" altLang="en-US" sz="2000" b="1">
                <a:latin typeface="仿宋" panose="02010609060101010101" charset="-122"/>
                <a:ea typeface="仿宋" panose="02010609060101010101" charset="-122"/>
                <a:sym typeface="+mn-ea"/>
              </a:rPr>
              <a:t>。</a:t>
            </a:r>
            <a:endParaRPr lang="zh-CN" altLang="en-US" sz="2000" b="1" baseline="0">
              <a:latin typeface="仿宋" panose="02010609060101010101" charset="-122"/>
              <a:ea typeface="仿宋" panose="02010609060101010101" charset="-122"/>
            </a:endParaRPr>
          </a:p>
          <a:p>
            <a:pPr lvl="0" indent="201295" fontAlgn="base">
              <a:lnSpc>
                <a:spcPct val="120000"/>
              </a:lnSpc>
              <a:spcBef>
                <a:spcPct val="0"/>
              </a:spcBef>
              <a:spcAft>
                <a:spcPct val="0"/>
              </a:spcAft>
              <a:buFontTx/>
              <a:buNone/>
            </a:pPr>
            <a:r>
              <a:rPr lang="zh-CN" altLang="en-US" sz="2000" b="1">
                <a:latin typeface="宋体" panose="02010600030101010101" pitchFamily="2" charset="-122"/>
                <a:ea typeface="宋体" panose="02010600030101010101" pitchFamily="2" charset="-122"/>
                <a:sym typeface="+mn-ea"/>
              </a:rPr>
              <a:t>（教育部考试中心主任 姜钢 教育部考试中心党委书记 刘桔，</a:t>
            </a:r>
            <a:r>
              <a:rPr lang="en-US" altLang="zh-CN" sz="2000" b="1">
                <a:latin typeface="宋体" panose="02010600030101010101" pitchFamily="2" charset="-122"/>
                <a:ea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sym typeface="+mn-ea"/>
              </a:rPr>
              <a:t>牢记立德树人使命 写好教育考试奋进之笔</a:t>
            </a:r>
            <a:r>
              <a:rPr lang="en-US" altLang="zh-CN" sz="2000" b="1">
                <a:latin typeface="宋体" panose="02010600030101010101" pitchFamily="2" charset="-122"/>
                <a:ea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sym typeface="+mn-ea"/>
              </a:rPr>
              <a:t>，</a:t>
            </a:r>
            <a:r>
              <a:rPr lang="en-US" altLang="zh-CN" sz="2000" b="1">
                <a:latin typeface="宋体" panose="02010600030101010101" pitchFamily="2" charset="-122"/>
                <a:ea typeface="宋体" panose="02010600030101010101" pitchFamily="2" charset="-122"/>
                <a:sym typeface="+mn-ea"/>
              </a:rPr>
              <a:t>2018</a:t>
            </a:r>
            <a:r>
              <a:rPr lang="zh-CN" altLang="en-US" sz="2000" b="1">
                <a:latin typeface="宋体" panose="02010600030101010101" pitchFamily="2" charset="-122"/>
                <a:ea typeface="宋体" panose="02010600030101010101" pitchFamily="2" charset="-122"/>
                <a:sym typeface="+mn-ea"/>
              </a:rPr>
              <a:t>年</a:t>
            </a:r>
            <a:r>
              <a:rPr lang="en-US" altLang="zh-CN" sz="2000" b="1">
                <a:latin typeface="宋体" panose="02010600030101010101" pitchFamily="2" charset="-122"/>
                <a:ea typeface="宋体" panose="02010600030101010101" pitchFamily="2" charset="-122"/>
                <a:sym typeface="+mn-ea"/>
              </a:rPr>
              <a:t>3</a:t>
            </a:r>
            <a:r>
              <a:rPr lang="zh-CN" altLang="en-US" sz="2000" b="1">
                <a:latin typeface="宋体" panose="02010600030101010101" pitchFamily="2" charset="-122"/>
                <a:ea typeface="宋体" panose="02010600030101010101" pitchFamily="2" charset="-122"/>
                <a:sym typeface="+mn-ea"/>
              </a:rPr>
              <a:t>月</a:t>
            </a:r>
            <a:r>
              <a:rPr lang="en-US" altLang="zh-CN" sz="2000" b="1">
                <a:latin typeface="宋体" panose="02010600030101010101" pitchFamily="2" charset="-122"/>
                <a:ea typeface="宋体" panose="02010600030101010101" pitchFamily="2" charset="-122"/>
                <a:sym typeface="+mn-ea"/>
              </a:rPr>
              <a:t>3</a:t>
            </a:r>
            <a:r>
              <a:rPr lang="zh-CN" altLang="en-US" sz="2000" b="1">
                <a:latin typeface="宋体" panose="02010600030101010101" pitchFamily="2" charset="-122"/>
                <a:ea typeface="宋体" panose="02010600030101010101" pitchFamily="2" charset="-122"/>
                <a:sym typeface="+mn-ea"/>
              </a:rPr>
              <a:t>日）</a:t>
            </a:r>
            <a:endParaRPr lang="zh-CN" altLang="en-US" sz="2000" b="1" baseline="0">
              <a:latin typeface="宋体" panose="02010600030101010101" pitchFamily="2" charset="-122"/>
              <a:ea typeface="宋体" panose="02010600030101010101" pitchFamily="2" charset="-122"/>
            </a:endParaRPr>
          </a:p>
          <a:p>
            <a:pPr lvl="0" indent="201295" fontAlgn="base">
              <a:lnSpc>
                <a:spcPct val="120000"/>
              </a:lnSpc>
              <a:spcBef>
                <a:spcPct val="0"/>
              </a:spcBef>
              <a:spcAft>
                <a:spcPct val="0"/>
              </a:spcAft>
              <a:buFontTx/>
              <a:buNone/>
            </a:pPr>
            <a:endParaRPr lang="zh-CN" altLang="en-US" sz="2000" b="1">
              <a:solidFill>
                <a:srgbClr val="FF0000"/>
              </a:solidFill>
            </a:endParaRPr>
          </a:p>
          <a:p>
            <a:pPr lvl="0" indent="201295" fontAlgn="base">
              <a:lnSpc>
                <a:spcPct val="120000"/>
              </a:lnSpc>
              <a:spcBef>
                <a:spcPct val="0"/>
              </a:spcBef>
              <a:spcAft>
                <a:spcPct val="0"/>
              </a:spcAft>
              <a:buFontTx/>
              <a:buNone/>
            </a:pPr>
            <a:r>
              <a:rPr lang="zh-CN" altLang="en-US" sz="2000" b="1">
                <a:solidFill>
                  <a:srgbClr val="FF0000"/>
                </a:solidFill>
                <a:sym typeface="+mn-ea"/>
              </a:rPr>
              <a:t>★</a:t>
            </a:r>
            <a:r>
              <a:rPr lang="zh-CN" altLang="en-US" sz="2000" b="1">
                <a:latin typeface="宋体" panose="02010600030101010101" pitchFamily="2" charset="-122"/>
                <a:ea typeface="宋体" panose="02010600030101010101" pitchFamily="2" charset="-122"/>
                <a:sym typeface="+mn-ea"/>
              </a:rPr>
              <a:t> </a:t>
            </a:r>
            <a:r>
              <a:rPr lang="en-US" altLang="zh-CN" sz="2000">
                <a:solidFill>
                  <a:srgbClr val="FF0000"/>
                </a:solidFill>
                <a:latin typeface="黑体" panose="02010609060101010101" charset="-122"/>
                <a:ea typeface="黑体" panose="02010609060101010101" charset="-122"/>
                <a:sym typeface="+mn-ea"/>
              </a:rPr>
              <a:t>“学业水平选择性考试与高等学校招生全国统一考试命题要以普通高中课程标准和高校人才选拔要求为依据，实施普通高中新课程的省份不再制定考试大纲。”</a:t>
            </a:r>
            <a:endParaRPr lang="en-US" altLang="zh-CN" sz="2000">
              <a:solidFill>
                <a:srgbClr val="FF0000"/>
              </a:solidFill>
              <a:latin typeface="黑体" panose="02010609060101010101" charset="-122"/>
              <a:ea typeface="黑体" panose="02010609060101010101" charset="-122"/>
            </a:endParaRPr>
          </a:p>
          <a:p>
            <a:pPr lvl="0" indent="201295" fontAlgn="base">
              <a:lnSpc>
                <a:spcPct val="120000"/>
              </a:lnSpc>
              <a:spcBef>
                <a:spcPct val="0"/>
              </a:spcBef>
              <a:spcAft>
                <a:spcPct val="0"/>
              </a:spcAft>
              <a:buFontTx/>
              <a:buNone/>
            </a:pPr>
            <a:r>
              <a:rPr lang="en-US" altLang="zh-CN" sz="2000" b="1">
                <a:latin typeface="宋体" panose="02010600030101010101" pitchFamily="2" charset="-122"/>
                <a:ea typeface="宋体" panose="02010600030101010101" pitchFamily="2" charset="-122"/>
                <a:sym typeface="微软雅黑 Light" panose="020B0502040204020203" pitchFamily="34" charset="-122"/>
              </a:rPr>
              <a:t>——</a:t>
            </a:r>
            <a:r>
              <a:rPr lang="zh-CN" altLang="en-US" sz="2000" b="1">
                <a:latin typeface="宋体" panose="02010600030101010101" pitchFamily="2" charset="-122"/>
                <a:ea typeface="宋体" panose="02010600030101010101" pitchFamily="2" charset="-122"/>
                <a:sym typeface="微软雅黑 Light" panose="020B0502040204020203" pitchFamily="34" charset="-122"/>
              </a:rPr>
              <a:t>国务院办公厅《关于新时代推进普通高中育人方式改革的指导意见》，</a:t>
            </a:r>
            <a:r>
              <a:rPr lang="en-US" altLang="zh-CN" sz="2000" b="1">
                <a:latin typeface="宋体" panose="02010600030101010101" pitchFamily="2" charset="-122"/>
                <a:ea typeface="宋体" panose="02010600030101010101" pitchFamily="2" charset="-122"/>
                <a:sym typeface="微软雅黑 Light" panose="020B0502040204020203" pitchFamily="34" charset="-122"/>
              </a:rPr>
              <a:t>2019</a:t>
            </a:r>
            <a:r>
              <a:rPr lang="zh-CN" altLang="en-US" sz="2000" b="1">
                <a:latin typeface="宋体" panose="02010600030101010101" pitchFamily="2" charset="-122"/>
                <a:ea typeface="宋体" panose="02010600030101010101" pitchFamily="2" charset="-122"/>
                <a:sym typeface="微软雅黑 Light" panose="020B0502040204020203" pitchFamily="34" charset="-122"/>
              </a:rPr>
              <a:t>年6月19日。</a:t>
            </a:r>
            <a:endParaRPr lang="zh-CN" altLang="en-US" sz="2000" b="1">
              <a:latin typeface="宋体" panose="02010600030101010101" pitchFamily="2" charset="-122"/>
              <a:ea typeface="宋体" panose="02010600030101010101" pitchFamily="2" charset="-122"/>
              <a:sym typeface="微软雅黑 Light" panose="020B0502040204020203" pitchFamily="34" charset="-122"/>
            </a:endParaRPr>
          </a:p>
          <a:p>
            <a:pPr lvl="0" indent="201295" fontAlgn="base">
              <a:lnSpc>
                <a:spcPct val="120000"/>
              </a:lnSpc>
              <a:spcBef>
                <a:spcPct val="0"/>
              </a:spcBef>
              <a:spcAft>
                <a:spcPct val="0"/>
              </a:spcAft>
              <a:buFontTx/>
              <a:buNone/>
            </a:pPr>
            <a:endParaRPr lang="zh-CN" altLang="en-US" sz="2000"/>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8" name="文本框 1"/>
          <p:cNvSpPr txBox="1"/>
          <p:nvPr/>
        </p:nvSpPr>
        <p:spPr>
          <a:xfrm>
            <a:off x="149225" y="66675"/>
            <a:ext cx="8994775" cy="5169535"/>
          </a:xfrm>
          <a:prstGeom prst="rect">
            <a:avLst/>
          </a:prstGeom>
          <a:noFill/>
          <a:ln w="12700" cap="flat" cmpd="sng">
            <a:solidFill>
              <a:srgbClr val="5C503B">
                <a:alpha val="100000"/>
              </a:srgbClr>
            </a:solidFill>
            <a:prstDash val="solid"/>
            <a:round/>
          </a:ln>
        </p:spPr>
        <p:txBody>
          <a:bodyPr vert="horz" lIns="91440" tIns="45720" rIns="91440" bIns="45720" anchor="t">
            <a:spAutoFit/>
          </a:bodyPr>
          <a:lstStyle>
            <a:lvl1pPr marL="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1pPr>
            <a:lvl2pPr marL="4572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2pPr>
            <a:lvl3pPr marL="9144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3pPr>
            <a:lvl4pPr marL="13716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4pPr>
            <a:lvl5pPr marL="1828800" indent="0" algn="l" rtl="0" eaLnBrk="1" fontAlgn="base" latinLnBrk="1" hangingPunct="1">
              <a:lnSpc>
                <a:spcPct val="100000"/>
              </a:lnSpc>
              <a:spcBef>
                <a:spcPct val="0"/>
              </a:spcBef>
              <a:spcAft>
                <a:spcPct val="0"/>
              </a:spcAft>
              <a:buFontTx/>
              <a:buNone/>
              <a:defRPr sz="1800">
                <a:solidFill>
                  <a:schemeClr val="dk1"/>
                </a:solidFill>
                <a:latin typeface="Calibri Light" panose="020F0302020204030204"/>
                <a:ea typeface="微软雅黑 Light" panose="020B0502040204020203" pitchFamily="34" charset="-122"/>
              </a:defRPr>
            </a:lvl5pPr>
          </a:lstStyle>
          <a:p>
            <a:pPr lvl="0"/>
            <a:r>
              <a:rPr lang="en-US" altLang="zh-CN" sz="2400" b="1">
                <a:latin typeface="宋体" panose="02010600030101010101" pitchFamily="2" charset="-122"/>
                <a:ea typeface="宋体" panose="02010600030101010101" pitchFamily="2" charset="-122"/>
              </a:rPr>
              <a:t>   </a:t>
            </a:r>
            <a:r>
              <a:rPr lang="zh-CN" altLang="en-US">
                <a:solidFill>
                  <a:srgbClr val="FF0000"/>
                </a:solidFill>
                <a:latin typeface="黑体" panose="02010609060101010101" charset="-122"/>
                <a:ea typeface="黑体" panose="02010609060101010101" charset="-122"/>
                <a:sym typeface="Calibri" panose="020F0502020204030204" charset="0"/>
              </a:rPr>
              <a:t>★</a:t>
            </a:r>
            <a:r>
              <a:rPr lang="en-US" altLang="zh-CN" b="1">
                <a:latin typeface="宋体" panose="02010600030101010101" pitchFamily="2" charset="-122"/>
                <a:ea typeface="宋体" panose="02010600030101010101" pitchFamily="2" charset="-122"/>
              </a:rPr>
              <a:t>2020</a:t>
            </a:r>
            <a:r>
              <a:rPr lang="zh-CN" altLang="en-US" b="1">
                <a:latin typeface="宋体" panose="02010600030101010101" pitchFamily="2" charset="-122"/>
                <a:ea typeface="宋体" panose="02010600030101010101" pitchFamily="2" charset="-122"/>
              </a:rPr>
              <a:t>年</a:t>
            </a:r>
            <a:r>
              <a:rPr lang="en-US" altLang="zh-CN" b="1">
                <a:latin typeface="宋体" panose="02010600030101010101" pitchFamily="2" charset="-122"/>
                <a:ea typeface="宋体" panose="02010600030101010101" pitchFamily="2" charset="-122"/>
              </a:rPr>
              <a:t>1</a:t>
            </a:r>
            <a:r>
              <a:rPr lang="zh-CN" altLang="en-US" b="1">
                <a:latin typeface="宋体" panose="02010600030101010101" pitchFamily="2" charset="-122"/>
                <a:ea typeface="宋体" panose="02010600030101010101" pitchFamily="2" charset="-122"/>
              </a:rPr>
              <a:t>月</a:t>
            </a:r>
            <a:r>
              <a:rPr lang="en-US" altLang="zh-CN" b="1">
                <a:latin typeface="宋体" panose="02010600030101010101" pitchFamily="2" charset="-122"/>
                <a:ea typeface="宋体" panose="02010600030101010101" pitchFamily="2" charset="-122"/>
              </a:rPr>
              <a:t>7</a:t>
            </a:r>
            <a:r>
              <a:rPr lang="zh-CN" altLang="en-US" b="1">
                <a:latin typeface="宋体" panose="02010600030101010101" pitchFamily="2" charset="-122"/>
                <a:ea typeface="宋体" panose="02010600030101010101" pitchFamily="2" charset="-122"/>
              </a:rPr>
              <a:t>日教育部考试中心研制的《中国高考评价体系》和《中国高考评价体系说明》由人民教育出版社出版发行。</a:t>
            </a:r>
            <a:endParaRPr lang="zh-CN" altLang="en-US" b="1">
              <a:latin typeface="宋体" panose="02010600030101010101" pitchFamily="2" charset="-122"/>
              <a:ea typeface="宋体" panose="02010600030101010101" pitchFamily="2" charset="-122"/>
            </a:endParaRPr>
          </a:p>
          <a:p>
            <a:pPr lvl="0"/>
            <a:r>
              <a:rPr lang="en-US" altLang="zh-CN" b="1">
                <a:latin typeface="宋体" panose="02010600030101010101" pitchFamily="2" charset="-122"/>
                <a:ea typeface="宋体" panose="02010600030101010101" pitchFamily="2" charset="-122"/>
              </a:rPr>
              <a:t>    </a:t>
            </a:r>
            <a:r>
              <a:rPr lang="zh-CN" altLang="en-US" b="1">
                <a:latin typeface="宋体" panose="02010600030101010101" pitchFamily="2" charset="-122"/>
                <a:ea typeface="宋体" panose="02010600030101010101" pitchFamily="2" charset="-122"/>
              </a:rPr>
              <a:t>高考评价体系由“一核”“四层”“四翼”组成。其中“一核”是高考的核心功能，回答“为什么考”的问题，即“</a:t>
            </a:r>
            <a:r>
              <a:rPr lang="zh-CN" altLang="en-US" b="1">
                <a:solidFill>
                  <a:srgbClr val="FF0000"/>
                </a:solidFill>
                <a:latin typeface="宋体" panose="02010600030101010101" pitchFamily="2" charset="-122"/>
                <a:ea typeface="宋体" panose="02010600030101010101" pitchFamily="2" charset="-122"/>
              </a:rPr>
              <a:t>立德树人、服务选才、引导教学</a:t>
            </a:r>
            <a:r>
              <a:rPr lang="zh-CN" altLang="en-US" b="1">
                <a:latin typeface="宋体" panose="02010600030101010101" pitchFamily="2" charset="-122"/>
                <a:ea typeface="宋体" panose="02010600030101010101" pitchFamily="2" charset="-122"/>
              </a:rPr>
              <a:t>”。</a:t>
            </a:r>
            <a:endParaRPr lang="zh-CN" altLang="en-US" b="1">
              <a:latin typeface="宋体" panose="02010600030101010101" pitchFamily="2" charset="-122"/>
              <a:ea typeface="宋体" panose="02010600030101010101" pitchFamily="2" charset="-122"/>
            </a:endParaRPr>
          </a:p>
          <a:p>
            <a:pPr lvl="0"/>
            <a:r>
              <a:rPr lang="en-US" altLang="zh-CN" b="1">
                <a:latin typeface="宋体" panose="02010600030101010101" pitchFamily="2" charset="-122"/>
                <a:ea typeface="宋体" panose="02010600030101010101" pitchFamily="2" charset="-122"/>
              </a:rPr>
              <a:t>    </a:t>
            </a:r>
            <a:r>
              <a:rPr lang="zh-CN" altLang="en-US" b="1">
                <a:latin typeface="宋体" panose="02010600030101010101" pitchFamily="2" charset="-122"/>
                <a:ea typeface="宋体" panose="02010600030101010101" pitchFamily="2" charset="-122"/>
              </a:rPr>
              <a:t>“四层”为高考的考查内容，回答“考什么”的问题，即“</a:t>
            </a:r>
            <a:r>
              <a:rPr lang="zh-CN" altLang="en-US" b="1">
                <a:solidFill>
                  <a:srgbClr val="FF0000"/>
                </a:solidFill>
                <a:latin typeface="宋体" panose="02010600030101010101" pitchFamily="2" charset="-122"/>
                <a:ea typeface="宋体" panose="02010600030101010101" pitchFamily="2" charset="-122"/>
              </a:rPr>
              <a:t>核心价值、学科素养、关键能力、必备知识”</a:t>
            </a:r>
            <a:r>
              <a:rPr lang="zh-CN" altLang="en-US" b="1">
                <a:latin typeface="宋体" panose="02010600030101010101" pitchFamily="2" charset="-122"/>
                <a:ea typeface="宋体" panose="02010600030101010101" pitchFamily="2" charset="-122"/>
              </a:rPr>
              <a:t>。</a:t>
            </a:r>
            <a:endParaRPr lang="zh-CN" altLang="en-US" b="1">
              <a:latin typeface="宋体" panose="02010600030101010101" pitchFamily="2" charset="-122"/>
              <a:ea typeface="宋体" panose="02010600030101010101" pitchFamily="2" charset="-122"/>
            </a:endParaRPr>
          </a:p>
          <a:p>
            <a:pPr lvl="0"/>
            <a:r>
              <a:rPr lang="en-US" altLang="zh-CN" b="1">
                <a:latin typeface="宋体" panose="02010600030101010101" pitchFamily="2" charset="-122"/>
                <a:ea typeface="宋体" panose="02010600030101010101" pitchFamily="2" charset="-122"/>
              </a:rPr>
              <a:t>    </a:t>
            </a:r>
            <a:r>
              <a:rPr lang="zh-CN" altLang="en-US" b="1">
                <a:latin typeface="宋体" panose="02010600030101010101" pitchFamily="2" charset="-122"/>
                <a:ea typeface="宋体" panose="02010600030101010101" pitchFamily="2" charset="-122"/>
              </a:rPr>
              <a:t>“四翼”为高考的考查要求，回答“怎么考”的问题，即“</a:t>
            </a:r>
            <a:r>
              <a:rPr lang="zh-CN" altLang="en-US" b="1">
                <a:solidFill>
                  <a:srgbClr val="FF0000"/>
                </a:solidFill>
                <a:latin typeface="宋体" panose="02010600030101010101" pitchFamily="2" charset="-122"/>
                <a:ea typeface="宋体" panose="02010600030101010101" pitchFamily="2" charset="-122"/>
              </a:rPr>
              <a:t>基础性、综合性、应用性、创新性</a:t>
            </a:r>
            <a:r>
              <a:rPr lang="zh-CN" altLang="en-US" b="1">
                <a:latin typeface="宋体" panose="02010600030101010101" pitchFamily="2" charset="-122"/>
                <a:ea typeface="宋体" panose="02010600030101010101" pitchFamily="2" charset="-122"/>
              </a:rPr>
              <a:t>”。</a:t>
            </a:r>
            <a:endParaRPr lang="zh-CN" altLang="en-US" b="1">
              <a:latin typeface="宋体" panose="02010600030101010101" pitchFamily="2" charset="-122"/>
              <a:ea typeface="宋体" panose="02010600030101010101" pitchFamily="2" charset="-122"/>
            </a:endParaRPr>
          </a:p>
          <a:p>
            <a:pPr lvl="0"/>
            <a:r>
              <a:rPr lang="en-US" altLang="zh-CN" b="1">
                <a:latin typeface="宋体" panose="02010600030101010101" pitchFamily="2" charset="-122"/>
                <a:ea typeface="宋体" panose="02010600030101010101" pitchFamily="2" charset="-122"/>
              </a:rPr>
              <a:t>	</a:t>
            </a:r>
            <a:endParaRPr lang="en-US" altLang="zh-CN" b="1">
              <a:latin typeface="宋体" panose="02010600030101010101" pitchFamily="2" charset="-122"/>
              <a:ea typeface="宋体" panose="02010600030101010101" pitchFamily="2" charset="-122"/>
            </a:endParaRPr>
          </a:p>
          <a:p>
            <a:pPr lvl="0"/>
            <a:r>
              <a:rPr lang="en-US" altLang="zh-CN" b="1">
                <a:latin typeface="宋体" panose="02010600030101010101" pitchFamily="2" charset="-122"/>
                <a:ea typeface="宋体" panose="02010600030101010101" pitchFamily="2" charset="-122"/>
              </a:rPr>
              <a:t>    </a:t>
            </a:r>
            <a:r>
              <a:rPr lang="zh-CN" altLang="en-US">
                <a:solidFill>
                  <a:srgbClr val="FF0000"/>
                </a:solidFill>
                <a:latin typeface="黑体" panose="02010609060101010101" charset="-122"/>
                <a:ea typeface="黑体" panose="02010609060101010101" charset="-122"/>
                <a:sym typeface="Calibri" panose="020F0502020204030204" charset="0"/>
              </a:rPr>
              <a:t>★</a:t>
            </a:r>
            <a:r>
              <a:rPr lang="en-US" altLang="zh-CN" b="1">
                <a:solidFill>
                  <a:srgbClr val="333333"/>
                </a:solidFill>
                <a:latin typeface="Calibri Light" panose="020F0302020204030204"/>
                <a:ea typeface="宋体" panose="02010600030101010101" pitchFamily="2" charset="-122"/>
                <a:sym typeface="微软雅黑 Light" panose="020B0502040204020203" pitchFamily="34" charset="-122"/>
              </a:rPr>
              <a:t>  </a:t>
            </a:r>
            <a:r>
              <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rPr>
              <a:t>2020年高考命题要以立德树人为鲜明导向,充分体现</a:t>
            </a:r>
            <a:r>
              <a:rPr lang="zh-CN" altLang="zh-CN" b="1">
                <a:solidFill>
                  <a:srgbClr val="FF0000"/>
                </a:solidFill>
                <a:latin typeface="Calibri Light" panose="020F0302020204030204"/>
                <a:ea typeface="宋体" panose="02010600030101010101" pitchFamily="2" charset="-122"/>
                <a:sym typeface="微软雅黑 Light" panose="020B0502040204020203" pitchFamily="34" charset="-122"/>
              </a:rPr>
              <a:t>德智体美劳全面发展</a:t>
            </a:r>
            <a:r>
              <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rPr>
              <a:t>要求，加强</a:t>
            </a:r>
            <a:r>
              <a:rPr lang="zh-CN" altLang="zh-CN" b="1">
                <a:solidFill>
                  <a:srgbClr val="FF0000"/>
                </a:solidFill>
                <a:latin typeface="Calibri Light" panose="020F0302020204030204"/>
                <a:ea typeface="宋体" panose="02010600030101010101" pitchFamily="2" charset="-122"/>
                <a:sym typeface="微软雅黑 Light" panose="020B0502040204020203" pitchFamily="34" charset="-122"/>
              </a:rPr>
              <a:t>关键能力</a:t>
            </a:r>
            <a:r>
              <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rPr>
              <a:t>考查，优化</a:t>
            </a:r>
            <a:r>
              <a:rPr lang="zh-CN" altLang="zh-CN" b="1">
                <a:solidFill>
                  <a:srgbClr val="FF0000"/>
                </a:solidFill>
                <a:latin typeface="Calibri Light" panose="020F0302020204030204"/>
                <a:ea typeface="宋体" panose="02010600030101010101" pitchFamily="2" charset="-122"/>
                <a:sym typeface="微软雅黑 Light" panose="020B0502040204020203" pitchFamily="34" charset="-122"/>
              </a:rPr>
              <a:t>试题情境设计</a:t>
            </a:r>
            <a:r>
              <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rPr>
              <a:t>，增强</a:t>
            </a:r>
            <a:r>
              <a:rPr lang="zh-CN" altLang="zh-CN" b="1">
                <a:solidFill>
                  <a:srgbClr val="FF0000"/>
                </a:solidFill>
                <a:latin typeface="Calibri Light" panose="020F0302020204030204"/>
                <a:ea typeface="宋体" panose="02010600030101010101" pitchFamily="2" charset="-122"/>
                <a:sym typeface="微软雅黑 Light" panose="020B0502040204020203" pitchFamily="34" charset="-122"/>
              </a:rPr>
              <a:t>应用性、创新性</a:t>
            </a:r>
            <a:r>
              <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rPr>
              <a:t>，引导</a:t>
            </a:r>
            <a:r>
              <a:rPr lang="zh-CN" altLang="zh-CN" b="1">
                <a:solidFill>
                  <a:srgbClr val="FF0000"/>
                </a:solidFill>
                <a:latin typeface="Calibri Light" panose="020F0302020204030204"/>
                <a:ea typeface="宋体" panose="02010600030101010101" pitchFamily="2" charset="-122"/>
                <a:sym typeface="微软雅黑 Light" panose="020B0502040204020203" pitchFamily="34" charset="-122"/>
              </a:rPr>
              <a:t>中学遵循教育规律</a:t>
            </a:r>
            <a:r>
              <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rPr>
              <a:t>，促进素质教育发展，助力学生全面成长。 </a:t>
            </a:r>
            <a:endParaRPr lang="zh-CN" altLang="zh-CN" b="1">
              <a:solidFill>
                <a:srgbClr val="333333"/>
              </a:solidFill>
              <a:latin typeface="Calibri Light" panose="020F0302020204030204"/>
              <a:ea typeface="宋体" panose="02010600030101010101" pitchFamily="2" charset="-122"/>
              <a:sym typeface="微软雅黑 Light" panose="020B0502040204020203" pitchFamily="34" charset="-122"/>
            </a:endParaRPr>
          </a:p>
          <a:p>
            <a:pPr lvl="0" algn="r"/>
            <a:r>
              <a:rPr lang="en-US" altLang="zh-CN" b="1">
                <a:solidFill>
                  <a:srgbClr val="333333"/>
                </a:solidFill>
                <a:latin typeface="宋体" panose="02010600030101010101" pitchFamily="2" charset="-122"/>
                <a:ea typeface="宋体" panose="02010600030101010101" pitchFamily="2" charset="-122"/>
                <a:sym typeface="微软雅黑 Light" panose="020B0502040204020203" pitchFamily="34" charset="-122"/>
              </a:rPr>
              <a:t>——</a:t>
            </a:r>
            <a:r>
              <a:rPr lang="zh-CN" altLang="en-US" b="1">
                <a:solidFill>
                  <a:srgbClr val="333333"/>
                </a:solidFill>
                <a:latin typeface="宋体" panose="02010600030101010101" pitchFamily="2" charset="-122"/>
                <a:ea typeface="宋体" panose="02010600030101010101" pitchFamily="2" charset="-122"/>
                <a:sym typeface="微软雅黑 Light" panose="020B0502040204020203" pitchFamily="34" charset="-122"/>
              </a:rPr>
              <a:t>教育部《关于做好2020年普通高校招生工作的通知》（</a:t>
            </a:r>
            <a:r>
              <a:rPr lang="en-US" altLang="zh-CN" b="1">
                <a:solidFill>
                  <a:srgbClr val="333333"/>
                </a:solidFill>
                <a:latin typeface="宋体" panose="02010600030101010101" pitchFamily="2" charset="-122"/>
                <a:ea typeface="宋体" panose="02010600030101010101" pitchFamily="2" charset="-122"/>
                <a:sym typeface="微软雅黑 Light" panose="020B0502040204020203" pitchFamily="34" charset="-122"/>
              </a:rPr>
              <a:t>2020.1.9</a:t>
            </a:r>
            <a:r>
              <a:rPr lang="zh-CN" altLang="en-US" b="1">
                <a:solidFill>
                  <a:srgbClr val="333333"/>
                </a:solidFill>
                <a:latin typeface="宋体" panose="02010600030101010101" pitchFamily="2" charset="-122"/>
                <a:ea typeface="宋体" panose="02010600030101010101" pitchFamily="2" charset="-122"/>
                <a:sym typeface="微软雅黑 Light" panose="020B0502040204020203" pitchFamily="34" charset="-122"/>
              </a:rPr>
              <a:t>）</a:t>
            </a:r>
            <a:endParaRPr lang="zh-CN" altLang="en-US" b="1">
              <a:solidFill>
                <a:srgbClr val="333333"/>
              </a:solidFill>
              <a:latin typeface="宋体" panose="02010600030101010101" pitchFamily="2" charset="-122"/>
              <a:ea typeface="宋体" panose="02010600030101010101" pitchFamily="2" charset="-122"/>
              <a:sym typeface="微软雅黑 Light" panose="020B0502040204020203" pitchFamily="34" charset="-122"/>
            </a:endParaRPr>
          </a:p>
          <a:p>
            <a:pPr lvl="0"/>
            <a:r>
              <a:rPr lang="en-US" altLang="zh-CN">
                <a:solidFill>
                  <a:srgbClr val="FF0000"/>
                </a:solidFill>
                <a:latin typeface="黑体" panose="02010609060101010101" charset="-122"/>
                <a:ea typeface="黑体" panose="02010609060101010101" charset="-122"/>
                <a:sym typeface="Calibri" panose="020F0502020204030204" charset="0"/>
              </a:rPr>
              <a:t>	</a:t>
            </a:r>
            <a:endParaRPr lang="en-US" altLang="zh-CN">
              <a:solidFill>
                <a:srgbClr val="FF0000"/>
              </a:solidFill>
              <a:latin typeface="黑体" panose="02010609060101010101" charset="-122"/>
              <a:ea typeface="黑体" panose="02010609060101010101" charset="-122"/>
              <a:sym typeface="Calibri" panose="020F0502020204030204" charset="0"/>
            </a:endParaRPr>
          </a:p>
          <a:p>
            <a:pPr lvl="0"/>
            <a:r>
              <a:rPr lang="en-US" altLang="zh-CN">
                <a:solidFill>
                  <a:srgbClr val="FF0000"/>
                </a:solidFill>
                <a:latin typeface="黑体" panose="02010609060101010101" charset="-122"/>
                <a:ea typeface="黑体" panose="02010609060101010101" charset="-122"/>
                <a:sym typeface="Calibri" panose="020F0502020204030204" charset="0"/>
              </a:rPr>
              <a:t>    </a:t>
            </a:r>
            <a:r>
              <a:rPr lang="zh-CN" altLang="en-US">
                <a:solidFill>
                  <a:srgbClr val="FF0000"/>
                </a:solidFill>
                <a:latin typeface="黑体" panose="02010609060101010101" charset="-122"/>
                <a:ea typeface="黑体" panose="02010609060101010101" charset="-122"/>
                <a:sym typeface="Calibri" panose="020F0502020204030204" charset="0"/>
              </a:rPr>
              <a:t>★</a:t>
            </a:r>
            <a:r>
              <a:rPr lang="zh-CN" altLang="zh-CN" b="1">
                <a:latin typeface="Calibri" panose="020F0502020204030204" charset="0"/>
                <a:ea typeface="宋体" panose="02010600030101010101" pitchFamily="2" charset="-122"/>
                <a:sym typeface="微软雅黑 Light" panose="020B0502040204020203" pitchFamily="34" charset="-122"/>
              </a:rPr>
              <a:t>今年我们将以</a:t>
            </a:r>
            <a:r>
              <a:rPr lang="zh-CN" altLang="zh-CN" b="1">
                <a:solidFill>
                  <a:srgbClr val="FF0000"/>
                </a:solidFill>
                <a:latin typeface="Calibri" panose="020F0502020204030204" charset="0"/>
                <a:ea typeface="宋体" panose="02010600030101010101" pitchFamily="2" charset="-122"/>
                <a:sym typeface="微软雅黑 Light" panose="020B0502040204020203" pitchFamily="34" charset="-122"/>
              </a:rPr>
              <a:t>“稳”字当头</a:t>
            </a:r>
            <a:r>
              <a:rPr lang="zh-CN" altLang="zh-CN" b="1">
                <a:latin typeface="Calibri" panose="020F0502020204030204" charset="0"/>
                <a:ea typeface="宋体" panose="02010600030101010101" pitchFamily="2" charset="-122"/>
                <a:sym typeface="微软雅黑 Light" panose="020B0502040204020203" pitchFamily="34" charset="-122"/>
              </a:rPr>
              <a:t>，科学施策、精准施策，</a:t>
            </a:r>
            <a:r>
              <a:rPr lang="zh-CN" altLang="zh-CN" b="1">
                <a:solidFill>
                  <a:srgbClr val="FF0000"/>
                </a:solidFill>
                <a:latin typeface="Calibri" panose="020F0502020204030204" charset="0"/>
                <a:ea typeface="宋体" panose="02010600030101010101" pitchFamily="2" charset="-122"/>
                <a:sym typeface="微软雅黑 Light" panose="020B0502040204020203" pitchFamily="34" charset="-122"/>
              </a:rPr>
              <a:t>高考的命题将保持试卷结构、题型题量，以及考试难度的相对稳定</a:t>
            </a:r>
            <a:r>
              <a:rPr lang="zh-CN" altLang="zh-CN" b="1">
                <a:latin typeface="Calibri" panose="020F0502020204030204" charset="0"/>
                <a:ea typeface="宋体" panose="02010600030101010101" pitchFamily="2" charset="-122"/>
                <a:sym typeface="微软雅黑 Light" panose="020B0502040204020203" pitchFamily="34" charset="-122"/>
              </a:rPr>
              <a:t>。今年还有高考综合改革的首考落地的四个省市，试卷也将</a:t>
            </a:r>
            <a:r>
              <a:rPr lang="zh-CN" altLang="zh-CN" b="1">
                <a:solidFill>
                  <a:srgbClr val="FF0000"/>
                </a:solidFill>
                <a:latin typeface="Calibri" panose="020F0502020204030204" charset="0"/>
                <a:ea typeface="宋体" panose="02010600030101010101" pitchFamily="2" charset="-122"/>
                <a:sym typeface="微软雅黑 Light" panose="020B0502040204020203" pitchFamily="34" charset="-122"/>
              </a:rPr>
              <a:t>在各省前期统一组织的适应性测试的基础上保持相对稳定</a:t>
            </a:r>
            <a:r>
              <a:rPr lang="zh-CN" altLang="zh-CN" b="1">
                <a:latin typeface="Calibri" panose="020F0502020204030204" charset="0"/>
                <a:ea typeface="宋体" panose="02010600030101010101" pitchFamily="2" charset="-122"/>
                <a:sym typeface="微软雅黑 Light" panose="020B0502040204020203" pitchFamily="34" charset="-122"/>
              </a:rPr>
              <a:t>。</a:t>
            </a:r>
            <a:endParaRPr lang="zh-CN" altLang="zh-CN" b="1">
              <a:latin typeface="Calibri" panose="020F0502020204030204" charset="0"/>
              <a:ea typeface="宋体" panose="02010600030101010101" pitchFamily="2" charset="-122"/>
              <a:sym typeface="微软雅黑 Light" panose="020B0502040204020203" pitchFamily="34" charset="-122"/>
            </a:endParaRPr>
          </a:p>
          <a:p>
            <a:pPr lvl="0" algn="r"/>
            <a:r>
              <a:rPr lang="en-US" altLang="zh-CN" b="1">
                <a:latin typeface="宋体" panose="02010600030101010101" pitchFamily="2" charset="-122"/>
                <a:ea typeface="宋体" panose="02010600030101010101" pitchFamily="2" charset="-122"/>
                <a:sym typeface="微软雅黑 Light" panose="020B0502040204020203" pitchFamily="34" charset="-122"/>
              </a:rPr>
              <a:t>——</a:t>
            </a:r>
            <a:r>
              <a:rPr lang="zh-CN" altLang="zh-CN" b="1">
                <a:latin typeface="宋体" panose="02010600030101010101" pitchFamily="2" charset="-122"/>
                <a:ea typeface="宋体" panose="02010600030101010101" pitchFamily="2" charset="-122"/>
                <a:sym typeface="微软雅黑 Light" panose="020B0502040204020203" pitchFamily="34" charset="-122"/>
              </a:rPr>
              <a:t>考试中心主任孙海波在教育部召开新闻发布会上的发言（</a:t>
            </a:r>
            <a:r>
              <a:rPr lang="en-US" altLang="zh-CN" b="1">
                <a:latin typeface="宋体" panose="02010600030101010101" pitchFamily="2" charset="-122"/>
                <a:ea typeface="宋体" panose="02010600030101010101" pitchFamily="2" charset="-122"/>
                <a:sym typeface="微软雅黑 Light" panose="020B0502040204020203" pitchFamily="34" charset="-122"/>
              </a:rPr>
              <a:t>6</a:t>
            </a:r>
            <a:r>
              <a:rPr lang="zh-CN" altLang="zh-CN" b="1">
                <a:latin typeface="宋体" panose="02010600030101010101" pitchFamily="2" charset="-122"/>
                <a:ea typeface="宋体" panose="02010600030101010101" pitchFamily="2" charset="-122"/>
                <a:sym typeface="微软雅黑 Light" panose="020B0502040204020203" pitchFamily="34" charset="-122"/>
              </a:rPr>
              <a:t>月</a:t>
            </a:r>
            <a:r>
              <a:rPr lang="en-US" altLang="zh-CN" b="1">
                <a:latin typeface="宋体" panose="02010600030101010101" pitchFamily="2" charset="-122"/>
                <a:ea typeface="宋体" panose="02010600030101010101" pitchFamily="2" charset="-122"/>
                <a:sym typeface="微软雅黑 Light" panose="020B0502040204020203" pitchFamily="34" charset="-122"/>
              </a:rPr>
              <a:t>19</a:t>
            </a:r>
            <a:r>
              <a:rPr lang="zh-CN" altLang="zh-CN" b="1">
                <a:latin typeface="宋体" panose="02010600030101010101" pitchFamily="2" charset="-122"/>
                <a:ea typeface="宋体" panose="02010600030101010101" pitchFamily="2" charset="-122"/>
                <a:sym typeface="微软雅黑 Light" panose="020B0502040204020203" pitchFamily="34" charset="-122"/>
              </a:rPr>
              <a:t>日上午）</a:t>
            </a:r>
            <a:endParaRPr lang="zh-CN" altLang="zh-CN" b="1">
              <a:latin typeface="宋体" panose="02010600030101010101" pitchFamily="2" charset="-122"/>
              <a:ea typeface="宋体" panose="02010600030101010101" pitchFamily="2" charset="-122"/>
              <a:sym typeface="微软雅黑 Light" panose="020B0502040204020203"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微信截图_20200817164458"/>
          <p:cNvPicPr>
            <a:picLocks noChangeAspect="1"/>
          </p:cNvPicPr>
          <p:nvPr/>
        </p:nvPicPr>
        <p:blipFill>
          <a:blip r:embed="rId1"/>
          <a:stretch>
            <a:fillRect/>
          </a:stretch>
        </p:blipFill>
        <p:spPr>
          <a:xfrm>
            <a:off x="412750" y="355600"/>
            <a:ext cx="8310880" cy="44323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925" name="内容占位符 2"/>
          <p:cNvSpPr>
            <a:spLocks noGrp="1"/>
          </p:cNvSpPr>
          <p:nvPr>
            <p:ph idx="1"/>
          </p:nvPr>
        </p:nvSpPr>
        <p:spPr>
          <a:xfrm>
            <a:off x="373380" y="830580"/>
            <a:ext cx="7995920" cy="3884295"/>
          </a:xfrm>
          <a:prstGeom prst="rect">
            <a:avLst/>
          </a:prstGeom>
          <a:noFill/>
          <a:ln>
            <a:noFill/>
          </a:ln>
        </p:spPr>
        <p:txBody>
          <a:bodyPr vert="horz" lIns="82312" tIns="41154" rIns="82312" bIns="41154" anchor="t"/>
          <a:lstStyle>
            <a:lvl1pPr marL="171450" indent="-171450" algn="l" rtl="0" eaLnBrk="1" fontAlgn="base" latinLnBrk="1" hangingPunct="1">
              <a:lnSpc>
                <a:spcPct val="90000"/>
              </a:lnSpc>
              <a:spcBef>
                <a:spcPts val="750"/>
              </a:spcBef>
              <a:spcAft>
                <a:spcPct val="0"/>
              </a:spcAft>
              <a:buSzPct val="100000"/>
              <a:buFont typeface="Arial" panose="020B0604020202020204" pitchFamily="34" charset="0"/>
              <a:buChar char="•"/>
              <a:defRPr sz="2100">
                <a:solidFill>
                  <a:schemeClr val="dk1"/>
                </a:solidFill>
                <a:latin typeface="Calibri Light" panose="020F0302020204030204"/>
                <a:ea typeface="微软雅黑 Light" panose="020B0502040204020203" pitchFamily="34" charset="-122"/>
              </a:defRPr>
            </a:lvl1pPr>
            <a:lvl2pPr marL="5143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800">
                <a:solidFill>
                  <a:schemeClr val="dk1"/>
                </a:solidFill>
                <a:latin typeface="Calibri Light" panose="020F0302020204030204"/>
                <a:ea typeface="微软雅黑 Light" panose="020B0502040204020203" pitchFamily="34" charset="-122"/>
              </a:defRPr>
            </a:lvl2pPr>
            <a:lvl3pPr marL="8572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500">
                <a:solidFill>
                  <a:schemeClr val="dk1"/>
                </a:solidFill>
                <a:latin typeface="Calibri Light" panose="020F0302020204030204"/>
                <a:ea typeface="微软雅黑 Light" panose="020B0502040204020203" pitchFamily="34" charset="-122"/>
              </a:defRPr>
            </a:lvl3pPr>
            <a:lvl4pPr marL="12001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4pPr>
            <a:lvl5pPr marL="1543050" indent="-171450" algn="l" rtl="0" eaLnBrk="1" fontAlgn="base" latinLnBrk="1" hangingPunct="1">
              <a:lnSpc>
                <a:spcPct val="90000"/>
              </a:lnSpc>
              <a:spcBef>
                <a:spcPts val="375"/>
              </a:spcBef>
              <a:spcAft>
                <a:spcPct val="0"/>
              </a:spcAft>
              <a:buSzPct val="100000"/>
              <a:buFont typeface="Arial" panose="020B0604020202020204" pitchFamily="34" charset="0"/>
              <a:buChar char="•"/>
              <a:defRPr sz="1300">
                <a:solidFill>
                  <a:schemeClr val="dk1"/>
                </a:solidFill>
                <a:latin typeface="Calibri Light" panose="020F0302020204030204"/>
                <a:ea typeface="微软雅黑 Light" panose="020B0502040204020203" pitchFamily="34" charset="-122"/>
              </a:defRPr>
            </a:lvl5pPr>
          </a:lstStyle>
          <a:p>
            <a:pPr marL="0" lvl="0" indent="626745" fontAlgn="base">
              <a:lnSpc>
                <a:spcPct val="100000"/>
              </a:lnSpc>
              <a:spcBef>
                <a:spcPct val="0"/>
              </a:spcBef>
              <a:spcAft>
                <a:spcPct val="0"/>
              </a:spcAft>
              <a:buFontTx/>
              <a:buNone/>
            </a:pPr>
            <a:r>
              <a:rPr lang="zh-CN" altLang="en-US" sz="2000" b="1">
                <a:latin typeface="宋体" panose="02010600030101010101" pitchFamily="2" charset="-122"/>
                <a:ea typeface="宋体" panose="02010600030101010101" pitchFamily="2" charset="-122"/>
                <a:sym typeface="+mn-ea"/>
              </a:rPr>
              <a:t>国办</a:t>
            </a:r>
            <a:r>
              <a:rPr lang="en-US" altLang="zh-CN" sz="2000" b="1">
                <a:latin typeface="宋体" panose="02010600030101010101" pitchFamily="2" charset="-122"/>
                <a:ea typeface="宋体" panose="02010600030101010101" pitchFamily="2" charset="-122"/>
                <a:sym typeface="+mn-ea"/>
              </a:rPr>
              <a:t>29</a:t>
            </a:r>
            <a:r>
              <a:rPr lang="zh-CN" altLang="en-US" sz="2000" b="1">
                <a:latin typeface="宋体" panose="02010600030101010101" pitchFamily="2" charset="-122"/>
                <a:ea typeface="宋体" panose="02010600030101010101" pitchFamily="2" charset="-122"/>
                <a:sym typeface="+mn-ea"/>
              </a:rPr>
              <a:t>号文件发布后，中国高考进入</a:t>
            </a:r>
            <a:r>
              <a:rPr lang="en-US" altLang="zh-CN" sz="2000" b="1">
                <a:latin typeface="宋体" panose="02010600030101010101" pitchFamily="2" charset="-122"/>
                <a:ea typeface="宋体" panose="02010600030101010101" pitchFamily="2" charset="-122"/>
                <a:sym typeface="+mn-ea"/>
              </a:rPr>
              <a:t>“</a:t>
            </a:r>
            <a:r>
              <a:rPr lang="zh-CN" altLang="en-US" sz="2000" b="1">
                <a:latin typeface="宋体" panose="02010600030101010101" pitchFamily="2" charset="-122"/>
                <a:ea typeface="宋体" panose="02010600030101010101" pitchFamily="2" charset="-122"/>
                <a:sym typeface="+mn-ea"/>
              </a:rPr>
              <a:t>后考纲时代</a:t>
            </a:r>
            <a:r>
              <a:rPr lang="en-US" altLang="zh-CN" sz="2000" b="1">
                <a:latin typeface="宋体" panose="02010600030101010101" pitchFamily="2" charset="-122"/>
                <a:ea typeface="宋体" panose="02010600030101010101" pitchFamily="2" charset="-122"/>
                <a:sym typeface="+mn-ea"/>
              </a:rPr>
              <a:t>”</a:t>
            </a:r>
            <a:endParaRPr lang="en-US" altLang="zh-CN" sz="2000" b="1">
              <a:latin typeface="宋体" panose="02010600030101010101" pitchFamily="2" charset="-122"/>
              <a:ea typeface="宋体" panose="02010600030101010101" pitchFamily="2" charset="-122"/>
              <a:sym typeface="+mn-ea"/>
            </a:endParaRPr>
          </a:p>
          <a:p>
            <a:pPr marL="0" lvl="0" indent="626745" fontAlgn="base">
              <a:lnSpc>
                <a:spcPct val="100000"/>
              </a:lnSpc>
              <a:spcBef>
                <a:spcPct val="0"/>
              </a:spcBef>
              <a:spcAft>
                <a:spcPct val="0"/>
              </a:spcAft>
              <a:buFontTx/>
              <a:buNone/>
            </a:pPr>
            <a:r>
              <a:rPr lang="zh-CN" altLang="en-US" sz="2000" b="1">
                <a:latin typeface="宋体" panose="02010600030101010101" pitchFamily="2" charset="-122"/>
                <a:ea typeface="宋体" panose="02010600030101010101" pitchFamily="2" charset="-122"/>
                <a:sym typeface="+mn-ea"/>
              </a:rPr>
              <a:t>《国务院办公厅关于新时代推进普通教育高中育人方式改革的指导意见》</a:t>
            </a:r>
            <a:endParaRPr lang="zh-CN" altLang="en-US" sz="2000" b="1">
              <a:latin typeface="宋体" panose="02010600030101010101" pitchFamily="2" charset="-122"/>
              <a:ea typeface="宋体" panose="02010600030101010101" pitchFamily="2" charset="-122"/>
              <a:sym typeface="+mn-ea"/>
            </a:endParaRPr>
          </a:p>
          <a:p>
            <a:pPr marL="0" lvl="0" indent="626745" fontAlgn="base">
              <a:lnSpc>
                <a:spcPct val="100000"/>
              </a:lnSpc>
              <a:spcBef>
                <a:spcPct val="0"/>
              </a:spcBef>
              <a:spcAft>
                <a:spcPct val="0"/>
              </a:spcAft>
              <a:buFontTx/>
              <a:buNone/>
            </a:pPr>
            <a:r>
              <a:rPr lang="zh-CN" altLang="en-US" sz="2000" b="1">
                <a:latin typeface="宋体" panose="02010600030101010101" pitchFamily="2" charset="-122"/>
                <a:ea typeface="宋体" panose="02010600030101010101" pitchFamily="2" charset="-122"/>
                <a:sym typeface="+mn-ea"/>
              </a:rPr>
              <a:t>国办发</a:t>
            </a:r>
            <a:r>
              <a:rPr lang="en-US" altLang="zh-CN" sz="2000" b="1">
                <a:latin typeface="宋体" panose="02010600030101010101" pitchFamily="2" charset="-122"/>
                <a:ea typeface="宋体" panose="02010600030101010101" pitchFamily="2" charset="-122"/>
                <a:sym typeface="+mn-ea"/>
              </a:rPr>
              <a:t>[2019]29</a:t>
            </a:r>
            <a:r>
              <a:rPr lang="zh-CN" altLang="en-US" sz="2000" b="1">
                <a:latin typeface="宋体" panose="02010600030101010101" pitchFamily="2" charset="-122"/>
                <a:ea typeface="宋体" panose="02010600030101010101" pitchFamily="2" charset="-122"/>
                <a:sym typeface="+mn-ea"/>
              </a:rPr>
              <a:t>号（</a:t>
            </a:r>
            <a:r>
              <a:rPr lang="en-US" altLang="zh-CN" sz="2000" b="1">
                <a:latin typeface="宋体" panose="02010600030101010101" pitchFamily="2" charset="-122"/>
                <a:ea typeface="宋体" panose="02010600030101010101" pitchFamily="2" charset="-122"/>
                <a:sym typeface="+mn-ea"/>
              </a:rPr>
              <a:t>2019</a:t>
            </a:r>
            <a:r>
              <a:rPr lang="zh-CN" altLang="en-US" sz="2000" b="1">
                <a:latin typeface="宋体" panose="02010600030101010101" pitchFamily="2" charset="-122"/>
                <a:ea typeface="宋体" panose="02010600030101010101" pitchFamily="2" charset="-122"/>
                <a:sym typeface="+mn-ea"/>
              </a:rPr>
              <a:t>年</a:t>
            </a:r>
            <a:r>
              <a:rPr lang="en-US" altLang="zh-CN" sz="2000" b="1">
                <a:latin typeface="宋体" panose="02010600030101010101" pitchFamily="2" charset="-122"/>
                <a:ea typeface="宋体" panose="02010600030101010101" pitchFamily="2" charset="-122"/>
                <a:sym typeface="+mn-ea"/>
              </a:rPr>
              <a:t>6</a:t>
            </a:r>
            <a:r>
              <a:rPr lang="zh-CN" altLang="en-US" sz="2000" b="1">
                <a:latin typeface="宋体" panose="02010600030101010101" pitchFamily="2" charset="-122"/>
                <a:ea typeface="宋体" panose="02010600030101010101" pitchFamily="2" charset="-122"/>
                <a:sym typeface="+mn-ea"/>
              </a:rPr>
              <a:t>月</a:t>
            </a:r>
            <a:r>
              <a:rPr lang="en-US" altLang="zh-CN" sz="2000" b="1">
                <a:latin typeface="宋体" panose="02010600030101010101" pitchFamily="2" charset="-122"/>
                <a:ea typeface="宋体" panose="02010600030101010101" pitchFamily="2" charset="-122"/>
                <a:sym typeface="+mn-ea"/>
              </a:rPr>
              <a:t>11</a:t>
            </a:r>
            <a:r>
              <a:rPr lang="zh-CN" altLang="en-US" sz="2000" b="1">
                <a:latin typeface="宋体" panose="02010600030101010101" pitchFamily="2" charset="-122"/>
                <a:ea typeface="宋体" panose="02010600030101010101" pitchFamily="2" charset="-122"/>
                <a:sym typeface="+mn-ea"/>
              </a:rPr>
              <a:t>日发布）</a:t>
            </a:r>
            <a:endParaRPr lang="zh-CN" altLang="en-US" sz="2000" b="1">
              <a:latin typeface="宋体" panose="02010600030101010101" pitchFamily="2" charset="-122"/>
              <a:ea typeface="宋体" panose="02010600030101010101" pitchFamily="2" charset="-122"/>
              <a:sym typeface="+mn-ea"/>
            </a:endParaRPr>
          </a:p>
          <a:p>
            <a:pPr marL="0" lvl="0" indent="626745" fontAlgn="base">
              <a:lnSpc>
                <a:spcPct val="100000"/>
              </a:lnSpc>
              <a:spcBef>
                <a:spcPct val="0"/>
              </a:spcBef>
              <a:spcAft>
                <a:spcPct val="0"/>
              </a:spcAft>
              <a:buFontTx/>
              <a:buNone/>
            </a:pPr>
            <a:r>
              <a:rPr lang="zh-CN" altLang="en-US" sz="2000" b="1">
                <a:latin typeface="宋体" panose="02010600030101010101" pitchFamily="2" charset="-122"/>
                <a:ea typeface="宋体" panose="02010600030101010101" pitchFamily="2" charset="-122"/>
                <a:sym typeface="+mn-ea"/>
              </a:rPr>
              <a:t>（十五）实施普通高中新课程的省份不再制定考试大纲。</a:t>
            </a:r>
            <a:endParaRPr lang="zh-CN" altLang="en-US" sz="2000" b="1">
              <a:latin typeface="宋体" panose="02010600030101010101" pitchFamily="2" charset="-122"/>
              <a:ea typeface="宋体" panose="02010600030101010101" pitchFamily="2" charset="-122"/>
              <a:sym typeface="+mn-ea"/>
            </a:endParaRPr>
          </a:p>
          <a:p>
            <a:pPr marL="0" lvl="0" indent="626745" fontAlgn="base">
              <a:lnSpc>
                <a:spcPct val="100000"/>
              </a:lnSpc>
              <a:spcBef>
                <a:spcPct val="0"/>
              </a:spcBef>
              <a:spcAft>
                <a:spcPct val="0"/>
              </a:spcAft>
              <a:buFontTx/>
              <a:buNone/>
            </a:pPr>
            <a:r>
              <a:rPr lang="en-US" altLang="zh-CN" sz="2000" b="1">
                <a:latin typeface="宋体" panose="02010600030101010101" pitchFamily="2" charset="-122"/>
                <a:ea typeface="宋体" panose="02010600030101010101" pitchFamily="2" charset="-122"/>
                <a:sym typeface="+mn-ea"/>
              </a:rPr>
              <a:t>1.</a:t>
            </a:r>
            <a:r>
              <a:rPr lang="zh-CN" altLang="en-US" sz="2000" b="1">
                <a:latin typeface="宋体" panose="02010600030101010101" pitchFamily="2" charset="-122"/>
                <a:ea typeface="宋体" panose="02010600030101010101" pitchFamily="2" charset="-122"/>
                <a:sym typeface="+mn-ea"/>
              </a:rPr>
              <a:t>优化考试内容</a:t>
            </a:r>
            <a:endParaRPr lang="zh-CN" altLang="en-US" sz="2000" b="1">
              <a:latin typeface="宋体" panose="02010600030101010101" pitchFamily="2" charset="-122"/>
              <a:ea typeface="宋体" panose="02010600030101010101" pitchFamily="2" charset="-122"/>
              <a:sym typeface="+mn-ea"/>
            </a:endParaRPr>
          </a:p>
          <a:p>
            <a:pPr marL="0" lvl="0" indent="626745" fontAlgn="base">
              <a:lnSpc>
                <a:spcPct val="100000"/>
              </a:lnSpc>
              <a:spcBef>
                <a:spcPct val="0"/>
              </a:spcBef>
              <a:spcAft>
                <a:spcPct val="0"/>
              </a:spcAft>
              <a:buFontTx/>
              <a:buNone/>
            </a:pPr>
            <a:r>
              <a:rPr lang="en-US" altLang="zh-CN" sz="2000" b="1">
                <a:latin typeface="宋体" panose="02010600030101010101" pitchFamily="2" charset="-122"/>
                <a:ea typeface="宋体" panose="02010600030101010101" pitchFamily="2" charset="-122"/>
                <a:sym typeface="+mn-ea"/>
              </a:rPr>
              <a:t>2.</a:t>
            </a:r>
            <a:r>
              <a:rPr lang="zh-CN" altLang="en-US" sz="2000" b="1">
                <a:latin typeface="宋体" panose="02010600030101010101" pitchFamily="2" charset="-122"/>
                <a:ea typeface="宋体" panose="02010600030101010101" pitchFamily="2" charset="-122"/>
                <a:sym typeface="+mn-ea"/>
              </a:rPr>
              <a:t>创新试题形式</a:t>
            </a:r>
            <a:endParaRPr lang="zh-CN" altLang="en-US" sz="2000" b="1">
              <a:latin typeface="宋体" panose="02010600030101010101" pitchFamily="2" charset="-122"/>
              <a:ea typeface="宋体" panose="02010600030101010101" pitchFamily="2" charset="-122"/>
              <a:sym typeface="+mn-ea"/>
            </a:endParaRPr>
          </a:p>
          <a:p>
            <a:pPr marL="0" lvl="0" indent="626745" fontAlgn="base">
              <a:lnSpc>
                <a:spcPct val="100000"/>
              </a:lnSpc>
              <a:spcBef>
                <a:spcPct val="0"/>
              </a:spcBef>
              <a:spcAft>
                <a:spcPct val="0"/>
              </a:spcAft>
              <a:buFontTx/>
              <a:buNone/>
            </a:pPr>
            <a:r>
              <a:rPr lang="en-US" altLang="zh-CN" sz="2000" b="1">
                <a:latin typeface="宋体" panose="02010600030101010101" pitchFamily="2" charset="-122"/>
                <a:ea typeface="宋体" panose="02010600030101010101" pitchFamily="2" charset="-122"/>
                <a:sym typeface="+mn-ea"/>
              </a:rPr>
              <a:t>3.</a:t>
            </a:r>
            <a:r>
              <a:rPr lang="zh-CN" altLang="en-US" sz="2000" b="1">
                <a:latin typeface="宋体" panose="02010600030101010101" pitchFamily="2" charset="-122"/>
                <a:ea typeface="宋体" panose="02010600030101010101" pitchFamily="2" charset="-122"/>
                <a:sym typeface="+mn-ea"/>
              </a:rPr>
              <a:t>科学设置试题难度</a:t>
            </a:r>
            <a:endParaRPr lang="zh-CN" altLang="en-US" sz="2000" b="1">
              <a:latin typeface="宋体" panose="02010600030101010101" pitchFamily="2" charset="-122"/>
              <a:ea typeface="宋体" panose="02010600030101010101" pitchFamily="2" charset="-122"/>
              <a:sym typeface="+mn-ea"/>
            </a:endParaRPr>
          </a:p>
        </p:txBody>
      </p:sp>
    </p:spTree>
  </p:cSld>
  <p:clrMapOvr>
    <a:masterClrMapping/>
  </p:clrMapOvr>
  <p:transition spd="slow">
    <p:random/>
  </p:transition>
  <p:timing>
    <p:tnLst>
      <p:par>
        <p:cTn id="1" dur="indefinite" restart="never" nodeType="tmRoot"/>
      </p:par>
    </p:tnLst>
  </p:timing>
</p:sld>
</file>

<file path=ppt/tags/tag1.xml><?xml version="1.0" encoding="utf-8"?>
<p:tagLst xmlns:p="http://schemas.openxmlformats.org/presentationml/2006/main">
  <p:tag name="MH" val="20160830110547"/>
  <p:tag name="MH_LIBRARY" val="CONTENTS"/>
  <p:tag name="MH_TYPE" val="OTHERS"/>
  <p:tag name="ID" val="545840"/>
</p:tagLst>
</file>

<file path=ppt/tags/tag2.xml><?xml version="1.0" encoding="utf-8"?>
<p:tagLst xmlns:p="http://schemas.openxmlformats.org/presentationml/2006/main">
  <p:tag name="PA" val="v3.0.1"/>
</p:tagLst>
</file>

<file path=ppt/theme/theme1.xml><?xml version="1.0" encoding="utf-8"?>
<a:theme xmlns:a="http://schemas.openxmlformats.org/drawingml/2006/main" name="第一PPT，www.1ppt.com">
  <a:themeElements>
    <a:clrScheme name="自定义 1">
      <a:dk1>
        <a:srgbClr val="000000"/>
      </a:dk1>
      <a:lt1>
        <a:srgbClr val="FFFFFF"/>
      </a:lt1>
      <a:dk2>
        <a:srgbClr val="FFFFFF"/>
      </a:dk2>
      <a:lt2>
        <a:srgbClr val="000000"/>
      </a:lt2>
      <a:accent1>
        <a:srgbClr val="B386BA"/>
      </a:accent1>
      <a:accent2>
        <a:srgbClr val="EF93A4"/>
      </a:accent2>
      <a:accent3>
        <a:srgbClr val="A8D2C7"/>
      </a:accent3>
      <a:accent4>
        <a:srgbClr val="9EBBE2"/>
      </a:accent4>
      <a:accent5>
        <a:srgbClr val="AB7D89"/>
      </a:accent5>
      <a:accent6>
        <a:srgbClr val="DCAFC1"/>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solidFill>
          <a:schemeClr val="accent1">
            <a:lumMod val="75000"/>
          </a:schemeClr>
        </a:solidFill>
        <a:ln>
          <a:solidFill>
            <a:schemeClr val="accent1">
              <a:lumMod val="60000"/>
              <a:lumOff val="40000"/>
            </a:schemeClr>
          </a:solidFill>
        </a:ln>
      </a:spPr>
      <a:bodyPr wrap="square" rtlCol="0">
        <a:spAutoFit/>
      </a:bodyPr>
      <a:lstStyle>
        <a:defPPr>
          <a:defRPr lang="en-US" altLang="zh-CN"/>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6267</Words>
  <Application>WPS 演示</Application>
  <PresentationFormat>全屏显示(16:9)</PresentationFormat>
  <Paragraphs>319</Paragraphs>
  <Slides>35</Slides>
  <Notes>32</Notes>
  <HiddenSlides>0</HiddenSlides>
  <MMClips>0</MMClips>
  <ScaleCrop>false</ScaleCrop>
  <HeadingPairs>
    <vt:vector size="6" baseType="variant">
      <vt:variant>
        <vt:lpstr>已用的字体</vt:lpstr>
      </vt:variant>
      <vt:variant>
        <vt:i4>57</vt:i4>
      </vt:variant>
      <vt:variant>
        <vt:lpstr>主题</vt:lpstr>
      </vt:variant>
      <vt:variant>
        <vt:i4>1</vt:i4>
      </vt:variant>
      <vt:variant>
        <vt:lpstr>幻灯片标题</vt:lpstr>
      </vt:variant>
      <vt:variant>
        <vt:i4>35</vt:i4>
      </vt:variant>
    </vt:vector>
  </HeadingPairs>
  <TitlesOfParts>
    <vt:vector size="93" baseType="lpstr">
      <vt:lpstr>Arial</vt:lpstr>
      <vt:lpstr>宋体</vt:lpstr>
      <vt:lpstr>Wingdings</vt:lpstr>
      <vt:lpstr>微软雅黑</vt:lpstr>
      <vt:lpstr>Arial Unicode MS</vt:lpstr>
      <vt:lpstr>黑体</vt:lpstr>
      <vt:lpstr>Roboto Light</vt:lpstr>
      <vt:lpstr>华文楷体</vt:lpstr>
      <vt:lpstr>Calibri Light</vt:lpstr>
      <vt:lpstr>Calibri</vt:lpstr>
      <vt:lpstr>微软雅黑 Light</vt:lpstr>
      <vt:lpstr>Calibri Light</vt:lpstr>
      <vt:lpstr>方正清刻本悦宋简体</vt:lpstr>
      <vt:lpstr>楷体_GB2312</vt:lpstr>
      <vt:lpstr>新宋体</vt:lpstr>
      <vt:lpstr>华文彩云</vt:lpstr>
      <vt:lpstr>Arial Unicode MS</vt:lpstr>
      <vt:lpstr>楷体</vt:lpstr>
      <vt:lpstr>Times New Roman</vt:lpstr>
      <vt:lpstr>方正字迹-曾正国楷体</vt:lpstr>
      <vt:lpstr>等线</vt:lpstr>
      <vt:lpstr>Times New Roman</vt:lpstr>
      <vt:lpstr>Courier New</vt:lpstr>
      <vt:lpstr>华文仿宋</vt:lpstr>
      <vt:lpstr>仿宋</vt:lpstr>
      <vt:lpstr>华文细黑</vt:lpstr>
      <vt:lpstr>方正苏新诗柳楷简体</vt:lpstr>
      <vt:lpstr>华文行楷</vt:lpstr>
      <vt:lpstr>等线 Light</vt:lpstr>
      <vt:lpstr>Wingdings 2</vt:lpstr>
      <vt:lpstr>Wingdings</vt:lpstr>
      <vt:lpstr>Arial Black</vt:lpstr>
      <vt:lpstr>方正兰亭中粗黑_GBK</vt:lpstr>
      <vt:lpstr>Calibri</vt:lpstr>
      <vt:lpstr>方正兰亭黑_GBK</vt:lpstr>
      <vt:lpstr>方正兰亭纤黑简体</vt:lpstr>
      <vt:lpstr>华文中宋</vt:lpstr>
      <vt:lpstr>华文琥珀</vt:lpstr>
      <vt:lpstr>Wingdings 2</vt:lpstr>
      <vt:lpstr>Arial</vt:lpstr>
      <vt:lpstr>方正兰亭中黑_GBK</vt:lpstr>
      <vt:lpstr>Verdana</vt:lpstr>
      <vt:lpstr>Impact</vt:lpstr>
      <vt:lpstr>华文新魏</vt:lpstr>
      <vt:lpstr>Forte</vt:lpstr>
      <vt:lpstr>方正准雅宋_GBK</vt:lpstr>
      <vt:lpstr>+中文正文</vt:lpstr>
      <vt:lpstr>风雨  粗毛楷</vt:lpstr>
      <vt:lpstr>迷你简启体</vt:lpstr>
      <vt:lpstr>Corbel</vt:lpstr>
      <vt:lpstr>PMingLiU</vt:lpstr>
      <vt:lpstr>HY견고딕</vt:lpstr>
      <vt:lpstr>Century Gothic</vt:lpstr>
      <vt:lpstr>汉仪星宇体繁</vt:lpstr>
      <vt:lpstr>方正粗黑宋简体</vt:lpstr>
      <vt:lpstr>Mongolian Baiti</vt:lpstr>
      <vt:lpstr>Segoe Print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高考评价体系下的语文科要求</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四点启示：</vt:lpstr>
      <vt:lpstr>四点启示：</vt:lpstr>
      <vt:lpstr>四点启示：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清新水彩</dc:title>
  <dc:creator>第一PPT</dc:creator>
  <cp:keywords>www.1ppt.com</cp:keywords>
  <cp:lastModifiedBy>牛飞</cp:lastModifiedBy>
  <cp:revision>482</cp:revision>
  <dcterms:created xsi:type="dcterms:W3CDTF">2016-04-19T08:08:00Z</dcterms:created>
  <dcterms:modified xsi:type="dcterms:W3CDTF">2020-08-23T07:46:44Z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2052-11.1.0.9912</vt:lpwstr>
  </property>
</Properties>
</file>