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tags/tag16.xml" ContentType="application/vnd.openxmlformats-officedocument.presentationml.tags+xml"/>
  <Override PartName="/ppt/tags/tag18.xml" ContentType="application/vnd.openxmlformats-officedocument.presentationml.tags+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tags/tag13.xml" ContentType="application/vnd.openxmlformats-officedocument.presentationml.tags+xml"/>
  <Override PartName="/ppt/tags/tag22.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319" r:id="rId2"/>
    <p:sldId id="320" r:id="rId3"/>
    <p:sldId id="321" r:id="rId4"/>
    <p:sldId id="322" r:id="rId5"/>
    <p:sldId id="258" r:id="rId6"/>
    <p:sldId id="311" r:id="rId7"/>
    <p:sldId id="312" r:id="rId8"/>
    <p:sldId id="313" r:id="rId9"/>
    <p:sldId id="314" r:id="rId10"/>
    <p:sldId id="315" r:id="rId11"/>
    <p:sldId id="316" r:id="rId12"/>
    <p:sldId id="317" r:id="rId13"/>
    <p:sldId id="332" r:id="rId14"/>
    <p:sldId id="333" r:id="rId15"/>
    <p:sldId id="334" r:id="rId16"/>
    <p:sldId id="335" r:id="rId17"/>
    <p:sldId id="336" r:id="rId18"/>
    <p:sldId id="337" r:id="rId19"/>
    <p:sldId id="338" r:id="rId20"/>
    <p:sldId id="339" r:id="rId21"/>
    <p:sldId id="340" r:id="rId22"/>
    <p:sldId id="341" r:id="rId23"/>
    <p:sldId id="342" r:id="rId24"/>
    <p:sldId id="343" r:id="rId25"/>
    <p:sldId id="349" r:id="rId26"/>
    <p:sldId id="350" r:id="rId27"/>
    <p:sldId id="344" r:id="rId28"/>
    <p:sldId id="345" r:id="rId29"/>
    <p:sldId id="352" r:id="rId30"/>
  </p:sldIdLst>
  <p:sldSz cx="12192000" cy="6858000"/>
  <p:notesSz cx="7104063" cy="10234613"/>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AD04"/>
    <a:srgbClr val="9719B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90" d="100"/>
          <a:sy n="90" d="100"/>
        </p:scale>
        <p:origin x="-126" y="-15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5" Type="http://schemas.openxmlformats.org/officeDocument/2006/relationships/image" Target="../media/image16.wmf"/><Relationship Id="rId4"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2019-6-3</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5</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18</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19</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20</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21</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22</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6</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24</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28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9206E784-ABA1-423B-83F5-5F35CB3BC821}" type="slidenum">
              <a:rPr lang="zh-CN" altLang="en-US" smtClean="0"/>
              <a:pPr>
                <a:defRPr/>
              </a:pPr>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3581400" y="1858963"/>
            <a:ext cx="7086600" cy="1977796"/>
          </a:xfrm>
        </p:spPr>
        <p:txBody>
          <a:bodyPr anchor="b">
            <a:normAutofit/>
          </a:bodyPr>
          <a:lstStyle>
            <a:lvl1pPr algn="ctr">
              <a:defRPr sz="4800"/>
            </a:lvl1pPr>
          </a:lstStyle>
          <a:p>
            <a:r>
              <a:rPr lang="zh-CN" altLang="en-US" dirty="0" smtClean="0"/>
              <a:t>单击此处编辑标题</a:t>
            </a:r>
            <a:endParaRPr lang="zh-CN" altLang="en-US" dirty="0"/>
          </a:p>
        </p:txBody>
      </p:sp>
      <p:sp>
        <p:nvSpPr>
          <p:cNvPr id="3" name="副标题 2"/>
          <p:cNvSpPr>
            <a:spLocks noGrp="1"/>
          </p:cNvSpPr>
          <p:nvPr>
            <p:ph type="subTitle" idx="1"/>
          </p:nvPr>
        </p:nvSpPr>
        <p:spPr>
          <a:xfrm>
            <a:off x="3537858" y="3836759"/>
            <a:ext cx="7086600" cy="1655762"/>
          </a:xfrm>
        </p:spPr>
        <p:txBody>
          <a:bodyPr>
            <a:normAutofit/>
          </a:bodyPr>
          <a:lstStyle>
            <a:lvl1pPr marL="0" indent="0" algn="ctr">
              <a:buNone/>
              <a:defRPr sz="18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a:xfrm>
            <a:off x="838200" y="6298294"/>
            <a:ext cx="2743200" cy="365125"/>
          </a:xfrm>
        </p:spPr>
        <p:txBody>
          <a:bodyPr/>
          <a:lstStyle>
            <a:lvl1pPr>
              <a:defRPr>
                <a:solidFill>
                  <a:srgbClr val="FFFFFF"/>
                </a:solidFill>
              </a:defRPr>
            </a:lvl1pPr>
          </a:lstStyle>
          <a:p>
            <a:fld id="{7F80E37B-9903-4420-8A41-4A9C62F227FA}" type="datetimeFigureOut">
              <a:rPr lang="zh-CN" altLang="en-US" smtClean="0"/>
              <a:pPr/>
              <a:t>2019-6-3</a:t>
            </a:fld>
            <a:endParaRPr lang="zh-CN" altLang="en-US"/>
          </a:p>
        </p:txBody>
      </p:sp>
      <p:sp>
        <p:nvSpPr>
          <p:cNvPr id="5" name="页脚占位符 4"/>
          <p:cNvSpPr>
            <a:spLocks noGrp="1"/>
          </p:cNvSpPr>
          <p:nvPr>
            <p:ph type="ftr" sz="quarter" idx="11"/>
          </p:nvPr>
        </p:nvSpPr>
        <p:spPr>
          <a:xfrm>
            <a:off x="4038600" y="6298294"/>
            <a:ext cx="4114800" cy="365125"/>
          </a:xfrm>
        </p:spPr>
        <p:txBody>
          <a:bodyPr/>
          <a:lstStyle>
            <a:lvl1pPr>
              <a:defRPr>
                <a:solidFill>
                  <a:srgbClr val="FFFFFF"/>
                </a:solidFill>
              </a:defRPr>
            </a:lvl1pPr>
          </a:lstStyle>
          <a:p>
            <a:endParaRPr lang="zh-CN" altLang="en-US"/>
          </a:p>
        </p:txBody>
      </p:sp>
      <p:sp>
        <p:nvSpPr>
          <p:cNvPr id="6" name="灯片编号占位符 5"/>
          <p:cNvSpPr>
            <a:spLocks noGrp="1"/>
          </p:cNvSpPr>
          <p:nvPr>
            <p:ph type="sldNum" sz="quarter" idx="12"/>
          </p:nvPr>
        </p:nvSpPr>
        <p:spPr>
          <a:xfrm>
            <a:off x="8610600" y="6298294"/>
            <a:ext cx="2743200" cy="365125"/>
          </a:xfrm>
        </p:spPr>
        <p:txBody>
          <a:bodyPr/>
          <a:lstStyle>
            <a:lvl1pPr>
              <a:defRPr>
                <a:solidFill>
                  <a:srgbClr val="FFFFFF"/>
                </a:solidFill>
              </a:defRPr>
            </a:lvl1pPr>
          </a:lstStyle>
          <a:p>
            <a:fld id="{779BD3ED-411E-4FFB-A5AE-613AE2B852F3}"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normAutofit/>
          </a:bodyPr>
          <a:lstStyle/>
          <a:p>
            <a:fld id="{7F80E37B-9903-4420-8A41-4A9C62F227FA}" type="datetimeFigureOut">
              <a:rPr lang="zh-CN" altLang="en-US" smtClean="0"/>
              <a:pPr/>
              <a:t>2019-6-3</a:t>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779BD3ED-411E-4FFB-A5AE-613AE2B852F3}" type="slidenum">
              <a:rPr lang="zh-CN" altLang="en-US" smtClean="0"/>
              <a:pPr/>
              <a:t>‹#›</a:t>
            </a:fld>
            <a:endParaRPr lang="zh-CN" altLang="en-US"/>
          </a:p>
        </p:txBody>
      </p:sp>
      <p:sp>
        <p:nvSpPr>
          <p:cNvPr id="7" name="内容占位符 6"/>
          <p:cNvSpPr>
            <a:spLocks noGrp="1"/>
          </p:cNvSpPr>
          <p:nvPr>
            <p:ph sz="quarter" idx="13"/>
          </p:nvPr>
        </p:nvSpPr>
        <p:spPr>
          <a:xfrm>
            <a:off x="838800" y="363600"/>
            <a:ext cx="10515600" cy="5810400"/>
          </a:xfrm>
        </p:spPr>
        <p:txBody>
          <a:bodyPr>
            <a:normAutofit/>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lvl1pPr marL="230505" indent="-230505">
              <a:buFont typeface="Arial" panose="020B0604020202020204" pitchFamily="34" charset="0"/>
              <a:buChar cha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7F80E37B-9903-4420-8A41-4A9C62F227FA}" type="datetimeFigureOut">
              <a:rPr lang="zh-CN" altLang="en-US" smtClean="0"/>
              <a:pPr/>
              <a:t>2019-6-3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1"/>
        </a:solidFill>
        <a:effectLst/>
      </p:bgPr>
    </p:bg>
    <p:spTree>
      <p:nvGrpSpPr>
        <p:cNvPr id="1" name=""/>
        <p:cNvGrpSpPr/>
        <p:nvPr/>
      </p:nvGrpSpPr>
      <p:grpSpPr>
        <a:xfrm>
          <a:off x="0" y="0"/>
          <a:ext cx="0" cy="0"/>
          <a:chOff x="0" y="0"/>
          <a:chExt cx="0" cy="0"/>
        </a:xfrm>
      </p:grpSpPr>
      <p:grpSp>
        <p:nvGrpSpPr>
          <p:cNvPr id="24" name="组合 23"/>
          <p:cNvGrpSpPr/>
          <p:nvPr/>
        </p:nvGrpSpPr>
        <p:grpSpPr>
          <a:xfrm>
            <a:off x="112874" y="121429"/>
            <a:ext cx="11966252" cy="6615142"/>
            <a:chOff x="112874" y="121429"/>
            <a:chExt cx="11966252" cy="6615142"/>
          </a:xfrm>
        </p:grpSpPr>
        <p:grpSp>
          <p:nvGrpSpPr>
            <p:cNvPr id="22" name="组合 21"/>
            <p:cNvGrpSpPr/>
            <p:nvPr/>
          </p:nvGrpSpPr>
          <p:grpSpPr>
            <a:xfrm>
              <a:off x="112874" y="121429"/>
              <a:ext cx="11966252" cy="6615142"/>
              <a:chOff x="112874" y="121429"/>
              <a:chExt cx="11966252" cy="6615142"/>
            </a:xfrm>
          </p:grpSpPr>
          <p:sp>
            <p:nvSpPr>
              <p:cNvPr id="7" name="Rectangle 1@|1FFC:855309|FBC:16777215|LFC:16777215|LBC:16777215"/>
              <p:cNvSpPr/>
              <p:nvPr/>
            </p:nvSpPr>
            <p:spPr>
              <a:xfrm>
                <a:off x="11942500" y="5073814"/>
                <a:ext cx="135537" cy="9399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248413" y="256032"/>
                <a:ext cx="11695176" cy="6345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Rectangle 8@|1FFC:855309|FBC:16777215|LFC:16777215|LBC:16777215"/>
              <p:cNvSpPr/>
              <p:nvPr/>
            </p:nvSpPr>
            <p:spPr>
              <a:xfrm>
                <a:off x="2260060" y="121429"/>
                <a:ext cx="523253" cy="138376"/>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Rectangle 10@|1FFC:855309|FBC:16777215|LFC:16777215|LBC:16777215"/>
              <p:cNvSpPr/>
              <p:nvPr/>
            </p:nvSpPr>
            <p:spPr>
              <a:xfrm rot="5400000">
                <a:off x="-78925" y="1198181"/>
                <a:ext cx="515733" cy="13213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Right Triangle 4@|1FFC:15330798|FBC:16777215|LFC:16777215|LBC:16777215"/>
              <p:cNvSpPr/>
              <p:nvPr/>
            </p:nvSpPr>
            <p:spPr>
              <a:xfrm rot="10800000" flipH="1">
                <a:off x="112875" y="121429"/>
                <a:ext cx="2670438" cy="1392545"/>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Rectangle 9@|1FFC:855309|FBC:16777215|LFC:16777215|LBC:16777215"/>
              <p:cNvSpPr/>
              <p:nvPr/>
            </p:nvSpPr>
            <p:spPr>
              <a:xfrm>
                <a:off x="9346691" y="6600082"/>
                <a:ext cx="261626" cy="13648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Right Triangle 7@|1FFC:15330798|FBC:16777215|LFC:16777215|LBC:16777215"/>
              <p:cNvSpPr/>
              <p:nvPr/>
            </p:nvSpPr>
            <p:spPr>
              <a:xfrm flipH="1">
                <a:off x="9346691" y="5072363"/>
                <a:ext cx="2732435" cy="1664208"/>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Freeform 32@|5FFC:16777215|FBC:16777215|LFC:16777215|LBC:16777215"/>
              <p:cNvSpPr>
                <a:spLocks noEditPoints="1"/>
              </p:cNvSpPr>
              <p:nvPr/>
            </p:nvSpPr>
            <p:spPr bwMode="auto">
              <a:xfrm>
                <a:off x="4878745" y="1592153"/>
                <a:ext cx="2434509" cy="2435968"/>
              </a:xfrm>
              <a:custGeom>
                <a:avLst/>
                <a:gdLst>
                  <a:gd name="T0" fmla="*/ 352 w 704"/>
                  <a:gd name="T1" fmla="*/ 704 h 704"/>
                  <a:gd name="T2" fmla="*/ 0 w 704"/>
                  <a:gd name="T3" fmla="*/ 352 h 704"/>
                  <a:gd name="T4" fmla="*/ 352 w 704"/>
                  <a:gd name="T5" fmla="*/ 0 h 704"/>
                  <a:gd name="T6" fmla="*/ 704 w 704"/>
                  <a:gd name="T7" fmla="*/ 352 h 704"/>
                  <a:gd name="T8" fmla="*/ 352 w 704"/>
                  <a:gd name="T9" fmla="*/ 704 h 704"/>
                  <a:gd name="T10" fmla="*/ 352 w 704"/>
                  <a:gd name="T11" fmla="*/ 5 h 704"/>
                  <a:gd name="T12" fmla="*/ 5 w 704"/>
                  <a:gd name="T13" fmla="*/ 352 h 704"/>
                  <a:gd name="T14" fmla="*/ 352 w 704"/>
                  <a:gd name="T15" fmla="*/ 699 h 704"/>
                  <a:gd name="T16" fmla="*/ 699 w 704"/>
                  <a:gd name="T17" fmla="*/ 352 h 704"/>
                  <a:gd name="T18" fmla="*/ 352 w 704"/>
                  <a:gd name="T19" fmla="*/ 5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704">
                    <a:moveTo>
                      <a:pt x="352" y="704"/>
                    </a:moveTo>
                    <a:cubicBezTo>
                      <a:pt x="158" y="704"/>
                      <a:pt x="0" y="546"/>
                      <a:pt x="0" y="352"/>
                    </a:cubicBezTo>
                    <a:cubicBezTo>
                      <a:pt x="0" y="158"/>
                      <a:pt x="158" y="0"/>
                      <a:pt x="352" y="0"/>
                    </a:cubicBezTo>
                    <a:cubicBezTo>
                      <a:pt x="546" y="0"/>
                      <a:pt x="704" y="158"/>
                      <a:pt x="704" y="352"/>
                    </a:cubicBezTo>
                    <a:cubicBezTo>
                      <a:pt x="704" y="546"/>
                      <a:pt x="546" y="704"/>
                      <a:pt x="352" y="704"/>
                    </a:cubicBezTo>
                    <a:moveTo>
                      <a:pt x="352" y="5"/>
                    </a:moveTo>
                    <a:cubicBezTo>
                      <a:pt x="161" y="5"/>
                      <a:pt x="5" y="161"/>
                      <a:pt x="5" y="352"/>
                    </a:cubicBezTo>
                    <a:cubicBezTo>
                      <a:pt x="5" y="543"/>
                      <a:pt x="161" y="699"/>
                      <a:pt x="352" y="699"/>
                    </a:cubicBezTo>
                    <a:cubicBezTo>
                      <a:pt x="543" y="699"/>
                      <a:pt x="699" y="543"/>
                      <a:pt x="699" y="352"/>
                    </a:cubicBezTo>
                    <a:cubicBezTo>
                      <a:pt x="699" y="161"/>
                      <a:pt x="543" y="5"/>
                      <a:pt x="352" y="5"/>
                    </a:cubicBezTo>
                  </a:path>
                </a:pathLst>
              </a:custGeom>
              <a:solidFill>
                <a:schemeClr val="bg1"/>
              </a:solidFill>
              <a:ln w="9525">
                <a:solidFill>
                  <a:schemeClr val="bg1"/>
                </a:solidFill>
                <a:round/>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5" name="Freeform 33@|5FFC:16777215|FBC:16777215|LFC:16777215|LBC:16777215"/>
              <p:cNvSpPr/>
              <p:nvPr/>
            </p:nvSpPr>
            <p:spPr bwMode="auto">
              <a:xfrm>
                <a:off x="5050867" y="2032669"/>
                <a:ext cx="385087" cy="1460123"/>
              </a:xfrm>
              <a:custGeom>
                <a:avLst/>
                <a:gdLst>
                  <a:gd name="T0" fmla="*/ 111 w 111"/>
                  <a:gd name="T1" fmla="*/ 13 h 422"/>
                  <a:gd name="T2" fmla="*/ 102 w 111"/>
                  <a:gd name="T3" fmla="*/ 0 h 422"/>
                  <a:gd name="T4" fmla="*/ 0 w 111"/>
                  <a:gd name="T5" fmla="*/ 225 h 422"/>
                  <a:gd name="T6" fmla="*/ 74 w 111"/>
                  <a:gd name="T7" fmla="*/ 422 h 422"/>
                  <a:gd name="T8" fmla="*/ 86 w 111"/>
                  <a:gd name="T9" fmla="*/ 411 h 422"/>
                  <a:gd name="T10" fmla="*/ 16 w 111"/>
                  <a:gd name="T11" fmla="*/ 225 h 422"/>
                  <a:gd name="T12" fmla="*/ 111 w 111"/>
                  <a:gd name="T13" fmla="*/ 13 h 422"/>
                </a:gdLst>
                <a:ahLst/>
                <a:cxnLst>
                  <a:cxn ang="0">
                    <a:pos x="T0" y="T1"/>
                  </a:cxn>
                  <a:cxn ang="0">
                    <a:pos x="T2" y="T3"/>
                  </a:cxn>
                  <a:cxn ang="0">
                    <a:pos x="T4" y="T5"/>
                  </a:cxn>
                  <a:cxn ang="0">
                    <a:pos x="T6" y="T7"/>
                  </a:cxn>
                  <a:cxn ang="0">
                    <a:pos x="T8" y="T9"/>
                  </a:cxn>
                  <a:cxn ang="0">
                    <a:pos x="T10" y="T11"/>
                  </a:cxn>
                  <a:cxn ang="0">
                    <a:pos x="T12" y="T13"/>
                  </a:cxn>
                </a:cxnLst>
                <a:rect l="0" t="0" r="r" b="b"/>
                <a:pathLst>
                  <a:path w="111" h="422">
                    <a:moveTo>
                      <a:pt x="111" y="13"/>
                    </a:moveTo>
                    <a:cubicBezTo>
                      <a:pt x="108" y="9"/>
                      <a:pt x="105" y="4"/>
                      <a:pt x="102" y="0"/>
                    </a:cubicBezTo>
                    <a:cubicBezTo>
                      <a:pt x="40" y="55"/>
                      <a:pt x="0" y="135"/>
                      <a:pt x="0" y="225"/>
                    </a:cubicBezTo>
                    <a:cubicBezTo>
                      <a:pt x="0" y="300"/>
                      <a:pt x="28" y="369"/>
                      <a:pt x="74" y="422"/>
                    </a:cubicBezTo>
                    <a:cubicBezTo>
                      <a:pt x="78" y="419"/>
                      <a:pt x="82" y="415"/>
                      <a:pt x="86" y="411"/>
                    </a:cubicBezTo>
                    <a:cubicBezTo>
                      <a:pt x="43" y="361"/>
                      <a:pt x="16" y="296"/>
                      <a:pt x="16" y="225"/>
                    </a:cubicBezTo>
                    <a:cubicBezTo>
                      <a:pt x="16" y="141"/>
                      <a:pt x="53" y="65"/>
                      <a:pt x="111" y="13"/>
                    </a:cubicBezTo>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Freeform 34@|5FFC:16777215|FBC:16777215|LFC:16777215|LBC:16777215"/>
              <p:cNvSpPr/>
              <p:nvPr/>
            </p:nvSpPr>
            <p:spPr bwMode="auto">
              <a:xfrm>
                <a:off x="6798346" y="2083723"/>
                <a:ext cx="342785" cy="1435325"/>
              </a:xfrm>
              <a:custGeom>
                <a:avLst/>
                <a:gdLst>
                  <a:gd name="T0" fmla="*/ 13 w 99"/>
                  <a:gd name="T1" fmla="*/ 0 h 415"/>
                  <a:gd name="T2" fmla="*/ 0 w 99"/>
                  <a:gd name="T3" fmla="*/ 9 h 415"/>
                  <a:gd name="T4" fmla="*/ 83 w 99"/>
                  <a:gd name="T5" fmla="*/ 210 h 415"/>
                  <a:gd name="T6" fmla="*/ 5 w 99"/>
                  <a:gd name="T7" fmla="*/ 405 h 415"/>
                  <a:gd name="T8" fmla="*/ 17 w 99"/>
                  <a:gd name="T9" fmla="*/ 414 h 415"/>
                  <a:gd name="T10" fmla="*/ 18 w 99"/>
                  <a:gd name="T11" fmla="*/ 415 h 415"/>
                  <a:gd name="T12" fmla="*/ 99 w 99"/>
                  <a:gd name="T13" fmla="*/ 210 h 415"/>
                  <a:gd name="T14" fmla="*/ 13 w 99"/>
                  <a:gd name="T15" fmla="*/ 0 h 4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415">
                    <a:moveTo>
                      <a:pt x="13" y="0"/>
                    </a:moveTo>
                    <a:cubicBezTo>
                      <a:pt x="9" y="3"/>
                      <a:pt x="4" y="6"/>
                      <a:pt x="0" y="9"/>
                    </a:cubicBezTo>
                    <a:cubicBezTo>
                      <a:pt x="51" y="61"/>
                      <a:pt x="83" y="132"/>
                      <a:pt x="83" y="210"/>
                    </a:cubicBezTo>
                    <a:cubicBezTo>
                      <a:pt x="83" y="285"/>
                      <a:pt x="53" y="354"/>
                      <a:pt x="5" y="405"/>
                    </a:cubicBezTo>
                    <a:cubicBezTo>
                      <a:pt x="10" y="407"/>
                      <a:pt x="13" y="411"/>
                      <a:pt x="17" y="414"/>
                    </a:cubicBezTo>
                    <a:cubicBezTo>
                      <a:pt x="17" y="414"/>
                      <a:pt x="18" y="415"/>
                      <a:pt x="18" y="415"/>
                    </a:cubicBezTo>
                    <a:cubicBezTo>
                      <a:pt x="68" y="361"/>
                      <a:pt x="99" y="289"/>
                      <a:pt x="99" y="210"/>
                    </a:cubicBezTo>
                    <a:cubicBezTo>
                      <a:pt x="99" y="128"/>
                      <a:pt x="66" y="54"/>
                      <a:pt x="13" y="0"/>
                    </a:cubicBezTo>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7" name="Freeform 66@|5FFC:2373726|FBC:16777215|LFC:0|LBC:16777215"/>
              <p:cNvSpPr/>
              <p:nvPr/>
            </p:nvSpPr>
            <p:spPr bwMode="auto">
              <a:xfrm>
                <a:off x="5791868" y="3160217"/>
                <a:ext cx="608262" cy="511991"/>
              </a:xfrm>
              <a:custGeom>
                <a:avLst/>
                <a:gdLst>
                  <a:gd name="T0" fmla="*/ 176 w 176"/>
                  <a:gd name="T1" fmla="*/ 118 h 148"/>
                  <a:gd name="T2" fmla="*/ 117 w 176"/>
                  <a:gd name="T3" fmla="*/ 148 h 148"/>
                  <a:gd name="T4" fmla="*/ 61 w 176"/>
                  <a:gd name="T5" fmla="*/ 148 h 148"/>
                  <a:gd name="T6" fmla="*/ 0 w 176"/>
                  <a:gd name="T7" fmla="*/ 118 h 148"/>
                  <a:gd name="T8" fmla="*/ 0 w 176"/>
                  <a:gd name="T9" fmla="*/ 12 h 148"/>
                  <a:gd name="T10" fmla="*/ 14 w 176"/>
                  <a:gd name="T11" fmla="*/ 0 h 148"/>
                  <a:gd name="T12" fmla="*/ 162 w 176"/>
                  <a:gd name="T13" fmla="*/ 0 h 148"/>
                  <a:gd name="T14" fmla="*/ 176 w 176"/>
                  <a:gd name="T15" fmla="*/ 12 h 148"/>
                  <a:gd name="T16" fmla="*/ 176 w 176"/>
                  <a:gd name="T17" fmla="*/ 11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6" h="148">
                    <a:moveTo>
                      <a:pt x="176" y="118"/>
                    </a:moveTo>
                    <a:cubicBezTo>
                      <a:pt x="176" y="136"/>
                      <a:pt x="124" y="148"/>
                      <a:pt x="117" y="148"/>
                    </a:cubicBezTo>
                    <a:cubicBezTo>
                      <a:pt x="61" y="148"/>
                      <a:pt x="61" y="148"/>
                      <a:pt x="61" y="148"/>
                    </a:cubicBezTo>
                    <a:cubicBezTo>
                      <a:pt x="53" y="148"/>
                      <a:pt x="3" y="138"/>
                      <a:pt x="0" y="118"/>
                    </a:cubicBezTo>
                    <a:cubicBezTo>
                      <a:pt x="0" y="12"/>
                      <a:pt x="0" y="12"/>
                      <a:pt x="0" y="12"/>
                    </a:cubicBezTo>
                    <a:cubicBezTo>
                      <a:pt x="0" y="5"/>
                      <a:pt x="6" y="0"/>
                      <a:pt x="14" y="0"/>
                    </a:cubicBezTo>
                    <a:cubicBezTo>
                      <a:pt x="162" y="0"/>
                      <a:pt x="162" y="0"/>
                      <a:pt x="162" y="0"/>
                    </a:cubicBezTo>
                    <a:cubicBezTo>
                      <a:pt x="170" y="0"/>
                      <a:pt x="176" y="5"/>
                      <a:pt x="176" y="12"/>
                    </a:cubicBezTo>
                    <a:lnTo>
                      <a:pt x="176" y="118"/>
                    </a:lnTo>
                    <a:close/>
                  </a:path>
                </a:pathLst>
              </a:custGeom>
              <a:solidFill>
                <a:schemeClr val="accent2">
                  <a:lumMod val="75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8" name="Freeform 68@|5FFC:991808|FBC:16777215|LFC:0|LBC:16777215"/>
              <p:cNvSpPr/>
              <p:nvPr/>
            </p:nvSpPr>
            <p:spPr bwMode="auto">
              <a:xfrm>
                <a:off x="5729145" y="3198142"/>
                <a:ext cx="733707" cy="169205"/>
              </a:xfrm>
              <a:custGeom>
                <a:avLst/>
                <a:gdLst>
                  <a:gd name="T0" fmla="*/ 201 w 212"/>
                  <a:gd name="T1" fmla="*/ 29 h 49"/>
                  <a:gd name="T2" fmla="*/ 15 w 212"/>
                  <a:gd name="T3" fmla="*/ 1 h 49"/>
                  <a:gd name="T4" fmla="*/ 1 w 212"/>
                  <a:gd name="T5" fmla="*/ 9 h 49"/>
                  <a:gd name="T6" fmla="*/ 11 w 212"/>
                  <a:gd name="T7" fmla="*/ 20 h 49"/>
                  <a:gd name="T8" fmla="*/ 197 w 212"/>
                  <a:gd name="T9" fmla="*/ 48 h 49"/>
                  <a:gd name="T10" fmla="*/ 211 w 212"/>
                  <a:gd name="T11" fmla="*/ 40 h 49"/>
                  <a:gd name="T12" fmla="*/ 201 w 212"/>
                  <a:gd name="T13" fmla="*/ 29 h 49"/>
                </a:gdLst>
                <a:ahLst/>
                <a:cxnLst>
                  <a:cxn ang="0">
                    <a:pos x="T0" y="T1"/>
                  </a:cxn>
                  <a:cxn ang="0">
                    <a:pos x="T2" y="T3"/>
                  </a:cxn>
                  <a:cxn ang="0">
                    <a:pos x="T4" y="T5"/>
                  </a:cxn>
                  <a:cxn ang="0">
                    <a:pos x="T6" y="T7"/>
                  </a:cxn>
                  <a:cxn ang="0">
                    <a:pos x="T8" y="T9"/>
                  </a:cxn>
                  <a:cxn ang="0">
                    <a:pos x="T10" y="T11"/>
                  </a:cxn>
                  <a:cxn ang="0">
                    <a:pos x="T12" y="T13"/>
                  </a:cxn>
                </a:cxnLst>
                <a:rect l="0" t="0" r="r" b="b"/>
                <a:pathLst>
                  <a:path w="212" h="49">
                    <a:moveTo>
                      <a:pt x="201" y="29"/>
                    </a:moveTo>
                    <a:cubicBezTo>
                      <a:pt x="15" y="1"/>
                      <a:pt x="15" y="1"/>
                      <a:pt x="15" y="1"/>
                    </a:cubicBezTo>
                    <a:cubicBezTo>
                      <a:pt x="9" y="0"/>
                      <a:pt x="3" y="3"/>
                      <a:pt x="1" y="9"/>
                    </a:cubicBezTo>
                    <a:cubicBezTo>
                      <a:pt x="0" y="14"/>
                      <a:pt x="5" y="19"/>
                      <a:pt x="11" y="20"/>
                    </a:cubicBezTo>
                    <a:cubicBezTo>
                      <a:pt x="197" y="48"/>
                      <a:pt x="197" y="48"/>
                      <a:pt x="197" y="48"/>
                    </a:cubicBezTo>
                    <a:cubicBezTo>
                      <a:pt x="203" y="49"/>
                      <a:pt x="209" y="46"/>
                      <a:pt x="211" y="40"/>
                    </a:cubicBezTo>
                    <a:cubicBezTo>
                      <a:pt x="212" y="35"/>
                      <a:pt x="207" y="30"/>
                      <a:pt x="201" y="29"/>
                    </a:cubicBezTo>
                  </a:path>
                </a:pathLst>
              </a:custGeom>
              <a:solidFill>
                <a:schemeClr val="accent2">
                  <a:lumMod val="50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9" name="Freeform 69@|5FFC:991808|FBC:16777215|LFC:0|LBC:16777215"/>
              <p:cNvSpPr/>
              <p:nvPr/>
            </p:nvSpPr>
            <p:spPr bwMode="auto">
              <a:xfrm>
                <a:off x="5804996" y="3160217"/>
                <a:ext cx="657857" cy="103566"/>
              </a:xfrm>
              <a:custGeom>
                <a:avLst/>
                <a:gdLst>
                  <a:gd name="T0" fmla="*/ 189 w 190"/>
                  <a:gd name="T1" fmla="*/ 21 h 30"/>
                  <a:gd name="T2" fmla="*/ 179 w 190"/>
                  <a:gd name="T3" fmla="*/ 10 h 30"/>
                  <a:gd name="T4" fmla="*/ 112 w 190"/>
                  <a:gd name="T5" fmla="*/ 0 h 30"/>
                  <a:gd name="T6" fmla="*/ 6 w 190"/>
                  <a:gd name="T7" fmla="*/ 0 h 30"/>
                  <a:gd name="T8" fmla="*/ 0 w 190"/>
                  <a:gd name="T9" fmla="*/ 2 h 30"/>
                  <a:gd name="T10" fmla="*/ 175 w 190"/>
                  <a:gd name="T11" fmla="*/ 29 h 30"/>
                  <a:gd name="T12" fmla="*/ 189 w 190"/>
                  <a:gd name="T13" fmla="*/ 21 h 30"/>
                </a:gdLst>
                <a:ahLst/>
                <a:cxnLst>
                  <a:cxn ang="0">
                    <a:pos x="T0" y="T1"/>
                  </a:cxn>
                  <a:cxn ang="0">
                    <a:pos x="T2" y="T3"/>
                  </a:cxn>
                  <a:cxn ang="0">
                    <a:pos x="T4" y="T5"/>
                  </a:cxn>
                  <a:cxn ang="0">
                    <a:pos x="T6" y="T7"/>
                  </a:cxn>
                  <a:cxn ang="0">
                    <a:pos x="T8" y="T9"/>
                  </a:cxn>
                  <a:cxn ang="0">
                    <a:pos x="T10" y="T11"/>
                  </a:cxn>
                  <a:cxn ang="0">
                    <a:pos x="T12" y="T13"/>
                  </a:cxn>
                </a:cxnLst>
                <a:rect l="0" t="0" r="r" b="b"/>
                <a:pathLst>
                  <a:path w="190" h="30">
                    <a:moveTo>
                      <a:pt x="189" y="21"/>
                    </a:moveTo>
                    <a:cubicBezTo>
                      <a:pt x="190" y="16"/>
                      <a:pt x="185" y="11"/>
                      <a:pt x="179" y="10"/>
                    </a:cubicBezTo>
                    <a:cubicBezTo>
                      <a:pt x="112" y="0"/>
                      <a:pt x="112" y="0"/>
                      <a:pt x="112" y="0"/>
                    </a:cubicBezTo>
                    <a:cubicBezTo>
                      <a:pt x="6" y="0"/>
                      <a:pt x="6" y="0"/>
                      <a:pt x="6" y="0"/>
                    </a:cubicBezTo>
                    <a:cubicBezTo>
                      <a:pt x="0" y="2"/>
                      <a:pt x="0" y="2"/>
                      <a:pt x="0" y="2"/>
                    </a:cubicBezTo>
                    <a:cubicBezTo>
                      <a:pt x="175" y="29"/>
                      <a:pt x="175" y="29"/>
                      <a:pt x="175" y="29"/>
                    </a:cubicBezTo>
                    <a:cubicBezTo>
                      <a:pt x="181" y="30"/>
                      <a:pt x="187" y="26"/>
                      <a:pt x="189" y="21"/>
                    </a:cubicBezTo>
                  </a:path>
                </a:pathLst>
              </a:custGeom>
              <a:solidFill>
                <a:schemeClr val="accent2">
                  <a:lumMod val="50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0" name="Freeform 70@|5FFC:991808|FBC:16777215|LFC:0|LBC:16777215"/>
              <p:cNvSpPr/>
              <p:nvPr/>
            </p:nvSpPr>
            <p:spPr bwMode="auto">
              <a:xfrm>
                <a:off x="5729145" y="3291496"/>
                <a:ext cx="733707" cy="173581"/>
              </a:xfrm>
              <a:custGeom>
                <a:avLst/>
                <a:gdLst>
                  <a:gd name="T0" fmla="*/ 201 w 212"/>
                  <a:gd name="T1" fmla="*/ 29 h 50"/>
                  <a:gd name="T2" fmla="*/ 15 w 212"/>
                  <a:gd name="T3" fmla="*/ 1 h 50"/>
                  <a:gd name="T4" fmla="*/ 1 w 212"/>
                  <a:gd name="T5" fmla="*/ 9 h 50"/>
                  <a:gd name="T6" fmla="*/ 11 w 212"/>
                  <a:gd name="T7" fmla="*/ 21 h 50"/>
                  <a:gd name="T8" fmla="*/ 197 w 212"/>
                  <a:gd name="T9" fmla="*/ 49 h 50"/>
                  <a:gd name="T10" fmla="*/ 211 w 212"/>
                  <a:gd name="T11" fmla="*/ 41 h 50"/>
                  <a:gd name="T12" fmla="*/ 201 w 212"/>
                  <a:gd name="T13" fmla="*/ 29 h 50"/>
                </a:gdLst>
                <a:ahLst/>
                <a:cxnLst>
                  <a:cxn ang="0">
                    <a:pos x="T0" y="T1"/>
                  </a:cxn>
                  <a:cxn ang="0">
                    <a:pos x="T2" y="T3"/>
                  </a:cxn>
                  <a:cxn ang="0">
                    <a:pos x="T4" y="T5"/>
                  </a:cxn>
                  <a:cxn ang="0">
                    <a:pos x="T6" y="T7"/>
                  </a:cxn>
                  <a:cxn ang="0">
                    <a:pos x="T8" y="T9"/>
                  </a:cxn>
                  <a:cxn ang="0">
                    <a:pos x="T10" y="T11"/>
                  </a:cxn>
                  <a:cxn ang="0">
                    <a:pos x="T12" y="T13"/>
                  </a:cxn>
                </a:cxnLst>
                <a:rect l="0" t="0" r="r" b="b"/>
                <a:pathLst>
                  <a:path w="212" h="50">
                    <a:moveTo>
                      <a:pt x="201" y="29"/>
                    </a:moveTo>
                    <a:cubicBezTo>
                      <a:pt x="15" y="1"/>
                      <a:pt x="15" y="1"/>
                      <a:pt x="15" y="1"/>
                    </a:cubicBezTo>
                    <a:cubicBezTo>
                      <a:pt x="9" y="0"/>
                      <a:pt x="3" y="4"/>
                      <a:pt x="1" y="9"/>
                    </a:cubicBezTo>
                    <a:cubicBezTo>
                      <a:pt x="0" y="15"/>
                      <a:pt x="5" y="20"/>
                      <a:pt x="11" y="21"/>
                    </a:cubicBezTo>
                    <a:cubicBezTo>
                      <a:pt x="197" y="49"/>
                      <a:pt x="197" y="49"/>
                      <a:pt x="197" y="49"/>
                    </a:cubicBezTo>
                    <a:cubicBezTo>
                      <a:pt x="203" y="50"/>
                      <a:pt x="209" y="46"/>
                      <a:pt x="211" y="41"/>
                    </a:cubicBezTo>
                    <a:cubicBezTo>
                      <a:pt x="212" y="35"/>
                      <a:pt x="207" y="30"/>
                      <a:pt x="201" y="29"/>
                    </a:cubicBezTo>
                  </a:path>
                </a:pathLst>
              </a:custGeom>
              <a:solidFill>
                <a:schemeClr val="accent2">
                  <a:lumMod val="50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Freeform 71@|5FFC:991808|FBC:16777215|LFC:0|LBC:16777215"/>
              <p:cNvSpPr/>
              <p:nvPr/>
            </p:nvSpPr>
            <p:spPr bwMode="auto">
              <a:xfrm>
                <a:off x="5729145" y="3387768"/>
                <a:ext cx="733707" cy="170664"/>
              </a:xfrm>
              <a:custGeom>
                <a:avLst/>
                <a:gdLst>
                  <a:gd name="T0" fmla="*/ 201 w 212"/>
                  <a:gd name="T1" fmla="*/ 29 h 49"/>
                  <a:gd name="T2" fmla="*/ 15 w 212"/>
                  <a:gd name="T3" fmla="*/ 1 h 49"/>
                  <a:gd name="T4" fmla="*/ 1 w 212"/>
                  <a:gd name="T5" fmla="*/ 9 h 49"/>
                  <a:gd name="T6" fmla="*/ 11 w 212"/>
                  <a:gd name="T7" fmla="*/ 20 h 49"/>
                  <a:gd name="T8" fmla="*/ 197 w 212"/>
                  <a:gd name="T9" fmla="*/ 48 h 49"/>
                  <a:gd name="T10" fmla="*/ 211 w 212"/>
                  <a:gd name="T11" fmla="*/ 40 h 49"/>
                  <a:gd name="T12" fmla="*/ 201 w 212"/>
                  <a:gd name="T13" fmla="*/ 29 h 49"/>
                </a:gdLst>
                <a:ahLst/>
                <a:cxnLst>
                  <a:cxn ang="0">
                    <a:pos x="T0" y="T1"/>
                  </a:cxn>
                  <a:cxn ang="0">
                    <a:pos x="T2" y="T3"/>
                  </a:cxn>
                  <a:cxn ang="0">
                    <a:pos x="T4" y="T5"/>
                  </a:cxn>
                  <a:cxn ang="0">
                    <a:pos x="T6" y="T7"/>
                  </a:cxn>
                  <a:cxn ang="0">
                    <a:pos x="T8" y="T9"/>
                  </a:cxn>
                  <a:cxn ang="0">
                    <a:pos x="T10" y="T11"/>
                  </a:cxn>
                  <a:cxn ang="0">
                    <a:pos x="T12" y="T13"/>
                  </a:cxn>
                </a:cxnLst>
                <a:rect l="0" t="0" r="r" b="b"/>
                <a:pathLst>
                  <a:path w="212" h="49">
                    <a:moveTo>
                      <a:pt x="201" y="29"/>
                    </a:moveTo>
                    <a:cubicBezTo>
                      <a:pt x="15" y="1"/>
                      <a:pt x="15" y="1"/>
                      <a:pt x="15" y="1"/>
                    </a:cubicBezTo>
                    <a:cubicBezTo>
                      <a:pt x="9" y="0"/>
                      <a:pt x="3" y="3"/>
                      <a:pt x="1" y="9"/>
                    </a:cubicBezTo>
                    <a:cubicBezTo>
                      <a:pt x="0" y="14"/>
                      <a:pt x="5" y="19"/>
                      <a:pt x="11" y="20"/>
                    </a:cubicBezTo>
                    <a:cubicBezTo>
                      <a:pt x="197" y="48"/>
                      <a:pt x="197" y="48"/>
                      <a:pt x="197" y="48"/>
                    </a:cubicBezTo>
                    <a:cubicBezTo>
                      <a:pt x="203" y="49"/>
                      <a:pt x="209" y="45"/>
                      <a:pt x="211" y="40"/>
                    </a:cubicBezTo>
                    <a:cubicBezTo>
                      <a:pt x="212" y="35"/>
                      <a:pt x="207" y="30"/>
                      <a:pt x="201" y="29"/>
                    </a:cubicBezTo>
                  </a:path>
                </a:pathLst>
              </a:custGeom>
              <a:solidFill>
                <a:schemeClr val="accent2">
                  <a:lumMod val="50000"/>
                </a:schemeClr>
              </a:solidFill>
              <a:ln>
                <a:noFill/>
              </a:ln>
            </p:spPr>
            <p:txBody>
              <a:bodyPr vert="horz" wrap="square" lIns="91440" tIns="45720" rIns="91440" bIns="45720" numCol="1" anchor="t" anchorCtr="0" compatLnSpc="1"/>
              <a:lstStyle/>
              <a:p>
                <a:pPr marL="0" marR="0" lvl="0" indent="0" algn="l"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grpSp>
        <p:sp>
          <p:nvSpPr>
            <p:cNvPr id="23" name="任意多边形 22"/>
            <p:cNvSpPr/>
            <p:nvPr/>
          </p:nvSpPr>
          <p:spPr bwMode="auto">
            <a:xfrm>
              <a:off x="5193816" y="1720515"/>
              <a:ext cx="1805825" cy="1805825"/>
            </a:xfrm>
            <a:custGeom>
              <a:avLst/>
              <a:gdLst>
                <a:gd name="connsiteX0" fmla="*/ 902184 w 1805825"/>
                <a:gd name="connsiteY0" fmla="*/ 0 h 1805825"/>
                <a:gd name="connsiteX1" fmla="*/ 918958 w 1805825"/>
                <a:gd name="connsiteY1" fmla="*/ 20757 h 1805825"/>
                <a:gd name="connsiteX2" fmla="*/ 918958 w 1805825"/>
                <a:gd name="connsiteY2" fmla="*/ 181360 h 1805825"/>
                <a:gd name="connsiteX3" fmla="*/ 918958 w 1805825"/>
                <a:gd name="connsiteY3" fmla="*/ 291967 h 1805825"/>
                <a:gd name="connsiteX4" fmla="*/ 1025504 w 1805825"/>
                <a:gd name="connsiteY4" fmla="*/ 302721 h 1805825"/>
                <a:gd name="connsiteX5" fmla="*/ 1107420 w 1805825"/>
                <a:gd name="connsiteY5" fmla="*/ 328179 h 1805825"/>
                <a:gd name="connsiteX6" fmla="*/ 1120835 w 1805825"/>
                <a:gd name="connsiteY6" fmla="*/ 293949 h 1805825"/>
                <a:gd name="connsiteX7" fmla="*/ 1168298 w 1805825"/>
                <a:gd name="connsiteY7" fmla="*/ 172834 h 1805825"/>
                <a:gd name="connsiteX8" fmla="*/ 1177802 w 1805825"/>
                <a:gd name="connsiteY8" fmla="*/ 162454 h 1805825"/>
                <a:gd name="connsiteX9" fmla="*/ 1192490 w 1805825"/>
                <a:gd name="connsiteY9" fmla="*/ 162454 h 1805825"/>
                <a:gd name="connsiteX10" fmla="*/ 1202858 w 1805825"/>
                <a:gd name="connsiteY10" fmla="*/ 186675 h 1805825"/>
                <a:gd name="connsiteX11" fmla="*/ 1142861 w 1805825"/>
                <a:gd name="connsiteY11" fmla="*/ 339774 h 1805825"/>
                <a:gd name="connsiteX12" fmla="*/ 1244307 w 1805825"/>
                <a:gd name="connsiteY12" fmla="*/ 394903 h 1805825"/>
                <a:gd name="connsiteX13" fmla="*/ 1320444 w 1805825"/>
                <a:gd name="connsiteY13" fmla="*/ 460916 h 1805825"/>
                <a:gd name="connsiteX14" fmla="*/ 1358782 w 1805825"/>
                <a:gd name="connsiteY14" fmla="*/ 422621 h 1805825"/>
                <a:gd name="connsiteX15" fmla="*/ 1515021 w 1805825"/>
                <a:gd name="connsiteY15" fmla="*/ 266559 h 1805825"/>
                <a:gd name="connsiteX16" fmla="*/ 1539257 w 1805825"/>
                <a:gd name="connsiteY16" fmla="*/ 266559 h 1805825"/>
                <a:gd name="connsiteX17" fmla="*/ 1539257 w 1805825"/>
                <a:gd name="connsiteY17" fmla="*/ 290768 h 1805825"/>
                <a:gd name="connsiteX18" fmla="*/ 1346393 w 1805825"/>
                <a:gd name="connsiteY18" fmla="*/ 483414 h 1805825"/>
                <a:gd name="connsiteX19" fmla="*/ 1355129 w 1805825"/>
                <a:gd name="connsiteY19" fmla="*/ 490989 h 1805825"/>
                <a:gd name="connsiteX20" fmla="*/ 1421634 w 1805825"/>
                <a:gd name="connsiteY20" fmla="*/ 578947 h 1805825"/>
                <a:gd name="connsiteX21" fmla="*/ 1453106 w 1805825"/>
                <a:gd name="connsiteY21" fmla="*/ 641450 h 1805825"/>
                <a:gd name="connsiteX22" fmla="*/ 1488217 w 1805825"/>
                <a:gd name="connsiteY22" fmla="*/ 626067 h 1805825"/>
                <a:gd name="connsiteX23" fmla="*/ 1607502 w 1805825"/>
                <a:gd name="connsiteY23" fmla="*/ 573805 h 1805825"/>
                <a:gd name="connsiteX24" fmla="*/ 1631704 w 1805825"/>
                <a:gd name="connsiteY24" fmla="*/ 584207 h 1805825"/>
                <a:gd name="connsiteX25" fmla="*/ 1621331 w 1805825"/>
                <a:gd name="connsiteY25" fmla="*/ 608477 h 1805825"/>
                <a:gd name="connsiteX26" fmla="*/ 1491917 w 1805825"/>
                <a:gd name="connsiteY26" fmla="*/ 665177 h 1805825"/>
                <a:gd name="connsiteX27" fmla="*/ 1469909 w 1805825"/>
                <a:gd name="connsiteY27" fmla="*/ 674819 h 1805825"/>
                <a:gd name="connsiteX28" fmla="*/ 1471648 w 1805825"/>
                <a:gd name="connsiteY28" fmla="*/ 678274 h 1805825"/>
                <a:gd name="connsiteX29" fmla="*/ 1503143 w 1805825"/>
                <a:gd name="connsiteY29" fmla="*/ 786939 h 1805825"/>
                <a:gd name="connsiteX30" fmla="*/ 1512440 w 1805825"/>
                <a:gd name="connsiteY30" fmla="*/ 885410 h 1805825"/>
                <a:gd name="connsiteX31" fmla="*/ 1564097 w 1805825"/>
                <a:gd name="connsiteY31" fmla="*/ 885410 h 1805825"/>
                <a:gd name="connsiteX32" fmla="*/ 1785069 w 1805825"/>
                <a:gd name="connsiteY32" fmla="*/ 885410 h 1805825"/>
                <a:gd name="connsiteX33" fmla="*/ 1805825 w 1805825"/>
                <a:gd name="connsiteY33" fmla="*/ 902914 h 1805825"/>
                <a:gd name="connsiteX34" fmla="*/ 1785069 w 1805825"/>
                <a:gd name="connsiteY34" fmla="*/ 920418 h 1805825"/>
                <a:gd name="connsiteX35" fmla="*/ 1624465 w 1805825"/>
                <a:gd name="connsiteY35" fmla="*/ 920418 h 1805825"/>
                <a:gd name="connsiteX36" fmla="*/ 1512330 w 1805825"/>
                <a:gd name="connsiteY36" fmla="*/ 920418 h 1805825"/>
                <a:gd name="connsiteX37" fmla="*/ 1501660 w 1805825"/>
                <a:gd name="connsiteY37" fmla="*/ 1026381 h 1805825"/>
                <a:gd name="connsiteX38" fmla="*/ 1477041 w 1805825"/>
                <a:gd name="connsiteY38" fmla="*/ 1109374 h 1805825"/>
                <a:gd name="connsiteX39" fmla="*/ 1510549 w 1805825"/>
                <a:gd name="connsiteY39" fmla="*/ 1122562 h 1805825"/>
                <a:gd name="connsiteX40" fmla="*/ 1631545 w 1805825"/>
                <a:gd name="connsiteY40" fmla="*/ 1170182 h 1805825"/>
                <a:gd name="connsiteX41" fmla="*/ 1641915 w 1805825"/>
                <a:gd name="connsiteY41" fmla="*/ 1194454 h 1805825"/>
                <a:gd name="connsiteX42" fmla="*/ 1624632 w 1805825"/>
                <a:gd name="connsiteY42" fmla="*/ 1204856 h 1805825"/>
                <a:gd name="connsiteX43" fmla="*/ 1617719 w 1805825"/>
                <a:gd name="connsiteY43" fmla="*/ 1204856 h 1805825"/>
                <a:gd name="connsiteX44" fmla="*/ 1463425 w 1805825"/>
                <a:gd name="connsiteY44" fmla="*/ 1144131 h 1805825"/>
                <a:gd name="connsiteX45" fmla="*/ 1425504 w 1805825"/>
                <a:gd name="connsiteY45" fmla="*/ 1220589 h 1805825"/>
                <a:gd name="connsiteX46" fmla="*/ 1345412 w 1805825"/>
                <a:gd name="connsiteY46" fmla="*/ 1321431 h 1805825"/>
                <a:gd name="connsiteX47" fmla="*/ 1383018 w 1805825"/>
                <a:gd name="connsiteY47" fmla="*/ 1358995 h 1805825"/>
                <a:gd name="connsiteX48" fmla="*/ 1539257 w 1805825"/>
                <a:gd name="connsiteY48" fmla="*/ 1515057 h 1805825"/>
                <a:gd name="connsiteX49" fmla="*/ 1539257 w 1805825"/>
                <a:gd name="connsiteY49" fmla="*/ 1539266 h 1805825"/>
                <a:gd name="connsiteX50" fmla="*/ 1528870 w 1805825"/>
                <a:gd name="connsiteY50" fmla="*/ 1546183 h 1805825"/>
                <a:gd name="connsiteX51" fmla="*/ 1515021 w 1805825"/>
                <a:gd name="connsiteY51" fmla="*/ 1539266 h 1805825"/>
                <a:gd name="connsiteX52" fmla="*/ 1322757 w 1805825"/>
                <a:gd name="connsiteY52" fmla="*/ 1347219 h 1805825"/>
                <a:gd name="connsiteX53" fmla="*/ 1271237 w 1805825"/>
                <a:gd name="connsiteY53" fmla="*/ 1391629 h 1805825"/>
                <a:gd name="connsiteX54" fmla="*/ 1189783 w 1805825"/>
                <a:gd name="connsiteY54" fmla="*/ 1443806 h 1805825"/>
                <a:gd name="connsiteX55" fmla="*/ 1163327 w 1805825"/>
                <a:gd name="connsiteY55" fmla="*/ 1455311 h 1805825"/>
                <a:gd name="connsiteX56" fmla="*/ 1178467 w 1805825"/>
                <a:gd name="connsiteY56" fmla="*/ 1490020 h 1805825"/>
                <a:gd name="connsiteX57" fmla="*/ 1230571 w 1805825"/>
                <a:gd name="connsiteY57" fmla="*/ 1609468 h 1805825"/>
                <a:gd name="connsiteX58" fmla="*/ 1220201 w 1805825"/>
                <a:gd name="connsiteY58" fmla="*/ 1633703 h 1805825"/>
                <a:gd name="connsiteX59" fmla="*/ 1213288 w 1805825"/>
                <a:gd name="connsiteY59" fmla="*/ 1633703 h 1805825"/>
                <a:gd name="connsiteX60" fmla="*/ 1196004 w 1805825"/>
                <a:gd name="connsiteY60" fmla="*/ 1623317 h 1805825"/>
                <a:gd name="connsiteX61" fmla="*/ 1139476 w 1805825"/>
                <a:gd name="connsiteY61" fmla="*/ 1493726 h 1805825"/>
                <a:gd name="connsiteX62" fmla="*/ 1129194 w 1805825"/>
                <a:gd name="connsiteY62" fmla="*/ 1470156 h 1805825"/>
                <a:gd name="connsiteX63" fmla="*/ 1100217 w 1805825"/>
                <a:gd name="connsiteY63" fmla="*/ 1482758 h 1805825"/>
                <a:gd name="connsiteX64" fmla="*/ 1003898 w 1805825"/>
                <a:gd name="connsiteY64" fmla="*/ 1507127 h 1805825"/>
                <a:gd name="connsiteX65" fmla="*/ 918958 w 1805825"/>
                <a:gd name="connsiteY65" fmla="*/ 1514163 h 1805825"/>
                <a:gd name="connsiteX66" fmla="*/ 918958 w 1805825"/>
                <a:gd name="connsiteY66" fmla="*/ 1567557 h 1805825"/>
                <a:gd name="connsiteX67" fmla="*/ 918958 w 1805825"/>
                <a:gd name="connsiteY67" fmla="*/ 1788528 h 1805825"/>
                <a:gd name="connsiteX68" fmla="*/ 902184 w 1805825"/>
                <a:gd name="connsiteY68" fmla="*/ 1805825 h 1805825"/>
                <a:gd name="connsiteX69" fmla="*/ 885409 w 1805825"/>
                <a:gd name="connsiteY69" fmla="*/ 1788528 h 1805825"/>
                <a:gd name="connsiteX70" fmla="*/ 885409 w 1805825"/>
                <a:gd name="connsiteY70" fmla="*/ 1627925 h 1805825"/>
                <a:gd name="connsiteX71" fmla="*/ 885409 w 1805825"/>
                <a:gd name="connsiteY71" fmla="*/ 1513859 h 1805825"/>
                <a:gd name="connsiteX72" fmla="*/ 778862 w 1805825"/>
                <a:gd name="connsiteY72" fmla="*/ 1503105 h 1805825"/>
                <a:gd name="connsiteX73" fmla="*/ 696946 w 1805825"/>
                <a:gd name="connsiteY73" fmla="*/ 1477647 h 1805825"/>
                <a:gd name="connsiteX74" fmla="*/ 683532 w 1805825"/>
                <a:gd name="connsiteY74" fmla="*/ 1511876 h 1805825"/>
                <a:gd name="connsiteX75" fmla="*/ 636069 w 1805825"/>
                <a:gd name="connsiteY75" fmla="*/ 1632991 h 1805825"/>
                <a:gd name="connsiteX76" fmla="*/ 618788 w 1805825"/>
                <a:gd name="connsiteY76" fmla="*/ 1646831 h 1805825"/>
                <a:gd name="connsiteX77" fmla="*/ 611876 w 1805825"/>
                <a:gd name="connsiteY77" fmla="*/ 1643371 h 1805825"/>
                <a:gd name="connsiteX78" fmla="*/ 601508 w 1805825"/>
                <a:gd name="connsiteY78" fmla="*/ 1619150 h 1805825"/>
                <a:gd name="connsiteX79" fmla="*/ 661505 w 1805825"/>
                <a:gd name="connsiteY79" fmla="*/ 1466052 h 1805825"/>
                <a:gd name="connsiteX80" fmla="*/ 560059 w 1805825"/>
                <a:gd name="connsiteY80" fmla="*/ 1410923 h 1805825"/>
                <a:gd name="connsiteX81" fmla="*/ 483921 w 1805825"/>
                <a:gd name="connsiteY81" fmla="*/ 1344910 h 1805825"/>
                <a:gd name="connsiteX82" fmla="*/ 445584 w 1805825"/>
                <a:gd name="connsiteY82" fmla="*/ 1383204 h 1805825"/>
                <a:gd name="connsiteX83" fmla="*/ 289344 w 1805825"/>
                <a:gd name="connsiteY83" fmla="*/ 1539266 h 1805825"/>
                <a:gd name="connsiteX84" fmla="*/ 275495 w 1805825"/>
                <a:gd name="connsiteY84" fmla="*/ 1546183 h 1805825"/>
                <a:gd name="connsiteX85" fmla="*/ 265107 w 1805825"/>
                <a:gd name="connsiteY85" fmla="*/ 1539266 h 1805825"/>
                <a:gd name="connsiteX86" fmla="*/ 265107 w 1805825"/>
                <a:gd name="connsiteY86" fmla="*/ 1515057 h 1805825"/>
                <a:gd name="connsiteX87" fmla="*/ 457972 w 1805825"/>
                <a:gd name="connsiteY87" fmla="*/ 1322411 h 1805825"/>
                <a:gd name="connsiteX88" fmla="*/ 449237 w 1805825"/>
                <a:gd name="connsiteY88" fmla="*/ 1314838 h 1805825"/>
                <a:gd name="connsiteX89" fmla="*/ 382732 w 1805825"/>
                <a:gd name="connsiteY89" fmla="*/ 1226879 h 1805825"/>
                <a:gd name="connsiteX90" fmla="*/ 351487 w 1805825"/>
                <a:gd name="connsiteY90" fmla="*/ 1164827 h 1805825"/>
                <a:gd name="connsiteX91" fmla="*/ 316150 w 1805825"/>
                <a:gd name="connsiteY91" fmla="*/ 1180309 h 1805825"/>
                <a:gd name="connsiteX92" fmla="*/ 196864 w 1805825"/>
                <a:gd name="connsiteY92" fmla="*/ 1232571 h 1805825"/>
                <a:gd name="connsiteX93" fmla="*/ 189949 w 1805825"/>
                <a:gd name="connsiteY93" fmla="*/ 1232571 h 1805825"/>
                <a:gd name="connsiteX94" fmla="*/ 172662 w 1805825"/>
                <a:gd name="connsiteY94" fmla="*/ 1222170 h 1805825"/>
                <a:gd name="connsiteX95" fmla="*/ 183035 w 1805825"/>
                <a:gd name="connsiteY95" fmla="*/ 1197899 h 1805825"/>
                <a:gd name="connsiteX96" fmla="*/ 312449 w 1805825"/>
                <a:gd name="connsiteY96" fmla="*/ 1141200 h 1805825"/>
                <a:gd name="connsiteX97" fmla="*/ 334685 w 1805825"/>
                <a:gd name="connsiteY97" fmla="*/ 1131458 h 1805825"/>
                <a:gd name="connsiteX98" fmla="*/ 332718 w 1805825"/>
                <a:gd name="connsiteY98" fmla="*/ 1127553 h 1805825"/>
                <a:gd name="connsiteX99" fmla="*/ 301223 w 1805825"/>
                <a:gd name="connsiteY99" fmla="*/ 1018887 h 1805825"/>
                <a:gd name="connsiteX100" fmla="*/ 291927 w 1805825"/>
                <a:gd name="connsiteY100" fmla="*/ 920418 h 1805825"/>
                <a:gd name="connsiteX101" fmla="*/ 238269 w 1805825"/>
                <a:gd name="connsiteY101" fmla="*/ 920418 h 1805825"/>
                <a:gd name="connsiteX102" fmla="*/ 17297 w 1805825"/>
                <a:gd name="connsiteY102" fmla="*/ 920418 h 1805825"/>
                <a:gd name="connsiteX103" fmla="*/ 0 w 1805825"/>
                <a:gd name="connsiteY103" fmla="*/ 902914 h 1805825"/>
                <a:gd name="connsiteX104" fmla="*/ 17297 w 1805825"/>
                <a:gd name="connsiteY104" fmla="*/ 885410 h 1805825"/>
                <a:gd name="connsiteX105" fmla="*/ 177901 w 1805825"/>
                <a:gd name="connsiteY105" fmla="*/ 885410 h 1805825"/>
                <a:gd name="connsiteX106" fmla="*/ 292037 w 1805825"/>
                <a:gd name="connsiteY106" fmla="*/ 885410 h 1805825"/>
                <a:gd name="connsiteX107" fmla="*/ 302706 w 1805825"/>
                <a:gd name="connsiteY107" fmla="*/ 779445 h 1805825"/>
                <a:gd name="connsiteX108" fmla="*/ 327180 w 1805825"/>
                <a:gd name="connsiteY108" fmla="*/ 696944 h 1805825"/>
                <a:gd name="connsiteX109" fmla="*/ 293817 w 1805825"/>
                <a:gd name="connsiteY109" fmla="*/ 683814 h 1805825"/>
                <a:gd name="connsiteX110" fmla="*/ 172821 w 1805825"/>
                <a:gd name="connsiteY110" fmla="*/ 636194 h 1805825"/>
                <a:gd name="connsiteX111" fmla="*/ 162451 w 1805825"/>
                <a:gd name="connsiteY111" fmla="*/ 611922 h 1805825"/>
                <a:gd name="connsiteX112" fmla="*/ 186648 w 1805825"/>
                <a:gd name="connsiteY112" fmla="*/ 601520 h 1805825"/>
                <a:gd name="connsiteX113" fmla="*/ 340713 w 1805825"/>
                <a:gd name="connsiteY113" fmla="*/ 662155 h 1805825"/>
                <a:gd name="connsiteX114" fmla="*/ 378863 w 1805825"/>
                <a:gd name="connsiteY114" fmla="*/ 585238 h 1805825"/>
                <a:gd name="connsiteX115" fmla="*/ 458955 w 1805825"/>
                <a:gd name="connsiteY115" fmla="*/ 484396 h 1805825"/>
                <a:gd name="connsiteX116" fmla="*/ 421347 w 1805825"/>
                <a:gd name="connsiteY116" fmla="*/ 446830 h 1805825"/>
                <a:gd name="connsiteX117" fmla="*/ 265108 w 1805825"/>
                <a:gd name="connsiteY117" fmla="*/ 290768 h 1805825"/>
                <a:gd name="connsiteX118" fmla="*/ 265108 w 1805825"/>
                <a:gd name="connsiteY118" fmla="*/ 266559 h 1805825"/>
                <a:gd name="connsiteX119" fmla="*/ 289345 w 1805825"/>
                <a:gd name="connsiteY119" fmla="*/ 266559 h 1805825"/>
                <a:gd name="connsiteX120" fmla="*/ 481611 w 1805825"/>
                <a:gd name="connsiteY120" fmla="*/ 458607 h 1805825"/>
                <a:gd name="connsiteX121" fmla="*/ 533131 w 1805825"/>
                <a:gd name="connsiteY121" fmla="*/ 414198 h 1805825"/>
                <a:gd name="connsiteX122" fmla="*/ 614585 w 1805825"/>
                <a:gd name="connsiteY122" fmla="*/ 362021 h 1805825"/>
                <a:gd name="connsiteX123" fmla="*/ 640839 w 1805825"/>
                <a:gd name="connsiteY123" fmla="*/ 350603 h 1805825"/>
                <a:gd name="connsiteX124" fmla="*/ 625898 w 1805825"/>
                <a:gd name="connsiteY124" fmla="*/ 316351 h 1805825"/>
                <a:gd name="connsiteX125" fmla="*/ 573794 w 1805825"/>
                <a:gd name="connsiteY125" fmla="*/ 196902 h 1805825"/>
                <a:gd name="connsiteX126" fmla="*/ 584164 w 1805825"/>
                <a:gd name="connsiteY126" fmla="*/ 172667 h 1805825"/>
                <a:gd name="connsiteX127" fmla="*/ 608361 w 1805825"/>
                <a:gd name="connsiteY127" fmla="*/ 183054 h 1805825"/>
                <a:gd name="connsiteX128" fmla="*/ 664890 w 1805825"/>
                <a:gd name="connsiteY128" fmla="*/ 312645 h 1805825"/>
                <a:gd name="connsiteX129" fmla="*/ 674972 w 1805825"/>
                <a:gd name="connsiteY129" fmla="*/ 335758 h 1805825"/>
                <a:gd name="connsiteX130" fmla="*/ 704151 w 1805825"/>
                <a:gd name="connsiteY130" fmla="*/ 323068 h 1805825"/>
                <a:gd name="connsiteX131" fmla="*/ 800469 w 1805825"/>
                <a:gd name="connsiteY131" fmla="*/ 298699 h 1805825"/>
                <a:gd name="connsiteX132" fmla="*/ 885409 w 1805825"/>
                <a:gd name="connsiteY132" fmla="*/ 291664 h 1805825"/>
                <a:gd name="connsiteX133" fmla="*/ 885409 w 1805825"/>
                <a:gd name="connsiteY133" fmla="*/ 241728 h 1805825"/>
                <a:gd name="connsiteX134" fmla="*/ 885409 w 1805825"/>
                <a:gd name="connsiteY134" fmla="*/ 20757 h 1805825"/>
                <a:gd name="connsiteX135" fmla="*/ 902184 w 1805825"/>
                <a:gd name="connsiteY135" fmla="*/ 0 h 180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1805825" h="1805825">
                  <a:moveTo>
                    <a:pt x="902184" y="0"/>
                  </a:moveTo>
                  <a:cubicBezTo>
                    <a:pt x="912248" y="0"/>
                    <a:pt x="918958" y="10378"/>
                    <a:pt x="918958" y="20757"/>
                  </a:cubicBezTo>
                  <a:cubicBezTo>
                    <a:pt x="918958" y="76000"/>
                    <a:pt x="918958" y="129516"/>
                    <a:pt x="918958" y="181360"/>
                  </a:cubicBezTo>
                  <a:lnTo>
                    <a:pt x="918958" y="291967"/>
                  </a:lnTo>
                  <a:lnTo>
                    <a:pt x="1025504" y="302721"/>
                  </a:lnTo>
                  <a:lnTo>
                    <a:pt x="1107420" y="328179"/>
                  </a:lnTo>
                  <a:lnTo>
                    <a:pt x="1120835" y="293949"/>
                  </a:lnTo>
                  <a:cubicBezTo>
                    <a:pt x="1168298" y="172834"/>
                    <a:pt x="1168298" y="172834"/>
                    <a:pt x="1168298" y="172834"/>
                  </a:cubicBezTo>
                  <a:cubicBezTo>
                    <a:pt x="1170026" y="167644"/>
                    <a:pt x="1173482" y="164184"/>
                    <a:pt x="1177802" y="162454"/>
                  </a:cubicBezTo>
                  <a:cubicBezTo>
                    <a:pt x="1182122" y="160724"/>
                    <a:pt x="1187306" y="160724"/>
                    <a:pt x="1192490" y="162454"/>
                  </a:cubicBezTo>
                  <a:cubicBezTo>
                    <a:pt x="1202858" y="165914"/>
                    <a:pt x="1206314" y="176294"/>
                    <a:pt x="1202858" y="186675"/>
                  </a:cubicBezTo>
                  <a:lnTo>
                    <a:pt x="1142861" y="339774"/>
                  </a:lnTo>
                  <a:lnTo>
                    <a:pt x="1244307" y="394903"/>
                  </a:lnTo>
                  <a:lnTo>
                    <a:pt x="1320444" y="460916"/>
                  </a:lnTo>
                  <a:lnTo>
                    <a:pt x="1358782" y="422621"/>
                  </a:lnTo>
                  <a:cubicBezTo>
                    <a:pt x="1515021" y="266559"/>
                    <a:pt x="1515021" y="266559"/>
                    <a:pt x="1515021" y="266559"/>
                  </a:cubicBezTo>
                  <a:cubicBezTo>
                    <a:pt x="1521946" y="259642"/>
                    <a:pt x="1532333" y="259642"/>
                    <a:pt x="1539257" y="266559"/>
                  </a:cubicBezTo>
                  <a:cubicBezTo>
                    <a:pt x="1546182" y="273476"/>
                    <a:pt x="1546182" y="283851"/>
                    <a:pt x="1539257" y="290768"/>
                  </a:cubicBezTo>
                  <a:lnTo>
                    <a:pt x="1346393" y="483414"/>
                  </a:lnTo>
                  <a:lnTo>
                    <a:pt x="1355129" y="490989"/>
                  </a:lnTo>
                  <a:cubicBezTo>
                    <a:pt x="1379821" y="518188"/>
                    <a:pt x="1402102" y="547620"/>
                    <a:pt x="1421634" y="578947"/>
                  </a:cubicBezTo>
                  <a:lnTo>
                    <a:pt x="1453106" y="641450"/>
                  </a:lnTo>
                  <a:lnTo>
                    <a:pt x="1488217" y="626067"/>
                  </a:lnTo>
                  <a:cubicBezTo>
                    <a:pt x="1607502" y="573805"/>
                    <a:pt x="1607502" y="573805"/>
                    <a:pt x="1607502" y="573805"/>
                  </a:cubicBezTo>
                  <a:cubicBezTo>
                    <a:pt x="1614417" y="570338"/>
                    <a:pt x="1628246" y="573805"/>
                    <a:pt x="1631704" y="584207"/>
                  </a:cubicBezTo>
                  <a:cubicBezTo>
                    <a:pt x="1635161" y="594608"/>
                    <a:pt x="1631704" y="605010"/>
                    <a:pt x="1621331" y="608477"/>
                  </a:cubicBezTo>
                  <a:cubicBezTo>
                    <a:pt x="1576817" y="627980"/>
                    <a:pt x="1533693" y="646874"/>
                    <a:pt x="1491917" y="665177"/>
                  </a:cubicBezTo>
                  <a:lnTo>
                    <a:pt x="1469909" y="674819"/>
                  </a:lnTo>
                  <a:lnTo>
                    <a:pt x="1471648" y="678274"/>
                  </a:lnTo>
                  <a:cubicBezTo>
                    <a:pt x="1485346" y="713052"/>
                    <a:pt x="1495957" y="749387"/>
                    <a:pt x="1503143" y="786939"/>
                  </a:cubicBezTo>
                  <a:lnTo>
                    <a:pt x="1512440" y="885410"/>
                  </a:lnTo>
                  <a:lnTo>
                    <a:pt x="1564097" y="885410"/>
                  </a:lnTo>
                  <a:cubicBezTo>
                    <a:pt x="1785069" y="885410"/>
                    <a:pt x="1785069" y="885410"/>
                    <a:pt x="1785069" y="885410"/>
                  </a:cubicBezTo>
                  <a:cubicBezTo>
                    <a:pt x="1795447" y="885410"/>
                    <a:pt x="1805825" y="892412"/>
                    <a:pt x="1805825" y="902914"/>
                  </a:cubicBezTo>
                  <a:cubicBezTo>
                    <a:pt x="1805825" y="913417"/>
                    <a:pt x="1795447" y="920418"/>
                    <a:pt x="1785069" y="920418"/>
                  </a:cubicBezTo>
                  <a:cubicBezTo>
                    <a:pt x="1729826" y="920418"/>
                    <a:pt x="1676309" y="920418"/>
                    <a:pt x="1624465" y="920418"/>
                  </a:cubicBezTo>
                  <a:lnTo>
                    <a:pt x="1512330" y="920418"/>
                  </a:lnTo>
                  <a:lnTo>
                    <a:pt x="1501660" y="1026381"/>
                  </a:lnTo>
                  <a:lnTo>
                    <a:pt x="1477041" y="1109374"/>
                  </a:lnTo>
                  <a:lnTo>
                    <a:pt x="1510549" y="1122562"/>
                  </a:lnTo>
                  <a:cubicBezTo>
                    <a:pt x="1631545" y="1170182"/>
                    <a:pt x="1631545" y="1170182"/>
                    <a:pt x="1631545" y="1170182"/>
                  </a:cubicBezTo>
                  <a:cubicBezTo>
                    <a:pt x="1641915" y="1173649"/>
                    <a:pt x="1645372" y="1184051"/>
                    <a:pt x="1641915" y="1194454"/>
                  </a:cubicBezTo>
                  <a:cubicBezTo>
                    <a:pt x="1638459" y="1201389"/>
                    <a:pt x="1631545" y="1204856"/>
                    <a:pt x="1624632" y="1204856"/>
                  </a:cubicBezTo>
                  <a:cubicBezTo>
                    <a:pt x="1624632" y="1204856"/>
                    <a:pt x="1621175" y="1204856"/>
                    <a:pt x="1617719" y="1204856"/>
                  </a:cubicBezTo>
                  <a:lnTo>
                    <a:pt x="1463425" y="1144131"/>
                  </a:lnTo>
                  <a:lnTo>
                    <a:pt x="1425504" y="1220589"/>
                  </a:lnTo>
                  <a:lnTo>
                    <a:pt x="1345412" y="1321431"/>
                  </a:lnTo>
                  <a:lnTo>
                    <a:pt x="1383018" y="1358995"/>
                  </a:lnTo>
                  <a:cubicBezTo>
                    <a:pt x="1539257" y="1515057"/>
                    <a:pt x="1539257" y="1515057"/>
                    <a:pt x="1539257" y="1515057"/>
                  </a:cubicBezTo>
                  <a:cubicBezTo>
                    <a:pt x="1546182" y="1521974"/>
                    <a:pt x="1546182" y="1532349"/>
                    <a:pt x="1539257" y="1539266"/>
                  </a:cubicBezTo>
                  <a:cubicBezTo>
                    <a:pt x="1535795" y="1542725"/>
                    <a:pt x="1532333" y="1546183"/>
                    <a:pt x="1528870" y="1546183"/>
                  </a:cubicBezTo>
                  <a:cubicBezTo>
                    <a:pt x="1521946" y="1546183"/>
                    <a:pt x="1518483" y="1542725"/>
                    <a:pt x="1515021" y="1539266"/>
                  </a:cubicBezTo>
                  <a:lnTo>
                    <a:pt x="1322757" y="1347219"/>
                  </a:lnTo>
                  <a:lnTo>
                    <a:pt x="1271237" y="1391629"/>
                  </a:lnTo>
                  <a:cubicBezTo>
                    <a:pt x="1245588" y="1411074"/>
                    <a:pt x="1218361" y="1428542"/>
                    <a:pt x="1189783" y="1443806"/>
                  </a:cubicBezTo>
                  <a:lnTo>
                    <a:pt x="1163327" y="1455311"/>
                  </a:lnTo>
                  <a:lnTo>
                    <a:pt x="1178467" y="1490020"/>
                  </a:lnTo>
                  <a:cubicBezTo>
                    <a:pt x="1230571" y="1609468"/>
                    <a:pt x="1230571" y="1609468"/>
                    <a:pt x="1230571" y="1609468"/>
                  </a:cubicBezTo>
                  <a:cubicBezTo>
                    <a:pt x="1234028" y="1619855"/>
                    <a:pt x="1230571" y="1630241"/>
                    <a:pt x="1220201" y="1633703"/>
                  </a:cubicBezTo>
                  <a:cubicBezTo>
                    <a:pt x="1216745" y="1633703"/>
                    <a:pt x="1216745" y="1633703"/>
                    <a:pt x="1213288" y="1633703"/>
                  </a:cubicBezTo>
                  <a:cubicBezTo>
                    <a:pt x="1206374" y="1633703"/>
                    <a:pt x="1199461" y="1630241"/>
                    <a:pt x="1196004" y="1623317"/>
                  </a:cubicBezTo>
                  <a:cubicBezTo>
                    <a:pt x="1176560" y="1578741"/>
                    <a:pt x="1157724" y="1535559"/>
                    <a:pt x="1139476" y="1493726"/>
                  </a:cubicBezTo>
                  <a:lnTo>
                    <a:pt x="1129194" y="1470156"/>
                  </a:lnTo>
                  <a:lnTo>
                    <a:pt x="1100217" y="1482758"/>
                  </a:lnTo>
                  <a:cubicBezTo>
                    <a:pt x="1069161" y="1493387"/>
                    <a:pt x="1036979" y="1501586"/>
                    <a:pt x="1003898" y="1507127"/>
                  </a:cubicBezTo>
                  <a:lnTo>
                    <a:pt x="918958" y="1514163"/>
                  </a:lnTo>
                  <a:lnTo>
                    <a:pt x="918958" y="1567557"/>
                  </a:lnTo>
                  <a:cubicBezTo>
                    <a:pt x="918958" y="1788528"/>
                    <a:pt x="918958" y="1788528"/>
                    <a:pt x="918958" y="1788528"/>
                  </a:cubicBezTo>
                  <a:cubicBezTo>
                    <a:pt x="918958" y="1795447"/>
                    <a:pt x="912248" y="1805825"/>
                    <a:pt x="902184" y="1805825"/>
                  </a:cubicBezTo>
                  <a:cubicBezTo>
                    <a:pt x="892119" y="1805825"/>
                    <a:pt x="885409" y="1795447"/>
                    <a:pt x="885409" y="1788528"/>
                  </a:cubicBezTo>
                  <a:cubicBezTo>
                    <a:pt x="885409" y="1733285"/>
                    <a:pt x="885409" y="1679769"/>
                    <a:pt x="885409" y="1627925"/>
                  </a:cubicBezTo>
                  <a:lnTo>
                    <a:pt x="885409" y="1513859"/>
                  </a:lnTo>
                  <a:lnTo>
                    <a:pt x="778862" y="1503105"/>
                  </a:lnTo>
                  <a:lnTo>
                    <a:pt x="696946" y="1477647"/>
                  </a:lnTo>
                  <a:lnTo>
                    <a:pt x="683532" y="1511876"/>
                  </a:lnTo>
                  <a:cubicBezTo>
                    <a:pt x="636069" y="1632991"/>
                    <a:pt x="636069" y="1632991"/>
                    <a:pt x="636069" y="1632991"/>
                  </a:cubicBezTo>
                  <a:cubicBezTo>
                    <a:pt x="632613" y="1639911"/>
                    <a:pt x="625701" y="1646831"/>
                    <a:pt x="618788" y="1646831"/>
                  </a:cubicBezTo>
                  <a:cubicBezTo>
                    <a:pt x="615332" y="1646831"/>
                    <a:pt x="615332" y="1643371"/>
                    <a:pt x="611876" y="1643371"/>
                  </a:cubicBezTo>
                  <a:cubicBezTo>
                    <a:pt x="601508" y="1639911"/>
                    <a:pt x="598052" y="1629531"/>
                    <a:pt x="601508" y="1619150"/>
                  </a:cubicBezTo>
                  <a:lnTo>
                    <a:pt x="661505" y="1466052"/>
                  </a:lnTo>
                  <a:lnTo>
                    <a:pt x="560059" y="1410923"/>
                  </a:lnTo>
                  <a:lnTo>
                    <a:pt x="483921" y="1344910"/>
                  </a:lnTo>
                  <a:lnTo>
                    <a:pt x="445584" y="1383204"/>
                  </a:lnTo>
                  <a:cubicBezTo>
                    <a:pt x="289344" y="1539266"/>
                    <a:pt x="289344" y="1539266"/>
                    <a:pt x="289344" y="1539266"/>
                  </a:cubicBezTo>
                  <a:cubicBezTo>
                    <a:pt x="285882" y="1542725"/>
                    <a:pt x="282419" y="1546183"/>
                    <a:pt x="275495" y="1546183"/>
                  </a:cubicBezTo>
                  <a:cubicBezTo>
                    <a:pt x="272032" y="1546183"/>
                    <a:pt x="268570" y="1542725"/>
                    <a:pt x="265107" y="1539266"/>
                  </a:cubicBezTo>
                  <a:cubicBezTo>
                    <a:pt x="258183" y="1532349"/>
                    <a:pt x="258183" y="1521974"/>
                    <a:pt x="265107" y="1515057"/>
                  </a:cubicBezTo>
                  <a:lnTo>
                    <a:pt x="457972" y="1322411"/>
                  </a:lnTo>
                  <a:lnTo>
                    <a:pt x="449237" y="1314838"/>
                  </a:lnTo>
                  <a:cubicBezTo>
                    <a:pt x="424546" y="1287639"/>
                    <a:pt x="402265" y="1258206"/>
                    <a:pt x="382732" y="1226879"/>
                  </a:cubicBezTo>
                  <a:lnTo>
                    <a:pt x="351487" y="1164827"/>
                  </a:lnTo>
                  <a:lnTo>
                    <a:pt x="316150" y="1180309"/>
                  </a:lnTo>
                  <a:cubicBezTo>
                    <a:pt x="196864" y="1232571"/>
                    <a:pt x="196864" y="1232571"/>
                    <a:pt x="196864" y="1232571"/>
                  </a:cubicBezTo>
                  <a:cubicBezTo>
                    <a:pt x="193407" y="1232571"/>
                    <a:pt x="193407" y="1232571"/>
                    <a:pt x="189949" y="1232571"/>
                  </a:cubicBezTo>
                  <a:cubicBezTo>
                    <a:pt x="183035" y="1232571"/>
                    <a:pt x="176120" y="1229104"/>
                    <a:pt x="172662" y="1222170"/>
                  </a:cubicBezTo>
                  <a:cubicBezTo>
                    <a:pt x="169205" y="1215235"/>
                    <a:pt x="172662" y="1201366"/>
                    <a:pt x="183035" y="1197899"/>
                  </a:cubicBezTo>
                  <a:cubicBezTo>
                    <a:pt x="227549" y="1178396"/>
                    <a:pt x="270673" y="1159503"/>
                    <a:pt x="312449" y="1141200"/>
                  </a:cubicBezTo>
                  <a:lnTo>
                    <a:pt x="334685" y="1131458"/>
                  </a:lnTo>
                  <a:lnTo>
                    <a:pt x="332718" y="1127553"/>
                  </a:lnTo>
                  <a:cubicBezTo>
                    <a:pt x="319021" y="1092775"/>
                    <a:pt x="308410" y="1056440"/>
                    <a:pt x="301223" y="1018887"/>
                  </a:cubicBezTo>
                  <a:lnTo>
                    <a:pt x="291927" y="920418"/>
                  </a:lnTo>
                  <a:lnTo>
                    <a:pt x="238269" y="920418"/>
                  </a:lnTo>
                  <a:cubicBezTo>
                    <a:pt x="17297" y="920418"/>
                    <a:pt x="17297" y="920418"/>
                    <a:pt x="17297" y="920418"/>
                  </a:cubicBezTo>
                  <a:cubicBezTo>
                    <a:pt x="10378" y="920418"/>
                    <a:pt x="0" y="913417"/>
                    <a:pt x="0" y="902914"/>
                  </a:cubicBezTo>
                  <a:cubicBezTo>
                    <a:pt x="0" y="892412"/>
                    <a:pt x="10378" y="885410"/>
                    <a:pt x="17297" y="885410"/>
                  </a:cubicBezTo>
                  <a:cubicBezTo>
                    <a:pt x="72540" y="885410"/>
                    <a:pt x="126056" y="885410"/>
                    <a:pt x="177901" y="885410"/>
                  </a:cubicBezTo>
                  <a:lnTo>
                    <a:pt x="292037" y="885410"/>
                  </a:lnTo>
                  <a:lnTo>
                    <a:pt x="302706" y="779445"/>
                  </a:lnTo>
                  <a:lnTo>
                    <a:pt x="327180" y="696944"/>
                  </a:lnTo>
                  <a:lnTo>
                    <a:pt x="293817" y="683814"/>
                  </a:lnTo>
                  <a:cubicBezTo>
                    <a:pt x="172821" y="636194"/>
                    <a:pt x="172821" y="636194"/>
                    <a:pt x="172821" y="636194"/>
                  </a:cubicBezTo>
                  <a:cubicBezTo>
                    <a:pt x="162451" y="632727"/>
                    <a:pt x="158994" y="622324"/>
                    <a:pt x="162451" y="611922"/>
                  </a:cubicBezTo>
                  <a:cubicBezTo>
                    <a:pt x="165908" y="601520"/>
                    <a:pt x="176278" y="598052"/>
                    <a:pt x="186648" y="601520"/>
                  </a:cubicBezTo>
                  <a:lnTo>
                    <a:pt x="340713" y="662155"/>
                  </a:lnTo>
                  <a:lnTo>
                    <a:pt x="378863" y="585238"/>
                  </a:lnTo>
                  <a:lnTo>
                    <a:pt x="458955" y="484396"/>
                  </a:lnTo>
                  <a:lnTo>
                    <a:pt x="421347" y="446830"/>
                  </a:lnTo>
                  <a:cubicBezTo>
                    <a:pt x="265108" y="290768"/>
                    <a:pt x="265108" y="290768"/>
                    <a:pt x="265108" y="290768"/>
                  </a:cubicBezTo>
                  <a:cubicBezTo>
                    <a:pt x="258183" y="283851"/>
                    <a:pt x="258183" y="273476"/>
                    <a:pt x="265108" y="266559"/>
                  </a:cubicBezTo>
                  <a:cubicBezTo>
                    <a:pt x="272033" y="259642"/>
                    <a:pt x="282420" y="259642"/>
                    <a:pt x="289345" y="266559"/>
                  </a:cubicBezTo>
                  <a:lnTo>
                    <a:pt x="481611" y="458607"/>
                  </a:lnTo>
                  <a:lnTo>
                    <a:pt x="533131" y="414198"/>
                  </a:lnTo>
                  <a:cubicBezTo>
                    <a:pt x="558780" y="394753"/>
                    <a:pt x="586007" y="377285"/>
                    <a:pt x="614585" y="362021"/>
                  </a:cubicBezTo>
                  <a:lnTo>
                    <a:pt x="640839" y="350603"/>
                  </a:lnTo>
                  <a:lnTo>
                    <a:pt x="625898" y="316351"/>
                  </a:lnTo>
                  <a:cubicBezTo>
                    <a:pt x="573794" y="196902"/>
                    <a:pt x="573794" y="196902"/>
                    <a:pt x="573794" y="196902"/>
                  </a:cubicBezTo>
                  <a:cubicBezTo>
                    <a:pt x="570337" y="189978"/>
                    <a:pt x="573794" y="179592"/>
                    <a:pt x="584164" y="172667"/>
                  </a:cubicBezTo>
                  <a:cubicBezTo>
                    <a:pt x="594534" y="169205"/>
                    <a:pt x="604904" y="172667"/>
                    <a:pt x="608361" y="183054"/>
                  </a:cubicBezTo>
                  <a:cubicBezTo>
                    <a:pt x="627805" y="227629"/>
                    <a:pt x="646642" y="270812"/>
                    <a:pt x="664890" y="312645"/>
                  </a:cubicBezTo>
                  <a:lnTo>
                    <a:pt x="674972" y="335758"/>
                  </a:lnTo>
                  <a:lnTo>
                    <a:pt x="704151" y="323068"/>
                  </a:lnTo>
                  <a:cubicBezTo>
                    <a:pt x="735207" y="312439"/>
                    <a:pt x="767389" y="304241"/>
                    <a:pt x="800469" y="298699"/>
                  </a:cubicBezTo>
                  <a:lnTo>
                    <a:pt x="885409" y="291664"/>
                  </a:lnTo>
                  <a:lnTo>
                    <a:pt x="885409" y="241728"/>
                  </a:lnTo>
                  <a:cubicBezTo>
                    <a:pt x="885409" y="20757"/>
                    <a:pt x="885409" y="20757"/>
                    <a:pt x="885409" y="20757"/>
                  </a:cubicBezTo>
                  <a:cubicBezTo>
                    <a:pt x="885409" y="10378"/>
                    <a:pt x="892119" y="0"/>
                    <a:pt x="902184" y="0"/>
                  </a:cubicBezTo>
                  <a:close/>
                </a:path>
              </a:pathLst>
            </a:custGeom>
            <a:solidFill>
              <a:schemeClr val="accent2"/>
            </a:solidFill>
            <a:ln>
              <a:noFill/>
            </a:ln>
          </p:spPr>
          <p:txBody>
            <a:bodyPr vert="horz" wrap="square" lIns="91440" tIns="45720" rIns="91440" bIns="45720" numCol="1" anchor="ctr" anchorCtr="0" compatLnSpc="1">
              <a:noAutofit/>
            </a:bodyPr>
            <a:lstStyle/>
            <a:p>
              <a:pPr marL="0" marR="0" lvl="0" indent="0" algn="ctr" defTabSz="914400" rtl="0" eaLnBrk="1" latinLnBrk="0" hangingPunct="1">
                <a:spcBef>
                  <a:spcPts val="0"/>
                </a:spcBef>
                <a:spcAft>
                  <a:spcPts val="0"/>
                </a:spcAft>
                <a:buClrTx/>
                <a:buSzTx/>
                <a:buFontTx/>
                <a:buNone/>
                <a:defRPr/>
              </a:pPr>
              <a:endParaRPr kumimoji="0" lang="zh-CN" altLang="en-US" sz="6000" b="1" i="0" u="none" strike="noStrike" kern="1200" cap="none" spc="0" normalizeH="0" noProof="0" dirty="0">
                <a:ln>
                  <a:noFill/>
                </a:ln>
                <a:solidFill>
                  <a:srgbClr val="FFFFFF"/>
                </a:solidFill>
                <a:effectLst/>
                <a:uLnTx/>
                <a:uFillTx/>
                <a:latin typeface="+mn-lt"/>
                <a:ea typeface="+mn-ea"/>
                <a:cs typeface="+mn-cs"/>
              </a:endParaRPr>
            </a:p>
          </p:txBody>
        </p:sp>
      </p:grpSp>
      <p:sp>
        <p:nvSpPr>
          <p:cNvPr id="2" name="标题 1"/>
          <p:cNvSpPr>
            <a:spLocks noGrp="1"/>
          </p:cNvSpPr>
          <p:nvPr>
            <p:ph type="title"/>
          </p:nvPr>
        </p:nvSpPr>
        <p:spPr>
          <a:xfrm>
            <a:off x="2574000" y="4201200"/>
            <a:ext cx="7369200" cy="770400"/>
          </a:xfrm>
        </p:spPr>
        <p:txBody>
          <a:bodyPr anchor="ctr" anchorCtr="0">
            <a:normAutofit/>
          </a:bodyPr>
          <a:lstStyle>
            <a:lvl1pPr algn="ctr">
              <a:defRPr sz="4000" b="1">
                <a:solidFill>
                  <a:schemeClr val="bg1"/>
                </a:solidFill>
              </a:defRPr>
            </a:lvl1pPr>
          </a:lstStyle>
          <a:p>
            <a:r>
              <a:rPr lang="zh-CN" altLang="en-US" dirty="0" smtClean="0"/>
              <a:t>单击此处编辑母版标题样式</a:t>
            </a:r>
            <a:endParaRPr lang="zh-CN" altLang="en-US" dirty="0"/>
          </a:p>
        </p:txBody>
      </p:sp>
      <p:sp>
        <p:nvSpPr>
          <p:cNvPr id="4" name="日期占位符 3"/>
          <p:cNvSpPr>
            <a:spLocks noGrp="1"/>
          </p:cNvSpPr>
          <p:nvPr>
            <p:ph type="dt" sz="half" idx="10"/>
          </p:nvPr>
        </p:nvSpPr>
        <p:spPr/>
        <p:txBody>
          <a:bodyPr/>
          <a:lstStyle/>
          <a:p>
            <a:fld id="{7F80E37B-9903-4420-8A41-4A9C62F227FA}" type="datetimeFigureOut">
              <a:rPr lang="zh-CN" altLang="en-US" smtClean="0"/>
              <a:pPr/>
              <a:t>2019-6-3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889019"/>
            <a:ext cx="10515600" cy="2575295"/>
          </a:xfrm>
        </p:spPr>
        <p:txBody>
          <a:bodyPr/>
          <a:lstStyle>
            <a:lvl1pPr marL="230505" indent="-230505">
              <a:buFont typeface="Arial" panose="020B0604020202020204" pitchFamily="34" charset="0"/>
              <a:buChar cha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内容占位符 3"/>
          <p:cNvSpPr>
            <a:spLocks noGrp="1"/>
          </p:cNvSpPr>
          <p:nvPr>
            <p:ph sz="half" idx="2" hasCustomPrompt="1"/>
          </p:nvPr>
        </p:nvSpPr>
        <p:spPr>
          <a:xfrm>
            <a:off x="838200" y="3596905"/>
            <a:ext cx="10515600" cy="2575295"/>
          </a:xfrm>
        </p:spPr>
        <p:txBody>
          <a:bodyPr/>
          <a:lstStyle>
            <a:lvl1pPr marL="230505" indent="-230505">
              <a:buFont typeface="Arial" panose="020B0604020202020204" pitchFamily="34" charset="0"/>
              <a:buChar cha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7F80E37B-9903-4420-8A41-4A9C62F227FA}" type="datetimeFigureOut">
              <a:rPr lang="zh-CN" altLang="en-US" smtClean="0"/>
              <a:pPr/>
              <a:t>2019-6-3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24400" y="0"/>
            <a:ext cx="10515600" cy="72720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282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hasCustomPrompt="1"/>
          </p:nvPr>
        </p:nvSpPr>
        <p:spPr>
          <a:xfrm>
            <a:off x="839788" y="2106873"/>
            <a:ext cx="5157787" cy="3684588"/>
          </a:xfrm>
        </p:spPr>
        <p:txBody>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282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hasCustomPrompt="1"/>
          </p:nvPr>
        </p:nvSpPr>
        <p:spPr>
          <a:xfrm>
            <a:off x="6172200" y="2106873"/>
            <a:ext cx="5183188" cy="3684588"/>
          </a:xfrm>
        </p:spPr>
        <p:txBody>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7" name="日期占位符 6"/>
          <p:cNvSpPr>
            <a:spLocks noGrp="1"/>
          </p:cNvSpPr>
          <p:nvPr>
            <p:ph type="dt" sz="half" idx="10"/>
          </p:nvPr>
        </p:nvSpPr>
        <p:spPr/>
        <p:txBody>
          <a:bodyPr/>
          <a:lstStyle/>
          <a:p>
            <a:fld id="{7F80E37B-9903-4420-8A41-4A9C62F227FA}" type="datetimeFigureOut">
              <a:rPr lang="zh-CN" altLang="en-US" smtClean="0"/>
              <a:pPr/>
              <a:t>2019-6-3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582000" y="1857600"/>
            <a:ext cx="7088400" cy="1976400"/>
          </a:xfrm>
        </p:spPr>
        <p:txBody>
          <a:bodyPr anchor="b" anchorCtr="0">
            <a:normAutofit/>
          </a:bodyPr>
          <a:lstStyle>
            <a:lvl1pPr algn="ctr">
              <a:defRPr sz="8000"/>
            </a:lvl1pPr>
          </a:lstStyle>
          <a:p>
            <a:r>
              <a:rPr lang="zh-CN" altLang="en-US" dirty="0" smtClean="0"/>
              <a:t>编辑标题</a:t>
            </a:r>
            <a:endParaRPr lang="zh-CN" altLang="en-US" dirty="0"/>
          </a:p>
        </p:txBody>
      </p:sp>
      <p:sp>
        <p:nvSpPr>
          <p:cNvPr id="3" name="日期占位符 2"/>
          <p:cNvSpPr>
            <a:spLocks noGrp="1"/>
          </p:cNvSpPr>
          <p:nvPr>
            <p:ph type="dt" sz="half" idx="10"/>
          </p:nvPr>
        </p:nvSpPr>
        <p:spPr/>
        <p:txBody>
          <a:bodyPr/>
          <a:lstStyle/>
          <a:p>
            <a:fld id="{7F80E37B-9903-4420-8A41-4A9C62F227FA}" type="datetimeFigureOut">
              <a:rPr lang="zh-CN" altLang="en-US" smtClean="0"/>
              <a:pPr/>
              <a:t>2019-6-3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F80E37B-9903-4420-8A41-4A9C62F227FA}" type="datetimeFigureOut">
              <a:rPr lang="zh-CN" altLang="en-US" smtClean="0"/>
              <a:pPr/>
              <a:t>2019-6-3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800" y="754380"/>
            <a:ext cx="4165200" cy="1602000"/>
          </a:xfrm>
        </p:spPr>
        <p:txBody>
          <a:bodyPr anchor="ctr" anchorCtr="0">
            <a:normAutofit/>
          </a:bodyPr>
          <a:lstStyle>
            <a:lvl1pPr>
              <a:defRPr sz="3200">
                <a:solidFill>
                  <a:schemeClr val="tx1"/>
                </a:solidFill>
              </a:defRPr>
            </a:lvl1pPr>
          </a:lstStyle>
          <a:p>
            <a:r>
              <a:rPr lang="zh-CN" altLang="en-US" dirty="0" smtClean="0"/>
              <a:t>单击此处编辑母版标题样式</a:t>
            </a:r>
            <a:endParaRPr lang="zh-CN" altLang="en-US" dirty="0"/>
          </a:p>
        </p:txBody>
      </p:sp>
      <p:sp>
        <p:nvSpPr>
          <p:cNvPr id="3" name="图片占位符 2"/>
          <p:cNvSpPr>
            <a:spLocks noGrp="1"/>
          </p:cNvSpPr>
          <p:nvPr>
            <p:ph type="pic" idx="1"/>
          </p:nvPr>
        </p:nvSpPr>
        <p:spPr>
          <a:xfrm>
            <a:off x="5183188" y="75438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356380"/>
            <a:ext cx="4165200" cy="3812400"/>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p>
        </p:txBody>
      </p:sp>
      <p:sp>
        <p:nvSpPr>
          <p:cNvPr id="5" name="日期占位符 4"/>
          <p:cNvSpPr>
            <a:spLocks noGrp="1"/>
          </p:cNvSpPr>
          <p:nvPr>
            <p:ph type="dt" sz="half" idx="10"/>
          </p:nvPr>
        </p:nvSpPr>
        <p:spPr/>
        <p:txBody>
          <a:bodyPr/>
          <a:lstStyle/>
          <a:p>
            <a:fld id="{7F80E37B-9903-4420-8A41-4A9C62F227FA}" type="datetimeFigureOut">
              <a:rPr lang="zh-CN" altLang="en-US" smtClean="0"/>
              <a:pPr/>
              <a:t>2019-6-3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9BD3ED-411E-4FFB-A5AE-613AE2B852F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468464" y="365125"/>
            <a:ext cx="1885335" cy="5811838"/>
          </a:xfrm>
        </p:spPr>
        <p:txBody>
          <a:bodyPr vert="eaVert">
            <a:normAutofit/>
          </a:bodyPr>
          <a:lstStyle>
            <a:lvl1pPr>
              <a:defRPr>
                <a:solidFill>
                  <a:schemeClr val="accent1"/>
                </a:solidFill>
              </a:defRPr>
            </a:lvl1p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199" y="365125"/>
            <a:ext cx="8409039" cy="5811838"/>
          </a:xfrm>
        </p:spPr>
        <p:txBody>
          <a:bodyPr vert="eaVert">
            <a:normAutofit/>
          </a:bodyPr>
          <a:lstStyle>
            <a:lvl1pPr>
              <a:defRPr sz="2400"/>
            </a:lvl1pPr>
            <a:lvl2pPr>
              <a:defRPr sz="2000"/>
            </a:lvl2pPr>
            <a:lvl3pPr>
              <a:defRPr sz="1800"/>
            </a:lvl3pPr>
            <a:lvl4pPr>
              <a:defRPr sz="1800"/>
            </a:lvl4pPr>
            <a:lvl5pPr>
              <a:defRPr sz="1800"/>
            </a:lvl5p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normAutofit/>
          </a:bodyPr>
          <a:lstStyle/>
          <a:p>
            <a:fld id="{7F80E37B-9903-4420-8A41-4A9C62F227FA}" type="datetimeFigureOut">
              <a:rPr lang="zh-CN" altLang="en-US" smtClean="0"/>
              <a:pPr/>
              <a:t>2019-6-3</a:t>
            </a:fld>
            <a:endParaRPr lang="zh-CN" altLang="en-US"/>
          </a:p>
        </p:txBody>
      </p:sp>
      <p:sp>
        <p:nvSpPr>
          <p:cNvPr id="5" name="页脚占位符 4"/>
          <p:cNvSpPr>
            <a:spLocks noGrp="1"/>
          </p:cNvSpPr>
          <p:nvPr>
            <p:ph type="ftr" sz="quarter" idx="11"/>
          </p:nvPr>
        </p:nvSpPr>
        <p:spPr/>
        <p:txBody>
          <a:bodyPr>
            <a:normAutofit/>
          </a:bodyPr>
          <a:lstStyle/>
          <a:p>
            <a:endParaRPr lang="zh-CN" altLang="en-US" dirty="0"/>
          </a:p>
        </p:txBody>
      </p:sp>
      <p:sp>
        <p:nvSpPr>
          <p:cNvPr id="6" name="灯片编号占位符 5"/>
          <p:cNvSpPr>
            <a:spLocks noGrp="1"/>
          </p:cNvSpPr>
          <p:nvPr>
            <p:ph type="sldNum" sz="quarter" idx="12"/>
          </p:nvPr>
        </p:nvSpPr>
        <p:spPr/>
        <p:txBody>
          <a:bodyPr>
            <a:normAutofit/>
          </a:bodyPr>
          <a:lstStyle/>
          <a:p>
            <a:fld id="{779BD3ED-411E-4FFB-A5AE-613AE2B852F3}"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23686" y="1"/>
            <a:ext cx="10515600" cy="725714"/>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957943"/>
            <a:ext cx="10515600" cy="5219020"/>
          </a:xfrm>
          <a:prstGeom prst="rect">
            <a:avLst/>
          </a:prstGeom>
        </p:spPr>
        <p:txBody>
          <a:bodyPr vert="horz" lIns="91440" tIns="45720" rIns="91440" bIns="45720" rtlCol="0">
            <a:normAutofit/>
          </a:bodyPr>
          <a:lstStyle/>
          <a:p>
            <a:r>
              <a:rPr lang="zh-CN" altLang="en-US" sz="2400" dirty="0" smtClean="0"/>
              <a:t>单击此处编辑文本</a:t>
            </a:r>
            <a:endParaRPr lang="en-US" altLang="zh-CN" sz="2400" dirty="0" smtClean="0"/>
          </a:p>
          <a:p>
            <a:pPr lvl="1"/>
            <a:r>
              <a:rPr lang="zh-CN" altLang="en-US" sz="2000" dirty="0" smtClean="0"/>
              <a:t>第二级</a:t>
            </a:r>
          </a:p>
          <a:p>
            <a:pPr lvl="2"/>
            <a:r>
              <a:rPr lang="zh-CN" altLang="en-US" sz="1800"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800" baseline="0">
                <a:solidFill>
                  <a:schemeClr val="tx1">
                    <a:tint val="75000"/>
                  </a:schemeClr>
                </a:solidFill>
                <a:latin typeface="+mn-lt"/>
                <a:ea typeface="+mn-ea"/>
              </a:defRPr>
            </a:lvl1pPr>
          </a:lstStyle>
          <a:p>
            <a:fld id="{7F80E37B-9903-4420-8A41-4A9C62F227FA}" type="datetimeFigureOut">
              <a:rPr lang="zh-CN" altLang="en-US" smtClean="0"/>
              <a:pPr/>
              <a:t>2019-6-3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800" baseline="0">
                <a:solidFill>
                  <a:schemeClr val="tx1">
                    <a:tint val="75000"/>
                  </a:schemeClr>
                </a:solidFill>
                <a:latin typeface="+mn-lt"/>
                <a:ea typeface="+mn-ea"/>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800" baseline="0">
                <a:solidFill>
                  <a:schemeClr val="tx1">
                    <a:tint val="75000"/>
                  </a:schemeClr>
                </a:solidFill>
                <a:latin typeface="+mn-lt"/>
                <a:ea typeface="+mn-ea"/>
              </a:defRPr>
            </a:lvl1pPr>
          </a:lstStyle>
          <a:p>
            <a:fld id="{779BD3ED-411E-4FFB-A5AE-613AE2B852F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rgbClr val="FFFFFF"/>
          </a:solidFill>
          <a:latin typeface="+mj-lt"/>
          <a:ea typeface="+mj-ea"/>
          <a:cs typeface="+mj-cs"/>
        </a:defRPr>
      </a:lvl1pPr>
    </p:titleStyle>
    <p:bodyStyle>
      <a:lvl1pPr marL="342900" indent="-342900" algn="just" defTabSz="914400" rtl="0" eaLnBrk="1" latinLnBrk="0" hangingPunct="1">
        <a:lnSpc>
          <a:spcPct val="120000"/>
        </a:lnSpc>
        <a:spcBef>
          <a:spcPts val="600"/>
        </a:spcBef>
        <a:spcAft>
          <a:spcPts val="600"/>
        </a:spcAft>
        <a:buFont typeface="Arial" panose="020B0604020202020204" pitchFamily="34" charset="0"/>
        <a:buChar char="•"/>
        <a:defRPr sz="2400" kern="1200">
          <a:solidFill>
            <a:srgbClr val="333333"/>
          </a:solidFill>
          <a:latin typeface="+mn-lt"/>
          <a:ea typeface="+mn-ea"/>
          <a:cs typeface="+mn-cs"/>
        </a:defRPr>
      </a:lvl1pPr>
      <a:lvl2pPr marL="685800" indent="-228600" algn="just" defTabSz="914400" rtl="0" eaLnBrk="1" latinLnBrk="0" hangingPunct="1">
        <a:lnSpc>
          <a:spcPct val="120000"/>
        </a:lnSpc>
        <a:spcBef>
          <a:spcPts val="600"/>
        </a:spcBef>
        <a:spcAft>
          <a:spcPts val="600"/>
        </a:spcAft>
        <a:buFont typeface="Arial" panose="020B0604020202020204" pitchFamily="34" charset="0"/>
        <a:buChar char="•"/>
        <a:defRPr sz="2000" kern="1200">
          <a:solidFill>
            <a:srgbClr val="333333"/>
          </a:solidFill>
          <a:latin typeface="+mn-lt"/>
          <a:ea typeface="+mn-ea"/>
          <a:cs typeface="+mn-cs"/>
        </a:defRPr>
      </a:lvl2pPr>
      <a:lvl3pPr marL="1143000" indent="-228600" algn="just" defTabSz="914400" rtl="0" eaLnBrk="1" latinLnBrk="0" hangingPunct="1">
        <a:lnSpc>
          <a:spcPct val="120000"/>
        </a:lnSpc>
        <a:spcBef>
          <a:spcPts val="600"/>
        </a:spcBef>
        <a:spcAft>
          <a:spcPts val="600"/>
        </a:spcAft>
        <a:buFont typeface="Arial" panose="020B0604020202020204" pitchFamily="34" charset="0"/>
        <a:buChar char="•"/>
        <a:defRPr sz="1800" kern="1200">
          <a:solidFill>
            <a:srgbClr val="333333"/>
          </a:solidFill>
          <a:latin typeface="+mn-lt"/>
          <a:ea typeface="+mn-ea"/>
          <a:cs typeface="+mn-cs"/>
        </a:defRPr>
      </a:lvl3pPr>
      <a:lvl4pPr marL="1600200" indent="-228600" algn="just" defTabSz="914400" rtl="0" eaLnBrk="1" latinLnBrk="0" hangingPunct="1">
        <a:lnSpc>
          <a:spcPct val="120000"/>
        </a:lnSpc>
        <a:spcBef>
          <a:spcPts val="600"/>
        </a:spcBef>
        <a:spcAft>
          <a:spcPts val="600"/>
        </a:spcAft>
        <a:buFont typeface="Arial" panose="020B0604020202020204" pitchFamily="34" charset="0"/>
        <a:buChar char="•"/>
        <a:defRPr sz="1800" kern="1200">
          <a:solidFill>
            <a:srgbClr val="333333"/>
          </a:solidFill>
          <a:latin typeface="+mn-lt"/>
          <a:ea typeface="+mn-ea"/>
          <a:cs typeface="+mn-cs"/>
        </a:defRPr>
      </a:lvl4pPr>
      <a:lvl5pPr marL="2057400" indent="-228600" algn="just" defTabSz="914400" rtl="0" eaLnBrk="1" latinLnBrk="0" hangingPunct="1">
        <a:lnSpc>
          <a:spcPct val="120000"/>
        </a:lnSpc>
        <a:spcBef>
          <a:spcPts val="600"/>
        </a:spcBef>
        <a:spcAft>
          <a:spcPts val="600"/>
        </a:spcAft>
        <a:buFont typeface="Arial" panose="020B0604020202020204" pitchFamily="34" charset="0"/>
        <a:buChar char="•"/>
        <a:defRPr sz="1800" kern="1200">
          <a:solidFill>
            <a:srgbClr val="333333"/>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audio" Target="file:///D:\KuGou\&#27754;&#23792;%20-%20&#39134;&#24471;&#26356;&#39640;.mp3" TargetMode="Externa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media" Target="file:///D:\KuGou\&#27754;&#23792;%20-%20&#39134;&#24471;&#26356;&#39640;.mp3"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2.xml"/><Relationship Id="rId4" Type="http://schemas.openxmlformats.org/officeDocument/2006/relationships/image" Target="../media/image10.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11.jpeg"/></Relationships>
</file>

<file path=ppt/slides/_rels/slide29.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oleObject" Target="../embeddings/oleObject1.bin"/><Relationship Id="rId7"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10" Type="http://schemas.openxmlformats.org/officeDocument/2006/relationships/image" Target="../media/image19.jpeg"/><Relationship Id="rId4" Type="http://schemas.openxmlformats.org/officeDocument/2006/relationships/oleObject" Target="../embeddings/oleObject2.bin"/><Relationship Id="rId9" Type="http://schemas.openxmlformats.org/officeDocument/2006/relationships/image" Target="../media/image18.jpe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p:nvPr/>
        </p:nvSpPr>
        <p:spPr>
          <a:xfrm>
            <a:off x="5591175" y="5373688"/>
            <a:ext cx="4392613" cy="706755"/>
          </a:xfrm>
          <a:prstGeom prst="rect">
            <a:avLst/>
          </a:prstGeom>
          <a:solidFill>
            <a:srgbClr val="FFFF00"/>
          </a:solidFill>
          <a:ln w="9525">
            <a:noFill/>
          </a:ln>
        </p:spPr>
        <p:txBody>
          <a:bodyPr>
            <a:spAutoFit/>
          </a:bodyPr>
          <a:lstStyle/>
          <a:p>
            <a:pPr>
              <a:spcBef>
                <a:spcPct val="50000"/>
              </a:spcBef>
            </a:pPr>
            <a:r>
              <a:rPr lang="zh-CN" altLang="en-US" sz="4000" i="1" dirty="0">
                <a:latin typeface="Times New Roman" panose="02020603050405020304" pitchFamily="18" charset="0"/>
                <a:ea typeface="黑体" panose="02010600030101010101" charset="-122"/>
              </a:rPr>
              <a:t>高三六班主题班会</a:t>
            </a:r>
          </a:p>
        </p:txBody>
      </p:sp>
      <p:pic>
        <p:nvPicPr>
          <p:cNvPr id="18435" name="Picture 3" descr="6b2ad138e5462c07b8998fda"/>
          <p:cNvPicPr>
            <a:picLocks noChangeAspect="1"/>
          </p:cNvPicPr>
          <p:nvPr/>
        </p:nvPicPr>
        <p:blipFill>
          <a:blip r:embed="rId2" cstate="print"/>
          <a:stretch>
            <a:fillRect/>
          </a:stretch>
        </p:blipFill>
        <p:spPr>
          <a:xfrm>
            <a:off x="4445" y="0"/>
            <a:ext cx="12183745" cy="6858000"/>
          </a:xfrm>
          <a:prstGeom prst="rect">
            <a:avLst/>
          </a:prstGeom>
          <a:noFill/>
          <a:ln w="9525">
            <a:noFill/>
          </a:ln>
        </p:spPr>
      </p:pic>
      <p:sp>
        <p:nvSpPr>
          <p:cNvPr id="18436" name="Text Box 4"/>
          <p:cNvSpPr txBox="1"/>
          <p:nvPr/>
        </p:nvSpPr>
        <p:spPr>
          <a:xfrm>
            <a:off x="2351088" y="476250"/>
            <a:ext cx="2879725" cy="829945"/>
          </a:xfrm>
          <a:prstGeom prst="rect">
            <a:avLst/>
          </a:prstGeom>
          <a:noFill/>
          <a:ln w="9525">
            <a:noFill/>
          </a:ln>
        </p:spPr>
        <p:txBody>
          <a:bodyPr>
            <a:spAutoFit/>
          </a:bodyPr>
          <a:lstStyle/>
          <a:p>
            <a:pPr>
              <a:spcBef>
                <a:spcPct val="50000"/>
              </a:spcBef>
            </a:pPr>
            <a:r>
              <a:rPr lang="zh-CN" altLang="en-US" sz="4800" dirty="0">
                <a:latin typeface="Times New Roman" panose="02020603050405020304" pitchFamily="18" charset="0"/>
                <a:ea typeface="华文新魏" panose="02010800040101010101" pitchFamily="2" charset="-122"/>
              </a:rPr>
              <a:t>亮剑高考</a:t>
            </a:r>
          </a:p>
        </p:txBody>
      </p:sp>
      <p:sp>
        <p:nvSpPr>
          <p:cNvPr id="18437" name="Text Box 5"/>
          <p:cNvSpPr txBox="1"/>
          <p:nvPr/>
        </p:nvSpPr>
        <p:spPr>
          <a:xfrm>
            <a:off x="810895" y="5250815"/>
            <a:ext cx="10122535" cy="1106805"/>
          </a:xfrm>
          <a:prstGeom prst="rect">
            <a:avLst/>
          </a:prstGeom>
          <a:noFill/>
          <a:ln w="9525">
            <a:noFill/>
          </a:ln>
        </p:spPr>
        <p:txBody>
          <a:bodyPr wrap="square">
            <a:spAutoFit/>
          </a:bodyPr>
          <a:lstStyle/>
          <a:p>
            <a:pPr>
              <a:spcBef>
                <a:spcPct val="50000"/>
              </a:spcBef>
            </a:pPr>
            <a:r>
              <a:rPr lang="zh-CN" altLang="en-US" sz="6600" dirty="0">
                <a:solidFill>
                  <a:srgbClr val="0070C0"/>
                </a:solidFill>
                <a:latin typeface="Times New Roman" panose="02020603050405020304" pitchFamily="18" charset="0"/>
                <a:ea typeface="华文新魏" panose="02010800040101010101" pitchFamily="2" charset="-122"/>
              </a:rPr>
              <a:t>蓄势待发</a:t>
            </a:r>
            <a:r>
              <a:rPr lang="en-US" altLang="zh-CN" sz="6600" dirty="0">
                <a:solidFill>
                  <a:srgbClr val="0070C0"/>
                </a:solidFill>
                <a:latin typeface="Times New Roman" panose="02020603050405020304" pitchFamily="18" charset="0"/>
                <a:ea typeface="华文新魏" panose="02010800040101010101" pitchFamily="2" charset="-122"/>
              </a:rPr>
              <a:t>,</a:t>
            </a:r>
            <a:r>
              <a:rPr lang="zh-CN" altLang="en-US" sz="6600" dirty="0">
                <a:solidFill>
                  <a:srgbClr val="0070C0"/>
                </a:solidFill>
                <a:latin typeface="Times New Roman" panose="02020603050405020304" pitchFamily="18" charset="0"/>
                <a:ea typeface="华文新魏" panose="02010800040101010101" pitchFamily="2" charset="-122"/>
              </a:rPr>
              <a:t>你准备好了吗？</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6545" y="958215"/>
            <a:ext cx="11309350" cy="5426075"/>
          </a:xfrm>
          <a:prstGeom prst="rect">
            <a:avLst/>
          </a:prstGeom>
          <a:noFill/>
        </p:spPr>
        <p:txBody>
          <a:bodyPr wrap="square" rtlCol="0" anchor="t">
            <a:spAutoFit/>
          </a:bodyPr>
          <a:lstStyle/>
          <a:p>
            <a:pPr marL="342900" marR="0" lvl="0" indent="-342900" algn="ctr" defTabSz="914400" rtl="0" eaLnBrk="1" fontAlgn="base" latinLnBrk="0" hangingPunct="1">
              <a:lnSpc>
                <a:spcPct val="100000"/>
              </a:lnSpc>
              <a:spcBef>
                <a:spcPct val="20000"/>
              </a:spcBef>
              <a:spcAft>
                <a:spcPct val="0"/>
              </a:spcAft>
              <a:buClr>
                <a:schemeClr val="hlink"/>
              </a:buClr>
              <a:buSzPct val="120000"/>
              <a:buFontTx/>
              <a:buNone/>
              <a:defRPr/>
            </a:pPr>
            <a:r>
              <a:rPr lang="zh-CN" altLang="en-US" sz="4000" b="1" kern="0" noProof="0" smtClean="0">
                <a:ln>
                  <a:noFill/>
                </a:ln>
                <a:effectLst>
                  <a:outerShdw blurRad="38100" dist="38100" dir="2700000" algn="tl">
                    <a:srgbClr val="000000"/>
                  </a:outerShdw>
                </a:effectLst>
                <a:uLnTx/>
                <a:uFillTx/>
                <a:latin typeface="汉鼎繁行楷" pitchFamily="49" charset="-122"/>
                <a:ea typeface="汉鼎繁行楷" pitchFamily="49" charset="-122"/>
                <a:sym typeface="+mn-ea"/>
              </a:rPr>
              <a:t>摒弃焦虑情绪，调整好心理状态</a:t>
            </a:r>
            <a:endParaRPr kumimoji="0" lang="zh-CN" altLang="en-US" sz="3200" b="1" i="0" u="none" strike="noStrike" kern="0" cap="none" spc="0" normalizeH="0" baseline="0" noProof="0" smtClean="0">
              <a:ln>
                <a:noFill/>
              </a:ln>
              <a:solidFill>
                <a:schemeClr val="tx1"/>
              </a:solidFill>
              <a:effectLst>
                <a:outerShdw blurRad="38100" dist="38100" dir="2700000" algn="tl">
                  <a:srgbClr val="000000"/>
                </a:outerShdw>
              </a:effectLst>
              <a:uLnTx/>
              <a:uFillTx/>
              <a:latin typeface="汉鼎繁行楷" pitchFamily="49" charset="-122"/>
              <a:ea typeface="汉鼎繁行楷" pitchFamily="49" charset="-122"/>
              <a:cs typeface="+mn-cs"/>
            </a:endParaRPr>
          </a:p>
          <a:p>
            <a:pPr marL="342900" marR="0" lvl="0" indent="-342900" algn="l" defTabSz="914400" rtl="0" fontAlgn="base">
              <a:lnSpc>
                <a:spcPts val="4600"/>
              </a:lnSpc>
              <a:spcBef>
                <a:spcPts val="0"/>
              </a:spcBef>
              <a:spcAft>
                <a:spcPct val="0"/>
              </a:spcAft>
              <a:buClr>
                <a:schemeClr val="hlink"/>
              </a:buClr>
              <a:buSzPct val="120000"/>
              <a:buFontTx/>
              <a:buNone/>
              <a:defRPr/>
            </a:pPr>
            <a:r>
              <a:rPr lang="zh-CN" altLang="en-US" sz="3200" b="1" kern="0" noProof="0" smtClean="0">
                <a:ln>
                  <a:noFill/>
                </a:ln>
                <a:effectLst/>
                <a:uLnTx/>
                <a:uFillTx/>
                <a:ea typeface="华文隶书" panose="02010800040101010101" pitchFamily="2" charset="-122"/>
                <a:sym typeface="+mn-ea"/>
              </a:rPr>
              <a:t>        </a:t>
            </a:r>
            <a:r>
              <a:rPr lang="zh-CN" altLang="en-US" sz="3200" b="1" u="sng" kern="0" noProof="0" smtClean="0">
                <a:ln>
                  <a:noFill/>
                </a:ln>
                <a:solidFill>
                  <a:srgbClr val="FF0066"/>
                </a:solidFill>
                <a:effectLst/>
                <a:uLnTx/>
                <a:uFillTx/>
                <a:latin typeface="华文中宋" panose="02010600040101010101" pitchFamily="2" charset="-122"/>
                <a:ea typeface="华文中宋" panose="02010600040101010101" pitchFamily="2" charset="-122"/>
                <a:sym typeface="+mn-ea"/>
              </a:rPr>
              <a:t>期望和现实二者落差越大，焦虑程度就越深。</a:t>
            </a:r>
            <a:endParaRPr kumimoji="0" lang="en-US" altLang="zh-CN" sz="3200" b="1" i="0" u="none" strike="noStrike" kern="0" cap="none" spc="0" normalizeH="0" baseline="0" noProof="0" smtClean="0">
              <a:ln>
                <a:noFill/>
              </a:ln>
              <a:solidFill>
                <a:srgbClr val="FF0066"/>
              </a:solidFill>
              <a:effectLst/>
              <a:uLnTx/>
              <a:uFillTx/>
              <a:latin typeface="华文中宋" panose="02010600040101010101" pitchFamily="2" charset="-122"/>
              <a:ea typeface="华文中宋" panose="02010600040101010101" pitchFamily="2" charset="-122"/>
              <a:cs typeface="+mn-cs"/>
            </a:endParaRPr>
          </a:p>
          <a:p>
            <a:pPr marL="342900" marR="0" lvl="0" indent="-342900" algn="l" defTabSz="914400" rtl="0" fontAlgn="base">
              <a:lnSpc>
                <a:spcPts val="4600"/>
              </a:lnSpc>
              <a:spcBef>
                <a:spcPts val="0"/>
              </a:spcBef>
              <a:spcAft>
                <a:spcPct val="0"/>
              </a:spcAft>
              <a:buClr>
                <a:schemeClr val="hlink"/>
              </a:buClr>
              <a:buSzPct val="120000"/>
              <a:buFontTx/>
              <a:buNone/>
              <a:defRPr/>
            </a:pPr>
            <a:r>
              <a:rPr lang="en-US" altLang="zh-CN" sz="3200" b="1" kern="0" noProof="0" smtClean="0">
                <a:ln>
                  <a:noFill/>
                </a:ln>
                <a:effectLst/>
                <a:uLnTx/>
                <a:uFillTx/>
                <a:ea typeface="华文隶书" panose="02010800040101010101" pitchFamily="2" charset="-122"/>
                <a:sym typeface="+mn-ea"/>
              </a:rPr>
              <a:t>         </a:t>
            </a:r>
            <a:r>
              <a:rPr lang="zh-CN" altLang="en-US" sz="3200" b="1" kern="0" noProof="0" smtClean="0">
                <a:ln>
                  <a:noFill/>
                </a:ln>
                <a:effectLst/>
                <a:uLnTx/>
                <a:uFillTx/>
                <a:latin typeface="仿宋" panose="02010609060101010101" charset="-122"/>
                <a:ea typeface="仿宋" panose="02010609060101010101" charset="-122"/>
                <a:cs typeface="仿宋" panose="02010609060101010101" charset="-122"/>
                <a:sym typeface="+mn-ea"/>
              </a:rPr>
              <a:t>考生可以通过调整期望值，达到缩短期望和现实的距离以及“忘记”焦虑等方式减轻考试焦虑带来的困扰。</a:t>
            </a:r>
            <a:endParaRPr kumimoji="0" lang="zh-CN" altLang="en-US" sz="3200" b="1" i="0" u="none" strike="noStrike" kern="0" cap="none" spc="0" normalizeH="0" baseline="0" noProof="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marL="342900" marR="0" lvl="0" indent="-342900" algn="l" defTabSz="914400" rtl="0" fontAlgn="base">
              <a:lnSpc>
                <a:spcPts val="4600"/>
              </a:lnSpc>
              <a:spcBef>
                <a:spcPts val="0"/>
              </a:spcBef>
              <a:spcAft>
                <a:spcPct val="0"/>
              </a:spcAft>
              <a:buClr>
                <a:schemeClr val="hlink"/>
              </a:buClr>
              <a:buSzPct val="120000"/>
              <a:buFontTx/>
              <a:buNone/>
              <a:defRPr/>
            </a:pPr>
            <a:r>
              <a:rPr lang="zh-CN" altLang="en-US" sz="3200" b="1" kern="0" noProof="0" smtClean="0">
                <a:ln>
                  <a:noFill/>
                </a:ln>
                <a:effectLst/>
                <a:uLnTx/>
                <a:uFillTx/>
                <a:latin typeface="仿宋" panose="02010609060101010101" charset="-122"/>
                <a:ea typeface="仿宋" panose="02010609060101010101" charset="-122"/>
                <a:cs typeface="仿宋" panose="02010609060101010101" charset="-122"/>
                <a:sym typeface="+mn-ea"/>
              </a:rPr>
              <a:t>     调整期望值不是要考生自暴自弃。通过平时的学习，考生要对自己的实力作一个估计。毕竟，在高考中出现超水平的发挥只是偶然的。所以，</a:t>
            </a:r>
            <a:r>
              <a:rPr lang="zh-CN" altLang="en-US" sz="3200" b="1" u="sng" kern="0" noProof="0" smtClean="0">
                <a:ln>
                  <a:noFill/>
                </a:ln>
                <a:solidFill>
                  <a:srgbClr val="FF0066"/>
                </a:solidFill>
                <a:effectLst/>
                <a:uLnTx/>
                <a:uFillTx/>
                <a:latin typeface="华文中宋" panose="02010600040101010101" pitchFamily="2" charset="-122"/>
                <a:ea typeface="华文中宋" panose="02010600040101010101" pitchFamily="2" charset="-122"/>
                <a:sym typeface="+mn-ea"/>
              </a:rPr>
              <a:t>考生对考试不能抱过于侥幸的心态，要平和地接受自己的能力现状。也只有在接纳自己的基础上，才能恰当地调整期望值，使考试得到正常水平的发挥。</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67460" y="1776095"/>
            <a:ext cx="9657715" cy="4523105"/>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作为即将参加高考的学生，到了高考最后的冲刺阶段，我们需要的不是厚积，而是如何做到薄发。因而，我们提出的第一个复习策略，即</a:t>
            </a:r>
            <a:r>
              <a:rPr lang="zh-CN" altLang="en-US" sz="3200" b="1" noProof="0" dirty="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由厚转薄</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，即在这阶段复习时，重在梳理所学过的知识点，在脑中形成网络与链接，以便在考试时能做到提取顺利。</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简而言之，你可以把每门课所学过的所有知识点画成一张网络图，在自己的脑中过一遍，形成它们之间的横向与纵向联系。</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总之，由厚转薄，即强调面的掌握，把握全局，称之为“运筹帷幄之中，决胜于千里之外”。</a:t>
            </a:r>
          </a:p>
        </p:txBody>
      </p:sp>
      <p:sp>
        <p:nvSpPr>
          <p:cNvPr id="3" name="文本框 2"/>
          <p:cNvSpPr txBox="1"/>
          <p:nvPr/>
        </p:nvSpPr>
        <p:spPr>
          <a:xfrm>
            <a:off x="513080" y="772795"/>
            <a:ext cx="4392930" cy="1106805"/>
          </a:xfrm>
          <a:prstGeom prst="rect">
            <a:avLst/>
          </a:prstGeom>
          <a:noFill/>
        </p:spPr>
        <p:txBody>
          <a:bodyPr wrap="none" rtlCol="0" anchor="t">
            <a:spAutoFit/>
          </a:bodyPr>
          <a:lstStyle/>
          <a:p>
            <a:pPr marR="0" defTabSz="914400">
              <a:buClrTx/>
              <a:buSzTx/>
              <a:buFontTx/>
              <a:buNone/>
              <a:defRPr/>
            </a:pPr>
            <a:r>
              <a:rPr lang="zh-CN" altLang="en-US" sz="66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◆由厚转薄</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38505" y="575945"/>
            <a:ext cx="4392930" cy="1106805"/>
          </a:xfrm>
          <a:prstGeom prst="rect">
            <a:avLst/>
          </a:prstGeom>
          <a:noFill/>
        </p:spPr>
        <p:txBody>
          <a:bodyPr wrap="none" rtlCol="0" anchor="t">
            <a:spAutoFit/>
          </a:bodyPr>
          <a:lstStyle/>
          <a:p>
            <a:pPr marR="0" defTabSz="914400">
              <a:buClrTx/>
              <a:buSzTx/>
              <a:buFontTx/>
              <a:buNone/>
              <a:defRPr/>
            </a:pPr>
            <a:r>
              <a:rPr lang="zh-CN" altLang="en-US" sz="66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◆由难转易</a:t>
            </a:r>
            <a:endParaRPr lang="zh-CN" altLang="en-US"/>
          </a:p>
        </p:txBody>
      </p:sp>
      <p:sp>
        <p:nvSpPr>
          <p:cNvPr id="3" name="文本框 2"/>
          <p:cNvSpPr txBox="1"/>
          <p:nvPr/>
        </p:nvSpPr>
        <p:spPr>
          <a:xfrm>
            <a:off x="279400" y="1548765"/>
            <a:ext cx="11902440" cy="5262245"/>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8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“惨了，那天我复习时发现了一道题我不会做，问了几个人也还没解答出来，怎么办呢？万一考试考到了怎么办？后来的复习中，我发现越来越多的难题我不会做呀。”</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这是在考前一周考生常常抱怨到的问题。事实上，很多</a:t>
            </a:r>
            <a:r>
              <a:rPr lang="zh-CN" altLang="en-US" sz="2800" b="1"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经历过高考的学生都深有体会，在考题中真正的难题并不多，而且并不如练习出所出的那样难，因而，如果你把高考前一周这宝贵的时间花在并不能产生很大效益的难题上，不仅不会使自己发挥正常，反而因为总是解不出难题而感到异常烦闷与不安，导致自信心的下降，最终影响考场发挥。</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由此，我们提出</a:t>
            </a:r>
            <a:r>
              <a:rPr lang="zh-CN" altLang="en-US" sz="28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另一个必要的复习策略，即由难转易</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这个阶段，你的主要精力要放在复习一些基本知识上，即记住一些基本定理、公式等，也可以多做些难度适当的题，关键在于积累自己的做题惯性，达到增强信心的目的。简言之，由难转易，即强调根基的扎实，掌握基础，达到“拼图”、“积少成多，量变成质变”的效果。</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27710" y="576580"/>
            <a:ext cx="4392930" cy="1106805"/>
          </a:xfrm>
          <a:prstGeom prst="rect">
            <a:avLst/>
          </a:prstGeom>
          <a:noFill/>
        </p:spPr>
        <p:txBody>
          <a:bodyPr wrap="none" rtlCol="0" anchor="t">
            <a:spAutoFit/>
          </a:bodyPr>
          <a:lstStyle/>
          <a:p>
            <a:pPr marR="0" defTabSz="914400">
              <a:buClrTx/>
              <a:buSzTx/>
              <a:buFontTx/>
              <a:buNone/>
              <a:defRPr/>
            </a:pPr>
            <a:r>
              <a:rPr lang="zh-CN" altLang="en-US" sz="66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◆由疏转亲</a:t>
            </a:r>
            <a:endParaRPr lang="zh-CN" altLang="en-US" sz="66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endParaRPr>
          </a:p>
        </p:txBody>
      </p:sp>
      <p:sp>
        <p:nvSpPr>
          <p:cNvPr id="3" name="文本框 2"/>
          <p:cNvSpPr txBox="1"/>
          <p:nvPr/>
        </p:nvSpPr>
        <p:spPr>
          <a:xfrm>
            <a:off x="139065" y="1538605"/>
            <a:ext cx="11952605" cy="5262245"/>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8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什么是“由疏转亲”呢？</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也许你看到这个策略时，觉得很奇怪，其实所谓的由疏转亲也就是提倡高考前一周的复习可以采用</a:t>
            </a:r>
            <a:r>
              <a:rPr lang="zh-CN" altLang="en-US" sz="28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“模拟高考式”的复习策略</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，也可称之为</a:t>
            </a:r>
            <a:r>
              <a:rPr lang="zh-CN" altLang="en-US" sz="28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进入“战备状态”</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，培养</a:t>
            </a:r>
            <a:r>
              <a:rPr lang="zh-CN" altLang="en-US" sz="28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“高考惯性”</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。建议你在考前一周可以视情况将自己的复习</a:t>
            </a:r>
            <a:r>
              <a:rPr lang="zh-CN" altLang="en-US" sz="28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状态与方式调整到与高考两天同步</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，即保证上午九点至十一点半、下午三点至五点半这两个时间段处在精神状态的最佳期，在安排学习时间时，可适当考虑考试科目的安排，如语文在上午考，尽可能把语文安排在上午复习</a:t>
            </a:r>
            <a:r>
              <a:rPr lang="zh-CN" altLang="en-US" sz="2800" b="1" noProof="0" dirty="0" smtClean="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数学</a:t>
            </a:r>
            <a:r>
              <a:rPr lang="zh-CN" altLang="en-US" sz="2800" b="1" noProof="0" dirty="0" smtClean="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在</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下午考，则</a:t>
            </a:r>
            <a:r>
              <a:rPr lang="zh-CN" altLang="en-US" sz="2800" b="1" noProof="0" dirty="0" smtClean="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把</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数学</a:t>
            </a:r>
            <a:r>
              <a:rPr lang="zh-CN" altLang="en-US" sz="2800" b="1" noProof="0" dirty="0" smtClean="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安排</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在下午复习。</a:t>
            </a:r>
            <a:r>
              <a:rPr lang="zh-CN" altLang="en-US" sz="2800" b="1"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这样坚持一周的“模拟高考式”复习，有助于大脑形成思维惯性，成为了考试正常发挥的必要条件之一。</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另外，为更好地适应考试，建议如果你</a:t>
            </a:r>
            <a:r>
              <a:rPr lang="zh-CN" altLang="en-US" sz="28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认为自己已经掌握了较好基础知识，可以每天做一套模拟卷，把练习当考试，把握考试时间</a:t>
            </a:r>
            <a:r>
              <a:rPr lang="zh-CN" altLang="en-US" sz="28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，做试卷时注意与高考同时间段安排。同时，想像自己正置身于高考考场，把练习当考试，感受考试氛围，增强对考试的适应性。</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12215" y="29210"/>
            <a:ext cx="7495540" cy="706755"/>
          </a:xfrm>
          <a:prstGeom prst="rect">
            <a:avLst/>
          </a:prstGeom>
          <a:noFill/>
        </p:spPr>
        <p:txBody>
          <a:bodyPr wrap="none" rtlCol="0" anchor="t">
            <a:spAutoFit/>
          </a:bodyPr>
          <a:lstStyle/>
          <a:p>
            <a:pPr marR="0" defTabSz="914400">
              <a:buClrTx/>
              <a:buSzTx/>
              <a:buFontTx/>
              <a:buNone/>
              <a:defRPr/>
            </a:pPr>
            <a:r>
              <a:rPr lang="zh-CN" altLang="en-US" sz="40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◆平平淡淡才是真</a:t>
            </a:r>
            <a:r>
              <a:rPr lang="en-US" altLang="zh-CN" sz="40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a:t>
            </a:r>
            <a:r>
              <a:rPr lang="zh-CN" altLang="en-US" sz="40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保持平常心</a:t>
            </a:r>
          </a:p>
        </p:txBody>
      </p:sp>
      <p:sp>
        <p:nvSpPr>
          <p:cNvPr id="2" name="文本框 1"/>
          <p:cNvSpPr txBox="1"/>
          <p:nvPr/>
        </p:nvSpPr>
        <p:spPr>
          <a:xfrm>
            <a:off x="217805" y="818515"/>
            <a:ext cx="11757025" cy="5507990"/>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考前一周，大多数的考生都会出现</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紧张不安的情绪</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，主要表现为两种：一部分考生</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由于紧张感觉记忆力下降</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，越想多记住一些内容，越是</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容易忘记</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；另一部分考生不想看书，出现了由于紧张过度而导致的</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消极怠工状态</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。你有这样的情况出现吗？事实上，</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真正影响考试发挥</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的并不是这种最初的紧张情绪，而在于你对自己出现紧张情绪的担忧，</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力图控制但又无法做到时出现的二次紧张</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。因而，你首先应该认识到紧张情绪的出现是很</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正常</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的，不必为自己紧张而过分地担忧，以免造成恶性循环。当紧张情绪出现时，可对自己进行</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言语暗示</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a:t>
            </a:r>
            <a:r>
              <a:rPr lang="zh-CN" altLang="en-US" sz="32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紧张是正常的</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，不仅我会紧张，别人也会紧张，现在重要的是准备考试”，做到“</a:t>
            </a:r>
            <a:r>
              <a:rPr lang="zh-CN" altLang="en-US" sz="3200" b="1"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顺其自然，为所当为──紧张归紧张，该学习还是学习，不必力图控制紧张情绪。</a:t>
            </a:r>
            <a:r>
              <a:rPr lang="zh-CN" altLang="en-US" sz="32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1815" y="80010"/>
            <a:ext cx="11656695" cy="645160"/>
          </a:xfrm>
          <a:prstGeom prst="rect">
            <a:avLst/>
          </a:prstGeom>
          <a:noFill/>
        </p:spPr>
        <p:txBody>
          <a:bodyPr wrap="none" rtlCol="0" anchor="t">
            <a:spAutoFit/>
          </a:bodyPr>
          <a:lstStyle/>
          <a:p>
            <a:pPr marR="0" defTabSz="914400">
              <a:buClrTx/>
              <a:buSzTx/>
              <a:buFontTx/>
              <a:buNone/>
              <a:defRPr/>
            </a:pPr>
            <a:r>
              <a:rPr lang="zh-CN" altLang="en-US" sz="36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◆明天的太阳依然灿烂</a:t>
            </a:r>
            <a:r>
              <a:rPr lang="en-US" altLang="zh-CN" sz="36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a:t>
            </a:r>
            <a:r>
              <a:rPr lang="zh-CN" altLang="en-US" sz="36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多点正性情绪，少点负性情绪</a:t>
            </a:r>
          </a:p>
        </p:txBody>
      </p:sp>
      <p:sp>
        <p:nvSpPr>
          <p:cNvPr id="3" name="文本框 2"/>
          <p:cNvSpPr txBox="1"/>
          <p:nvPr/>
        </p:nvSpPr>
        <p:spPr>
          <a:xfrm>
            <a:off x="346075" y="725170"/>
            <a:ext cx="11499850" cy="6185535"/>
          </a:xfrm>
          <a:prstGeom prst="rect">
            <a:avLst/>
          </a:prstGeom>
          <a:noFill/>
        </p:spPr>
        <p:txBody>
          <a:bodyPr wrap="square" rtlCol="0" anchor="t">
            <a:spAutoFit/>
          </a:bodyPr>
          <a:lstStyle/>
          <a:p>
            <a:r>
              <a:rPr lang="zh-CN" altLang="en-US" sz="36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你可能会在临考前几天更多地考虑到自己还有多少知识没有复习到，还有哪些题没有做好等等，这样较容易出现像紧张或焦虑等负性情绪，影响关键时刻的复习准备，严重的可能会让你越来越觉得自己高考成功的希望渺茫，甚至产生放弃考试的念头。因而，建议你</a:t>
            </a:r>
            <a:r>
              <a:rPr lang="zh-CN" altLang="en-US" sz="3600" b="1"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在临考前一周要注意不断增加正性情绪，减少或避免负性情绪的出现，尽可能使自己保持快乐与自信。</a:t>
            </a:r>
            <a:r>
              <a:rPr lang="zh-CN" altLang="en-US" sz="3600" b="1"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如对自己的学习多做积极的、正向的加工，多看到自己复习所取得的成就，从而积累信心。也可以在学习疲劳时抽出适当的时间看一些笑话、短喜剧或做自己感兴趣的事，以达到放松、积累快乐的目的。</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3270" y="-2540"/>
            <a:ext cx="8348980" cy="706755"/>
          </a:xfrm>
          <a:prstGeom prst="rect">
            <a:avLst/>
          </a:prstGeom>
          <a:noFill/>
        </p:spPr>
        <p:txBody>
          <a:bodyPr wrap="none" rtlCol="0" anchor="t">
            <a:spAutoFit/>
          </a:bodyPr>
          <a:lstStyle/>
          <a:p>
            <a:pPr marR="0" defTabSz="914400">
              <a:buClrTx/>
              <a:buSzTx/>
              <a:buFontTx/>
              <a:buNone/>
              <a:defRPr/>
            </a:pPr>
            <a:r>
              <a:rPr lang="zh-CN" altLang="en-US" sz="40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◆白云、海浪与我同在</a:t>
            </a:r>
            <a:r>
              <a:rPr lang="en-US" altLang="zh-CN" sz="40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a:t>
            </a:r>
            <a:r>
              <a:rPr lang="zh-CN" altLang="en-US" sz="40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教你学放松</a:t>
            </a:r>
          </a:p>
        </p:txBody>
      </p:sp>
      <p:sp>
        <p:nvSpPr>
          <p:cNvPr id="5" name="文本框 4"/>
          <p:cNvSpPr txBox="1"/>
          <p:nvPr/>
        </p:nvSpPr>
        <p:spPr>
          <a:xfrm>
            <a:off x="200660" y="793750"/>
            <a:ext cx="11647170" cy="6123940"/>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800" b="1" noProof="0" smtClean="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最简单的放松方法就是经常做一些深呼吸，这是缓解你的心慌气短过渡紧张很简便易行的方法。第二种方法是放松肌肉，具体方法是把它先绷紧，然后再默念放松，连续做几遍。第三种方法是意像法，就是通过大脑里面去想象一些美好的事物，比如一种是想象你过去经历过的最得意的事，这样你就会感觉全身陶醉。另外一种是想象美好的景色，比如宁静的田园风光，或者蓝天白云，自己也能够变得平静。另外也可以做点家务活，或者是听听音乐，看一会儿电视，和别人聊聊天，这也是一种转移注意力。提到放松，很多考生会有失眠的情况出现，这时候切记不要着急，越急就越睡不着。如果睡不着，可以提供几种方法：第一种方法叫做</a:t>
            </a:r>
            <a:r>
              <a:rPr lang="zh-CN" altLang="en-US" sz="2800" b="1"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白云疗法</a:t>
            </a:r>
            <a:r>
              <a:rPr lang="zh-CN" altLang="en-US" sz="2800" b="1" noProof="0" smtClean="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，可以想象你被白云包裹着，白天慢慢向上飘，你的身体也跟着白云向上飘，你就感觉自己越来越轻，忽忽悠悠的，身体越来越轻，慢慢不知不觉就睡着了；第二种方法叫做</a:t>
            </a:r>
            <a:r>
              <a:rPr lang="zh-CN" altLang="en-US" sz="2800" b="1"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海浪疗法</a:t>
            </a:r>
            <a:r>
              <a:rPr lang="zh-CN" altLang="en-US" sz="2800" b="1" noProof="0" smtClean="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sym typeface="+mn-ea"/>
              </a:rPr>
              <a:t>，可以想象自己躺在海边，太阳照在你的身上，你要感觉全身温暖，然后再感觉海浪铺天盖地，你会感到海水很凉，也会感到很咸，然后海浪慢慢退下去，要脑子里出现画面才有效果。</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39775" y="38735"/>
            <a:ext cx="10899140" cy="706755"/>
          </a:xfrm>
          <a:prstGeom prst="rect">
            <a:avLst/>
          </a:prstGeom>
          <a:noFill/>
        </p:spPr>
        <p:txBody>
          <a:bodyPr wrap="none" rtlCol="0" anchor="t">
            <a:spAutoFit/>
          </a:bodyPr>
          <a:lstStyle/>
          <a:p>
            <a:pPr marR="0" defTabSz="914400">
              <a:buClrTx/>
              <a:buSzTx/>
              <a:buFontTx/>
              <a:buNone/>
              <a:defRPr/>
            </a:pPr>
            <a:r>
              <a:rPr lang="zh-CN" altLang="en-US" sz="40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◆我行，我一定行</a:t>
            </a:r>
            <a:r>
              <a:rPr lang="en-US" altLang="zh-CN" sz="40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a:t>
            </a:r>
            <a:r>
              <a:rPr lang="zh-CN" altLang="en-US" sz="4000" b="1" noProof="0">
                <a:solidFill>
                  <a:srgbClr val="FFFF00"/>
                </a:solidFill>
                <a:effectLst>
                  <a:outerShdw blurRad="38100" dist="38100" dir="2700000" algn="tl">
                    <a:srgbClr val="000000"/>
                  </a:outerShdw>
                </a:effectLst>
                <a:latin typeface="Times New Roman" panose="02020603050405020304" pitchFamily="18" charset="0"/>
                <a:ea typeface="宋体" panose="02010600030101010101" pitchFamily="2" charset="-122"/>
                <a:sym typeface="+mn-ea"/>
              </a:rPr>
              <a:t>自信多一点，考分多一点</a:t>
            </a:r>
          </a:p>
        </p:txBody>
      </p:sp>
      <p:sp>
        <p:nvSpPr>
          <p:cNvPr id="43011" name="Rectangle 3"/>
          <p:cNvSpPr>
            <a:spLocks noChangeArrowheads="1"/>
          </p:cNvSpPr>
          <p:nvPr/>
        </p:nvSpPr>
        <p:spPr bwMode="auto">
          <a:xfrm>
            <a:off x="94615" y="910590"/>
            <a:ext cx="12002135" cy="5569585"/>
          </a:xfrm>
          <a:prstGeom prst="rect">
            <a:avLst/>
          </a:prstGeom>
          <a:solidFill>
            <a:schemeClr val="bg1"/>
          </a:solidFill>
          <a:ln>
            <a:noFill/>
          </a:ln>
          <a:effec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0" lang="zh-CN" altLang="en-US" sz="36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0" lang="zh-CN" altLang="en-US" sz="32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多点积极暗示。暗示是心理学中所说的“</a:t>
            </a: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预言的实现</a:t>
            </a:r>
            <a:r>
              <a:rPr kumimoji="0" lang="zh-CN" altLang="en-US" sz="32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”，考前一周是积累自信的关键期，为了增强自信，考生们不妨对自己</a:t>
            </a: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每天早起后，对着镜中的自己说上一句“我行，我一定行！”</a:t>
            </a:r>
            <a:r>
              <a:rPr kumimoji="0" lang="zh-CN" altLang="en-US" sz="32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然后面带微笑地</a:t>
            </a: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开始新一天的复习</a:t>
            </a:r>
            <a:r>
              <a:rPr kumimoji="0" lang="zh-CN" altLang="en-US" sz="32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“酸葡萄、甜柠檬”</a:t>
            </a:r>
            <a:r>
              <a:rPr kumimoji="0" lang="zh-CN" altLang="en-US" sz="32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给自己来点“酸葡萄”、“甜柠檬”也是行之有效的方法。“酸葡萄”是指自己努力去做而得不到的东西就说是“酸”的，是不好的，这种方法可以缓解考生压力。比如考大学，自己努力过了而没成功，就说明进大学对自己来说不是好事，自己还有更好的选择。自己的柠檬就是甜的，“甜柠檬”是指自己所有而摆脱不掉的东西就是好的，要</a:t>
            </a:r>
            <a:r>
              <a:rPr kumimoji="0" lang="zh-CN" altLang="en-US" sz="32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学会悦纳自己</a:t>
            </a:r>
            <a:r>
              <a:rPr kumimoji="0" lang="zh-CN" altLang="en-US" sz="32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。这样考生可以多发现自己身上的长处而增强信心。</a:t>
            </a:r>
            <a:r>
              <a:rPr kumimoji="0" lang="zh-CN" altLang="en-US" sz="28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ext Box 14"/>
          <p:cNvSpPr txBox="1"/>
          <p:nvPr/>
        </p:nvSpPr>
        <p:spPr>
          <a:xfrm>
            <a:off x="840740" y="39688"/>
            <a:ext cx="7058660" cy="768350"/>
          </a:xfrm>
          <a:prstGeom prst="rect">
            <a:avLst/>
          </a:prstGeom>
          <a:noFill/>
          <a:ln w="9525">
            <a:noFill/>
          </a:ln>
        </p:spPr>
        <p:txBody>
          <a:bodyPr wrap="none">
            <a:spAutoFit/>
          </a:bodyPr>
          <a:lstStyle/>
          <a:p>
            <a:r>
              <a:rPr lang="zh-CN" altLang="en-US" sz="4400" b="1" u="sng" dirty="0">
                <a:solidFill>
                  <a:srgbClr val="FF0000"/>
                </a:solidFill>
                <a:latin typeface="Times New Roman" panose="02020603050405020304" pitchFamily="18" charset="0"/>
              </a:rPr>
              <a:t>四</a:t>
            </a:r>
            <a:r>
              <a:rPr lang="en-US" altLang="zh-CN" sz="4400" b="1" u="sng" dirty="0">
                <a:solidFill>
                  <a:srgbClr val="FF0000"/>
                </a:solidFill>
                <a:latin typeface="Times New Roman" panose="02020603050405020304" pitchFamily="18" charset="0"/>
              </a:rPr>
              <a:t>.</a:t>
            </a:r>
            <a:r>
              <a:rPr lang="zh-CN" altLang="en-US" sz="4400" b="1" u="sng" dirty="0">
                <a:solidFill>
                  <a:srgbClr val="FF0000"/>
                </a:solidFill>
                <a:latin typeface="Times New Roman" panose="02020603050405020304" pitchFamily="18" charset="0"/>
              </a:rPr>
              <a:t>用正确的态度看待高考：</a:t>
            </a:r>
          </a:p>
        </p:txBody>
      </p:sp>
      <p:sp>
        <p:nvSpPr>
          <p:cNvPr id="37891" name="Rectangle 3"/>
          <p:cNvSpPr>
            <a:spLocks noGrp="1" noRot="1"/>
          </p:cNvSpPr>
          <p:nvPr>
            <p:ph idx="1"/>
          </p:nvPr>
        </p:nvSpPr>
        <p:spPr>
          <a:xfrm>
            <a:off x="222250" y="951230"/>
            <a:ext cx="11602085" cy="3582670"/>
          </a:xfrm>
        </p:spPr>
        <p:txBody>
          <a:bodyPr vert="horz" wrap="square" lIns="91440" tIns="45720" rIns="91440" bIns="45720" anchor="t">
            <a:noAutofit/>
          </a:bodyPr>
          <a:lstStyle/>
          <a:p>
            <a:pPr marL="0" indent="0" eaLnBrk="1" hangingPunct="1">
              <a:buNone/>
            </a:pPr>
            <a:r>
              <a:rPr lang="en-US" altLang="zh-CN" sz="3200" dirty="0"/>
              <a:t>    1.   </a:t>
            </a:r>
            <a:r>
              <a:rPr lang="zh-CN" altLang="en-US" sz="3200" b="1" dirty="0"/>
              <a:t>当高考来临，重要的不是你还有多少知识没掌握，没掌握的东西未必考；没掌握的东西，上帝也无能为力了；最重要的是你要充分运用好你已经掌握的知识。</a:t>
            </a:r>
          </a:p>
          <a:p>
            <a:pPr marL="0" indent="0" eaLnBrk="1" hangingPunct="1">
              <a:buNone/>
            </a:pPr>
            <a:r>
              <a:rPr lang="zh-CN" altLang="en-US" sz="3200" b="1" dirty="0"/>
              <a:t>       考试前任何复习行为都是在脑海中激活你已经掌握的知识。因为只有这些能带给你成功。面对高考，大家要有一个正确的心态、良好的情绪，让自己在考场发挥正常即可。因为高考的考点，我们已经在平时的训练中被无数次训练过了，只要能发挥正常，我们就足以应付。如果你还能发挥超常，那简直是锦上添花了！相信自己，从容应考，必定旗开得胜！</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p:cNvSpPr>
          <p:nvPr>
            <p:ph type="title"/>
          </p:nvPr>
        </p:nvSpPr>
        <p:spPr>
          <a:xfrm>
            <a:off x="750570" y="735965"/>
            <a:ext cx="8001000" cy="671195"/>
          </a:xfrm>
        </p:spPr>
        <p:txBody>
          <a:bodyPr vert="horz" wrap="square" lIns="91440" tIns="45720" rIns="91440" bIns="45720" anchor="b">
            <a:normAutofit/>
          </a:bodyPr>
          <a:lstStyle/>
          <a:p>
            <a:pPr eaLnBrk="1" hangingPunct="1"/>
            <a:r>
              <a:rPr lang="en-US" altLang="zh-CN" sz="4200" dirty="0">
                <a:solidFill>
                  <a:srgbClr val="FF0000"/>
                </a:solidFill>
              </a:rPr>
              <a:t>2</a:t>
            </a:r>
            <a:r>
              <a:rPr lang="en-US" altLang="zh-CN" sz="4200" b="1" dirty="0">
                <a:solidFill>
                  <a:srgbClr val="FF0000"/>
                </a:solidFill>
              </a:rPr>
              <a:t>.</a:t>
            </a:r>
            <a:r>
              <a:rPr lang="zh-CN" altLang="en-US" sz="4200" b="1" dirty="0">
                <a:solidFill>
                  <a:srgbClr val="FF0000"/>
                </a:solidFill>
              </a:rPr>
              <a:t>做好战胜困难的心理准备</a:t>
            </a:r>
          </a:p>
        </p:txBody>
      </p:sp>
      <p:sp>
        <p:nvSpPr>
          <p:cNvPr id="3" name="文本框 2"/>
          <p:cNvSpPr txBox="1"/>
          <p:nvPr/>
        </p:nvSpPr>
        <p:spPr>
          <a:xfrm>
            <a:off x="400685" y="1489710"/>
            <a:ext cx="11391265" cy="4355465"/>
          </a:xfrm>
          <a:prstGeom prst="rect">
            <a:avLst/>
          </a:prstGeom>
          <a:noFill/>
        </p:spPr>
        <p:txBody>
          <a:bodyPr wrap="square" rtlCol="0" anchor="t">
            <a:spAutoFit/>
          </a:bodyPr>
          <a:lstStyle/>
          <a:p>
            <a:pPr algn="l" eaLnBrk="1" hangingPunct="1">
              <a:lnSpc>
                <a:spcPct val="90000"/>
              </a:lnSpc>
            </a:pPr>
            <a:r>
              <a:rPr lang="en-US" altLang="zh-CN" sz="4400" dirty="0">
                <a:latin typeface="楷体" panose="02010609060101010101" charset="-122"/>
                <a:ea typeface="楷体" panose="02010609060101010101" charset="-122"/>
                <a:cs typeface="楷体" panose="02010609060101010101" charset="-122"/>
                <a:sym typeface="+mn-ea"/>
              </a:rPr>
              <a:t>    </a:t>
            </a:r>
            <a:r>
              <a:rPr lang="zh-CN" altLang="en-US" sz="4400" dirty="0">
                <a:latin typeface="楷体" panose="02010609060101010101" charset="-122"/>
                <a:ea typeface="楷体" panose="02010609060101010101" charset="-122"/>
                <a:cs typeface="楷体" panose="02010609060101010101" charset="-122"/>
                <a:sym typeface="+mn-ea"/>
              </a:rPr>
              <a:t>高考一天没有结束，一切皆有可能！</a:t>
            </a:r>
            <a:endParaRPr lang="zh-CN" altLang="en-US" sz="4400" dirty="0">
              <a:latin typeface="楷体" panose="02010609060101010101" charset="-122"/>
              <a:ea typeface="楷体" panose="02010609060101010101" charset="-122"/>
              <a:cs typeface="楷体" panose="02010609060101010101" charset="-122"/>
            </a:endParaRPr>
          </a:p>
          <a:p>
            <a:pPr algn="l" eaLnBrk="1" hangingPunct="1">
              <a:lnSpc>
                <a:spcPct val="90000"/>
              </a:lnSpc>
              <a:buNone/>
            </a:pPr>
            <a:r>
              <a:rPr lang="zh-CN" altLang="en-US" sz="4400" dirty="0">
                <a:latin typeface="楷体" panose="02010609060101010101" charset="-122"/>
                <a:ea typeface="楷体" panose="02010609060101010101" charset="-122"/>
                <a:cs typeface="楷体" panose="02010609060101010101" charset="-122"/>
                <a:sym typeface="+mn-ea"/>
              </a:rPr>
              <a:t>高考保持稳定，</a:t>
            </a:r>
            <a:r>
              <a:rPr lang="en-US" altLang="zh-CN" sz="4400" dirty="0">
                <a:latin typeface="楷体" panose="02010609060101010101" charset="-122"/>
                <a:ea typeface="楷体" panose="02010609060101010101" charset="-122"/>
                <a:cs typeface="楷体" panose="02010609060101010101" charset="-122"/>
                <a:sym typeface="+mn-ea"/>
              </a:rPr>
              <a:t>80%</a:t>
            </a:r>
            <a:r>
              <a:rPr lang="zh-CN" altLang="en-US" sz="4400" dirty="0">
                <a:latin typeface="楷体" panose="02010609060101010101" charset="-122"/>
                <a:ea typeface="楷体" panose="02010609060101010101" charset="-122"/>
                <a:cs typeface="楷体" panose="02010609060101010101" charset="-122"/>
                <a:sym typeface="+mn-ea"/>
              </a:rPr>
              <a:t>的题是我们熟悉的，但一定有创新。</a:t>
            </a:r>
            <a:endParaRPr lang="en-US" altLang="zh-CN" sz="4400" dirty="0">
              <a:latin typeface="楷体" panose="02010609060101010101" charset="-122"/>
              <a:ea typeface="楷体" panose="02010609060101010101" charset="-122"/>
              <a:cs typeface="楷体" panose="02010609060101010101" charset="-122"/>
            </a:endParaRPr>
          </a:p>
          <a:p>
            <a:pPr algn="l" eaLnBrk="1" hangingPunct="1">
              <a:lnSpc>
                <a:spcPct val="90000"/>
              </a:lnSpc>
            </a:pPr>
            <a:r>
              <a:rPr lang="zh-CN" altLang="en-US" sz="4400" dirty="0">
                <a:latin typeface="楷体" panose="02010609060101010101" charset="-122"/>
                <a:ea typeface="楷体" panose="02010609060101010101" charset="-122"/>
                <a:cs typeface="楷体" panose="02010609060101010101" charset="-122"/>
                <a:sym typeface="+mn-ea"/>
              </a:rPr>
              <a:t>    只求发挥出自己的水平，不求超常发挥。会的做对，无怨无悔！</a:t>
            </a:r>
            <a:endParaRPr lang="zh-CN" altLang="en-US" sz="4400" dirty="0">
              <a:latin typeface="楷体" panose="02010609060101010101" charset="-122"/>
              <a:ea typeface="楷体" panose="02010609060101010101" charset="-122"/>
              <a:cs typeface="楷体" panose="02010609060101010101" charset="-122"/>
            </a:endParaRPr>
          </a:p>
          <a:p>
            <a:pPr algn="l" eaLnBrk="1" hangingPunct="1">
              <a:lnSpc>
                <a:spcPct val="90000"/>
              </a:lnSpc>
            </a:pPr>
            <a:r>
              <a:rPr lang="zh-CN" altLang="en-US" sz="4400" dirty="0">
                <a:latin typeface="楷体" panose="02010609060101010101" charset="-122"/>
                <a:ea typeface="楷体" panose="02010609060101010101" charset="-122"/>
                <a:cs typeface="楷体" panose="02010609060101010101" charset="-122"/>
                <a:sym typeface="+mn-ea"/>
              </a:rPr>
              <a:t>    无论遇到什么困难我们永不放弃！决不能因为一道题或一科的不如意，而影响全局。</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79019"/>
          <p:cNvPicPr>
            <a:picLocks noChangeAspect="1"/>
          </p:cNvPicPr>
          <p:nvPr/>
        </p:nvPicPr>
        <p:blipFill>
          <a:blip r:embed="rId3" cstate="print"/>
          <a:stretch>
            <a:fillRect/>
          </a:stretch>
        </p:blipFill>
        <p:spPr>
          <a:xfrm>
            <a:off x="7620" y="0"/>
            <a:ext cx="12195810" cy="6858000"/>
          </a:xfrm>
          <a:prstGeom prst="rect">
            <a:avLst/>
          </a:prstGeom>
          <a:noFill/>
          <a:ln w="9525">
            <a:noFill/>
          </a:ln>
        </p:spPr>
      </p:pic>
      <p:sp>
        <p:nvSpPr>
          <p:cNvPr id="20483" name="Text Box 3"/>
          <p:cNvSpPr txBox="1"/>
          <p:nvPr/>
        </p:nvSpPr>
        <p:spPr>
          <a:xfrm>
            <a:off x="4008438" y="476250"/>
            <a:ext cx="6659562" cy="953135"/>
          </a:xfrm>
          <a:prstGeom prst="rect">
            <a:avLst/>
          </a:prstGeom>
          <a:solidFill>
            <a:srgbClr val="FFFF00"/>
          </a:solidFill>
          <a:ln w="9525">
            <a:noFill/>
          </a:ln>
        </p:spPr>
        <p:txBody>
          <a:bodyPr>
            <a:spAutoFit/>
          </a:bodyPr>
          <a:lstStyle/>
          <a:p>
            <a:pPr>
              <a:spcBef>
                <a:spcPct val="50000"/>
              </a:spcBef>
            </a:pPr>
            <a:r>
              <a:rPr lang="en-US" altLang="zh-CN" sz="2800" dirty="0">
                <a:latin typeface="Times New Roman" panose="02020603050405020304" pitchFamily="18" charset="0"/>
                <a:ea typeface="黑体" panose="02010600030101010101" charset="-122"/>
              </a:rPr>
              <a:t>    </a:t>
            </a:r>
            <a:r>
              <a:rPr lang="zh-CN" altLang="en-US" sz="2800" dirty="0">
                <a:latin typeface="Times New Roman" panose="02020603050405020304" pitchFamily="18" charset="0"/>
                <a:ea typeface="黑体" panose="02010600030101010101" charset="-122"/>
              </a:rPr>
              <a:t>或许你没有超凡的实力，但你可以瞬间爆发超人的勇气！</a:t>
            </a:r>
            <a:r>
              <a:rPr lang="en-US" altLang="zh-CN" sz="2800" dirty="0">
                <a:latin typeface="Times New Roman" panose="02020603050405020304" pitchFamily="18" charset="0"/>
                <a:ea typeface="黑体" panose="02010600030101010101" charset="-122"/>
              </a:rPr>
              <a:t>---</a:t>
            </a:r>
            <a:r>
              <a:rPr lang="zh-CN" altLang="en-US" sz="2400" i="1" dirty="0">
                <a:latin typeface="Times New Roman" panose="02020603050405020304" pitchFamily="18" charset="0"/>
                <a:ea typeface="黑体" panose="02010600030101010101" charset="-122"/>
              </a:rPr>
              <a:t>勇气本身就是实力</a:t>
            </a:r>
            <a:r>
              <a:rPr lang="zh-CN" altLang="en-US" sz="2800" dirty="0">
                <a:latin typeface="Times New Roman" panose="02020603050405020304" pitchFamily="18" charset="0"/>
                <a:ea typeface="黑体" panose="02010600030101010101" charset="-122"/>
              </a:rPr>
              <a:t>。</a:t>
            </a:r>
          </a:p>
        </p:txBody>
      </p:sp>
      <p:sp>
        <p:nvSpPr>
          <p:cNvPr id="20484" name="Text Box 4"/>
          <p:cNvSpPr txBox="1"/>
          <p:nvPr/>
        </p:nvSpPr>
        <p:spPr>
          <a:xfrm>
            <a:off x="1524000" y="5300663"/>
            <a:ext cx="3419475" cy="645160"/>
          </a:xfrm>
          <a:prstGeom prst="rect">
            <a:avLst/>
          </a:prstGeom>
          <a:solidFill>
            <a:srgbClr val="FFFF00"/>
          </a:solidFill>
          <a:ln w="9525">
            <a:noFill/>
          </a:ln>
        </p:spPr>
        <p:txBody>
          <a:bodyPr>
            <a:spAutoFit/>
          </a:bodyPr>
          <a:lstStyle/>
          <a:p>
            <a:pPr>
              <a:spcBef>
                <a:spcPct val="50000"/>
              </a:spcBef>
            </a:pPr>
            <a:r>
              <a:rPr lang="zh-CN" altLang="en-US" sz="3600" dirty="0">
                <a:latin typeface="Times New Roman" panose="02020603050405020304" pitchFamily="18" charset="0"/>
              </a:rPr>
              <a:t>我要飞的更高！</a:t>
            </a:r>
          </a:p>
        </p:txBody>
      </p:sp>
      <p:pic>
        <p:nvPicPr>
          <p:cNvPr id="8" name="汪峰 - 飞得更高.mp3">
            <a:hlinkClick r:id="" action="ppaction://media"/>
          </p:cNvPr>
          <p:cNvPicPr>
            <a:picLocks noRot="1" noChangeAspect="1"/>
          </p:cNvPicPr>
          <p:nvPr>
            <a:audioFile r:link="rId1"/>
            <p:extLst>
              <p:ext uri="{DAA4B4D4-6D71-4841-9C94-3DE7FCFB9230}">
                <p14:media xmlns:p14="http://schemas.microsoft.com/office/powerpoint/2010/main" xmlns="" r:link="rId4"/>
              </p:ext>
            </p:extLst>
          </p:nvPr>
        </p:nvPicPr>
        <p:blipFill>
          <a:blip r:embed="rId5" cstate="print"/>
          <a:stretch>
            <a:fillRect/>
          </a:stretch>
        </p:blipFill>
        <p:spPr>
          <a:xfrm>
            <a:off x="10363200" y="6553200"/>
            <a:ext cx="304800" cy="304800"/>
          </a:xfrm>
          <a:prstGeom prst="rect">
            <a:avLst/>
          </a:prstGeom>
          <a:noFill/>
          <a:ln w="9525">
            <a:noFill/>
          </a:ln>
        </p:spPr>
      </p:pic>
      <p:pic>
        <p:nvPicPr>
          <p:cNvPr id="7" name="汪峰 - 飞得更高.mp3">
            <a:hlinkClick r:id="" action="ppaction://media"/>
          </p:cNvPr>
          <p:cNvPicPr>
            <a:picLocks noRot="1" noChangeAspect="1"/>
          </p:cNvPicPr>
          <p:nvPr>
            <a:audioFile r:link="rId1"/>
            <p:extLst>
              <p:ext uri="{DAA4B4D4-6D71-4841-9C94-3DE7FCFB9230}">
                <p14:media xmlns:p14="http://schemas.microsoft.com/office/powerpoint/2010/main" xmlns="" r:link="rId4"/>
              </p:ext>
            </p:extLst>
          </p:nvPr>
        </p:nvPicPr>
        <p:blipFill>
          <a:blip r:embed="rId6" cstate="print"/>
          <a:stretch>
            <a:fillRect/>
          </a:stretch>
        </p:blipFill>
        <p:spPr>
          <a:xfrm>
            <a:off x="9667875" y="6553200"/>
            <a:ext cx="304800" cy="30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119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401193" fill="hold"/>
                                        <p:tgtEl>
                                          <p:spTgt spid="8"/>
                                        </p:tgtEl>
                                      </p:cBhvr>
                                    </p:cmd>
                                  </p:childTnLst>
                                </p:cTn>
                              </p:par>
                            </p:childTnLst>
                          </p:cTn>
                        </p:par>
                      </p:childTnLst>
                    </p:cTn>
                  </p:par>
                </p:childTnLst>
              </p:cTn>
              <p:nextCondLst>
                <p:cond evt="onClick" delay="0">
                  <p:tgtEl>
                    <p:spTgt spid="8"/>
                  </p:tgtEl>
                </p:cond>
              </p:nextCondLst>
            </p:seq>
            <p:audio>
              <p:cMediaNode>
                <p:cTn id="1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07440" y="90805"/>
            <a:ext cx="7330440" cy="706755"/>
          </a:xfrm>
          <a:prstGeom prst="rect">
            <a:avLst/>
          </a:prstGeom>
          <a:noFill/>
        </p:spPr>
        <p:txBody>
          <a:bodyPr wrap="none" rtlCol="0" anchor="t">
            <a:spAutoFit/>
          </a:bodyPr>
          <a:lstStyle/>
          <a:p>
            <a:r>
              <a:rPr lang="zh-CN" altLang="en-US" sz="4000" b="1" u="sng" noProof="0" smtClean="0">
                <a:ln>
                  <a:noFill/>
                </a:ln>
                <a:solidFill>
                  <a:srgbClr val="FF0000"/>
                </a:solidFill>
                <a:effectLst>
                  <a:outerShdw blurRad="38100" dist="38100" dir="2700000" algn="tl">
                    <a:srgbClr val="000000"/>
                  </a:outerShdw>
                </a:effectLst>
                <a:uLnTx/>
                <a:uFillTx/>
                <a:latin typeface="Verdana" panose="020B0604030504040204" pitchFamily="34" charset="0"/>
                <a:ea typeface="黑体" panose="02010600030101010101" charset="-122"/>
                <a:sym typeface="+mn-ea"/>
              </a:rPr>
              <a:t>五、考前调节应注意的一些问题</a:t>
            </a:r>
          </a:p>
        </p:txBody>
      </p:sp>
      <p:sp>
        <p:nvSpPr>
          <p:cNvPr id="3" name="文本框 2"/>
          <p:cNvSpPr txBox="1"/>
          <p:nvPr/>
        </p:nvSpPr>
        <p:spPr>
          <a:xfrm>
            <a:off x="271145" y="973455"/>
            <a:ext cx="11649710" cy="5077460"/>
          </a:xfrm>
          <a:prstGeom prst="rect">
            <a:avLst/>
          </a:prstGeom>
          <a:noFill/>
        </p:spPr>
        <p:txBody>
          <a:bodyPr wrap="squar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altLang="zh-CN" sz="3600" b="1" noProof="0" smtClean="0">
                <a:ln>
                  <a:noFill/>
                </a:ln>
                <a:solidFill>
                  <a:srgbClr val="003300"/>
                </a:solidFill>
                <a:effectLst>
                  <a:outerShdw blurRad="38100" dist="38100" dir="2700000" algn="tl">
                    <a:srgbClr val="000000"/>
                  </a:outerShdw>
                </a:effectLst>
                <a:uLnTx/>
                <a:uFillTx/>
                <a:latin typeface="Verdana" panose="020B0604030504040204" pitchFamily="34" charset="0"/>
                <a:ea typeface="黑体" panose="02010600030101010101" charset="-122"/>
                <a:sym typeface="+mn-ea"/>
              </a:rPr>
              <a:t>   </a:t>
            </a: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（1）不要刻意的改变自己的</a:t>
            </a:r>
            <a:r>
              <a:rPr lang="zh-CN" altLang="en-US" sz="3600" b="1" noProof="0" dirty="0">
                <a:ln>
                  <a:noFill/>
                </a:ln>
                <a:solidFill>
                  <a:srgbClr val="FF0000"/>
                </a:solidFill>
                <a:effectLst>
                  <a:outerShdw blurRad="38100" dist="38100" dir="2700000" algn="tl">
                    <a:srgbClr val="000000">
                      <a:alpha val="43137"/>
                    </a:srgbClr>
                  </a:outerShdw>
                </a:effectLst>
                <a:uLnTx/>
                <a:uFillTx/>
                <a:sym typeface="+mn-ea"/>
              </a:rPr>
              <a:t>生活规律</a:t>
            </a: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。在考前的几天，学校的基本安排是: 6日上午，下午到考点看考场。学习休息应按照平时的规律进行，不能打乱，特别是6日中午不能长时间午休，晚上不要过早休息，如果太早，躺在床上睡不着，会影响自己的情绪。</a:t>
            </a:r>
            <a:endParaRPr kumimoji="0" lang="zh-CN" altLang="en-US" sz="3600" b="1" i="0" u="none" strike="noStrike" kern="1200" cap="none" spc="0" normalizeH="0" baseline="0" noProof="0" dirty="0">
              <a:ln>
                <a:noFill/>
              </a:ln>
              <a:solidFill>
                <a:srgbClr val="003300"/>
              </a:solidFill>
              <a:effectLst>
                <a:outerShdw blurRad="38100" dist="38100" dir="2700000" algn="tl">
                  <a:srgbClr val="000000">
                    <a:alpha val="43137"/>
                  </a:srgbClr>
                </a:outerShdw>
              </a:effectLst>
              <a:uLnTx/>
              <a:uFillTx/>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    （2）参加自己喜欢的</a:t>
            </a:r>
            <a:r>
              <a:rPr lang="zh-CN" altLang="en-US" sz="3600" b="1" noProof="0" dirty="0">
                <a:ln>
                  <a:noFill/>
                </a:ln>
                <a:solidFill>
                  <a:srgbClr val="FF0000"/>
                </a:solidFill>
                <a:effectLst/>
                <a:uLnTx/>
                <a:uFillTx/>
                <a:sym typeface="+mn-ea"/>
              </a:rPr>
              <a:t>文体活动</a:t>
            </a: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。调节情绪、消除疲劳、养精蓄锐，以稳定的、饱满的情绪迎战高考。但参加体育活动时，切忌剧烈运动，防止受伤。不能玩手机和上网。要注意安全。</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86105" y="846455"/>
            <a:ext cx="11266805" cy="5593080"/>
          </a:xfrm>
          <a:prstGeom prst="rect">
            <a:avLst/>
          </a:prstGeom>
          <a:noFill/>
        </p:spPr>
        <p:txBody>
          <a:bodyPr wrap="square" rtlCol="0" anchor="t">
            <a:spAutoFit/>
          </a:bodyPr>
          <a:lstStyle/>
          <a:p>
            <a:pPr marL="0" marR="0" lvl="0" indent="0" algn="l" defTabSz="914400" rtl="0" fontAlgn="base">
              <a:lnSpc>
                <a:spcPts val="3900"/>
              </a:lnSpc>
              <a:spcBef>
                <a:spcPct val="0"/>
              </a:spcBef>
              <a:spcAft>
                <a:spcPct val="0"/>
              </a:spcAft>
              <a:buClrTx/>
              <a:buSzTx/>
              <a:buFontTx/>
              <a:buNone/>
              <a:defRPr/>
            </a:pPr>
            <a:r>
              <a:rPr lang="en-US" altLang="zh-CN" sz="2800" b="1" noProof="0" dirty="0">
                <a:ln>
                  <a:noFill/>
                </a:ln>
                <a:solidFill>
                  <a:srgbClr val="003300"/>
                </a:solidFill>
                <a:effectLst>
                  <a:outerShdw blurRad="38100" dist="38100" dir="2700000" algn="tl">
                    <a:srgbClr val="000000">
                      <a:alpha val="43137"/>
                    </a:srgbClr>
                  </a:outerShdw>
                </a:effectLst>
                <a:uLnTx/>
                <a:uFillTx/>
                <a:sym typeface="+mn-ea"/>
              </a:rPr>
              <a:t>    </a:t>
            </a: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a:t>
            </a:r>
            <a:r>
              <a:rPr lang="en-US" altLang="zh-CN" sz="2800" b="1" noProof="0" dirty="0">
                <a:ln>
                  <a:noFill/>
                </a:ln>
                <a:solidFill>
                  <a:srgbClr val="003300"/>
                </a:solidFill>
                <a:effectLst>
                  <a:outerShdw blurRad="38100" dist="38100" dir="2700000" algn="tl">
                    <a:srgbClr val="000000">
                      <a:alpha val="43137"/>
                    </a:srgbClr>
                  </a:outerShdw>
                </a:effectLst>
                <a:uLnTx/>
                <a:uFillTx/>
                <a:sym typeface="+mn-ea"/>
              </a:rPr>
              <a:t>3</a:t>
            </a: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）要时刻</a:t>
            </a:r>
            <a:r>
              <a:rPr lang="zh-CN" altLang="en-US" sz="2800" b="1" noProof="0" dirty="0">
                <a:ln>
                  <a:noFill/>
                </a:ln>
                <a:solidFill>
                  <a:srgbClr val="FF0000"/>
                </a:solidFill>
                <a:effectLst>
                  <a:outerShdw blurRad="38100" dist="38100" dir="2700000" algn="tl">
                    <a:srgbClr val="000000">
                      <a:alpha val="43137"/>
                    </a:srgbClr>
                  </a:outerShdw>
                </a:effectLst>
                <a:uLnTx/>
                <a:uFillTx/>
                <a:sym typeface="+mn-ea"/>
              </a:rPr>
              <a:t>约束自己的行为</a:t>
            </a: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不能做与学校纪律相背的事情，不能从思想上放松对自己的要求，思想上的放松必然导致行动上的放松，在高考前乃至高考之后填报志愿的过程中，哪个同学违犯学校纪律，学校将继续对其进行处理，并且记入高考电子档案。</a:t>
            </a:r>
            <a:endParaRPr kumimoji="0" lang="zh-CN" altLang="en-US" sz="2800" b="1" i="0" u="none" strike="noStrike" kern="1200" cap="none" spc="0" normalizeH="0" baseline="0" noProof="0" dirty="0">
              <a:ln>
                <a:noFill/>
              </a:ln>
              <a:solidFill>
                <a:srgbClr val="003300"/>
              </a:solidFill>
              <a:effectLst>
                <a:outerShdw blurRad="38100" dist="38100" dir="2700000" algn="tl">
                  <a:srgbClr val="000000">
                    <a:alpha val="43137"/>
                  </a:srgbClr>
                </a:outerShdw>
              </a:effectLst>
              <a:uLnTx/>
              <a:uFillTx/>
              <a:latin typeface="+mn-lt"/>
              <a:ea typeface="+mn-ea"/>
              <a:cs typeface="+mn-cs"/>
            </a:endParaRPr>
          </a:p>
          <a:p>
            <a:pPr marL="0" marR="0" lvl="0" indent="0" algn="l" defTabSz="914400" rtl="0" fontAlgn="base">
              <a:lnSpc>
                <a:spcPts val="3900"/>
              </a:lnSpc>
              <a:spcBef>
                <a:spcPct val="0"/>
              </a:spcBef>
              <a:spcAft>
                <a:spcPct val="0"/>
              </a:spcAft>
              <a:buClrTx/>
              <a:buSzTx/>
              <a:buFontTx/>
              <a:buNone/>
              <a:defRPr/>
            </a:pP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    （</a:t>
            </a:r>
            <a:r>
              <a:rPr lang="en-US" altLang="zh-CN" sz="2800" b="1" noProof="0" dirty="0">
                <a:ln>
                  <a:noFill/>
                </a:ln>
                <a:solidFill>
                  <a:srgbClr val="003300"/>
                </a:solidFill>
                <a:effectLst>
                  <a:outerShdw blurRad="38100" dist="38100" dir="2700000" algn="tl">
                    <a:srgbClr val="000000">
                      <a:alpha val="43137"/>
                    </a:srgbClr>
                  </a:outerShdw>
                </a:effectLst>
                <a:uLnTx/>
                <a:uFillTx/>
                <a:sym typeface="+mn-ea"/>
              </a:rPr>
              <a:t>4</a:t>
            </a: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）要</a:t>
            </a:r>
            <a:r>
              <a:rPr lang="zh-CN" altLang="en-US" sz="2800" b="1" noProof="0" dirty="0">
                <a:ln>
                  <a:noFill/>
                </a:ln>
                <a:solidFill>
                  <a:srgbClr val="FF0000"/>
                </a:solidFill>
                <a:effectLst>
                  <a:outerShdw blurRad="38100" dist="38100" dir="2700000" algn="tl">
                    <a:srgbClr val="000000">
                      <a:alpha val="43137"/>
                    </a:srgbClr>
                  </a:outerShdw>
                </a:effectLst>
                <a:uLnTx/>
                <a:uFillTx/>
                <a:sym typeface="+mn-ea"/>
              </a:rPr>
              <a:t>注意饮食</a:t>
            </a: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，以平常的饮食为主，但应注意饮食卫生。</a:t>
            </a:r>
            <a:endParaRPr kumimoji="0" lang="zh-CN" altLang="en-US" sz="2800" b="1" i="0" u="none" strike="noStrike" kern="1200" cap="none" spc="0" normalizeH="0" baseline="0" noProof="0" dirty="0">
              <a:ln>
                <a:noFill/>
              </a:ln>
              <a:solidFill>
                <a:srgbClr val="003300"/>
              </a:solidFill>
              <a:effectLst>
                <a:outerShdw blurRad="38100" dist="38100" dir="2700000" algn="tl">
                  <a:srgbClr val="000000">
                    <a:alpha val="43137"/>
                  </a:srgbClr>
                </a:outerShdw>
              </a:effectLst>
              <a:uLnTx/>
              <a:uFillTx/>
              <a:latin typeface="+mn-lt"/>
              <a:ea typeface="+mn-ea"/>
              <a:cs typeface="+mn-cs"/>
            </a:endParaRPr>
          </a:p>
          <a:p>
            <a:pPr marL="0" marR="0" lvl="0" indent="0" algn="l" defTabSz="914400" rtl="0" fontAlgn="base">
              <a:lnSpc>
                <a:spcPts val="3900"/>
              </a:lnSpc>
              <a:spcBef>
                <a:spcPct val="0"/>
              </a:spcBef>
              <a:spcAft>
                <a:spcPct val="0"/>
              </a:spcAft>
              <a:buClrTx/>
              <a:buSzTx/>
              <a:buFontTx/>
              <a:buNone/>
              <a:defRPr/>
            </a:pP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    （</a:t>
            </a:r>
            <a:r>
              <a:rPr lang="en-US" altLang="zh-CN" sz="2800" b="1" noProof="0" dirty="0">
                <a:ln>
                  <a:noFill/>
                </a:ln>
                <a:solidFill>
                  <a:srgbClr val="003300"/>
                </a:solidFill>
                <a:effectLst>
                  <a:outerShdw blurRad="38100" dist="38100" dir="2700000" algn="tl">
                    <a:srgbClr val="000000">
                      <a:alpha val="43137"/>
                    </a:srgbClr>
                  </a:outerShdw>
                </a:effectLst>
                <a:uLnTx/>
                <a:uFillTx/>
                <a:sym typeface="+mn-ea"/>
              </a:rPr>
              <a:t>5</a:t>
            </a: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a:t>
            </a:r>
            <a:r>
              <a:rPr lang="zh-CN" altLang="en-US" sz="2800" b="1" noProof="0" dirty="0">
                <a:ln>
                  <a:noFill/>
                </a:ln>
                <a:solidFill>
                  <a:srgbClr val="FF0000"/>
                </a:solidFill>
                <a:effectLst>
                  <a:outerShdw blurRad="38100" dist="38100" dir="2700000" algn="tl">
                    <a:srgbClr val="000000">
                      <a:alpha val="43137"/>
                    </a:srgbClr>
                  </a:outerShdw>
                </a:effectLst>
                <a:uLnTx/>
                <a:uFillTx/>
                <a:sym typeface="+mn-ea"/>
              </a:rPr>
              <a:t>心平气和，防止烦躁</a:t>
            </a: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不想考试后的事，不与人争论问题，心平气和地对待考前的一些事情。随着高考日的临近，不少考生开始想起考后的安排了，容易分散注意力，我们建议同学们在考前应集中心思，全力以赴迎考。考前有些紧张担心在所难免，</a:t>
            </a:r>
            <a:r>
              <a:rPr lang="zh-CN" altLang="en-US" sz="2800" b="1" noProof="0" dirty="0">
                <a:ln>
                  <a:noFill/>
                </a:ln>
                <a:solidFill>
                  <a:srgbClr val="FF0000"/>
                </a:solidFill>
                <a:effectLst>
                  <a:outerShdw blurRad="38100" dist="38100" dir="2700000" algn="tl">
                    <a:srgbClr val="000000">
                      <a:alpha val="43137"/>
                    </a:srgbClr>
                  </a:outerShdw>
                </a:effectLst>
                <a:uLnTx/>
                <a:uFillTx/>
                <a:sym typeface="+mn-ea"/>
              </a:rPr>
              <a:t>考前有些轻度焦虑有助于发掘你的智力潜力。</a:t>
            </a: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把自己的轻度焦虑看得太重，这才是影响考试的负面心态。同时要</a:t>
            </a:r>
            <a:r>
              <a:rPr lang="zh-CN" altLang="en-US" sz="2800" b="1" noProof="0" dirty="0">
                <a:ln>
                  <a:noFill/>
                </a:ln>
                <a:solidFill>
                  <a:srgbClr val="FF0000"/>
                </a:solidFill>
                <a:effectLst>
                  <a:outerShdw blurRad="38100" dist="38100" dir="2700000" algn="tl">
                    <a:srgbClr val="000000">
                      <a:alpha val="43137"/>
                    </a:srgbClr>
                  </a:outerShdw>
                </a:effectLst>
                <a:uLnTx/>
                <a:uFillTx/>
                <a:sym typeface="+mn-ea"/>
              </a:rPr>
              <a:t>正确处理同学们之间、师生之间的矛盾与关系</a:t>
            </a:r>
            <a:r>
              <a:rPr lang="zh-CN" altLang="en-US" sz="2800" b="1" noProof="0" dirty="0">
                <a:ln>
                  <a:noFill/>
                </a:ln>
                <a:solidFill>
                  <a:srgbClr val="003300"/>
                </a:solidFill>
                <a:effectLst>
                  <a:outerShdw blurRad="38100" dist="38100" dir="2700000" algn="tl">
                    <a:srgbClr val="000000">
                      <a:alpha val="43137"/>
                    </a:srgbClr>
                  </a:outerShdw>
                </a:effectLst>
                <a:uLnTx/>
                <a:uFillTx/>
                <a:sym typeface="+mn-ea"/>
              </a:rPr>
              <a:t>。</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19735" y="1036955"/>
            <a:ext cx="11257915" cy="5220970"/>
          </a:xfrm>
          <a:prstGeom prst="rect">
            <a:avLst/>
          </a:prstGeom>
          <a:noFill/>
        </p:spPr>
        <p:txBody>
          <a:bodyPr wrap="square" rtlCol="0" anchor="t">
            <a:spAutoFit/>
          </a:bodyPr>
          <a:lstStyle/>
          <a:p>
            <a:pPr marL="342900" marR="0" lvl="0" indent="-342900" algn="l" defTabSz="914400" rtl="0" eaLnBrk="0" fontAlgn="base" hangingPunct="0">
              <a:lnSpc>
                <a:spcPts val="5000"/>
              </a:lnSpc>
              <a:spcBef>
                <a:spcPts val="0"/>
              </a:spcBef>
              <a:spcAft>
                <a:spcPct val="0"/>
              </a:spcAft>
              <a:buClrTx/>
              <a:buSzTx/>
              <a:buFontTx/>
              <a:buChar char="•"/>
              <a:defRPr/>
            </a:pP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（6）保证睡眠,不要乱吃安眠药．</a:t>
            </a:r>
            <a:endParaRPr kumimoji="0" lang="zh-CN" altLang="en-US" sz="3600" b="1" i="0" u="none" strike="noStrike" cap="none" spc="0" normalizeH="0" baseline="0" noProof="0" dirty="0">
              <a:ln>
                <a:noFill/>
              </a:ln>
              <a:solidFill>
                <a:srgbClr val="003300"/>
              </a:solidFill>
              <a:effectLst>
                <a:outerShdw blurRad="38100" dist="38100" dir="2700000" algn="tl">
                  <a:srgbClr val="000000">
                    <a:alpha val="43137"/>
                  </a:srgbClr>
                </a:outerShdw>
              </a:effectLst>
              <a:uLnTx/>
              <a:uFillTx/>
              <a:latin typeface="+mn-lt"/>
              <a:ea typeface="+mn-ea"/>
              <a:cs typeface="+mn-cs"/>
            </a:endParaRPr>
          </a:p>
          <a:p>
            <a:pPr marL="342900" marR="0" lvl="0" indent="-342900" algn="l" defTabSz="914400" rtl="0" eaLnBrk="0" fontAlgn="base" hangingPunct="0">
              <a:lnSpc>
                <a:spcPts val="5000"/>
              </a:lnSpc>
              <a:spcBef>
                <a:spcPts val="0"/>
              </a:spcBef>
              <a:spcAft>
                <a:spcPct val="0"/>
              </a:spcAft>
              <a:buClrTx/>
              <a:buSzTx/>
              <a:buFontTx/>
              <a:buChar char="•"/>
              <a:defRPr/>
            </a:pP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（7）考生要带上“双证”---身份证、准考证</a:t>
            </a:r>
            <a:endParaRPr kumimoji="0" lang="zh-CN" altLang="en-US" sz="3600" b="1" i="0" u="none" strike="noStrike" cap="none" spc="0" normalizeH="0" baseline="0" noProof="0" dirty="0">
              <a:ln>
                <a:noFill/>
              </a:ln>
              <a:solidFill>
                <a:srgbClr val="003300"/>
              </a:solidFill>
              <a:effectLst>
                <a:outerShdw blurRad="38100" dist="38100" dir="2700000" algn="tl">
                  <a:srgbClr val="000000">
                    <a:alpha val="43137"/>
                  </a:srgbClr>
                </a:outerShdw>
              </a:effectLst>
              <a:uLnTx/>
              <a:uFillTx/>
              <a:latin typeface="+mn-lt"/>
              <a:ea typeface="+mn-ea"/>
              <a:cs typeface="+mn-cs"/>
            </a:endParaRPr>
          </a:p>
          <a:p>
            <a:pPr marL="342900" marR="0" lvl="0" indent="-342900" algn="l" defTabSz="914400" rtl="0" eaLnBrk="0" fontAlgn="base" hangingPunct="0">
              <a:lnSpc>
                <a:spcPts val="5000"/>
              </a:lnSpc>
              <a:spcBef>
                <a:spcPts val="0"/>
              </a:spcBef>
              <a:spcAft>
                <a:spcPct val="0"/>
              </a:spcAft>
              <a:buClrTx/>
              <a:buSzTx/>
              <a:buFontTx/>
              <a:buChar char="•"/>
              <a:defRPr/>
            </a:pP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（8）手机严禁带入考场</a:t>
            </a:r>
            <a:endParaRPr kumimoji="0" lang="zh-CN" altLang="en-US" sz="3600" b="1" i="0" u="none" strike="noStrike" cap="none" spc="0" normalizeH="0" baseline="0" noProof="0" dirty="0">
              <a:ln>
                <a:noFill/>
              </a:ln>
              <a:solidFill>
                <a:srgbClr val="003300"/>
              </a:solidFill>
              <a:effectLst>
                <a:outerShdw blurRad="38100" dist="38100" dir="2700000" algn="tl">
                  <a:srgbClr val="000000">
                    <a:alpha val="43137"/>
                  </a:srgbClr>
                </a:outerShdw>
              </a:effectLst>
              <a:uLnTx/>
              <a:uFillTx/>
              <a:latin typeface="+mn-lt"/>
              <a:ea typeface="+mn-ea"/>
              <a:cs typeface="+mn-cs"/>
            </a:endParaRPr>
          </a:p>
          <a:p>
            <a:pPr marL="342900" marR="0" lvl="0" indent="-342900" algn="l" defTabSz="914400" rtl="0" eaLnBrk="0" fontAlgn="base" hangingPunct="0">
              <a:lnSpc>
                <a:spcPts val="5000"/>
              </a:lnSpc>
              <a:spcBef>
                <a:spcPts val="0"/>
              </a:spcBef>
              <a:spcAft>
                <a:spcPct val="0"/>
              </a:spcAft>
              <a:buClrTx/>
              <a:buSzTx/>
              <a:buFontTx/>
              <a:buChar char="•"/>
              <a:defRPr/>
            </a:pP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（9） 4科考前30分钟入场，语文提前35分钟入场</a:t>
            </a:r>
            <a:endParaRPr kumimoji="0" lang="zh-CN" altLang="en-US" sz="3600" b="1" i="0" u="none" strike="noStrike" cap="none" spc="0" normalizeH="0" baseline="0" noProof="0" dirty="0">
              <a:ln>
                <a:noFill/>
              </a:ln>
              <a:solidFill>
                <a:srgbClr val="003300"/>
              </a:solidFill>
              <a:effectLst>
                <a:outerShdw blurRad="38100" dist="38100" dir="2700000" algn="tl">
                  <a:srgbClr val="000000">
                    <a:alpha val="43137"/>
                  </a:srgbClr>
                </a:outerShdw>
              </a:effectLst>
              <a:uLnTx/>
              <a:uFillTx/>
              <a:latin typeface="+mn-lt"/>
              <a:ea typeface="+mn-ea"/>
              <a:cs typeface="+mn-cs"/>
            </a:endParaRPr>
          </a:p>
          <a:p>
            <a:pPr marL="342900" marR="0" lvl="0" indent="-342900" algn="l" defTabSz="914400" rtl="0" eaLnBrk="0" fontAlgn="base" hangingPunct="0">
              <a:lnSpc>
                <a:spcPts val="5000"/>
              </a:lnSpc>
              <a:spcBef>
                <a:spcPts val="0"/>
              </a:spcBef>
              <a:spcAft>
                <a:spcPct val="0"/>
              </a:spcAft>
              <a:buClrTx/>
              <a:buSzTx/>
              <a:buFontTx/>
              <a:buChar char="•"/>
              <a:defRPr/>
            </a:pP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（10）外语科考前15分钟禁止入场，其余科开考15分钟后禁止入场</a:t>
            </a:r>
            <a:endParaRPr kumimoji="0" lang="zh-CN" altLang="en-US" sz="3600" b="1" i="0" u="none" strike="noStrike" cap="none" spc="0" normalizeH="0" baseline="0" noProof="0" dirty="0">
              <a:ln>
                <a:noFill/>
              </a:ln>
              <a:solidFill>
                <a:srgbClr val="003300"/>
              </a:solidFill>
              <a:effectLst>
                <a:outerShdw blurRad="38100" dist="38100" dir="2700000" algn="tl">
                  <a:srgbClr val="000000">
                    <a:alpha val="43137"/>
                  </a:srgbClr>
                </a:outerShdw>
              </a:effectLst>
              <a:uLnTx/>
              <a:uFillTx/>
              <a:latin typeface="+mn-lt"/>
              <a:ea typeface="+mn-ea"/>
              <a:cs typeface="+mn-cs"/>
            </a:endParaRPr>
          </a:p>
          <a:p>
            <a:pPr marL="342900" marR="0" lvl="0" indent="-342900" algn="l" defTabSz="914400" rtl="0" eaLnBrk="0" fontAlgn="base" hangingPunct="0">
              <a:lnSpc>
                <a:spcPts val="5000"/>
              </a:lnSpc>
              <a:spcBef>
                <a:spcPts val="0"/>
              </a:spcBef>
              <a:spcAft>
                <a:spcPct val="0"/>
              </a:spcAft>
              <a:buClrTx/>
              <a:buSzTx/>
              <a:buFontTx/>
              <a:buChar char="•"/>
              <a:defRPr/>
            </a:pPr>
            <a:r>
              <a:rPr lang="zh-CN" altLang="en-US" sz="3600" b="1" noProof="0" dirty="0">
                <a:ln>
                  <a:noFill/>
                </a:ln>
                <a:solidFill>
                  <a:srgbClr val="003300"/>
                </a:solidFill>
                <a:effectLst>
                  <a:outerShdw blurRad="38100" dist="38100" dir="2700000" algn="tl">
                    <a:srgbClr val="000000">
                      <a:alpha val="43137"/>
                    </a:srgbClr>
                  </a:outerShdw>
                </a:effectLst>
                <a:uLnTx/>
                <a:uFillTx/>
                <a:sym typeface="+mn-ea"/>
              </a:rPr>
              <a:t>（11）第一卷用2B铅笔涂在大答题卡上的指定位置，第二卷用0.5黑色签字笔答卷</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p:cNvSpPr>
          <p:nvPr>
            <p:ph idx="1"/>
          </p:nvPr>
        </p:nvSpPr>
        <p:spPr>
          <a:xfrm>
            <a:off x="405765" y="1682750"/>
            <a:ext cx="11511915" cy="3657600"/>
          </a:xfrm>
        </p:spPr>
        <p:txBody>
          <a:bodyPr vert="horz" wrap="square" lIns="91440" tIns="45720" rIns="91440" bIns="45720" anchor="t">
            <a:noAutofit/>
          </a:bodyPr>
          <a:lstStyle/>
          <a:p>
            <a:r>
              <a:rPr lang="en-US" altLang="zh-CN" sz="3600" dirty="0"/>
              <a:t>1</a:t>
            </a:r>
            <a:r>
              <a:rPr lang="zh-CN" altLang="en-US" sz="3600" dirty="0"/>
              <a:t>、和同学和睦相处</a:t>
            </a:r>
          </a:p>
          <a:p>
            <a:r>
              <a:rPr lang="en-US" altLang="zh-CN" sz="3600" dirty="0"/>
              <a:t>2</a:t>
            </a:r>
            <a:r>
              <a:rPr lang="zh-CN" altLang="en-US" sz="3600" dirty="0"/>
              <a:t>、保持健康积极的心态</a:t>
            </a:r>
          </a:p>
          <a:p>
            <a:r>
              <a:rPr lang="en-US" altLang="zh-CN" sz="3600" dirty="0"/>
              <a:t>3</a:t>
            </a:r>
            <a:r>
              <a:rPr lang="zh-CN" altLang="en-US" sz="3600" dirty="0"/>
              <a:t>、珍惜时间，不玩手机，遵守学校规章制度</a:t>
            </a:r>
          </a:p>
          <a:p>
            <a:r>
              <a:rPr lang="en-US" altLang="zh-CN" sz="3600" dirty="0"/>
              <a:t>4</a:t>
            </a:r>
            <a:r>
              <a:rPr lang="zh-CN" altLang="en-US" sz="3600" dirty="0"/>
              <a:t>、不乱扔东西</a:t>
            </a:r>
          </a:p>
          <a:p>
            <a:r>
              <a:rPr lang="en-US" altLang="zh-CN" sz="3600" dirty="0"/>
              <a:t>5</a:t>
            </a:r>
            <a:r>
              <a:rPr lang="zh-CN" altLang="en-US" sz="3600" dirty="0"/>
              <a:t>、保护好学校和自己的财产</a:t>
            </a:r>
          </a:p>
        </p:txBody>
      </p:sp>
      <p:sp>
        <p:nvSpPr>
          <p:cNvPr id="2" name="文本框 1"/>
          <p:cNvSpPr txBox="1"/>
          <p:nvPr/>
        </p:nvSpPr>
        <p:spPr>
          <a:xfrm>
            <a:off x="1727835" y="773430"/>
            <a:ext cx="6888480" cy="829945"/>
          </a:xfrm>
          <a:prstGeom prst="rect">
            <a:avLst/>
          </a:prstGeom>
          <a:noFill/>
        </p:spPr>
        <p:txBody>
          <a:bodyPr wrap="none" rtlCol="0" anchor="t">
            <a:spAutoFit/>
          </a:bodyPr>
          <a:lstStyle/>
          <a:p>
            <a:r>
              <a:rPr lang="zh-CN" altLang="en-US" sz="4800" dirty="0">
                <a:sym typeface="+mn-ea"/>
              </a:rPr>
              <a:t>这几天我们要注意的事：</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9" name="Rectangle 3"/>
          <p:cNvSpPr>
            <a:spLocks noGrp="1"/>
          </p:cNvSpPr>
          <p:nvPr>
            <p:ph idx="1"/>
          </p:nvPr>
        </p:nvSpPr>
        <p:spPr>
          <a:xfrm>
            <a:off x="454025" y="1744980"/>
            <a:ext cx="11409045" cy="4721225"/>
          </a:xfrm>
        </p:spPr>
        <p:txBody>
          <a:bodyPr vert="horz" wrap="square" lIns="91440" tIns="45720" rIns="91440" bIns="45720" anchor="t"/>
          <a:lstStyle/>
          <a:p>
            <a:pPr eaLnBrk="1" hangingPunct="1">
              <a:lnSpc>
                <a:spcPct val="90000"/>
              </a:lnSpc>
            </a:pPr>
            <a:r>
              <a:rPr lang="zh-CN" altLang="en-US" sz="3600" b="1" dirty="0">
                <a:solidFill>
                  <a:srgbClr val="0000FF"/>
                </a:solidFill>
                <a:latin typeface="楷体" panose="02010609060101010101" charset="-122"/>
                <a:ea typeface="楷体" panose="02010609060101010101" charset="-122"/>
              </a:rPr>
              <a:t>在规定的时间内把自己会做的题做完做好就是考试成功！</a:t>
            </a:r>
          </a:p>
          <a:p>
            <a:pPr eaLnBrk="1" hangingPunct="1">
              <a:lnSpc>
                <a:spcPct val="90000"/>
              </a:lnSpc>
            </a:pPr>
            <a:r>
              <a:rPr lang="zh-CN" altLang="en-US" sz="3600" b="1" dirty="0">
                <a:solidFill>
                  <a:srgbClr val="0000FF"/>
                </a:solidFill>
                <a:latin typeface="楷体" panose="02010609060101010101" charset="-122"/>
                <a:ea typeface="楷体" panose="02010609060101010101" charset="-122"/>
              </a:rPr>
              <a:t>做好面对各种困难的心理准备，向最坏处想，向最好处做。</a:t>
            </a:r>
          </a:p>
          <a:p>
            <a:pPr eaLnBrk="1" hangingPunct="1">
              <a:lnSpc>
                <a:spcPct val="90000"/>
              </a:lnSpc>
            </a:pPr>
            <a:r>
              <a:rPr lang="zh-CN" altLang="en-US" sz="3600" b="1" dirty="0">
                <a:solidFill>
                  <a:srgbClr val="0000FF"/>
                </a:solidFill>
                <a:latin typeface="楷体" panose="02010609060101010101" charset="-122"/>
                <a:ea typeface="楷体" panose="02010609060101010101" charset="-122"/>
              </a:rPr>
              <a:t>只求发挥出自己的正常水平，不求超常发挥。</a:t>
            </a:r>
          </a:p>
          <a:p>
            <a:pPr eaLnBrk="1" hangingPunct="1">
              <a:lnSpc>
                <a:spcPct val="90000"/>
              </a:lnSpc>
            </a:pPr>
            <a:r>
              <a:rPr lang="zh-CN" altLang="en-US" sz="3600" b="1" dirty="0">
                <a:solidFill>
                  <a:srgbClr val="0000FF"/>
                </a:solidFill>
                <a:latin typeface="楷体" panose="02010609060101010101" charset="-122"/>
                <a:ea typeface="楷体" panose="02010609060101010101" charset="-122"/>
              </a:rPr>
              <a:t>无论遇到什么困难我们永不放弃！决不能因为一道题或一科的不如意，而影响全局</a:t>
            </a:r>
          </a:p>
          <a:p>
            <a:pPr eaLnBrk="1" hangingPunct="1">
              <a:lnSpc>
                <a:spcPct val="90000"/>
              </a:lnSpc>
            </a:pPr>
            <a:r>
              <a:rPr lang="zh-CN" altLang="en-US" sz="3600" b="1" dirty="0">
                <a:solidFill>
                  <a:srgbClr val="0000FF"/>
                </a:solidFill>
                <a:latin typeface="楷体" panose="02010609060101010101" charset="-122"/>
                <a:ea typeface="楷体" panose="02010609060101010101" charset="-122"/>
              </a:rPr>
              <a:t>高考一天没有结束，一切皆有可能！</a:t>
            </a:r>
          </a:p>
        </p:txBody>
      </p:sp>
      <p:sp>
        <p:nvSpPr>
          <p:cNvPr id="43010" name="Rectangle 2"/>
          <p:cNvSpPr>
            <a:spLocks noGrp="1"/>
          </p:cNvSpPr>
          <p:nvPr>
            <p:ph type="title"/>
          </p:nvPr>
        </p:nvSpPr>
        <p:spPr>
          <a:xfrm>
            <a:off x="3769995" y="610235"/>
            <a:ext cx="4982845" cy="1196975"/>
          </a:xfrm>
        </p:spPr>
        <p:txBody>
          <a:bodyPr vert="horz" wrap="square" lIns="91440" tIns="45720" rIns="91440" bIns="45720" anchor="b">
            <a:normAutofit fontScale="90000"/>
          </a:bodyPr>
          <a:lstStyle/>
          <a:p>
            <a:pPr eaLnBrk="1" hangingPunct="1"/>
            <a:r>
              <a:rPr lang="zh-CN" altLang="en-US" sz="8800" b="1" dirty="0">
                <a:solidFill>
                  <a:srgbClr val="FF3300"/>
                </a:solidFill>
                <a:ea typeface="隶书" panose="02010509060101010101" pitchFamily="49" charset="-122"/>
              </a:rPr>
              <a:t>高考定位</a:t>
            </a:r>
            <a:r>
              <a:rPr lang="zh-CN" altLang="en-US" sz="4000" dirty="0"/>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5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5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5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5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52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21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a:xfrm>
            <a:off x="699770" y="72390"/>
            <a:ext cx="11291570" cy="725805"/>
          </a:xfrm>
        </p:spPr>
        <p:txBody>
          <a:bodyPr vert="horz" wrap="square" lIns="91440" tIns="45720" rIns="91440" bIns="45720" anchor="b">
            <a:noAutofit/>
          </a:bodyPr>
          <a:lstStyle/>
          <a:p>
            <a:pPr eaLnBrk="1" hangingPunct="1"/>
            <a:r>
              <a:rPr lang="zh-CN" altLang="en-US" sz="4400" b="1" dirty="0">
                <a:solidFill>
                  <a:srgbClr val="FF0000"/>
                </a:solidFill>
                <a:latin typeface="楷体" panose="02010609060101010101" charset="-122"/>
                <a:ea typeface="楷体" panose="02010609060101010101" charset="-122"/>
                <a:cs typeface="楷体" panose="02010609060101010101" charset="-122"/>
              </a:rPr>
              <a:t>置之死地而后生 女排</a:t>
            </a:r>
            <a:r>
              <a:rPr lang="en-US" altLang="zh-CN" sz="4400" b="1" dirty="0">
                <a:solidFill>
                  <a:srgbClr val="FF0000"/>
                </a:solidFill>
                <a:latin typeface="楷体" panose="02010609060101010101" charset="-122"/>
                <a:ea typeface="楷体" panose="02010609060101010101" charset="-122"/>
                <a:cs typeface="楷体" panose="02010609060101010101" charset="-122"/>
              </a:rPr>
              <a:t>20</a:t>
            </a:r>
            <a:r>
              <a:rPr lang="zh-CN" altLang="en-US" sz="4400" b="1" dirty="0">
                <a:solidFill>
                  <a:srgbClr val="FF0000"/>
                </a:solidFill>
                <a:latin typeface="楷体" panose="02010609060101010101" charset="-122"/>
                <a:ea typeface="楷体" panose="02010609060101010101" charset="-122"/>
                <a:cs typeface="楷体" panose="02010609060101010101" charset="-122"/>
              </a:rPr>
              <a:t>年后再圆奥运金牌梦</a:t>
            </a:r>
            <a:r>
              <a:rPr lang="zh-CN" altLang="en-US" sz="4400" dirty="0">
                <a:latin typeface="楷体" panose="02010609060101010101" charset="-122"/>
                <a:ea typeface="楷体" panose="02010609060101010101" charset="-122"/>
                <a:cs typeface="楷体" panose="02010609060101010101" charset="-122"/>
              </a:rPr>
              <a:t> </a:t>
            </a:r>
          </a:p>
        </p:txBody>
      </p:sp>
      <p:sp>
        <p:nvSpPr>
          <p:cNvPr id="41987" name="Rectangle 3"/>
          <p:cNvSpPr>
            <a:spLocks noGrp="1"/>
          </p:cNvSpPr>
          <p:nvPr>
            <p:ph idx="1"/>
          </p:nvPr>
        </p:nvSpPr>
        <p:spPr>
          <a:xfrm>
            <a:off x="441325" y="1019810"/>
            <a:ext cx="11184890" cy="3199765"/>
          </a:xfrm>
        </p:spPr>
        <p:txBody>
          <a:bodyPr vert="horz" wrap="square" lIns="91440" tIns="45720" rIns="91440" bIns="45720" anchor="t">
            <a:noAutofit/>
          </a:bodyPr>
          <a:lstStyle/>
          <a:p>
            <a:pPr eaLnBrk="1" hangingPunct="1">
              <a:lnSpc>
                <a:spcPct val="90000"/>
              </a:lnSpc>
            </a:pPr>
            <a:r>
              <a:rPr lang="en-US" altLang="zh-CN" sz="3600" b="1" dirty="0"/>
              <a:t>     </a:t>
            </a:r>
            <a:r>
              <a:rPr lang="zh-CN" altLang="en-US" sz="3600" b="1" dirty="0"/>
              <a:t>一神话的诞生－－中国女排在先失两局的险境下绝地重生，连扳</a:t>
            </a:r>
            <a:r>
              <a:rPr lang="en-US" altLang="zh-CN" sz="3600" b="1" dirty="0"/>
              <a:t>3</a:t>
            </a:r>
            <a:r>
              <a:rPr lang="zh-CN" altLang="en-US" sz="3600" b="1" dirty="0"/>
              <a:t>局战胜俄罗斯队，时隔</a:t>
            </a:r>
            <a:r>
              <a:rPr lang="en-US" altLang="zh-CN" sz="3600" b="1" dirty="0"/>
              <a:t>20</a:t>
            </a:r>
            <a:r>
              <a:rPr lang="zh-CN" altLang="en-US" sz="3600" b="1" dirty="0"/>
              <a:t>年再圆奥运金牌梦。 </a:t>
            </a:r>
          </a:p>
          <a:p>
            <a:pPr eaLnBrk="1" hangingPunct="1">
              <a:lnSpc>
                <a:spcPct val="90000"/>
              </a:lnSpc>
              <a:buNone/>
            </a:pPr>
            <a:r>
              <a:rPr lang="zh-CN" altLang="en-US" sz="3600" b="1" dirty="0"/>
              <a:t>　     </a:t>
            </a:r>
            <a:r>
              <a:rPr lang="en-US" altLang="zh-CN" sz="3600" b="1" dirty="0"/>
              <a:t>28</a:t>
            </a:r>
            <a:r>
              <a:rPr lang="zh-CN" altLang="en-US" sz="3600" b="1" dirty="0"/>
              <a:t>：</a:t>
            </a:r>
            <a:r>
              <a:rPr lang="en-US" altLang="zh-CN" sz="3600" b="1" dirty="0"/>
              <a:t>30</a:t>
            </a:r>
            <a:r>
              <a:rPr lang="zh-CN" altLang="en-US" sz="3600" b="1" dirty="0"/>
              <a:t>和</a:t>
            </a:r>
            <a:r>
              <a:rPr lang="en-US" altLang="zh-CN" sz="3600" b="1" dirty="0"/>
              <a:t>25</a:t>
            </a:r>
            <a:r>
              <a:rPr lang="zh-CN" altLang="en-US" sz="3600" b="1" dirty="0"/>
              <a:t>：</a:t>
            </a:r>
            <a:r>
              <a:rPr lang="en-US" altLang="zh-CN" sz="3600" b="1" dirty="0"/>
              <a:t>27</a:t>
            </a:r>
            <a:r>
              <a:rPr lang="zh-CN" altLang="en-US" sz="3600" b="1" dirty="0"/>
              <a:t>。中国姑娘开局就被俄罗斯队当头打了两闷棍，全场近千名中国球迷也一下懵了，然而，此时的中国姑娘却在场上又是绕着跑、又是相互击掌，好似自己胜了两局，笑意写满面颊。 </a:t>
            </a:r>
          </a:p>
          <a:p>
            <a:pPr eaLnBrk="1" hangingPunct="1">
              <a:lnSpc>
                <a:spcPct val="90000"/>
              </a:lnSpc>
            </a:pPr>
            <a:r>
              <a:rPr lang="zh-CN" altLang="en-US" sz="3600" b="1" dirty="0"/>
              <a:t>     主教练陈中和说：“丢掉头两局后，我告诉队员：你们就按输的打！结果大家心态好，反而越打越勇，越打气势越盛。”  </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040829101910dong082901"/>
          <p:cNvPicPr>
            <a:picLocks noChangeAspect="1"/>
          </p:cNvPicPr>
          <p:nvPr/>
        </p:nvPicPr>
        <p:blipFill>
          <a:blip r:embed="rId2" cstate="print"/>
          <a:stretch>
            <a:fillRect/>
          </a:stretch>
        </p:blipFill>
        <p:spPr>
          <a:xfrm>
            <a:off x="14605" y="0"/>
            <a:ext cx="12183110" cy="6858000"/>
          </a:xfrm>
          <a:prstGeom prst="rect">
            <a:avLst/>
          </a:prstGeom>
          <a:noFill/>
          <a:ln w="9525">
            <a:noFill/>
          </a:ln>
        </p:spPr>
      </p:pic>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04082904502108290124"/>
          <p:cNvPicPr>
            <a:picLocks noChangeAspect="1"/>
          </p:cNvPicPr>
          <p:nvPr/>
        </p:nvPicPr>
        <p:blipFill>
          <a:blip r:embed="rId4" cstate="print"/>
          <a:stretch>
            <a:fillRect/>
          </a:stretch>
        </p:blipFill>
        <p:spPr>
          <a:xfrm>
            <a:off x="0" y="0"/>
            <a:ext cx="12184380" cy="6858000"/>
          </a:xfrm>
          <a:prstGeom prst="rect">
            <a:avLst/>
          </a:prstGeom>
          <a:noFill/>
          <a:ln w="9525">
            <a:noFill/>
          </a:ln>
        </p:spPr>
      </p:pic>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2291796dd82041d94216941a"/>
          <p:cNvPicPr>
            <a:picLocks noGrp="1" noChangeAspect="1"/>
          </p:cNvPicPr>
          <p:nvPr>
            <p:ph type="subTitle" idx="1"/>
          </p:nvPr>
        </p:nvPicPr>
        <p:blipFill>
          <a:blip r:embed="rId4" cstate="print"/>
          <a:srcRect/>
          <a:stretch>
            <a:fillRect/>
          </a:stretch>
        </p:blipFill>
        <p:spPr>
          <a:xfrm>
            <a:off x="0" y="0"/>
            <a:ext cx="12235180" cy="6858000"/>
          </a:xfrm>
        </p:spPr>
      </p:pic>
      <p:sp>
        <p:nvSpPr>
          <p:cNvPr id="261123" name="Rectangle 3"/>
          <p:cNvSpPr>
            <a:spLocks noGrp="1" noChangeArrowheads="1"/>
          </p:cNvSpPr>
          <p:nvPr>
            <p:ph type="ctrTitle"/>
          </p:nvPr>
        </p:nvSpPr>
        <p:spPr>
          <a:xfrm>
            <a:off x="3192145" y="5066665"/>
            <a:ext cx="6688455" cy="1224280"/>
          </a:xfrm>
        </p:spPr>
        <p:txBody>
          <a:bodyPr vert="horz" wrap="square" lIns="91440" tIns="45720" rIns="91440" bIns="45720" numCol="1" anchor="ctr" anchorCtr="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54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mj-lt"/>
                <a:ea typeface="+mj-ea"/>
                <a:cs typeface="+mj-cs"/>
              </a:rPr>
              <a:t>笑迎高考 为自己加油</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0642" name="Object 2"/>
          <p:cNvGraphicFramePr>
            <a:graphicFrameLocks/>
          </p:cNvGraphicFramePr>
          <p:nvPr/>
        </p:nvGraphicFramePr>
        <p:xfrm>
          <a:off x="7772400" y="3057525"/>
          <a:ext cx="1822450" cy="2154238"/>
        </p:xfrm>
        <a:graphic>
          <a:graphicData uri="http://schemas.openxmlformats.org/presentationml/2006/ole">
            <p:oleObj spid="_x0000_s3080" r:id="rId3" imgW="2573338" imgH="5222875" progId="">
              <p:embed/>
            </p:oleObj>
          </a:graphicData>
        </a:graphic>
      </p:graphicFrame>
      <p:graphicFrame>
        <p:nvGraphicFramePr>
          <p:cNvPr id="240643" name="Object 3"/>
          <p:cNvGraphicFramePr>
            <a:graphicFrameLocks/>
          </p:cNvGraphicFramePr>
          <p:nvPr/>
        </p:nvGraphicFramePr>
        <p:xfrm>
          <a:off x="4800600" y="4800600"/>
          <a:ext cx="1981200" cy="1327150"/>
        </p:xfrm>
        <a:graphic>
          <a:graphicData uri="http://schemas.openxmlformats.org/presentationml/2006/ole">
            <p:oleObj spid="_x0000_s3078" r:id="rId4" imgW="913486" imgH="1176833" progId="">
              <p:embed/>
            </p:oleObj>
          </a:graphicData>
        </a:graphic>
      </p:graphicFrame>
      <p:graphicFrame>
        <p:nvGraphicFramePr>
          <p:cNvPr id="240644" name="Object 4"/>
          <p:cNvGraphicFramePr>
            <a:graphicFrameLocks/>
          </p:cNvGraphicFramePr>
          <p:nvPr/>
        </p:nvGraphicFramePr>
        <p:xfrm>
          <a:off x="7391400" y="381000"/>
          <a:ext cx="1371600" cy="1854200"/>
        </p:xfrm>
        <a:graphic>
          <a:graphicData uri="http://schemas.openxmlformats.org/presentationml/2006/ole">
            <p:oleObj spid="_x0000_s3076" r:id="rId5" imgW="516120" imgH="1118107" progId="">
              <p:embed/>
            </p:oleObj>
          </a:graphicData>
        </a:graphic>
      </p:graphicFrame>
      <p:graphicFrame>
        <p:nvGraphicFramePr>
          <p:cNvPr id="240645" name="Object 5"/>
          <p:cNvGraphicFramePr>
            <a:graphicFrameLocks/>
          </p:cNvGraphicFramePr>
          <p:nvPr/>
        </p:nvGraphicFramePr>
        <p:xfrm>
          <a:off x="2286000" y="3810000"/>
          <a:ext cx="1400175" cy="1770063"/>
        </p:xfrm>
        <a:graphic>
          <a:graphicData uri="http://schemas.openxmlformats.org/presentationml/2006/ole">
            <p:oleObj spid="_x0000_s3079" r:id="rId6" imgW="2560638" imgH="3535363" progId="">
              <p:embed/>
            </p:oleObj>
          </a:graphicData>
        </a:graphic>
      </p:graphicFrame>
      <p:graphicFrame>
        <p:nvGraphicFramePr>
          <p:cNvPr id="240646" name="Object 6"/>
          <p:cNvGraphicFramePr>
            <a:graphicFrameLocks/>
          </p:cNvGraphicFramePr>
          <p:nvPr/>
        </p:nvGraphicFramePr>
        <p:xfrm>
          <a:off x="2590800" y="457200"/>
          <a:ext cx="1420813" cy="2141538"/>
        </p:xfrm>
        <a:graphic>
          <a:graphicData uri="http://schemas.openxmlformats.org/presentationml/2006/ole">
            <p:oleObj spid="_x0000_s3077" r:id="rId7" imgW="1431925" imgH="3436938" progId="">
              <p:embed/>
            </p:oleObj>
          </a:graphicData>
        </a:graphic>
      </p:graphicFrame>
      <p:sp>
        <p:nvSpPr>
          <p:cNvPr id="240647" name="Oval 7"/>
          <p:cNvSpPr/>
          <p:nvPr/>
        </p:nvSpPr>
        <p:spPr>
          <a:xfrm>
            <a:off x="4970780" y="885825"/>
            <a:ext cx="1905000" cy="3886200"/>
          </a:xfrm>
          <a:prstGeom prst="ellipse">
            <a:avLst/>
          </a:prstGeom>
          <a:solidFill>
            <a:srgbClr val="CC00CC"/>
          </a:solidFill>
          <a:ln w="9525" cap="flat" cmpd="sng">
            <a:solidFill>
              <a:srgbClr val="000000"/>
            </a:solidFill>
            <a:prstDash val="solid"/>
            <a:headEnd type="none" w="med" len="med"/>
            <a:tailEnd type="none" w="med" len="med"/>
          </a:ln>
        </p:spPr>
        <p:txBody>
          <a:bodyPr wrap="none" anchor="ctr"/>
          <a:lstStyle/>
          <a:p>
            <a:pPr algn="ctr"/>
            <a:r>
              <a:rPr lang="zh-CN" altLang="en-US" sz="4000" b="1" dirty="0">
                <a:solidFill>
                  <a:schemeClr val="bg1"/>
                </a:solidFill>
                <a:latin typeface="Times New Roman" panose="02020603050405020304" pitchFamily="18" charset="0"/>
                <a:ea typeface="楷体_GB2312" panose="02010609030101010101" charset="-122"/>
              </a:rPr>
              <a:t>现在</a:t>
            </a:r>
          </a:p>
          <a:p>
            <a:pPr algn="ctr"/>
            <a:r>
              <a:rPr lang="zh-CN" altLang="en-US" sz="4000" b="1" dirty="0">
                <a:solidFill>
                  <a:schemeClr val="bg1"/>
                </a:solidFill>
                <a:latin typeface="Times New Roman" panose="02020603050405020304" pitchFamily="18" charset="0"/>
                <a:ea typeface="楷体_GB2312" panose="02010609030101010101" charset="-122"/>
              </a:rPr>
              <a:t>你的</a:t>
            </a:r>
          </a:p>
          <a:p>
            <a:pPr algn="ctr"/>
            <a:r>
              <a:rPr lang="zh-CN" altLang="en-US" sz="4000" b="1" dirty="0">
                <a:solidFill>
                  <a:schemeClr val="bg1"/>
                </a:solidFill>
                <a:latin typeface="Times New Roman" panose="02020603050405020304" pitchFamily="18" charset="0"/>
                <a:ea typeface="楷体_GB2312" panose="02010609030101010101" charset="-122"/>
              </a:rPr>
              <a:t>情绪</a:t>
            </a:r>
          </a:p>
          <a:p>
            <a:pPr algn="ctr"/>
            <a:r>
              <a:rPr lang="zh-CN" altLang="en-US" sz="4000" b="1" dirty="0">
                <a:solidFill>
                  <a:schemeClr val="bg1"/>
                </a:solidFill>
                <a:latin typeface="Times New Roman" panose="02020603050405020304" pitchFamily="18" charset="0"/>
                <a:ea typeface="楷体_GB2312" panose="02010609030101010101" charset="-122"/>
              </a:rPr>
              <a:t>与感</a:t>
            </a:r>
          </a:p>
          <a:p>
            <a:pPr algn="ctr"/>
            <a:r>
              <a:rPr lang="zh-CN" altLang="en-US" sz="4000" b="1" dirty="0">
                <a:solidFill>
                  <a:schemeClr val="bg1"/>
                </a:solidFill>
                <a:latin typeface="Times New Roman" panose="02020603050405020304" pitchFamily="18" charset="0"/>
                <a:ea typeface="楷体_GB2312" panose="02010609030101010101" charset="-122"/>
              </a:rPr>
              <a:t>觉是</a:t>
            </a:r>
          </a:p>
        </p:txBody>
      </p:sp>
      <p:sp>
        <p:nvSpPr>
          <p:cNvPr id="240648" name="Text Box 8"/>
          <p:cNvSpPr txBox="1"/>
          <p:nvPr/>
        </p:nvSpPr>
        <p:spPr>
          <a:xfrm>
            <a:off x="2514600" y="2743200"/>
            <a:ext cx="1143000" cy="521970"/>
          </a:xfrm>
          <a:prstGeom prst="rect">
            <a:avLst/>
          </a:prstGeom>
          <a:noFill/>
          <a:ln w="9525">
            <a:noFill/>
          </a:ln>
        </p:spPr>
        <p:txBody>
          <a:bodyPr>
            <a:spAutoFit/>
          </a:bodyPr>
          <a:lstStyle/>
          <a:p>
            <a:pPr>
              <a:spcBef>
                <a:spcPct val="50000"/>
              </a:spcBef>
            </a:pPr>
            <a:r>
              <a:rPr lang="zh-CN" altLang="en-US" sz="2800" i="1" dirty="0">
                <a:solidFill>
                  <a:schemeClr val="tx1"/>
                </a:solidFill>
                <a:latin typeface="Times New Roman" panose="02020603050405020304" pitchFamily="18" charset="0"/>
                <a:ea typeface="楷体_GB2312" panose="02010609030101010101" charset="-122"/>
              </a:rPr>
              <a:t>自信</a:t>
            </a:r>
          </a:p>
        </p:txBody>
      </p:sp>
      <p:sp>
        <p:nvSpPr>
          <p:cNvPr id="240649" name="Text Box 9"/>
          <p:cNvSpPr txBox="1"/>
          <p:nvPr/>
        </p:nvSpPr>
        <p:spPr>
          <a:xfrm>
            <a:off x="2514600" y="5715000"/>
            <a:ext cx="1371600" cy="521970"/>
          </a:xfrm>
          <a:prstGeom prst="rect">
            <a:avLst/>
          </a:prstGeom>
          <a:noFill/>
          <a:ln w="9525">
            <a:noFill/>
          </a:ln>
        </p:spPr>
        <p:txBody>
          <a:bodyPr>
            <a:spAutoFit/>
          </a:bodyPr>
          <a:lstStyle/>
          <a:p>
            <a:pPr>
              <a:spcBef>
                <a:spcPct val="50000"/>
              </a:spcBef>
            </a:pPr>
            <a:r>
              <a:rPr lang="zh-CN" altLang="en-US" sz="2800" i="1" dirty="0">
                <a:solidFill>
                  <a:schemeClr val="tx1"/>
                </a:solidFill>
                <a:latin typeface="Times New Roman" panose="02020603050405020304" pitchFamily="18" charset="0"/>
                <a:ea typeface="楷体_GB2312" panose="02010609030101010101" charset="-122"/>
              </a:rPr>
              <a:t>自然</a:t>
            </a:r>
          </a:p>
        </p:txBody>
      </p:sp>
      <p:sp>
        <p:nvSpPr>
          <p:cNvPr id="240650" name="Text Box 10"/>
          <p:cNvSpPr txBox="1"/>
          <p:nvPr/>
        </p:nvSpPr>
        <p:spPr>
          <a:xfrm>
            <a:off x="4648200" y="6096000"/>
            <a:ext cx="2362200" cy="521970"/>
          </a:xfrm>
          <a:prstGeom prst="rect">
            <a:avLst/>
          </a:prstGeom>
          <a:noFill/>
          <a:ln w="9525">
            <a:noFill/>
          </a:ln>
        </p:spPr>
        <p:txBody>
          <a:bodyPr>
            <a:spAutoFit/>
          </a:bodyPr>
          <a:lstStyle/>
          <a:p>
            <a:pPr>
              <a:spcBef>
                <a:spcPct val="50000"/>
              </a:spcBef>
            </a:pPr>
            <a:r>
              <a:rPr lang="zh-CN" altLang="en-US" sz="2800" i="1" dirty="0">
                <a:solidFill>
                  <a:schemeClr val="tx1"/>
                </a:solidFill>
                <a:latin typeface="Times New Roman" panose="02020603050405020304" pitchFamily="18" charset="0"/>
                <a:ea typeface="黑体" panose="02010600030101010101" charset="-122"/>
              </a:rPr>
              <a:t>等我的好消息</a:t>
            </a:r>
          </a:p>
        </p:txBody>
      </p:sp>
      <p:sp>
        <p:nvSpPr>
          <p:cNvPr id="240651" name="Text Box 11"/>
          <p:cNvSpPr txBox="1"/>
          <p:nvPr/>
        </p:nvSpPr>
        <p:spPr>
          <a:xfrm>
            <a:off x="10730230" y="5461000"/>
            <a:ext cx="1295400" cy="521970"/>
          </a:xfrm>
          <a:prstGeom prst="rect">
            <a:avLst/>
          </a:prstGeom>
          <a:noFill/>
          <a:ln w="9525">
            <a:noFill/>
          </a:ln>
        </p:spPr>
        <p:txBody>
          <a:bodyPr>
            <a:spAutoFit/>
          </a:bodyPr>
          <a:lstStyle/>
          <a:p>
            <a:pPr>
              <a:spcBef>
                <a:spcPct val="50000"/>
              </a:spcBef>
            </a:pPr>
            <a:r>
              <a:rPr lang="zh-CN" altLang="en-US" sz="2800" i="1" dirty="0">
                <a:solidFill>
                  <a:schemeClr val="tx1"/>
                </a:solidFill>
                <a:latin typeface="Times New Roman" panose="02020603050405020304" pitchFamily="18" charset="0"/>
                <a:ea typeface="楷体_GB2312" panose="02010609030101010101" charset="-122"/>
              </a:rPr>
              <a:t>放松</a:t>
            </a:r>
          </a:p>
        </p:txBody>
      </p:sp>
      <p:sp>
        <p:nvSpPr>
          <p:cNvPr id="240652" name="Text Box 12"/>
          <p:cNvSpPr txBox="1"/>
          <p:nvPr/>
        </p:nvSpPr>
        <p:spPr>
          <a:xfrm>
            <a:off x="7772400" y="2362200"/>
            <a:ext cx="1143000" cy="521970"/>
          </a:xfrm>
          <a:prstGeom prst="rect">
            <a:avLst/>
          </a:prstGeom>
          <a:noFill/>
          <a:ln w="9525">
            <a:noFill/>
          </a:ln>
        </p:spPr>
        <p:txBody>
          <a:bodyPr>
            <a:spAutoFit/>
          </a:bodyPr>
          <a:lstStyle/>
          <a:p>
            <a:pPr>
              <a:spcBef>
                <a:spcPct val="50000"/>
              </a:spcBef>
            </a:pPr>
            <a:r>
              <a:rPr lang="zh-CN" altLang="en-US" sz="2800" i="1" dirty="0">
                <a:solidFill>
                  <a:schemeClr val="tx1"/>
                </a:solidFill>
                <a:latin typeface="Times New Roman" panose="02020603050405020304" pitchFamily="18" charset="0"/>
                <a:ea typeface="楷体_GB2312" panose="02010609030101010101" charset="-122"/>
              </a:rPr>
              <a:t>快乐</a:t>
            </a:r>
          </a:p>
        </p:txBody>
      </p:sp>
      <p:pic>
        <p:nvPicPr>
          <p:cNvPr id="1037" name="Picture 13" descr="u=1564699085,2524685011&amp;fm=15&amp;gp=0"/>
          <p:cNvPicPr>
            <a:picLocks noChangeAspect="1"/>
          </p:cNvPicPr>
          <p:nvPr/>
        </p:nvPicPr>
        <p:blipFill>
          <a:blip r:embed="rId8" cstate="print"/>
          <a:stretch>
            <a:fillRect/>
          </a:stretch>
        </p:blipFill>
        <p:spPr>
          <a:xfrm>
            <a:off x="800735" y="0"/>
            <a:ext cx="1974215" cy="1480820"/>
          </a:xfrm>
          <a:prstGeom prst="rect">
            <a:avLst/>
          </a:prstGeom>
          <a:noFill/>
          <a:ln w="9525">
            <a:noFill/>
          </a:ln>
        </p:spPr>
      </p:pic>
      <p:pic>
        <p:nvPicPr>
          <p:cNvPr id="1038" name="Picture 14" descr="u=1887342455,2758080372&amp;fm=15&amp;gp=0"/>
          <p:cNvPicPr>
            <a:picLocks noChangeAspect="1"/>
          </p:cNvPicPr>
          <p:nvPr/>
        </p:nvPicPr>
        <p:blipFill>
          <a:blip r:embed="rId9" cstate="print"/>
          <a:stretch>
            <a:fillRect/>
          </a:stretch>
        </p:blipFill>
        <p:spPr>
          <a:xfrm>
            <a:off x="8763000" y="-8890"/>
            <a:ext cx="2256155" cy="1498600"/>
          </a:xfrm>
          <a:prstGeom prst="rect">
            <a:avLst/>
          </a:prstGeom>
          <a:noFill/>
          <a:ln w="9525">
            <a:noFill/>
          </a:ln>
        </p:spPr>
      </p:pic>
      <p:pic>
        <p:nvPicPr>
          <p:cNvPr id="240655" name="Picture 15" descr="u=4249279144,1807204423&amp;fm=0&amp;gp=0"/>
          <p:cNvPicPr>
            <a:picLocks noChangeAspect="1"/>
          </p:cNvPicPr>
          <p:nvPr/>
        </p:nvPicPr>
        <p:blipFill>
          <a:blip r:embed="rId10" cstate="print"/>
          <a:stretch>
            <a:fillRect/>
          </a:stretch>
        </p:blipFill>
        <p:spPr>
          <a:xfrm>
            <a:off x="9334500" y="5309235"/>
            <a:ext cx="1333500" cy="1333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0647"/>
                                        </p:tgtEl>
                                        <p:attrNameLst>
                                          <p:attrName>style.visibility</p:attrName>
                                        </p:attrNameLst>
                                      </p:cBhvr>
                                      <p:to>
                                        <p:strVal val="visible"/>
                                      </p:to>
                                    </p:set>
                                    <p:animEffect transition="in" filter="blinds(horizontal)">
                                      <p:cBhvr>
                                        <p:cTn id="7" dur="2000"/>
                                        <p:tgtEl>
                                          <p:spTgt spid="2406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nodeType="clickEffect">
                                  <p:stCondLst>
                                    <p:cond delay="0"/>
                                  </p:stCondLst>
                                  <p:childTnLst>
                                    <p:set>
                                      <p:cBhvr>
                                        <p:cTn id="11" dur="1" fill="hold">
                                          <p:stCondLst>
                                            <p:cond delay="0"/>
                                          </p:stCondLst>
                                        </p:cTn>
                                        <p:tgtEl>
                                          <p:spTgt spid="240646"/>
                                        </p:tgtEl>
                                        <p:attrNameLst>
                                          <p:attrName>style.visibility</p:attrName>
                                        </p:attrNameLst>
                                      </p:cBhvr>
                                      <p:to>
                                        <p:strVal val="visible"/>
                                      </p:to>
                                    </p:set>
                                    <p:animEffect transition="in" filter="blinds(vertical)">
                                      <p:cBhvr>
                                        <p:cTn id="12" dur="2000"/>
                                        <p:tgtEl>
                                          <p:spTgt spid="240646"/>
                                        </p:tgtEl>
                                      </p:cBhvr>
                                    </p:animEffect>
                                  </p:childTnLst>
                                </p:cTn>
                              </p:par>
                              <p:par>
                                <p:cTn id="13" presetID="3" presetClass="entr" presetSubtype="5" fill="hold" grpId="0" nodeType="withEffect">
                                  <p:stCondLst>
                                    <p:cond delay="0"/>
                                  </p:stCondLst>
                                  <p:childTnLst>
                                    <p:set>
                                      <p:cBhvr>
                                        <p:cTn id="14" dur="1" fill="hold">
                                          <p:stCondLst>
                                            <p:cond delay="0"/>
                                          </p:stCondLst>
                                        </p:cTn>
                                        <p:tgtEl>
                                          <p:spTgt spid="240648"/>
                                        </p:tgtEl>
                                        <p:attrNameLst>
                                          <p:attrName>style.visibility</p:attrName>
                                        </p:attrNameLst>
                                      </p:cBhvr>
                                      <p:to>
                                        <p:strVal val="visible"/>
                                      </p:to>
                                    </p:set>
                                    <p:animEffect transition="in" filter="blinds(vertical)">
                                      <p:cBhvr>
                                        <p:cTn id="15" dur="2000"/>
                                        <p:tgtEl>
                                          <p:spTgt spid="240648"/>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5" fill="hold" nodeType="clickEffect">
                                  <p:stCondLst>
                                    <p:cond delay="0"/>
                                  </p:stCondLst>
                                  <p:childTnLst>
                                    <p:set>
                                      <p:cBhvr>
                                        <p:cTn id="19" dur="1" fill="hold">
                                          <p:stCondLst>
                                            <p:cond delay="0"/>
                                          </p:stCondLst>
                                        </p:cTn>
                                        <p:tgtEl>
                                          <p:spTgt spid="240645"/>
                                        </p:tgtEl>
                                        <p:attrNameLst>
                                          <p:attrName>style.visibility</p:attrName>
                                        </p:attrNameLst>
                                      </p:cBhvr>
                                      <p:to>
                                        <p:strVal val="visible"/>
                                      </p:to>
                                    </p:set>
                                    <p:animEffect transition="in" filter="blinds(vertical)">
                                      <p:cBhvr>
                                        <p:cTn id="20" dur="2000"/>
                                        <p:tgtEl>
                                          <p:spTgt spid="240645"/>
                                        </p:tgtEl>
                                      </p:cBhvr>
                                    </p:animEffect>
                                  </p:childTnLst>
                                </p:cTn>
                              </p:par>
                              <p:par>
                                <p:cTn id="21" presetID="3" presetClass="entr" presetSubtype="5" fill="hold" grpId="0" nodeType="withEffect">
                                  <p:stCondLst>
                                    <p:cond delay="0"/>
                                  </p:stCondLst>
                                  <p:childTnLst>
                                    <p:set>
                                      <p:cBhvr>
                                        <p:cTn id="22" dur="1" fill="hold">
                                          <p:stCondLst>
                                            <p:cond delay="0"/>
                                          </p:stCondLst>
                                        </p:cTn>
                                        <p:tgtEl>
                                          <p:spTgt spid="240649"/>
                                        </p:tgtEl>
                                        <p:attrNameLst>
                                          <p:attrName>style.visibility</p:attrName>
                                        </p:attrNameLst>
                                      </p:cBhvr>
                                      <p:to>
                                        <p:strVal val="visible"/>
                                      </p:to>
                                    </p:set>
                                    <p:animEffect transition="in" filter="blinds(vertical)">
                                      <p:cBhvr>
                                        <p:cTn id="23" dur="2000"/>
                                        <p:tgtEl>
                                          <p:spTgt spid="24064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5" fill="hold" nodeType="clickEffect">
                                  <p:stCondLst>
                                    <p:cond delay="0"/>
                                  </p:stCondLst>
                                  <p:childTnLst>
                                    <p:set>
                                      <p:cBhvr>
                                        <p:cTn id="27" dur="1" fill="hold">
                                          <p:stCondLst>
                                            <p:cond delay="0"/>
                                          </p:stCondLst>
                                        </p:cTn>
                                        <p:tgtEl>
                                          <p:spTgt spid="240644"/>
                                        </p:tgtEl>
                                        <p:attrNameLst>
                                          <p:attrName>style.visibility</p:attrName>
                                        </p:attrNameLst>
                                      </p:cBhvr>
                                      <p:to>
                                        <p:strVal val="visible"/>
                                      </p:to>
                                    </p:set>
                                    <p:animEffect transition="in" filter="blinds(vertical)">
                                      <p:cBhvr>
                                        <p:cTn id="28" dur="2000"/>
                                        <p:tgtEl>
                                          <p:spTgt spid="240644"/>
                                        </p:tgtEl>
                                      </p:cBhvr>
                                    </p:animEffect>
                                  </p:childTnLst>
                                </p:cTn>
                              </p:par>
                              <p:par>
                                <p:cTn id="29" presetID="3" presetClass="entr" presetSubtype="5" fill="hold" grpId="0" nodeType="withEffect">
                                  <p:stCondLst>
                                    <p:cond delay="0"/>
                                  </p:stCondLst>
                                  <p:childTnLst>
                                    <p:set>
                                      <p:cBhvr>
                                        <p:cTn id="30" dur="1" fill="hold">
                                          <p:stCondLst>
                                            <p:cond delay="0"/>
                                          </p:stCondLst>
                                        </p:cTn>
                                        <p:tgtEl>
                                          <p:spTgt spid="240652"/>
                                        </p:tgtEl>
                                        <p:attrNameLst>
                                          <p:attrName>style.visibility</p:attrName>
                                        </p:attrNameLst>
                                      </p:cBhvr>
                                      <p:to>
                                        <p:strVal val="visible"/>
                                      </p:to>
                                    </p:set>
                                    <p:animEffect transition="in" filter="blinds(vertical)">
                                      <p:cBhvr>
                                        <p:cTn id="31" dur="2000"/>
                                        <p:tgtEl>
                                          <p:spTgt spid="240652"/>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nodeType="clickEffect">
                                  <p:stCondLst>
                                    <p:cond delay="0"/>
                                  </p:stCondLst>
                                  <p:childTnLst>
                                    <p:set>
                                      <p:cBhvr>
                                        <p:cTn id="35" dur="1" fill="hold">
                                          <p:stCondLst>
                                            <p:cond delay="0"/>
                                          </p:stCondLst>
                                        </p:cTn>
                                        <p:tgtEl>
                                          <p:spTgt spid="240642"/>
                                        </p:tgtEl>
                                        <p:attrNameLst>
                                          <p:attrName>style.visibility</p:attrName>
                                        </p:attrNameLst>
                                      </p:cBhvr>
                                      <p:to>
                                        <p:strVal val="visible"/>
                                      </p:to>
                                    </p:set>
                                    <p:animEffect transition="in" filter="blinds(vertical)">
                                      <p:cBhvr>
                                        <p:cTn id="36" dur="2000"/>
                                        <p:tgtEl>
                                          <p:spTgt spid="240642"/>
                                        </p:tgtEl>
                                      </p:cBhvr>
                                    </p:animEffect>
                                  </p:childTnLst>
                                </p:cTn>
                              </p:par>
                              <p:par>
                                <p:cTn id="37" presetID="3" presetClass="entr" presetSubtype="5" fill="hold" grpId="0" nodeType="withEffect">
                                  <p:stCondLst>
                                    <p:cond delay="0"/>
                                  </p:stCondLst>
                                  <p:childTnLst>
                                    <p:set>
                                      <p:cBhvr>
                                        <p:cTn id="38" dur="1" fill="hold">
                                          <p:stCondLst>
                                            <p:cond delay="0"/>
                                          </p:stCondLst>
                                        </p:cTn>
                                        <p:tgtEl>
                                          <p:spTgt spid="240651"/>
                                        </p:tgtEl>
                                        <p:attrNameLst>
                                          <p:attrName>style.visibility</p:attrName>
                                        </p:attrNameLst>
                                      </p:cBhvr>
                                      <p:to>
                                        <p:strVal val="visible"/>
                                      </p:to>
                                    </p:set>
                                    <p:animEffect transition="in" filter="blinds(vertical)">
                                      <p:cBhvr>
                                        <p:cTn id="39" dur="2000"/>
                                        <p:tgtEl>
                                          <p:spTgt spid="240651"/>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240643"/>
                                        </p:tgtEl>
                                        <p:attrNameLst>
                                          <p:attrName>style.visibility</p:attrName>
                                        </p:attrNameLst>
                                      </p:cBhvr>
                                      <p:to>
                                        <p:strVal val="visible"/>
                                      </p:to>
                                    </p:set>
                                    <p:anim calcmode="lin" valueType="num">
                                      <p:cBhvr additive="base">
                                        <p:cTn id="44" dur="2000" fill="hold"/>
                                        <p:tgtEl>
                                          <p:spTgt spid="240643"/>
                                        </p:tgtEl>
                                        <p:attrNameLst>
                                          <p:attrName>ppt_x</p:attrName>
                                        </p:attrNameLst>
                                      </p:cBhvr>
                                      <p:tavLst>
                                        <p:tav tm="0">
                                          <p:val>
                                            <p:strVal val="#ppt_x"/>
                                          </p:val>
                                        </p:tav>
                                        <p:tav tm="100000">
                                          <p:val>
                                            <p:strVal val="#ppt_x"/>
                                          </p:val>
                                        </p:tav>
                                      </p:tavLst>
                                    </p:anim>
                                    <p:anim calcmode="lin" valueType="num">
                                      <p:cBhvr additive="base">
                                        <p:cTn id="45" dur="2000" fill="hold"/>
                                        <p:tgtEl>
                                          <p:spTgt spid="24064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40650"/>
                                        </p:tgtEl>
                                        <p:attrNameLst>
                                          <p:attrName>style.visibility</p:attrName>
                                        </p:attrNameLst>
                                      </p:cBhvr>
                                      <p:to>
                                        <p:strVal val="visible"/>
                                      </p:to>
                                    </p:set>
                                    <p:anim calcmode="lin" valueType="num">
                                      <p:cBhvr additive="base">
                                        <p:cTn id="48" dur="2000" fill="hold"/>
                                        <p:tgtEl>
                                          <p:spTgt spid="240650"/>
                                        </p:tgtEl>
                                        <p:attrNameLst>
                                          <p:attrName>ppt_x</p:attrName>
                                        </p:attrNameLst>
                                      </p:cBhvr>
                                      <p:tavLst>
                                        <p:tav tm="0">
                                          <p:val>
                                            <p:strVal val="#ppt_x"/>
                                          </p:val>
                                        </p:tav>
                                        <p:tav tm="100000">
                                          <p:val>
                                            <p:strVal val="#ppt_x"/>
                                          </p:val>
                                        </p:tav>
                                      </p:tavLst>
                                    </p:anim>
                                    <p:anim calcmode="lin" valueType="num">
                                      <p:cBhvr additive="base">
                                        <p:cTn id="49" dur="2000" fill="hold"/>
                                        <p:tgtEl>
                                          <p:spTgt spid="24065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9" fill="hold" nodeType="clickEffect">
                                  <p:stCondLst>
                                    <p:cond delay="0"/>
                                  </p:stCondLst>
                                  <p:childTnLst>
                                    <p:set>
                                      <p:cBhvr>
                                        <p:cTn id="53" dur="1" fill="hold">
                                          <p:stCondLst>
                                            <p:cond delay="0"/>
                                          </p:stCondLst>
                                        </p:cTn>
                                        <p:tgtEl>
                                          <p:spTgt spid="240655"/>
                                        </p:tgtEl>
                                        <p:attrNameLst>
                                          <p:attrName>style.visibility</p:attrName>
                                        </p:attrNameLst>
                                      </p:cBhvr>
                                      <p:to>
                                        <p:strVal val="visible"/>
                                      </p:to>
                                    </p:set>
                                    <p:anim calcmode="lin" valueType="num">
                                      <p:cBhvr additive="base">
                                        <p:cTn id="54" dur="5000" fill="hold"/>
                                        <p:tgtEl>
                                          <p:spTgt spid="240655"/>
                                        </p:tgtEl>
                                        <p:attrNameLst>
                                          <p:attrName>ppt_x</p:attrName>
                                        </p:attrNameLst>
                                      </p:cBhvr>
                                      <p:tavLst>
                                        <p:tav tm="0">
                                          <p:val>
                                            <p:strVal val="0-#ppt_w/2"/>
                                          </p:val>
                                        </p:tav>
                                        <p:tav tm="100000">
                                          <p:val>
                                            <p:strVal val="#ppt_x"/>
                                          </p:val>
                                        </p:tav>
                                      </p:tavLst>
                                    </p:anim>
                                    <p:anim calcmode="lin" valueType="num">
                                      <p:cBhvr additive="base">
                                        <p:cTn id="55" dur="5000" fill="hold"/>
                                        <p:tgtEl>
                                          <p:spTgt spid="24065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647" grpId="0" bldLvl="0" animBg="1"/>
      <p:bldP spid="240648" grpId="0"/>
      <p:bldP spid="240649" grpId="0"/>
      <p:bldP spid="240650" grpId="0"/>
      <p:bldP spid="240651" grpId="0"/>
      <p:bldP spid="2406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Grp="1" noChangeAspect="1"/>
          </p:cNvPicPr>
          <p:nvPr>
            <p:ph type="body"/>
          </p:nvPr>
        </p:nvPicPr>
        <p:blipFill>
          <a:blip r:embed="rId2" cstate="print">
            <a:lum bright="12000" contrast="12000"/>
          </a:blip>
          <a:srcRect/>
          <a:stretch>
            <a:fillRect/>
          </a:stretch>
        </p:blipFill>
        <p:spPr>
          <a:xfrm>
            <a:off x="-5715" y="0"/>
            <a:ext cx="12167870" cy="6858000"/>
          </a:xfrm>
        </p:spPr>
      </p:pic>
      <p:sp>
        <p:nvSpPr>
          <p:cNvPr id="264195" name="Rectangle 3"/>
          <p:cNvSpPr>
            <a:spLocks noGrp="1" noChangeArrowheads="1"/>
          </p:cNvSpPr>
          <p:nvPr>
            <p:ph type="title" idx="4294967295"/>
          </p:nvPr>
        </p:nvSpPr>
        <p:spPr>
          <a:xfrm>
            <a:off x="2927350" y="3860800"/>
            <a:ext cx="7235825" cy="2420938"/>
          </a:xfrm>
        </p:spPr>
        <p:txBody>
          <a:bodyPr wrap="square" lIns="91440" tIns="45720" rIns="91440" bIns="45720" numCol="1" anchor="ctr" anchorCtr="0" compatLnSpc="1">
            <a:normAutofit fontScale="90000"/>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0" cap="none" spc="0" normalizeH="0" baseline="0" noProof="0" smtClean="0">
                <a:ln>
                  <a:noFill/>
                </a:ln>
                <a:solidFill>
                  <a:srgbClr val="0000B8"/>
                </a:solidFill>
                <a:effectLst>
                  <a:outerShdw blurRad="38100" dist="38100" dir="2700000" algn="tl">
                    <a:srgbClr val="000000"/>
                  </a:outerShdw>
                </a:effectLst>
                <a:uLnTx/>
                <a:uFillTx/>
                <a:latin typeface="+mj-lt"/>
                <a:ea typeface="+mj-ea"/>
                <a:cs typeface="+mj-cs"/>
              </a:rPr>
              <a:t>事事我曾抗争 成败不必在我</a:t>
            </a:r>
            <a:br>
              <a:rPr kumimoji="0" lang="zh-CN" altLang="en-US" sz="4000" b="1" i="0" u="none" strike="noStrike" kern="0" cap="none" spc="0" normalizeH="0" baseline="0" noProof="0" smtClean="0">
                <a:ln>
                  <a:noFill/>
                </a:ln>
                <a:solidFill>
                  <a:srgbClr val="0000B8"/>
                </a:solidFill>
                <a:effectLst>
                  <a:outerShdw blurRad="38100" dist="38100" dir="2700000" algn="tl">
                    <a:srgbClr val="000000"/>
                  </a:outerShdw>
                </a:effectLst>
                <a:uLnTx/>
                <a:uFillTx/>
                <a:latin typeface="+mj-lt"/>
                <a:ea typeface="+mj-ea"/>
                <a:cs typeface="+mj-cs"/>
              </a:rPr>
            </a:br>
            <a:r>
              <a:rPr kumimoji="0" lang="zh-CN" altLang="en-US" sz="4000" b="1" i="0" u="none" strike="noStrike" kern="0" cap="none" spc="0" normalizeH="0" baseline="0" noProof="0" smtClean="0">
                <a:ln>
                  <a:noFill/>
                </a:ln>
                <a:solidFill>
                  <a:srgbClr val="0000B8"/>
                </a:solidFill>
                <a:effectLst>
                  <a:outerShdw blurRad="38100" dist="38100" dir="2700000" algn="tl">
                    <a:srgbClr val="000000"/>
                  </a:outerShdw>
                </a:effectLst>
                <a:uLnTx/>
                <a:uFillTx/>
                <a:latin typeface="+mj-lt"/>
                <a:ea typeface="+mj-ea"/>
                <a:cs typeface="+mj-cs"/>
              </a:rPr>
              <a:t>端正心态       轻装上阵</a:t>
            </a:r>
            <a:r>
              <a:rPr kumimoji="0" lang="zh-CN" altLang="en-US" sz="4000" b="0" i="0" u="none" strike="noStrike" kern="0" cap="none" spc="0" normalizeH="0" baseline="0" noProof="0" smtClean="0">
                <a:ln>
                  <a:noFill/>
                </a:ln>
                <a:solidFill>
                  <a:srgbClr val="0000B8"/>
                </a:solidFill>
                <a:effectLst>
                  <a:outerShdw blurRad="38100" dist="38100" dir="2700000" algn="tl">
                    <a:srgbClr val="000000"/>
                  </a:outerShdw>
                </a:effectLst>
                <a:uLnTx/>
                <a:uFillTx/>
                <a:latin typeface="+mj-lt"/>
                <a:ea typeface="+mj-ea"/>
                <a:cs typeface="+mj-cs"/>
              </a:rPr>
              <a:t/>
            </a:r>
            <a:br>
              <a:rPr kumimoji="0" lang="zh-CN" altLang="en-US" sz="4000" b="0" i="0" u="none" strike="noStrike" kern="0" cap="none" spc="0" normalizeH="0" baseline="0" noProof="0" smtClean="0">
                <a:ln>
                  <a:noFill/>
                </a:ln>
                <a:solidFill>
                  <a:srgbClr val="0000B8"/>
                </a:solidFill>
                <a:effectLst>
                  <a:outerShdw blurRad="38100" dist="38100" dir="2700000" algn="tl">
                    <a:srgbClr val="000000"/>
                  </a:outerShdw>
                </a:effectLst>
                <a:uLnTx/>
                <a:uFillTx/>
                <a:latin typeface="+mj-lt"/>
                <a:ea typeface="+mj-ea"/>
                <a:cs typeface="+mj-cs"/>
              </a:rPr>
            </a:br>
            <a:r>
              <a:rPr kumimoji="0" lang="zh-CN" altLang="en-US" sz="4000" b="1" i="0" u="none" strike="noStrike" kern="0" cap="none" spc="0" normalizeH="0" baseline="0" noProof="0" smtClean="0">
                <a:ln>
                  <a:noFill/>
                </a:ln>
                <a:solidFill>
                  <a:srgbClr val="0000B8"/>
                </a:solidFill>
                <a:effectLst>
                  <a:outerShdw blurRad="38100" dist="38100" dir="2700000" algn="tl">
                    <a:srgbClr val="000000"/>
                  </a:outerShdw>
                </a:effectLst>
                <a:uLnTx/>
                <a:uFillTx/>
                <a:latin typeface="+mj-lt"/>
                <a:ea typeface="+mj-ea"/>
                <a:cs typeface="+mj-cs"/>
              </a:rPr>
              <a:t>高考只是人生的一次机遇，</a:t>
            </a:r>
            <a:br>
              <a:rPr kumimoji="0" lang="zh-CN" altLang="en-US" sz="4000" b="1" i="0" u="none" strike="noStrike" kern="0" cap="none" spc="0" normalizeH="0" baseline="0" noProof="0" smtClean="0">
                <a:ln>
                  <a:noFill/>
                </a:ln>
                <a:solidFill>
                  <a:srgbClr val="0000B8"/>
                </a:solidFill>
                <a:effectLst>
                  <a:outerShdw blurRad="38100" dist="38100" dir="2700000" algn="tl">
                    <a:srgbClr val="000000"/>
                  </a:outerShdw>
                </a:effectLst>
                <a:uLnTx/>
                <a:uFillTx/>
                <a:latin typeface="+mj-lt"/>
                <a:ea typeface="+mj-ea"/>
                <a:cs typeface="+mj-cs"/>
              </a:rPr>
            </a:br>
            <a:r>
              <a:rPr kumimoji="0" lang="zh-CN" altLang="en-US" sz="4000" b="1" i="0" u="none" strike="noStrike" kern="0" cap="none" spc="0" normalizeH="0" baseline="0" noProof="0" smtClean="0">
                <a:ln>
                  <a:noFill/>
                </a:ln>
                <a:solidFill>
                  <a:srgbClr val="0000B8"/>
                </a:solidFill>
                <a:effectLst>
                  <a:outerShdw blurRad="38100" dist="38100" dir="2700000" algn="tl">
                    <a:srgbClr val="000000"/>
                  </a:outerShdw>
                </a:effectLst>
                <a:uLnTx/>
                <a:uFillTx/>
                <a:latin typeface="+mj-lt"/>
                <a:ea typeface="+mj-ea"/>
                <a:cs typeface="+mj-cs"/>
              </a:rPr>
              <a:t>决不是人生的全部</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1" name="Rectangle 3"/>
          <p:cNvSpPr>
            <a:spLocks noGrp="1" noChangeArrowheads="1"/>
          </p:cNvSpPr>
          <p:nvPr>
            <p:ph type="body" idx="1"/>
          </p:nvPr>
        </p:nvSpPr>
        <p:spPr>
          <a:xfrm>
            <a:off x="838200" y="958215"/>
            <a:ext cx="10515600" cy="3637280"/>
          </a:xfrm>
        </p:spPr>
        <p:txBody>
          <a:bodyPr wrap="square" lIns="91440" tIns="45720" rIns="91440" bIns="45720" numCol="1" anchor="t" anchorCtr="0" compatLnSpc="1">
            <a:noAutofit/>
          </a:bodyPr>
          <a:lstStyle/>
          <a:p>
            <a:pPr marL="0" marR="0" lvl="0" indent="0" algn="ctr" defTabSz="914400" rtl="0" eaLnBrk="1" fontAlgn="base" latinLnBrk="0" hangingPunct="1">
              <a:lnSpc>
                <a:spcPct val="100000"/>
              </a:lnSpc>
              <a:spcBef>
                <a:spcPct val="20000"/>
              </a:spcBef>
              <a:spcAft>
                <a:spcPct val="0"/>
              </a:spcAft>
              <a:buClr>
                <a:schemeClr val="hlink"/>
              </a:buClr>
              <a:buSzPct val="120000"/>
              <a:buFontTx/>
              <a:buNone/>
              <a:defRPr/>
            </a:pPr>
            <a:r>
              <a:rPr kumimoji="0" lang="zh-CN" altLang="en-US" sz="8000" b="0" i="0" u="none" strike="noStrike" kern="0" cap="none" spc="0" normalizeH="0" baseline="0" noProof="0" smtClean="0">
                <a:ln>
                  <a:noFill/>
                </a:ln>
                <a:solidFill>
                  <a:srgbClr val="FF0000"/>
                </a:solidFill>
                <a:effectLst>
                  <a:outerShdw blurRad="38100" dist="38100" dir="2700000" algn="tl">
                    <a:srgbClr val="000000"/>
                  </a:outerShdw>
                </a:effectLst>
                <a:uLnTx/>
                <a:uFillTx/>
                <a:latin typeface="+mn-lt"/>
                <a:ea typeface="华文行楷" panose="02010800040101010101" pitchFamily="2" charset="-122"/>
                <a:cs typeface="+mn-cs"/>
              </a:rPr>
              <a:t>高考前</a:t>
            </a:r>
            <a:r>
              <a:rPr kumimoji="0" lang="en-US" altLang="zh-CN" sz="8000" b="0" i="0" u="none" strike="noStrike" kern="0" cap="none" spc="0" normalizeH="0" baseline="0" noProof="0" smtClean="0">
                <a:ln>
                  <a:noFill/>
                </a:ln>
                <a:solidFill>
                  <a:srgbClr val="FF0000"/>
                </a:solidFill>
                <a:effectLst>
                  <a:outerShdw blurRad="38100" dist="38100" dir="2700000" algn="tl">
                    <a:srgbClr val="000000"/>
                  </a:outerShdw>
                </a:effectLst>
                <a:uLnTx/>
                <a:uFillTx/>
                <a:latin typeface="+mn-lt"/>
                <a:ea typeface="华文行楷" panose="02010800040101010101" pitchFamily="2" charset="-122"/>
                <a:cs typeface="+mn-cs"/>
              </a:rPr>
              <a:t>10</a:t>
            </a:r>
            <a:r>
              <a:rPr kumimoji="0" lang="zh-CN" altLang="en-US" sz="8000" b="0" i="0" u="none" strike="noStrike" kern="0" cap="none" spc="0" normalizeH="0" baseline="0" noProof="0" smtClean="0">
                <a:ln>
                  <a:noFill/>
                </a:ln>
                <a:solidFill>
                  <a:srgbClr val="FF0000"/>
                </a:solidFill>
                <a:effectLst>
                  <a:outerShdw blurRad="38100" dist="38100" dir="2700000" algn="tl">
                    <a:srgbClr val="000000"/>
                  </a:outerShdw>
                </a:effectLst>
                <a:uLnTx/>
                <a:uFillTx/>
                <a:latin typeface="+mn-lt"/>
                <a:ea typeface="华文行楷" panose="02010800040101010101" pitchFamily="2" charset="-122"/>
                <a:cs typeface="+mn-cs"/>
              </a:rPr>
              <a:t>天</a:t>
            </a:r>
          </a:p>
          <a:p>
            <a:pPr marL="0" marR="0" lvl="0" indent="0" algn="ctr" defTabSz="914400" rtl="0" eaLnBrk="1" fontAlgn="base" latinLnBrk="0" hangingPunct="1">
              <a:lnSpc>
                <a:spcPct val="100000"/>
              </a:lnSpc>
              <a:spcBef>
                <a:spcPct val="20000"/>
              </a:spcBef>
              <a:spcAft>
                <a:spcPct val="0"/>
              </a:spcAft>
              <a:buClr>
                <a:schemeClr val="hlink"/>
              </a:buClr>
              <a:buSzPct val="120000"/>
              <a:buFontTx/>
              <a:buNone/>
              <a:defRPr/>
            </a:pPr>
            <a:r>
              <a:rPr kumimoji="0" lang="zh-CN" altLang="en-US" sz="8000" b="0" i="0" u="none" strike="noStrike" kern="0" cap="none" spc="0" normalizeH="0" baseline="0" noProof="0" smtClean="0">
                <a:ln>
                  <a:noFill/>
                </a:ln>
                <a:solidFill>
                  <a:srgbClr val="FF0000"/>
                </a:solidFill>
                <a:effectLst>
                  <a:outerShdw blurRad="38100" dist="38100" dir="2700000" algn="tl">
                    <a:srgbClr val="000000"/>
                  </a:outerShdw>
                </a:effectLst>
                <a:uLnTx/>
                <a:uFillTx/>
                <a:latin typeface="+mn-lt"/>
                <a:ea typeface="华文行楷" panose="02010800040101010101" pitchFamily="2" charset="-122"/>
                <a:cs typeface="+mn-cs"/>
              </a:rPr>
              <a:t>班主任再再再一次      </a:t>
            </a:r>
          </a:p>
          <a:p>
            <a:pPr marL="0" marR="0" lvl="0" indent="0" algn="ctr" defTabSz="914400" rtl="0" eaLnBrk="1" fontAlgn="base" latinLnBrk="0" hangingPunct="1">
              <a:lnSpc>
                <a:spcPct val="100000"/>
              </a:lnSpc>
              <a:spcBef>
                <a:spcPct val="20000"/>
              </a:spcBef>
              <a:spcAft>
                <a:spcPct val="0"/>
              </a:spcAft>
              <a:buClr>
                <a:schemeClr val="hlink"/>
              </a:buClr>
              <a:buSzPct val="120000"/>
              <a:buFontTx/>
              <a:buNone/>
              <a:defRPr/>
            </a:pPr>
            <a:r>
              <a:rPr kumimoji="0" lang="zh-CN" altLang="en-US" sz="8000" b="0" i="0" u="none" strike="noStrike" kern="0" cap="none" spc="0" normalizeH="0" baseline="0" noProof="0" smtClean="0">
                <a:ln>
                  <a:noFill/>
                </a:ln>
                <a:solidFill>
                  <a:srgbClr val="FF0000"/>
                </a:solidFill>
                <a:effectLst>
                  <a:outerShdw blurRad="38100" dist="38100" dir="2700000" algn="tl">
                    <a:srgbClr val="000000"/>
                  </a:outerShdw>
                </a:effectLst>
                <a:uLnTx/>
                <a:uFillTx/>
                <a:latin typeface="+mn-lt"/>
                <a:ea typeface="华文行楷" panose="02010800040101010101" pitchFamily="2" charset="-122"/>
                <a:cs typeface="+mn-cs"/>
              </a:rPr>
              <a:t>叮嘱</a:t>
            </a:r>
            <a:r>
              <a:rPr kumimoji="0" lang="en-US" altLang="zh-CN" sz="8000" b="0" i="0" u="none" strike="noStrike" kern="0" cap="none" spc="0" normalizeH="0" baseline="0" noProof="0" smtClean="0">
                <a:ln>
                  <a:noFill/>
                </a:ln>
                <a:solidFill>
                  <a:srgbClr val="FF0000"/>
                </a:solidFill>
                <a:effectLst>
                  <a:outerShdw blurRad="38100" dist="38100" dir="2700000" algn="tl">
                    <a:srgbClr val="000000"/>
                  </a:outerShdw>
                </a:effectLst>
                <a:uLnTx/>
                <a:uFillTx/>
                <a:latin typeface="Arial" panose="020B0604020202020204"/>
                <a:ea typeface="华文行楷" panose="02010800040101010101" pitchFamily="2" charset="-122"/>
                <a:cs typeface="+mn-cs"/>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Text Box 3"/>
          <p:cNvSpPr txBox="1"/>
          <p:nvPr/>
        </p:nvSpPr>
        <p:spPr>
          <a:xfrm>
            <a:off x="250825" y="0"/>
            <a:ext cx="11589385" cy="6047105"/>
          </a:xfrm>
          <a:prstGeom prst="rect">
            <a:avLst/>
          </a:prstGeom>
          <a:noFill/>
          <a:ln w="9525">
            <a:noFill/>
          </a:ln>
        </p:spPr>
        <p:txBody>
          <a:bodyPr wrap="square">
            <a:spAutoFit/>
          </a:bodyPr>
          <a:lstStyle/>
          <a:p>
            <a:pPr>
              <a:spcBef>
                <a:spcPct val="50000"/>
              </a:spcBef>
            </a:pPr>
            <a:r>
              <a:rPr lang="en-US" altLang="zh-CN" sz="3600" u="sng" dirty="0">
                <a:solidFill>
                  <a:srgbClr val="FF0066"/>
                </a:solidFill>
                <a:latin typeface="Times New Roman" panose="02020603050405020304" pitchFamily="18" charset="0"/>
                <a:ea typeface="黑体" panose="02010600030101010101" charset="-122"/>
              </a:rPr>
              <a:t>       </a:t>
            </a:r>
            <a:r>
              <a:rPr lang="zh-CN" altLang="en-US" sz="3600" u="sng" dirty="0">
                <a:solidFill>
                  <a:srgbClr val="FF0066"/>
                </a:solidFill>
                <a:latin typeface="Times New Roman" panose="02020603050405020304" pitchFamily="18" charset="0"/>
                <a:ea typeface="黑体" panose="02010600030101010101" charset="-122"/>
              </a:rPr>
              <a:t>一、完善内容</a:t>
            </a:r>
          </a:p>
          <a:p>
            <a:pPr>
              <a:spcBef>
                <a:spcPct val="50000"/>
              </a:spcBef>
            </a:pPr>
            <a:endParaRPr lang="zh-CN" altLang="en-US" dirty="0">
              <a:solidFill>
                <a:schemeClr val="tx1"/>
              </a:solidFill>
              <a:latin typeface="Times New Roman" panose="02020603050405020304" pitchFamily="18" charset="0"/>
              <a:ea typeface="黑体" panose="02010600030101010101" charset="-122"/>
            </a:endParaRPr>
          </a:p>
          <a:p>
            <a:pPr>
              <a:spcBef>
                <a:spcPct val="50000"/>
              </a:spcBef>
            </a:pPr>
            <a:r>
              <a:rPr lang="zh-CN" altLang="en-US" sz="3600" dirty="0">
                <a:solidFill>
                  <a:schemeClr val="tx1"/>
                </a:solidFill>
                <a:latin typeface="Times New Roman" panose="02020603050405020304" pitchFamily="18" charset="0"/>
                <a:ea typeface="黑体" panose="02010600030101010101" charset="-122"/>
              </a:rPr>
              <a:t>总旨：回归课本，巩固基础、梳理知识、提高       自我。</a:t>
            </a:r>
          </a:p>
          <a:p>
            <a:pPr>
              <a:spcBef>
                <a:spcPct val="50000"/>
              </a:spcBef>
            </a:pPr>
            <a:r>
              <a:rPr lang="zh-CN" altLang="en-US" sz="3600" dirty="0">
                <a:solidFill>
                  <a:schemeClr val="tx1"/>
                </a:solidFill>
                <a:latin typeface="Times New Roman" panose="02020603050405020304" pitchFamily="18" charset="0"/>
                <a:ea typeface="黑体" panose="02010600030101010101" charset="-122"/>
              </a:rPr>
              <a:t>①根据模拟拉练考试中暴露出的问题，和平日学习及练习中发现的薄弱环节，通过课本，有目的，有针对性的巩固完善。</a:t>
            </a:r>
          </a:p>
          <a:p>
            <a:pPr>
              <a:spcBef>
                <a:spcPct val="50000"/>
              </a:spcBef>
            </a:pPr>
            <a:r>
              <a:rPr lang="zh-CN" altLang="en-US" sz="3600" dirty="0">
                <a:solidFill>
                  <a:schemeClr val="tx1"/>
                </a:solidFill>
                <a:latin typeface="Times New Roman" panose="02020603050405020304" pitchFamily="18" charset="0"/>
                <a:ea typeface="黑体" panose="02010600030101010101" charset="-122"/>
              </a:rPr>
              <a:t>②针对近三年高考题，反复体会，总结规律和方法。</a:t>
            </a:r>
          </a:p>
          <a:p>
            <a:pPr>
              <a:spcBef>
                <a:spcPct val="50000"/>
              </a:spcBef>
            </a:pPr>
            <a:r>
              <a:rPr lang="zh-CN" altLang="en-US" sz="3600" dirty="0">
                <a:solidFill>
                  <a:schemeClr val="tx1"/>
                </a:solidFill>
                <a:latin typeface="Times New Roman" panose="02020603050405020304" pitchFamily="18" charset="0"/>
                <a:ea typeface="黑体" panose="02010600030101010101" charset="-122"/>
              </a:rPr>
              <a:t>③针对错题，找错因和解题思路，挖掘隐含条件，学会分析，提高解题能力，减少非智力因素失分。</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p:nvPr/>
        </p:nvSpPr>
        <p:spPr>
          <a:xfrm>
            <a:off x="778510" y="115570"/>
            <a:ext cx="9924415" cy="5769610"/>
          </a:xfrm>
          <a:prstGeom prst="rect">
            <a:avLst/>
          </a:prstGeom>
          <a:noFill/>
          <a:ln w="9525">
            <a:noFill/>
          </a:ln>
        </p:spPr>
        <p:txBody>
          <a:bodyPr wrap="square">
            <a:spAutoFit/>
          </a:bodyPr>
          <a:lstStyle/>
          <a:p>
            <a:pPr>
              <a:spcBef>
                <a:spcPct val="50000"/>
              </a:spcBef>
            </a:pPr>
            <a:r>
              <a:rPr lang="en-US" altLang="zh-CN" sz="3600" u="sng" dirty="0">
                <a:solidFill>
                  <a:srgbClr val="FF0066"/>
                </a:solidFill>
                <a:latin typeface="Times New Roman" panose="02020603050405020304" pitchFamily="18" charset="0"/>
                <a:ea typeface="黑体" panose="02010600030101010101" charset="-122"/>
              </a:rPr>
              <a:t> </a:t>
            </a:r>
            <a:r>
              <a:rPr lang="zh-CN" altLang="en-US" sz="3600" u="sng" dirty="0">
                <a:solidFill>
                  <a:srgbClr val="FF0066"/>
                </a:solidFill>
                <a:latin typeface="Times New Roman" panose="02020603050405020304" pitchFamily="18" charset="0"/>
                <a:ea typeface="黑体" panose="02010600030101010101" charset="-122"/>
              </a:rPr>
              <a:t>二、制定完善计划和完善提纲</a:t>
            </a:r>
          </a:p>
          <a:p>
            <a:pPr>
              <a:spcBef>
                <a:spcPct val="50000"/>
              </a:spcBef>
            </a:pPr>
            <a:endParaRPr lang="zh-CN" altLang="en-US" dirty="0">
              <a:solidFill>
                <a:schemeClr val="tx1"/>
              </a:solidFill>
              <a:latin typeface="Times New Roman" panose="02020603050405020304" pitchFamily="18" charset="0"/>
              <a:ea typeface="黑体" panose="02010600030101010101" charset="-122"/>
            </a:endParaRPr>
          </a:p>
          <a:p>
            <a:pPr>
              <a:spcBef>
                <a:spcPct val="50000"/>
              </a:spcBef>
            </a:pPr>
            <a:r>
              <a:rPr lang="zh-CN" altLang="en-US" sz="3600" dirty="0">
                <a:solidFill>
                  <a:schemeClr val="tx1"/>
                </a:solidFill>
                <a:latin typeface="Times New Roman" panose="02020603050405020304" pitchFamily="18" charset="0"/>
                <a:ea typeface="黑体" panose="02010600030101010101" charset="-122"/>
              </a:rPr>
              <a:t>①根据各科给定的课时数、</a:t>
            </a:r>
            <a:r>
              <a:rPr lang="zh-CN" altLang="en-US" sz="3600" dirty="0">
                <a:solidFill>
                  <a:schemeClr val="tx1"/>
                </a:solidFill>
                <a:latin typeface="黑体" panose="02010600030101010101" charset="-122"/>
                <a:ea typeface="黑体" panose="02010600030101010101" charset="-122"/>
              </a:rPr>
              <a:t>根据自己的实际情况、制定出切实可行的言简意赅的完善计划和完善提纲。</a:t>
            </a:r>
            <a:r>
              <a:rPr lang="zh-CN" altLang="en-US" sz="3600" dirty="0">
                <a:solidFill>
                  <a:schemeClr val="tx1"/>
                </a:solidFill>
                <a:latin typeface="Times New Roman" panose="02020603050405020304" pitchFamily="18" charset="0"/>
                <a:ea typeface="黑体" panose="02010600030101010101" charset="-122"/>
              </a:rPr>
              <a:t>切忌抱着课本或一摞资料盲目乱翻。</a:t>
            </a:r>
          </a:p>
          <a:p>
            <a:pPr>
              <a:spcBef>
                <a:spcPct val="50000"/>
              </a:spcBef>
            </a:pPr>
            <a:r>
              <a:rPr lang="zh-CN" altLang="en-US" sz="3600" dirty="0">
                <a:solidFill>
                  <a:schemeClr val="tx1"/>
                </a:solidFill>
                <a:latin typeface="黑体" panose="02010600030101010101" charset="-122"/>
                <a:ea typeface="黑体" panose="02010600030101010101" charset="-122"/>
              </a:rPr>
              <a:t>②计划中要余出机动时间，以便应付特殊情况的变化。</a:t>
            </a:r>
          </a:p>
          <a:p>
            <a:pPr>
              <a:spcBef>
                <a:spcPct val="50000"/>
              </a:spcBef>
            </a:pPr>
            <a:r>
              <a:rPr lang="zh-CN" altLang="en-US" sz="3600" dirty="0">
                <a:solidFill>
                  <a:schemeClr val="tx1"/>
                </a:solidFill>
                <a:latin typeface="黑体" panose="02010600030101010101" charset="-122"/>
                <a:ea typeface="黑体" panose="02010600030101010101" charset="-122"/>
              </a:rPr>
              <a:t>③完善内容必须在</a:t>
            </a:r>
            <a:r>
              <a:rPr lang="en-US" altLang="zh-CN" sz="3600" dirty="0">
                <a:solidFill>
                  <a:schemeClr val="tx1"/>
                </a:solidFill>
                <a:latin typeface="黑体" panose="02010600030101010101" charset="-122"/>
                <a:ea typeface="黑体" panose="02010600030101010101" charset="-122"/>
              </a:rPr>
              <a:t>5</a:t>
            </a:r>
            <a:r>
              <a:rPr lang="zh-CN" altLang="en-US" sz="3600" dirty="0">
                <a:solidFill>
                  <a:schemeClr val="tx1"/>
                </a:solidFill>
                <a:latin typeface="黑体" panose="02010600030101010101" charset="-122"/>
                <a:ea typeface="黑体" panose="02010600030101010101" charset="-122"/>
              </a:rPr>
              <a:t>号前完成，不准留下尾巴到高密再处理，以免影响高考前的情绪和状态。</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95985" y="73660"/>
            <a:ext cx="10584815" cy="5985510"/>
          </a:xfrm>
          <a:prstGeom prst="rect">
            <a:avLst/>
          </a:prstGeom>
          <a:noFill/>
        </p:spPr>
        <p:txBody>
          <a:bodyPr wrap="square" rtlCol="0" anchor="t">
            <a:spAutoFit/>
          </a:bodyPr>
          <a:lstStyle/>
          <a:p>
            <a:pPr>
              <a:spcBef>
                <a:spcPct val="50000"/>
              </a:spcBef>
            </a:pPr>
            <a:r>
              <a:rPr lang="zh-CN" altLang="en-US" sz="3600" u="sng" dirty="0">
                <a:solidFill>
                  <a:srgbClr val="FF0066"/>
                </a:solidFill>
                <a:latin typeface="黑体" panose="02010600030101010101" charset="-122"/>
                <a:ea typeface="黑体" panose="02010600030101010101" charset="-122"/>
                <a:sym typeface="+mn-ea"/>
              </a:rPr>
              <a:t>三、几点硬性要求</a:t>
            </a:r>
            <a:endParaRPr lang="zh-CN" altLang="en-US" u="sng" dirty="0">
              <a:solidFill>
                <a:srgbClr val="FF0066"/>
              </a:solidFill>
              <a:latin typeface="黑体" panose="02010600030101010101" charset="-122"/>
              <a:ea typeface="黑体" panose="02010600030101010101" charset="-122"/>
            </a:endParaRPr>
          </a:p>
          <a:p>
            <a:pPr>
              <a:spcBef>
                <a:spcPct val="50000"/>
              </a:spcBef>
            </a:pPr>
            <a:endParaRPr lang="zh-CN" altLang="en-US" dirty="0">
              <a:latin typeface="黑体" panose="02010600030101010101" charset="-122"/>
              <a:ea typeface="黑体" panose="02010600030101010101" charset="-122"/>
              <a:sym typeface="+mn-ea"/>
            </a:endParaRPr>
          </a:p>
          <a:p>
            <a:pPr>
              <a:spcBef>
                <a:spcPct val="50000"/>
              </a:spcBef>
            </a:pPr>
            <a:r>
              <a:rPr lang="zh-CN" altLang="en-US" sz="3200" dirty="0">
                <a:latin typeface="黑体" panose="02010600030101010101" charset="-122"/>
                <a:ea typeface="黑体" panose="02010600030101010101" charset="-122"/>
                <a:sym typeface="+mn-ea"/>
              </a:rPr>
              <a:t>①不要另起炉灶，一定和老师的指导同步。</a:t>
            </a:r>
            <a:endParaRPr lang="zh-CN" altLang="en-US" sz="3200" dirty="0">
              <a:solidFill>
                <a:schemeClr val="tx1"/>
              </a:solidFill>
              <a:latin typeface="黑体" panose="02010600030101010101" charset="-122"/>
              <a:ea typeface="黑体" panose="02010600030101010101" charset="-122"/>
            </a:endParaRPr>
          </a:p>
          <a:p>
            <a:pPr>
              <a:spcBef>
                <a:spcPct val="50000"/>
              </a:spcBef>
            </a:pPr>
            <a:r>
              <a:rPr lang="zh-CN" altLang="en-US" sz="3200" dirty="0">
                <a:latin typeface="黑体" panose="02010600030101010101" charset="-122"/>
                <a:ea typeface="黑体" panose="02010600030101010101" charset="-122"/>
                <a:sym typeface="+mn-ea"/>
              </a:rPr>
              <a:t>②不要做新题和难题，要回归基础、回扣课本。</a:t>
            </a:r>
            <a:endParaRPr lang="zh-CN" altLang="en-US" sz="3200" dirty="0">
              <a:solidFill>
                <a:schemeClr val="tx1"/>
              </a:solidFill>
              <a:latin typeface="黑体" panose="02010600030101010101" charset="-122"/>
              <a:ea typeface="黑体" panose="02010600030101010101" charset="-122"/>
            </a:endParaRPr>
          </a:p>
          <a:p>
            <a:pPr>
              <a:spcBef>
                <a:spcPct val="50000"/>
              </a:spcBef>
            </a:pPr>
            <a:r>
              <a:rPr lang="zh-CN" altLang="en-US" sz="3200" dirty="0">
                <a:latin typeface="黑体" panose="02010600030101010101" charset="-122"/>
                <a:ea typeface="黑体" panose="02010600030101010101" charset="-122"/>
                <a:sym typeface="+mn-ea"/>
              </a:rPr>
              <a:t>③完善期间不要相互讨论，以免打扰他人的计划。有问题作好记录去问老师或课间问同学。</a:t>
            </a:r>
            <a:endParaRPr lang="zh-CN" altLang="en-US" sz="3200" dirty="0">
              <a:solidFill>
                <a:schemeClr val="tx1"/>
              </a:solidFill>
              <a:latin typeface="黑体" panose="02010600030101010101" charset="-122"/>
              <a:ea typeface="黑体" panose="02010600030101010101" charset="-122"/>
            </a:endParaRPr>
          </a:p>
          <a:p>
            <a:pPr>
              <a:spcBef>
                <a:spcPct val="50000"/>
              </a:spcBef>
            </a:pPr>
            <a:r>
              <a:rPr lang="zh-CN" altLang="en-US" sz="3200" dirty="0">
                <a:latin typeface="黑体" panose="02010600030101010101" charset="-122"/>
                <a:ea typeface="黑体" panose="02010600030101010101" charset="-122"/>
                <a:sym typeface="+mn-ea"/>
              </a:rPr>
              <a:t>④要各科均衡完善，不要厚此薄彼。</a:t>
            </a:r>
            <a:endParaRPr lang="zh-CN" altLang="en-US" sz="3200" dirty="0">
              <a:solidFill>
                <a:schemeClr val="tx1"/>
              </a:solidFill>
              <a:latin typeface="黑体" panose="02010600030101010101" charset="-122"/>
              <a:ea typeface="黑体" panose="02010600030101010101" charset="-122"/>
            </a:endParaRPr>
          </a:p>
          <a:p>
            <a:pPr>
              <a:spcBef>
                <a:spcPct val="50000"/>
              </a:spcBef>
            </a:pPr>
            <a:r>
              <a:rPr lang="zh-CN" altLang="en-US" sz="3200" dirty="0">
                <a:latin typeface="黑体" panose="02010600030101010101" charset="-122"/>
                <a:ea typeface="黑体" panose="02010600030101010101" charset="-122"/>
                <a:sym typeface="+mn-ea"/>
              </a:rPr>
              <a:t>⑤贯彻：重复是记忆之本，动笔是成功之母。</a:t>
            </a:r>
            <a:endParaRPr lang="zh-CN" altLang="en-US" sz="3200" dirty="0">
              <a:solidFill>
                <a:schemeClr val="tx1"/>
              </a:solidFill>
              <a:latin typeface="黑体" panose="02010600030101010101" charset="-122"/>
              <a:ea typeface="黑体" panose="02010600030101010101" charset="-122"/>
            </a:endParaRPr>
          </a:p>
          <a:p>
            <a:pPr>
              <a:spcBef>
                <a:spcPct val="50000"/>
              </a:spcBef>
            </a:pPr>
            <a:r>
              <a:rPr lang="zh-CN" altLang="en-US" sz="3200" dirty="0">
                <a:latin typeface="黑体" panose="02010600030101010101" charset="-122"/>
                <a:ea typeface="黑体" panose="02010600030101010101" charset="-122"/>
                <a:sym typeface="+mn-ea"/>
              </a:rPr>
              <a:t>⑥再次体会各科下发的各种题型解题指导。</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20370" y="821055"/>
            <a:ext cx="11216005" cy="5077460"/>
          </a:xfrm>
          <a:prstGeom prst="rect">
            <a:avLst/>
          </a:prstGeom>
          <a:noFill/>
        </p:spPr>
        <p:txBody>
          <a:bodyPr wrap="square" rtlCol="0" anchor="t">
            <a:spAutoFit/>
          </a:bodyPr>
          <a:lstStyle/>
          <a:p>
            <a:pPr marR="0" algn="ctr" defTabSz="914400">
              <a:spcBef>
                <a:spcPct val="50000"/>
              </a:spcBef>
              <a:buClrTx/>
              <a:buSzTx/>
              <a:buFontTx/>
              <a:buNone/>
              <a:defRPr/>
            </a:pPr>
            <a:r>
              <a:rPr kumimoji="1" lang="zh-CN" altLang="en-US" sz="3600" noProof="0" smtClean="0">
                <a:solidFill>
                  <a:srgbClr val="FF0000"/>
                </a:solidFill>
                <a:latin typeface="Arial" panose="020B0604020202020204" pitchFamily="34" charset="0"/>
                <a:ea typeface="宋体" panose="02010600030101010101" pitchFamily="2" charset="-122"/>
                <a:sym typeface="+mn-ea"/>
              </a:rPr>
              <a:t>信心百倍迎接高考：高考我们势在必得！</a:t>
            </a:r>
            <a:endParaRPr kumimoji="1" lang="zh-CN" altLang="en-US" sz="3600" kern="1200" cap="none" spc="0" normalizeH="0" baseline="0" noProof="0" smtClean="0">
              <a:solidFill>
                <a:schemeClr val="tx1"/>
              </a:solidFill>
              <a:effectLst>
                <a:outerShdw blurRad="38100" dist="38100" dir="2700000" algn="tl">
                  <a:srgbClr val="000000"/>
                </a:outerShdw>
              </a:effectLst>
              <a:latin typeface="汉鼎繁行楷" pitchFamily="49" charset="-122"/>
              <a:ea typeface="汉鼎繁行楷" pitchFamily="49" charset="-122"/>
              <a:cs typeface="+mn-cs"/>
            </a:endParaRPr>
          </a:p>
          <a:p>
            <a:pPr marR="0" defTabSz="914400">
              <a:spcBef>
                <a:spcPct val="50000"/>
              </a:spcBef>
              <a:buClrTx/>
              <a:buSzTx/>
              <a:buFontTx/>
              <a:buNone/>
              <a:defRPr/>
            </a:pPr>
            <a:r>
              <a:rPr kumimoji="1" lang="zh-CN" altLang="en-US" sz="3600" noProof="0" smtClean="0">
                <a:latin typeface="黑体" panose="02010600030101010101" charset="-122"/>
                <a:ea typeface="黑体" panose="02010600030101010101" charset="-122"/>
                <a:sym typeface="+mn-ea"/>
              </a:rPr>
              <a:t>   决定高考成功的不是你的智力水平，而是</a:t>
            </a:r>
            <a:r>
              <a:rPr kumimoji="1" lang="zh-CN" altLang="en-US" sz="3600" noProof="0" smtClean="0">
                <a:solidFill>
                  <a:srgbClr val="FF0066"/>
                </a:solidFill>
                <a:latin typeface="黑体" panose="02010600030101010101" charset="-122"/>
                <a:ea typeface="黑体" panose="02010600030101010101" charset="-122"/>
                <a:sym typeface="+mn-ea"/>
              </a:rPr>
              <a:t>努力程度、学习和考试方法、学习效率、心态调节</a:t>
            </a:r>
            <a:r>
              <a:rPr kumimoji="1" lang="zh-CN" altLang="en-US" sz="3600" noProof="0" smtClean="0">
                <a:latin typeface="黑体" panose="02010600030101010101" charset="-122"/>
                <a:ea typeface="黑体" panose="02010600030101010101" charset="-122"/>
                <a:sym typeface="+mn-ea"/>
              </a:rPr>
              <a:t>等四个要素。</a:t>
            </a:r>
            <a:endParaRPr kumimoji="1" lang="zh-CN" altLang="en-US" sz="3600" kern="1200" cap="none" spc="0" normalizeH="0" baseline="0" noProof="0" smtClean="0">
              <a:solidFill>
                <a:schemeClr val="tx1"/>
              </a:solidFill>
              <a:latin typeface="黑体" panose="02010600030101010101" charset="-122"/>
              <a:ea typeface="黑体" panose="02010600030101010101" charset="-122"/>
              <a:cs typeface="+mn-cs"/>
            </a:endParaRPr>
          </a:p>
          <a:p>
            <a:pPr marR="0" defTabSz="914400">
              <a:spcBef>
                <a:spcPct val="50000"/>
              </a:spcBef>
              <a:buClrTx/>
              <a:buSzTx/>
              <a:buFontTx/>
              <a:buNone/>
              <a:defRPr/>
            </a:pPr>
            <a:r>
              <a:rPr kumimoji="1" lang="zh-CN" altLang="en-US" sz="3600"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   </a:t>
            </a:r>
            <a:r>
              <a:rPr kumimoji="1" lang="zh-CN" altLang="en-US" sz="36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努力</a:t>
            </a:r>
            <a:r>
              <a:rPr kumimoji="1" lang="en-US" altLang="zh-CN" sz="36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a:t>
            </a:r>
            <a:r>
              <a:rPr kumimoji="1" lang="zh-CN" altLang="en-US" sz="36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实现高考目标的唯一动力。</a:t>
            </a:r>
            <a:endParaRPr kumimoji="1" lang="zh-CN" altLang="en-US" sz="3600" u="sng" kern="1200" cap="none" spc="0" normalizeH="0" baseline="0"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cs typeface="+mn-cs"/>
            </a:endParaRPr>
          </a:p>
          <a:p>
            <a:pPr marR="0" defTabSz="914400">
              <a:spcBef>
                <a:spcPct val="50000"/>
              </a:spcBef>
              <a:buClrTx/>
              <a:buSzTx/>
              <a:buFontTx/>
              <a:buNone/>
              <a:defRPr/>
            </a:pPr>
            <a:r>
              <a:rPr kumimoji="1" lang="zh-CN" altLang="en-US" sz="3600" noProof="0" smtClean="0">
                <a:latin typeface="黑体" panose="02010600030101010101" charset="-122"/>
                <a:ea typeface="黑体" panose="02010600030101010101" charset="-122"/>
                <a:sym typeface="+mn-ea"/>
              </a:rPr>
              <a:t>   努力就像汽车前进需要的汽油一样，没有汽油或者汽油很少，汽车自然无法前进。</a:t>
            </a:r>
            <a:endParaRPr kumimoji="1" lang="zh-CN" altLang="en-US" sz="3600" kern="1200" cap="none" spc="0" normalizeH="0" baseline="0" noProof="0" smtClean="0">
              <a:solidFill>
                <a:schemeClr val="tx1"/>
              </a:solidFill>
              <a:latin typeface="黑体" panose="02010600030101010101" charset="-122"/>
              <a:ea typeface="黑体" panose="02010600030101010101" charset="-122"/>
              <a:cs typeface="+mn-cs"/>
            </a:endParaRPr>
          </a:p>
          <a:p>
            <a:pPr marR="0" defTabSz="914400">
              <a:spcBef>
                <a:spcPct val="50000"/>
              </a:spcBef>
              <a:buClrTx/>
              <a:buSzTx/>
              <a:buFontTx/>
              <a:buNone/>
              <a:defRPr/>
            </a:pPr>
            <a:r>
              <a:rPr kumimoji="1" lang="zh-CN" altLang="en-US" sz="3600" noProof="0" smtClean="0">
                <a:latin typeface="黑体" panose="02010600030101010101" charset="-122"/>
                <a:ea typeface="黑体" panose="02010600030101010101" charset="-122"/>
                <a:sym typeface="+mn-ea"/>
              </a:rPr>
              <a:t>   </a:t>
            </a:r>
            <a:r>
              <a:rPr kumimoji="1" lang="zh-CN" altLang="en-US" sz="36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方法</a:t>
            </a:r>
            <a:r>
              <a:rPr kumimoji="1" lang="en-US" altLang="zh-CN" sz="36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a:t>
            </a:r>
            <a:r>
              <a:rPr kumimoji="1" lang="zh-CN" altLang="en-US" sz="36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事半功倍还是事倍功半？</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48335" y="1026160"/>
            <a:ext cx="11049635" cy="5262245"/>
          </a:xfrm>
          <a:prstGeom prst="rect">
            <a:avLst/>
          </a:prstGeom>
          <a:noFill/>
        </p:spPr>
        <p:txBody>
          <a:bodyPr wrap="square" rtlCol="0" anchor="t">
            <a:spAutoFit/>
          </a:bodyPr>
          <a:lstStyle/>
          <a:p>
            <a:pPr marR="0" defTabSz="914400">
              <a:spcBef>
                <a:spcPct val="50000"/>
              </a:spcBef>
              <a:buClrTx/>
              <a:buSzTx/>
              <a:buFontTx/>
              <a:buNone/>
              <a:defRPr/>
            </a:pPr>
            <a:r>
              <a:rPr kumimoji="1" lang="zh-CN" altLang="en-US" sz="32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效率</a:t>
            </a:r>
            <a:r>
              <a:rPr kumimoji="1" lang="en-US" altLang="zh-CN" sz="32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a:t>
            </a:r>
            <a:r>
              <a:rPr kumimoji="1" lang="zh-CN" altLang="en-US" sz="32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高效利用时间是超越对手的关键。</a:t>
            </a:r>
            <a:r>
              <a:rPr kumimoji="1" lang="zh-CN" altLang="en-US" sz="3200" u="sng" noProof="0" smtClean="0">
                <a:solidFill>
                  <a:srgbClr val="FF0000"/>
                </a:solidFill>
                <a:effectLst>
                  <a:outerShdw blurRad="38100" dist="38100" dir="2700000" algn="tl">
                    <a:srgbClr val="000000"/>
                  </a:outerShdw>
                </a:effectLst>
                <a:latin typeface="宋体" panose="02010600030101010101" pitchFamily="2" charset="-122"/>
                <a:ea typeface="宋体" panose="02010600030101010101" pitchFamily="2" charset="-122"/>
                <a:sym typeface="+mn-ea"/>
              </a:rPr>
              <a:t> </a:t>
            </a:r>
            <a:endParaRPr kumimoji="1" lang="zh-CN" altLang="en-US" sz="3200" u="sng" kern="1200" cap="none" spc="0" normalizeH="0" baseline="0" noProof="0" smtClean="0">
              <a:solidFill>
                <a:srgbClr val="FF0000"/>
              </a:solidFill>
              <a:effectLst>
                <a:outerShdw blurRad="38100" dist="38100" dir="2700000" algn="tl">
                  <a:srgbClr val="000000"/>
                </a:outerShdw>
              </a:effectLst>
              <a:latin typeface="宋体" panose="02010600030101010101" pitchFamily="2" charset="-122"/>
              <a:ea typeface="宋体" panose="02010600030101010101" pitchFamily="2" charset="-122"/>
              <a:cs typeface="+mn-cs"/>
            </a:endParaRPr>
          </a:p>
          <a:p>
            <a:pPr marR="0" defTabSz="914400">
              <a:spcBef>
                <a:spcPct val="50000"/>
              </a:spcBef>
              <a:buClrTx/>
              <a:buSzTx/>
              <a:buFontTx/>
              <a:buNone/>
              <a:defRPr/>
            </a:pPr>
            <a:r>
              <a:rPr kumimoji="1" lang="zh-CN" altLang="en-US" sz="3200" noProof="0" smtClean="0">
                <a:latin typeface="宋体" panose="02010600030101010101" pitchFamily="2" charset="-122"/>
                <a:ea typeface="宋体" panose="02010600030101010101" pitchFamily="2" charset="-122"/>
                <a:sym typeface="+mn-ea"/>
              </a:rPr>
              <a:t>  上帝是公平的，留给我们每个考生准备高考的时间是一样多的。如果你想超越对手，你就需要更有效地利用时间，始终保持高效率的学习状态。</a:t>
            </a:r>
            <a:endParaRPr kumimoji="1" lang="zh-CN" altLang="en-US" sz="3200" kern="1200" cap="none" spc="0" normalizeH="0" baseline="0" noProof="0" smtClean="0">
              <a:solidFill>
                <a:schemeClr val="tx1"/>
              </a:solidFill>
              <a:latin typeface="宋体" panose="02010600030101010101" pitchFamily="2" charset="-122"/>
              <a:ea typeface="宋体" panose="02010600030101010101" pitchFamily="2" charset="-122"/>
              <a:cs typeface="+mn-cs"/>
            </a:endParaRPr>
          </a:p>
          <a:p>
            <a:pPr marR="0" defTabSz="914400">
              <a:spcBef>
                <a:spcPct val="50000"/>
              </a:spcBef>
              <a:buClrTx/>
              <a:buSzTx/>
              <a:buFontTx/>
              <a:buNone/>
              <a:defRPr/>
            </a:pPr>
            <a:r>
              <a:rPr kumimoji="1" lang="zh-CN" altLang="en-US" sz="3200" u="sng" noProof="0" smtClean="0">
                <a:solidFill>
                  <a:schemeClr val="accent2"/>
                </a:solidFill>
                <a:effectLst>
                  <a:outerShdw blurRad="38100" dist="38100" dir="2700000" algn="tl">
                    <a:srgbClr val="000000"/>
                  </a:outerShdw>
                </a:effectLst>
                <a:latin typeface="宋体" panose="02010600030101010101" pitchFamily="2" charset="-122"/>
                <a:ea typeface="宋体" panose="02010600030101010101" pitchFamily="2" charset="-122"/>
                <a:sym typeface="+mn-ea"/>
              </a:rPr>
              <a:t> </a:t>
            </a:r>
            <a:r>
              <a:rPr kumimoji="1" lang="zh-CN" altLang="en-US" sz="32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心态</a:t>
            </a:r>
            <a:r>
              <a:rPr kumimoji="1" lang="en-US" altLang="zh-CN" sz="32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a:t>
            </a:r>
            <a:r>
              <a:rPr kumimoji="1" lang="zh-CN" altLang="en-US" sz="3200" u="sng"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sym typeface="+mn-ea"/>
              </a:rPr>
              <a:t>高手过招，胜在心态。  </a:t>
            </a:r>
            <a:endParaRPr kumimoji="1" lang="zh-CN" altLang="en-US" sz="3200" u="sng" kern="1200" cap="none" spc="0" normalizeH="0" baseline="0" noProof="0" smtClean="0">
              <a:solidFill>
                <a:srgbClr val="FF0000"/>
              </a:solidFill>
              <a:effectLst>
                <a:outerShdw blurRad="38100" dist="38100" dir="2700000" algn="tl">
                  <a:srgbClr val="000000"/>
                </a:outerShdw>
              </a:effectLst>
              <a:latin typeface="楷体_GB2312" panose="02010609030101010101" charset="-122"/>
              <a:ea typeface="楷体_GB2312" panose="02010609030101010101" charset="-122"/>
              <a:cs typeface="+mn-cs"/>
            </a:endParaRPr>
          </a:p>
          <a:p>
            <a:pPr marR="0" defTabSz="914400">
              <a:spcBef>
                <a:spcPct val="50000"/>
              </a:spcBef>
              <a:buClrTx/>
              <a:buSzTx/>
              <a:buFontTx/>
              <a:buNone/>
              <a:defRPr/>
            </a:pPr>
            <a:r>
              <a:rPr kumimoji="1" lang="zh-CN" altLang="en-US" sz="3200" noProof="0" smtClean="0">
                <a:latin typeface="宋体" panose="02010600030101010101" pitchFamily="2" charset="-122"/>
                <a:ea typeface="宋体" panose="02010600030101010101" pitchFamily="2" charset="-122"/>
                <a:sym typeface="+mn-ea"/>
              </a:rPr>
              <a:t>   对高考目标充满自信，会激发我们心中的激情和巨大的能量，使我们千方百计地解决学习中的各种问题和前进中存在的各种障碍。问题的解决和障碍的清除导致成功，成功反过来又会增加我们的自信。</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OC_GUID" val="{24e8327e-a3d0-4b7b-a9d2-7baa389362ad}"/>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7"/>
  <p:tag name="KSO_WM_TAG_VERSION" val="1.0"/>
  <p:tag name="KSO_WM_SLIDE_ID" val="custom160167_3"/>
  <p:tag name="KSO_WM_SLIDE_INDEX" val="3"/>
  <p:tag name="KSO_WM_SLIDE_ITEM_CNT" val="2"/>
  <p:tag name="KSO_WM_SLIDE_LAYOUT" val="a_f"/>
  <p:tag name="KSO_WM_SLIDE_LAYOUT_CNT" val="1_2"/>
  <p:tag name="KSO_WM_SLIDE_TYPE" val="text"/>
  <p:tag name="KSO_WM_BEAUTIFY_FLAG" val="#wm#"/>
  <p:tag name="KSO_WM_SLIDE_POSITION" val="66*70"/>
  <p:tag name="KSO_WM_SLIDE_SIZE" val="828*416"/>
</p:tagLst>
</file>

<file path=ppt/theme/theme1.xml><?xml version="1.0" encoding="utf-8"?>
<a:theme xmlns:a="http://schemas.openxmlformats.org/drawingml/2006/main" name="自定义设计方案">
  <a:themeElements>
    <a:clrScheme name="自定义 112">
      <a:dk1>
        <a:sysClr val="windowText" lastClr="000000"/>
      </a:dk1>
      <a:lt1>
        <a:sysClr val="window" lastClr="FFFFFF"/>
      </a:lt1>
      <a:dk2>
        <a:srgbClr val="44546A"/>
      </a:dk2>
      <a:lt2>
        <a:srgbClr val="E7E6E6"/>
      </a:lt2>
      <a:accent1>
        <a:srgbClr val="1C8EAD"/>
      </a:accent1>
      <a:accent2>
        <a:srgbClr val="F3C712"/>
      </a:accent2>
      <a:accent3>
        <a:srgbClr val="A5A5A5"/>
      </a:accent3>
      <a:accent4>
        <a:srgbClr val="FFC000"/>
      </a:accent4>
      <a:accent5>
        <a:srgbClr val="4472C4"/>
      </a:accent5>
      <a:accent6>
        <a:srgbClr val="70AD47"/>
      </a:accent6>
      <a:hlink>
        <a:srgbClr val="0563C1"/>
      </a:hlink>
      <a:folHlink>
        <a:srgbClr val="954F72"/>
      </a:folHlink>
    </a:clrScheme>
    <a:fontScheme name="自定义 51">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4461</Words>
  <Application>Microsoft Office PowerPoint</Application>
  <PresentationFormat>Custom</PresentationFormat>
  <Paragraphs>125</Paragraphs>
  <Slides>29</Slides>
  <Notes>22</Notes>
  <HiddenSlides>0</HiddenSlides>
  <MMClips>2</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29</vt:i4>
      </vt:variant>
    </vt:vector>
  </HeadingPairs>
  <TitlesOfParts>
    <vt:vector size="30" baseType="lpstr">
      <vt:lpstr>自定义设计方案</vt:lpstr>
      <vt:lpstr>Slide 1</vt:lpstr>
      <vt:lpstr>Slide 2</vt:lpstr>
      <vt:lpstr>事事我曾抗争 成败不必在我 端正心态       轻装上阵 高考只是人生的一次机遇， 决不是人生的全部</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2.做好战胜困难的心理准备</vt:lpstr>
      <vt:lpstr>Slide 20</vt:lpstr>
      <vt:lpstr>Slide 21</vt:lpstr>
      <vt:lpstr>Slide 22</vt:lpstr>
      <vt:lpstr>Slide 23</vt:lpstr>
      <vt:lpstr>高考定位 </vt:lpstr>
      <vt:lpstr>置之死地而后生 女排20年后再圆奥运金牌梦 </vt:lpstr>
      <vt:lpstr>Slide 26</vt:lpstr>
      <vt:lpstr>Slide 27</vt:lpstr>
      <vt:lpstr>笑迎高考 为自己加油</vt:lpstr>
      <vt:lpstr>Slide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xbany</cp:lastModifiedBy>
  <cp:revision>12</cp:revision>
  <dcterms:created xsi:type="dcterms:W3CDTF">2017-02-16T08:00:00Z</dcterms:created>
  <dcterms:modified xsi:type="dcterms:W3CDTF">2019-06-03T13:28:16Z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