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6" r:id="rId16"/>
    <p:sldId id="270" r:id="rId17"/>
    <p:sldId id="271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45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2018/9/18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75656" y="2060848"/>
            <a:ext cx="5184576" cy="1809734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zh-CN" altLang="en-US" sz="9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金大力 </a:t>
            </a:r>
            <a:endParaRPr lang="zh-CN" altLang="en-US" sz="9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148064" y="3933056"/>
            <a:ext cx="2160240" cy="910952"/>
          </a:xfrm>
        </p:spPr>
        <p:txBody>
          <a:bodyPr>
            <a:normAutofit fontScale="25000" lnSpcReduction="20000"/>
          </a:bodyPr>
          <a:lstStyle/>
          <a:p>
            <a:endParaRPr lang="en-US" altLang="zh-CN" dirty="0" smtClean="0"/>
          </a:p>
          <a:p>
            <a:r>
              <a:rPr lang="en-US" altLang="zh-CN" sz="3500" dirty="0"/>
              <a:t> </a:t>
            </a:r>
            <a:r>
              <a:rPr lang="en-US" altLang="zh-CN" sz="3500" dirty="0" smtClean="0"/>
              <a:t>                              </a:t>
            </a:r>
            <a:r>
              <a:rPr lang="zh-CN" altLang="en-US" sz="11100" b="1" dirty="0" smtClean="0"/>
              <a:t>汪曾祺</a:t>
            </a:r>
            <a:endParaRPr lang="zh-CN" altLang="en-US" sz="11100" b="1" dirty="0"/>
          </a:p>
        </p:txBody>
      </p:sp>
    </p:spTree>
    <p:extLst>
      <p:ext uri="{BB962C8B-B14F-4D97-AF65-F5344CB8AC3E}">
        <p14:creationId xmlns:p14="http://schemas.microsoft.com/office/powerpoint/2010/main" val="199849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1561"/>
            <a:ext cx="8229600" cy="465111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/>
          <a:lstStyle/>
          <a:p>
            <a:r>
              <a:rPr lang="zh-CN" altLang="en-US" sz="2800" dirty="0"/>
              <a:t>只有一条，他倒是具备的</a:t>
            </a:r>
            <a:r>
              <a:rPr lang="en-US" altLang="zh-CN" sz="2800" dirty="0"/>
              <a:t>:</a:t>
            </a:r>
            <a:r>
              <a:rPr lang="zh-CN" altLang="en-US" sz="2800" dirty="0"/>
              <a:t>他有一个好人缘儿。不知道为什么，他的人缘儿会那么好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sz="2800" dirty="0"/>
              <a:t>这一带人家，凡有较大的泥工瓦活，都愿意找他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sz="2800" dirty="0"/>
              <a:t>这桌酒，主人是不陪的，只是出来道一声</a:t>
            </a:r>
            <a:r>
              <a:rPr lang="en-US" altLang="zh-CN" sz="2800" dirty="0"/>
              <a:t>"</a:t>
            </a:r>
            <a:r>
              <a:rPr lang="zh-CN" altLang="en-US" sz="2800" dirty="0"/>
              <a:t>诸位多辛苦</a:t>
            </a:r>
            <a:r>
              <a:rPr lang="en-US" altLang="zh-CN" sz="2800" dirty="0"/>
              <a:t>"</a:t>
            </a:r>
            <a:r>
              <a:rPr lang="zh-CN" altLang="en-US" sz="2800" dirty="0"/>
              <a:t>，然后就委托金大力</a:t>
            </a:r>
            <a:r>
              <a:rPr lang="en-US" altLang="zh-CN" sz="2800" dirty="0"/>
              <a:t>:"</a:t>
            </a:r>
            <a:r>
              <a:rPr lang="zh-CN" altLang="en-US" sz="2800" dirty="0"/>
              <a:t>金师傅，你陪陪吧</a:t>
            </a:r>
            <a:r>
              <a:rPr lang="en-US" altLang="zh-CN" sz="2800" dirty="0"/>
              <a:t>!"</a:t>
            </a:r>
            <a:r>
              <a:rPr lang="zh-CN" altLang="en-US" sz="2800" dirty="0"/>
              <a:t>金大力就代替了主人，举起酒杯，喝下一口淡酒。</a:t>
            </a:r>
          </a:p>
        </p:txBody>
      </p:sp>
      <p:sp>
        <p:nvSpPr>
          <p:cNvPr id="4" name="矩形 3"/>
          <p:cNvSpPr/>
          <p:nvPr/>
        </p:nvSpPr>
        <p:spPr>
          <a:xfrm>
            <a:off x="2699792" y="2204864"/>
            <a:ext cx="3456384" cy="14401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人缘好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56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3262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188" y="1124744"/>
            <a:ext cx="8229600" cy="5199856"/>
          </a:xfrm>
        </p:spPr>
        <p:txBody>
          <a:bodyPr>
            <a:normAutofit/>
          </a:bodyPr>
          <a:lstStyle/>
          <a:p>
            <a:r>
              <a:rPr lang="zh-CN" altLang="en-US" dirty="0"/>
              <a:t>每天，金大力都是头一个来，比别人要早半小时。来了，把孩子们搬下来搭桥、搭鸡窝玩的砖头捡回砖堆上去，把碍手得脚的棍棍棒棒归置归置，清除</a:t>
            </a:r>
            <a:r>
              <a:rPr lang="en-US" altLang="zh-CN" dirty="0"/>
              <a:t>"</a:t>
            </a:r>
            <a:r>
              <a:rPr lang="zh-CN" altLang="en-US" dirty="0"/>
              <a:t>脚手</a:t>
            </a:r>
            <a:r>
              <a:rPr lang="en-US" altLang="zh-CN" dirty="0"/>
              <a:t>"</a:t>
            </a:r>
            <a:r>
              <a:rPr lang="zh-CN" altLang="en-US" dirty="0"/>
              <a:t>板子上昨天滴下的灰泥，把</a:t>
            </a:r>
            <a:r>
              <a:rPr lang="en-US" altLang="zh-CN" dirty="0"/>
              <a:t>"</a:t>
            </a:r>
            <a:r>
              <a:rPr lang="zh-CN" altLang="en-US" dirty="0"/>
              <a:t>脚手</a:t>
            </a:r>
            <a:r>
              <a:rPr lang="en-US" altLang="zh-CN" dirty="0"/>
              <a:t>"</a:t>
            </a:r>
            <a:r>
              <a:rPr lang="zh-CN" altLang="en-US" dirty="0"/>
              <a:t>往上提一提，捆</a:t>
            </a:r>
            <a:r>
              <a:rPr lang="en-US" altLang="zh-CN" dirty="0"/>
              <a:t>"</a:t>
            </a:r>
            <a:r>
              <a:rPr lang="zh-CN" altLang="en-US" dirty="0"/>
              <a:t>脚手</a:t>
            </a:r>
            <a:r>
              <a:rPr lang="en-US" altLang="zh-CN" dirty="0"/>
              <a:t>"</a:t>
            </a:r>
            <a:r>
              <a:rPr lang="zh-CN" altLang="en-US" dirty="0"/>
              <a:t>的麻绳紧一紧，扫扫地，然后，挑了两担水来，用铁锹抓钩和青灰，</a:t>
            </a:r>
            <a:r>
              <a:rPr lang="en-US" altLang="zh-CN" dirty="0"/>
              <a:t>--</a:t>
            </a:r>
            <a:r>
              <a:rPr lang="zh-CN" altLang="en-US" dirty="0"/>
              <a:t>石灰里兑了锅烟</a:t>
            </a:r>
            <a:r>
              <a:rPr lang="en-US" altLang="zh-CN" dirty="0"/>
              <a:t>;</a:t>
            </a:r>
            <a:r>
              <a:rPr lang="zh-CN" altLang="en-US" dirty="0"/>
              <a:t>和黄泥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傍晚收工时，他总是最后一个走。他要各处看看，看看今天的进度、质量</a:t>
            </a:r>
            <a:r>
              <a:rPr lang="en-US" altLang="zh-CN" dirty="0"/>
              <a:t>(</a:t>
            </a:r>
            <a:r>
              <a:rPr lang="zh-CN" altLang="en-US" dirty="0"/>
              <a:t>他的手艺不高，这些都还是会看的</a:t>
            </a:r>
            <a:r>
              <a:rPr lang="en-US" altLang="zh-CN" dirty="0"/>
              <a:t>)</a:t>
            </a:r>
            <a:r>
              <a:rPr lang="zh-CN" altLang="en-US" dirty="0"/>
              <a:t>，也看看有没有留下火星</a:t>
            </a:r>
            <a:r>
              <a:rPr lang="en-US" altLang="zh-CN" dirty="0"/>
              <a:t>(</a:t>
            </a:r>
            <a:r>
              <a:rPr lang="zh-CN" altLang="en-US" dirty="0"/>
              <a:t>木匠熬胶要点火，瓦匠里有抽烟的</a:t>
            </a:r>
            <a:r>
              <a:rPr lang="en-US" altLang="zh-CN" dirty="0"/>
              <a:t>)</a:t>
            </a:r>
            <a:r>
              <a:rPr lang="zh-CN" altLang="en-US" dirty="0"/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411760" y="2420888"/>
            <a:ext cx="4104456" cy="165618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</a:rPr>
              <a:t>勤劳质朴</a:t>
            </a:r>
            <a:endParaRPr lang="en-US" altLang="zh-CN" sz="48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4800" b="1" dirty="0">
                <a:solidFill>
                  <a:schemeClr val="tx1"/>
                </a:solidFill>
              </a:rPr>
              <a:t>做事</a:t>
            </a:r>
            <a:r>
              <a:rPr lang="zh-CN" altLang="en-US" sz="4800" b="1" dirty="0" smtClean="0">
                <a:solidFill>
                  <a:schemeClr val="tx1"/>
                </a:solidFill>
              </a:rPr>
              <a:t>认真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2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348648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672" y="620688"/>
            <a:ext cx="5709320" cy="527186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</a:t>
            </a:r>
            <a:r>
              <a:rPr lang="zh-CN" altLang="en-US" sz="2800" dirty="0" smtClean="0"/>
              <a:t>他</a:t>
            </a:r>
            <a:r>
              <a:rPr lang="zh-CN" altLang="en-US" sz="2800" dirty="0"/>
              <a:t>是个瓦匠，上工时照例也在腰带里掖一把瓦刀，手里提着一个抿子。可是他的瓦刀抿子几乎随时都是干的。他一天使的家伙就是铁锹抓钩，他老是在和灰、和泥。他只能干这种小工活，也就甘心干小工活。他从来不想去露一手，去逞能卖嘴，指手画脚</a:t>
            </a:r>
          </a:p>
        </p:txBody>
      </p:sp>
      <p:sp>
        <p:nvSpPr>
          <p:cNvPr id="4" name="矩形 3"/>
          <p:cNvSpPr/>
          <p:nvPr/>
        </p:nvSpPr>
        <p:spPr>
          <a:xfrm>
            <a:off x="4355976" y="1556792"/>
            <a:ext cx="3168352" cy="151216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朴实善良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3200" dirty="0">
                <a:solidFill>
                  <a:schemeClr val="tx1"/>
                </a:solidFill>
              </a:rPr>
              <a:t>不在人</a:t>
            </a:r>
            <a:r>
              <a:rPr lang="zh-CN" altLang="en-US" sz="3200" dirty="0" smtClean="0">
                <a:solidFill>
                  <a:schemeClr val="tx1"/>
                </a:solidFill>
              </a:rPr>
              <a:t>前炫耀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90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2624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44824"/>
            <a:ext cx="8229600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/>
              <a:t>        金大力</a:t>
            </a:r>
            <a:r>
              <a:rPr lang="zh-CN" altLang="en-US" sz="3200" dirty="0"/>
              <a:t>是个瓦匠头儿，可是拿的工钱很低，比一个小工多不了多少。同行师傅们过意不去，几次提出要给金头儿涨涨工钱。金大力说</a:t>
            </a:r>
            <a:r>
              <a:rPr lang="en-US" altLang="zh-CN" sz="3200" dirty="0"/>
              <a:t>:"</a:t>
            </a:r>
            <a:r>
              <a:rPr lang="zh-CN" altLang="en-US" sz="3200" dirty="0"/>
              <a:t>不。干什么活，拿什么钱。再说，我家里还开着一爿茶水炉子，我不比你们指身为业。这我就知足。</a:t>
            </a:r>
            <a:r>
              <a:rPr lang="en-US" altLang="zh-CN" sz="3200" dirty="0"/>
              <a:t>"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555776" y="2348880"/>
            <a:ext cx="4026363" cy="14401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不贪钱</a:t>
            </a:r>
            <a:endParaRPr lang="en-US" altLang="zh-CN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对生活很知足</a:t>
            </a:r>
            <a:endParaRPr lang="en-US" altLang="zh-CN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为他人着想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83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3265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544616"/>
          </a:xfrm>
        </p:spPr>
        <p:txBody>
          <a:bodyPr/>
          <a:lstStyle/>
          <a:p>
            <a:r>
              <a:rPr lang="zh-CN" altLang="en-US" sz="2800" dirty="0"/>
              <a:t>金家茶炉的一半地方是三口大水缸。因为缸很深，一半埋在地里。一口缸容水八担，金家一天至少要用二十四担水。这二十四担水都是金大力挑的。有活时，他早晚挑</a:t>
            </a:r>
            <a:r>
              <a:rPr lang="en-US" altLang="zh-CN" sz="2800" dirty="0"/>
              <a:t>;</a:t>
            </a:r>
            <a:r>
              <a:rPr lang="zh-CN" altLang="en-US" sz="2800" dirty="0"/>
              <a:t>没活时</a:t>
            </a:r>
            <a:r>
              <a:rPr lang="en-US" altLang="zh-CN" sz="2800" dirty="0"/>
              <a:t>(</a:t>
            </a:r>
            <a:r>
              <a:rPr lang="zh-CN" altLang="en-US" sz="2800" dirty="0"/>
              <a:t>瓦匠不能每天有活</a:t>
            </a:r>
            <a:r>
              <a:rPr lang="en-US" altLang="zh-CN" sz="2800" dirty="0"/>
              <a:t>)</a:t>
            </a:r>
            <a:r>
              <a:rPr lang="zh-CN" altLang="en-US" sz="2800" dirty="0"/>
              <a:t>白天挑。因为经常挑水，总要撒泼出一些，金家茶炉一边的地总是湿漉漉的，铺地的砖发深黑色</a:t>
            </a:r>
            <a:r>
              <a:rPr lang="en-US" altLang="zh-CN" sz="2800" dirty="0"/>
              <a:t>(</a:t>
            </a:r>
            <a:r>
              <a:rPr lang="zh-CN" altLang="en-US" sz="2800" dirty="0"/>
              <a:t>另一边的砖地是浅黑色</a:t>
            </a:r>
            <a:r>
              <a:rPr lang="en-US" altLang="zh-CN" sz="2800" dirty="0"/>
              <a:t>)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sz="3200" dirty="0" smtClean="0"/>
              <a:t>你</a:t>
            </a:r>
            <a:r>
              <a:rPr lang="zh-CN" altLang="en-US" sz="3200" dirty="0"/>
              <a:t>要是路过金家茶炉子，常常可以看见金大力坐在一根搭在两只水桶的扁担上休息，好像随时就会站起身来去挑一担水。</a:t>
            </a:r>
          </a:p>
        </p:txBody>
      </p:sp>
      <p:sp>
        <p:nvSpPr>
          <p:cNvPr id="4" name="矩形 3"/>
          <p:cNvSpPr/>
          <p:nvPr/>
        </p:nvSpPr>
        <p:spPr>
          <a:xfrm>
            <a:off x="2627784" y="2348880"/>
            <a:ext cx="4320480" cy="1800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对生活没有抱怨</a:t>
            </a:r>
            <a:endParaRPr lang="en-US" altLang="zh-CN" sz="36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热爱生活</a:t>
            </a:r>
          </a:p>
        </p:txBody>
      </p:sp>
    </p:spTree>
    <p:extLst>
      <p:ext uri="{BB962C8B-B14F-4D97-AF65-F5344CB8AC3E}">
        <p14:creationId xmlns:p14="http://schemas.microsoft.com/office/powerpoint/2010/main" val="389534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       金大力人物特征总结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844824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高大结实                                  </a:t>
            </a:r>
            <a:r>
              <a:rPr lang="en-US" altLang="zh-CN" dirty="0"/>
              <a:t>9</a:t>
            </a:r>
            <a:r>
              <a:rPr lang="en-US" altLang="zh-CN" dirty="0" smtClean="0"/>
              <a:t>. </a:t>
            </a:r>
            <a:r>
              <a:rPr lang="zh-CN" altLang="en-US" dirty="0" smtClean="0"/>
              <a:t>朴实善良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沉默寡言，不喜攀比                 不在</a:t>
            </a:r>
            <a:r>
              <a:rPr lang="zh-CN" altLang="en-US" dirty="0"/>
              <a:t>人前</a:t>
            </a:r>
            <a:r>
              <a:rPr lang="zh-CN" altLang="en-US" dirty="0" smtClean="0"/>
              <a:t>炫耀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老实                                          </a:t>
            </a:r>
            <a:r>
              <a:rPr lang="en-US" altLang="zh-CN" dirty="0"/>
              <a:t>10</a:t>
            </a:r>
            <a:r>
              <a:rPr lang="en-US" altLang="zh-CN" dirty="0" smtClean="0"/>
              <a:t>.</a:t>
            </a:r>
            <a:r>
              <a:rPr lang="zh-CN" altLang="en-US" dirty="0" smtClean="0"/>
              <a:t>不</a:t>
            </a:r>
            <a:r>
              <a:rPr lang="zh-CN" altLang="en-US" dirty="0"/>
              <a:t>贪钱，对生活很</a:t>
            </a:r>
            <a:r>
              <a:rPr lang="zh-CN" altLang="en-US" dirty="0" smtClean="0"/>
              <a:t>知足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笨拙的瓦匠（拙于工艺）      </a:t>
            </a:r>
            <a:r>
              <a:rPr lang="en-US" altLang="zh-CN" dirty="0" smtClean="0"/>
              <a:t>11. </a:t>
            </a:r>
            <a:r>
              <a:rPr lang="zh-CN" altLang="en-US" dirty="0" smtClean="0"/>
              <a:t>对生活没有抱怨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5.</a:t>
            </a:r>
            <a:r>
              <a:rPr lang="zh-CN" altLang="en-US" dirty="0" smtClean="0"/>
              <a:t>拙于言辞                                       热爱生活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6.</a:t>
            </a:r>
            <a:r>
              <a:rPr lang="zh-CN" altLang="en-US" dirty="0" smtClean="0"/>
              <a:t>人缘好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7.</a:t>
            </a:r>
            <a:r>
              <a:rPr lang="zh-CN" altLang="en-US" dirty="0" smtClean="0"/>
              <a:t>淳朴正直，有责任心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8.</a:t>
            </a:r>
            <a:r>
              <a:rPr lang="zh-CN" altLang="en-US" dirty="0" smtClean="0"/>
              <a:t>勤劳质朴，为他人付出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438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结尾段落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dirty="0" smtClean="0">
                <a:solidFill>
                  <a:srgbClr val="002060"/>
                </a:solidFill>
              </a:rPr>
              <a:t>      金大力</a:t>
            </a:r>
            <a:r>
              <a:rPr lang="zh-CN" altLang="en-US" sz="3200" b="1" dirty="0">
                <a:solidFill>
                  <a:srgbClr val="002060"/>
                </a:solidFill>
              </a:rPr>
              <a:t>不变样，多少年都是那个样子。高大结实，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沉默寡言。</a:t>
            </a:r>
            <a:endParaRPr lang="en-US" altLang="zh-CN" sz="3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altLang="zh-CN" sz="3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sz="3200" b="1" dirty="0" smtClean="0">
                <a:solidFill>
                  <a:srgbClr val="002060"/>
                </a:solidFill>
              </a:rPr>
              <a:t>      不</a:t>
            </a:r>
            <a:r>
              <a:rPr lang="zh-CN" altLang="en-US" sz="3200" b="1" dirty="0">
                <a:solidFill>
                  <a:srgbClr val="002060"/>
                </a:solidFill>
              </a:rPr>
              <a:t>，他也老了。他的头发已经有了几根白的了，虽然还不大显，墨里藏针。</a:t>
            </a:r>
          </a:p>
        </p:txBody>
      </p:sp>
    </p:spTree>
    <p:extLst>
      <p:ext uri="{BB962C8B-B14F-4D97-AF65-F5344CB8AC3E}">
        <p14:creationId xmlns:p14="http://schemas.microsoft.com/office/powerpoint/2010/main" val="310000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1" y="1"/>
            <a:ext cx="9144000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8000" dirty="0" smtClean="0">
                <a:solidFill>
                  <a:schemeClr val="tx1"/>
                </a:solidFill>
              </a:rPr>
              <a:t>问题：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4" name="副标题 3"/>
          <p:cNvSpPr>
            <a:spLocks noGrp="1"/>
          </p:cNvSpPr>
          <p:nvPr>
            <p:ph sz="half" idx="1"/>
          </p:nvPr>
        </p:nvSpPr>
        <p:spPr>
          <a:noFill/>
        </p:spPr>
        <p:txBody>
          <a:bodyPr>
            <a:noAutofit/>
          </a:bodyPr>
          <a:lstStyle/>
          <a:p>
            <a:pPr algn="l"/>
            <a:r>
              <a:rPr lang="zh-CN" altLang="en-US" sz="3200" b="1" dirty="0" smtClean="0"/>
              <a:t>在课文结尾的两段话中，作者为什么在结尾说金大力老了？</a:t>
            </a:r>
            <a:endParaRPr lang="en-US" altLang="zh-CN" sz="3200" b="1" dirty="0" smtClean="0"/>
          </a:p>
          <a:p>
            <a:pPr algn="l"/>
            <a:r>
              <a:rPr lang="zh-CN" altLang="en-US" sz="3200" b="1" dirty="0" smtClean="0"/>
              <a:t>你</a:t>
            </a:r>
            <a:r>
              <a:rPr lang="zh-CN" altLang="en-US" sz="3200" b="1" dirty="0"/>
              <a:t>体会</a:t>
            </a:r>
            <a:r>
              <a:rPr lang="zh-CN" altLang="en-US" sz="3200" b="1" dirty="0" smtClean="0"/>
              <a:t>到作者什么心情？</a:t>
            </a:r>
            <a:endParaRPr lang="en-US" altLang="zh-CN" sz="3200" b="1" dirty="0" smtClean="0"/>
          </a:p>
          <a:p>
            <a:pPr algn="l"/>
            <a:r>
              <a:rPr lang="zh-CN" altLang="en-US" sz="3200" b="1" dirty="0" smtClean="0"/>
              <a:t>作者想抒发的情感是什么？</a:t>
            </a:r>
            <a:endParaRPr lang="zh-CN" altLang="en-US" sz="3200" b="1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2800" dirty="0">
                <a:solidFill>
                  <a:srgbClr val="FF0000"/>
                </a:solidFill>
              </a:rPr>
              <a:t>表面是在说金大力老了，实际是说金大力在朴拙的外表下，有一颗真正的善于洞察人生的聪慧心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r>
              <a:rPr lang="zh-CN" altLang="en-US" sz="2800" dirty="0">
                <a:solidFill>
                  <a:srgbClr val="FF0000"/>
                </a:solidFill>
              </a:rPr>
              <a:t> 实际是作者在对金大力这一类人美好品质的推崇和逐渐流失的惋惜。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435280" cy="1512168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latin typeface="+mn-ea"/>
                <a:ea typeface="+mn-ea"/>
              </a:rPr>
              <a:t>思考：</a:t>
            </a:r>
            <a:r>
              <a:rPr lang="en-US" altLang="zh-CN" sz="4000" b="1" dirty="0" smtClean="0">
                <a:latin typeface="+mn-ea"/>
                <a:ea typeface="+mn-ea"/>
              </a:rPr>
              <a:t>《</a:t>
            </a:r>
            <a:r>
              <a:rPr lang="zh-CN" altLang="en-US" sz="4000" b="1" dirty="0">
                <a:latin typeface="+mn-ea"/>
                <a:ea typeface="+mn-ea"/>
              </a:rPr>
              <a:t>金大力</a:t>
            </a:r>
            <a:r>
              <a:rPr lang="en-US" altLang="zh-CN" sz="4000" b="1" dirty="0" smtClean="0">
                <a:latin typeface="+mn-ea"/>
                <a:ea typeface="+mn-ea"/>
              </a:rPr>
              <a:t>》</a:t>
            </a:r>
            <a:r>
              <a:rPr lang="zh-CN" altLang="en-US" sz="4000" b="1" dirty="0" smtClean="0">
                <a:latin typeface="+mn-ea"/>
                <a:ea typeface="+mn-ea"/>
              </a:rPr>
              <a:t>特别</a:t>
            </a:r>
            <a:r>
              <a:rPr lang="zh-CN" altLang="en-US" sz="4000" b="1" dirty="0">
                <a:latin typeface="+mn-ea"/>
                <a:ea typeface="+mn-ea"/>
              </a:rPr>
              <a:t>介绍了金家茶炉的生活场景，这对表现金大力的性格有什么作用？</a:t>
            </a:r>
            <a:r>
              <a:rPr lang="zh-CN" altLang="en-US" sz="4000" b="1" dirty="0"/>
              <a:t> 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348880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/>
              <a:t>     </a:t>
            </a:r>
            <a:r>
              <a:rPr lang="zh-CN" altLang="en-US" sz="3200" dirty="0"/>
              <a:t/>
            </a:r>
            <a:br>
              <a:rPr lang="zh-CN" altLang="en-US" sz="3200" dirty="0"/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这个生活场景的介绍为金大力的性格铺设了一个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真实生动的背景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长年累月地生活在这样一个单调的生活环境中，每天重复同样的劳动，所以形成了他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淳朴的性格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易于满足的心态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。他的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人缘好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和做茶炉生意也是离不开的。</a:t>
            </a:r>
            <a:r>
              <a:rPr lang="zh-CN" altLang="en-US" sz="3200" dirty="0"/>
              <a:t> 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4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课后作业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、依据文章，用白描的方法，描写他人形象  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300-400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字（同学、家人、邻居均可）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、完成书本课后练习、练习册第二课练习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54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5915000" cy="708688"/>
          </a:xfrm>
        </p:spPr>
        <p:txBody>
          <a:bodyPr>
            <a:noAutofit/>
          </a:bodyPr>
          <a:lstStyle/>
          <a:p>
            <a:r>
              <a:rPr lang="zh-CN" altLang="en-US" sz="4400" dirty="0" smtClean="0"/>
              <a:t>一、作者简介</a:t>
            </a:r>
            <a:endParaRPr lang="zh-CN" altLang="en-US" sz="44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5724128" y="5661248"/>
            <a:ext cx="3174639" cy="659352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汪曾祺（</a:t>
            </a:r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1920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1997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3"/>
          </p:nvPr>
        </p:nvSpPr>
        <p:spPr>
          <a:xfrm>
            <a:off x="4572000" y="1196752"/>
            <a:ext cx="4041775" cy="65484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124744"/>
            <a:ext cx="4040188" cy="5235576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2600" b="1" dirty="0" smtClean="0">
                <a:latin typeface="+mn-ea"/>
              </a:rPr>
              <a:t>汪曾祺是</a:t>
            </a:r>
            <a:r>
              <a:rPr lang="zh-CN" altLang="en-US" sz="2600" b="1" dirty="0" smtClean="0"/>
              <a:t>中国</a:t>
            </a:r>
            <a:r>
              <a:rPr lang="zh-CN" altLang="en-US" sz="2600" b="1" dirty="0"/>
              <a:t>当代作家、散文家、戏剧家、京派作家的代表</a:t>
            </a:r>
            <a:r>
              <a:rPr lang="zh-CN" altLang="en-US" sz="2600" b="1" dirty="0" smtClean="0"/>
              <a:t>人物</a:t>
            </a:r>
            <a:endParaRPr lang="en-US" altLang="zh-CN" sz="2600" b="1" dirty="0" smtClean="0"/>
          </a:p>
          <a:p>
            <a:endParaRPr lang="en-US" altLang="zh-CN" b="1" dirty="0"/>
          </a:p>
          <a:p>
            <a:pPr marL="0" indent="0">
              <a:buNone/>
            </a:pPr>
            <a:endParaRPr lang="en-US" altLang="zh-CN" b="1" dirty="0"/>
          </a:p>
          <a:p>
            <a:r>
              <a:rPr lang="en-US" altLang="zh-CN" b="1" dirty="0" smtClean="0">
                <a:latin typeface="+mn-ea"/>
              </a:rPr>
              <a:t>1920</a:t>
            </a:r>
            <a:r>
              <a:rPr lang="zh-CN" altLang="en-US" b="1" dirty="0" smtClean="0">
                <a:latin typeface="+mn-ea"/>
              </a:rPr>
              <a:t>年出生，江苏高邮市人</a:t>
            </a:r>
            <a:r>
              <a:rPr lang="en-US" altLang="zh-CN" b="1" dirty="0" smtClean="0">
                <a:latin typeface="+mn-ea"/>
              </a:rPr>
              <a:t>1939</a:t>
            </a:r>
            <a:r>
              <a:rPr lang="zh-CN" altLang="en-US" b="1" dirty="0" smtClean="0">
                <a:latin typeface="+mn-ea"/>
              </a:rPr>
              <a:t>年</a:t>
            </a:r>
            <a:r>
              <a:rPr lang="zh-CN" altLang="en-US" b="1" dirty="0">
                <a:latin typeface="+mn-ea"/>
              </a:rPr>
              <a:t>夏，汪曾祺从上海经香港</a:t>
            </a:r>
            <a:r>
              <a:rPr lang="zh-CN" altLang="en-US" b="1" dirty="0" smtClean="0">
                <a:latin typeface="+mn-ea"/>
              </a:rPr>
              <a:t>、 越南</a:t>
            </a:r>
            <a:r>
              <a:rPr lang="zh-CN" altLang="en-US" b="1" dirty="0">
                <a:latin typeface="+mn-ea"/>
              </a:rPr>
              <a:t>到昆明，以第一志愿考入西南联大中国文学系</a:t>
            </a:r>
            <a:r>
              <a:rPr lang="zh-CN" altLang="en-US" b="1" dirty="0" smtClean="0">
                <a:latin typeface="+mn-ea"/>
              </a:rPr>
              <a:t>。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1950</a:t>
            </a:r>
            <a:r>
              <a:rPr lang="zh-CN" altLang="en-US" b="1" dirty="0">
                <a:latin typeface="+mn-ea"/>
              </a:rPr>
              <a:t>年</a:t>
            </a:r>
            <a:r>
              <a:rPr lang="zh-CN" altLang="en-US" b="1" dirty="0" smtClean="0">
                <a:latin typeface="+mn-ea"/>
              </a:rPr>
              <a:t>，任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北京文艺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编辑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 1997</a:t>
            </a:r>
            <a:r>
              <a:rPr lang="zh-CN" altLang="en-US" b="1" dirty="0">
                <a:latin typeface="+mn-ea"/>
              </a:rPr>
              <a:t>年</a:t>
            </a:r>
            <a:r>
              <a:rPr lang="en-US" altLang="zh-CN" b="1" dirty="0">
                <a:latin typeface="+mn-ea"/>
              </a:rPr>
              <a:t>5</a:t>
            </a:r>
            <a:r>
              <a:rPr lang="zh-CN" altLang="en-US" b="1" dirty="0" smtClean="0">
                <a:latin typeface="+mn-ea"/>
              </a:rPr>
              <a:t>月因病去世，享年</a:t>
            </a:r>
            <a:r>
              <a:rPr lang="en-US" altLang="zh-CN" b="1" dirty="0">
                <a:latin typeface="+mn-ea"/>
              </a:rPr>
              <a:t>77</a:t>
            </a:r>
            <a:r>
              <a:rPr lang="zh-CN" altLang="en-US" b="1" dirty="0" smtClean="0">
                <a:latin typeface="+mn-ea"/>
              </a:rPr>
              <a:t>岁。</a:t>
            </a: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endParaRPr lang="en-US" altLang="zh-CN" b="1" dirty="0" smtClean="0">
              <a:latin typeface="+mn-ea"/>
            </a:endParaRPr>
          </a:p>
          <a:p>
            <a:pPr marL="0" indent="0">
              <a:buNone/>
            </a:pPr>
            <a:endParaRPr lang="en-US" altLang="zh-CN" dirty="0"/>
          </a:p>
          <a:p>
            <a:r>
              <a:rPr lang="zh-CN" altLang="en-US" sz="2600" b="1" dirty="0" smtClean="0">
                <a:latin typeface="+mn-ea"/>
              </a:rPr>
              <a:t>主要代表作品：</a:t>
            </a:r>
            <a:r>
              <a:rPr lang="en-US" altLang="zh-CN" sz="2600" b="1" dirty="0" smtClean="0"/>
              <a:t>《</a:t>
            </a:r>
            <a:r>
              <a:rPr lang="zh-CN" altLang="en-US" sz="2600" b="1" dirty="0"/>
              <a:t>邂逅集</a:t>
            </a:r>
            <a:r>
              <a:rPr lang="en-US" altLang="zh-CN" sz="2600" b="1" dirty="0" smtClean="0"/>
              <a:t>》</a:t>
            </a:r>
            <a:r>
              <a:rPr lang="zh-CN" altLang="en-US" sz="2600" b="1" dirty="0" smtClean="0"/>
              <a:t>、</a:t>
            </a:r>
            <a:r>
              <a:rPr lang="en-US" altLang="zh-CN" sz="2600" b="1" dirty="0" smtClean="0"/>
              <a:t>《</a:t>
            </a:r>
            <a:r>
              <a:rPr lang="zh-CN" altLang="en-US" sz="2600" b="1" dirty="0"/>
              <a:t>晚翠文谈</a:t>
            </a:r>
            <a:r>
              <a:rPr lang="en-US" altLang="zh-CN" sz="2600" b="1" dirty="0" smtClean="0"/>
              <a:t>》</a:t>
            </a:r>
            <a:r>
              <a:rPr lang="zh-CN" altLang="en-US" sz="2600" b="1" dirty="0" smtClean="0"/>
              <a:t>、</a:t>
            </a:r>
            <a:r>
              <a:rPr lang="en-US" altLang="zh-CN" sz="2600" b="1" dirty="0"/>
              <a:t>《</a:t>
            </a:r>
            <a:r>
              <a:rPr lang="zh-CN" altLang="en-US" sz="2600" b="1" dirty="0"/>
              <a:t>受戒</a:t>
            </a:r>
            <a:r>
              <a:rPr lang="en-US" altLang="zh-CN" sz="2600" b="1" dirty="0" smtClean="0"/>
              <a:t>》</a:t>
            </a:r>
            <a:r>
              <a:rPr lang="zh-CN" altLang="en-US" sz="2600" b="1" dirty="0" smtClean="0"/>
              <a:t>、</a:t>
            </a:r>
            <a:r>
              <a:rPr lang="en-US" altLang="zh-CN" sz="2600" b="1" dirty="0" smtClean="0"/>
              <a:t>《</a:t>
            </a:r>
            <a:r>
              <a:rPr lang="zh-CN" altLang="en-US" sz="2600" b="1" dirty="0"/>
              <a:t>羊舍一夕</a:t>
            </a:r>
            <a:r>
              <a:rPr lang="en-US" altLang="zh-CN" sz="2600" b="1" dirty="0" smtClean="0"/>
              <a:t>》</a:t>
            </a:r>
            <a:r>
              <a:rPr lang="zh-CN" altLang="en-US" sz="2600" b="1" dirty="0" smtClean="0"/>
              <a:t>、</a:t>
            </a:r>
            <a:r>
              <a:rPr lang="en-US" altLang="zh-CN" sz="2600" b="1" dirty="0" smtClean="0"/>
              <a:t>《</a:t>
            </a:r>
            <a:r>
              <a:rPr lang="zh-CN" altLang="en-US" sz="2600" b="1" dirty="0" smtClean="0"/>
              <a:t>范进中举</a:t>
            </a:r>
            <a:r>
              <a:rPr lang="en-US" altLang="zh-CN" sz="2600" b="1" dirty="0" smtClean="0"/>
              <a:t>》</a:t>
            </a:r>
            <a:r>
              <a:rPr lang="zh-CN" altLang="en-US" sz="2600" b="1" dirty="0" smtClean="0"/>
              <a:t>等</a:t>
            </a:r>
            <a:endParaRPr lang="en-US" altLang="zh-CN" sz="2600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12776"/>
            <a:ext cx="4041775" cy="4267870"/>
          </a:xfrm>
        </p:spPr>
      </p:pic>
    </p:spTree>
    <p:extLst>
      <p:ext uri="{BB962C8B-B14F-4D97-AF65-F5344CB8AC3E}">
        <p14:creationId xmlns:p14="http://schemas.microsoft.com/office/powerpoint/2010/main" val="300607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7851648" cy="1828800"/>
          </a:xfrm>
          <a:effectLst>
            <a:reflection blurRad="6350" stA="52000" endA="300" endPos="3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zh-CN" altLang="en-US" sz="13800" dirty="0" smtClean="0">
                <a:solidFill>
                  <a:srgbClr val="FF0000"/>
                </a:solidFill>
              </a:rPr>
              <a:t>谢谢</a:t>
            </a:r>
            <a:endParaRPr lang="zh-CN" altLang="en-US" sz="13800" dirty="0">
              <a:solidFill>
                <a:srgbClr val="FF0000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105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评价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altLang="zh-CN" sz="9600" b="1" dirty="0" smtClean="0">
                <a:latin typeface="+mn-ea"/>
              </a:rPr>
              <a:t>1</a:t>
            </a:r>
            <a:r>
              <a:rPr lang="zh-CN" altLang="en-US" sz="9600" b="1" dirty="0" smtClean="0">
                <a:latin typeface="+mn-ea"/>
              </a:rPr>
              <a:t>、汪曾祺“是一文狐，修炼成老精”。 </a:t>
            </a:r>
            <a:endParaRPr lang="en-US" altLang="zh-CN" sz="9600" b="1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9600" b="1" dirty="0" smtClean="0">
                <a:latin typeface="+mn-ea"/>
              </a:rPr>
              <a:t>                                           </a:t>
            </a:r>
          </a:p>
          <a:p>
            <a:pPr marL="0" indent="0">
              <a:buNone/>
            </a:pPr>
            <a:r>
              <a:rPr lang="en-US" altLang="zh-CN" sz="9600" b="1" dirty="0">
                <a:latin typeface="+mn-ea"/>
              </a:rPr>
              <a:t> </a:t>
            </a:r>
            <a:r>
              <a:rPr lang="en-US" altLang="zh-CN" sz="9600" b="1" dirty="0" smtClean="0">
                <a:latin typeface="+mn-ea"/>
              </a:rPr>
              <a:t>                                ——</a:t>
            </a:r>
            <a:r>
              <a:rPr lang="zh-CN" altLang="en-US" sz="9600" b="1" dirty="0" smtClean="0">
                <a:latin typeface="+mn-ea"/>
              </a:rPr>
              <a:t>贾平凹</a:t>
            </a:r>
            <a:endParaRPr lang="en-US" altLang="zh-CN" sz="9600" b="1" dirty="0" smtClean="0">
              <a:latin typeface="+mn-ea"/>
            </a:endParaRPr>
          </a:p>
          <a:p>
            <a:pPr marL="0" indent="0">
              <a:buNone/>
            </a:pPr>
            <a:endParaRPr lang="en-US" altLang="zh-CN" sz="9600" b="1" dirty="0">
              <a:latin typeface="+mn-ea"/>
            </a:endParaRPr>
          </a:p>
          <a:p>
            <a:r>
              <a:rPr lang="en-US" altLang="zh-CN" sz="9600" b="1" dirty="0">
                <a:latin typeface="+mn-ea"/>
              </a:rPr>
              <a:t>2</a:t>
            </a:r>
            <a:r>
              <a:rPr lang="zh-CN" altLang="en-US" sz="9600" b="1" dirty="0">
                <a:latin typeface="+mn-ea"/>
              </a:rPr>
              <a:t>、北京作协只有两个人写文章写的好，汪曾祺就是其中一个</a:t>
            </a:r>
            <a:r>
              <a:rPr lang="zh-CN" altLang="en-US" sz="9600" b="1" dirty="0" smtClean="0">
                <a:latin typeface="+mn-ea"/>
              </a:rPr>
              <a:t>。</a:t>
            </a:r>
            <a:endParaRPr lang="en-US" altLang="zh-CN" sz="9600" b="1" dirty="0" smtClean="0">
              <a:latin typeface="+mn-ea"/>
            </a:endParaRPr>
          </a:p>
          <a:p>
            <a:endParaRPr lang="en-US" altLang="zh-CN" sz="9600" b="1" dirty="0">
              <a:latin typeface="+mn-ea"/>
            </a:endParaRPr>
          </a:p>
          <a:p>
            <a:pPr marL="0" indent="0">
              <a:buNone/>
            </a:pPr>
            <a:r>
              <a:rPr lang="en-US" altLang="zh-CN" sz="9600" b="1" dirty="0" smtClean="0">
                <a:latin typeface="+mn-ea"/>
              </a:rPr>
              <a:t>                                 ——</a:t>
            </a:r>
            <a:r>
              <a:rPr lang="zh-CN" altLang="en-US" sz="9600" b="1" dirty="0">
                <a:latin typeface="+mn-ea"/>
              </a:rPr>
              <a:t>老舍</a:t>
            </a:r>
            <a:endParaRPr lang="en-US" altLang="zh-CN" sz="9600" b="1" dirty="0">
              <a:latin typeface="+mn-ea"/>
            </a:endParaRPr>
          </a:p>
          <a:p>
            <a:pPr marL="0" indent="0">
              <a:buNone/>
            </a:pPr>
            <a:endParaRPr lang="en-US" altLang="zh-CN" sz="9600" b="1" dirty="0">
              <a:latin typeface="+mn-ea"/>
            </a:endParaRPr>
          </a:p>
          <a:p>
            <a:r>
              <a:rPr lang="en-US" altLang="zh-CN" sz="9600" b="1" dirty="0" smtClean="0">
                <a:latin typeface="+mn-ea"/>
              </a:rPr>
              <a:t>3</a:t>
            </a:r>
            <a:r>
              <a:rPr lang="zh-CN" altLang="en-US" sz="9600" b="1" dirty="0" smtClean="0">
                <a:latin typeface="+mn-ea"/>
              </a:rPr>
              <a:t>、具有“</a:t>
            </a:r>
            <a:r>
              <a:rPr lang="zh-CN" altLang="en-US" sz="9600" b="1" dirty="0">
                <a:latin typeface="+mn-ea"/>
              </a:rPr>
              <a:t>平淡之中见神奇”的高超的文字</a:t>
            </a:r>
            <a:r>
              <a:rPr lang="zh-CN" altLang="en-US" sz="9600" b="1" dirty="0" smtClean="0">
                <a:latin typeface="+mn-ea"/>
              </a:rPr>
              <a:t>功力。</a:t>
            </a:r>
            <a:endParaRPr lang="en-US" altLang="zh-CN" sz="9600" b="1" dirty="0" smtClean="0">
              <a:latin typeface="+mn-ea"/>
            </a:endParaRPr>
          </a:p>
          <a:p>
            <a:pPr marL="0" indent="0">
              <a:buNone/>
            </a:pPr>
            <a:endParaRPr lang="en-US" altLang="zh-CN" sz="9600" b="1" dirty="0">
              <a:latin typeface="+mn-ea"/>
            </a:endParaRPr>
          </a:p>
          <a:p>
            <a:pPr marL="0" indent="0">
              <a:buNone/>
            </a:pPr>
            <a:r>
              <a:rPr lang="en-US" altLang="zh-CN" sz="9600" b="1" dirty="0" smtClean="0">
                <a:latin typeface="+mn-ea"/>
              </a:rPr>
              <a:t>                                ——</a:t>
            </a:r>
            <a:r>
              <a:rPr lang="zh-CN" altLang="en-US" sz="9600" b="1" dirty="0" smtClean="0">
                <a:latin typeface="+mn-ea"/>
              </a:rPr>
              <a:t>中国作家协会</a:t>
            </a:r>
            <a:endParaRPr lang="zh-CN" altLang="en-US" sz="9600" b="1" dirty="0">
              <a:latin typeface="+mn-ea"/>
            </a:endParaRPr>
          </a:p>
          <a:p>
            <a:endParaRPr lang="en-US" altLang="zh-CN" b="1" dirty="0">
              <a:latin typeface="+mn-ea"/>
            </a:endParaRPr>
          </a:p>
          <a:p>
            <a:pPr marL="0" indent="0">
              <a:buNone/>
            </a:pPr>
            <a:r>
              <a:rPr lang="en-US" altLang="zh-CN" b="1" dirty="0">
                <a:latin typeface="+mn-ea"/>
              </a:rPr>
              <a:t>              </a:t>
            </a:r>
          </a:p>
          <a:p>
            <a:pPr marL="0" indent="0">
              <a:buNone/>
            </a:pPr>
            <a:endParaRPr lang="en-US" altLang="zh-CN" b="1" dirty="0" smtClean="0">
              <a:latin typeface="+mn-ea"/>
            </a:endParaRPr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7711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7544" y="1196752"/>
            <a:ext cx="4028256" cy="51581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zh-CN" altLang="en-US" dirty="0"/>
          </a:p>
          <a:p>
            <a:r>
              <a:rPr lang="zh-CN" altLang="en-US" sz="2800" b="1" dirty="0"/>
              <a:t>汪曾祺一生经历了无数苦难和挫折，受过各种不公正待遇，尽管如此，他始终保持平静旷达的心态，并且创造了积极乐观诗意的文学人生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endParaRPr lang="en-US" altLang="zh-CN" sz="2800" b="1" dirty="0"/>
          </a:p>
          <a:p>
            <a:r>
              <a:rPr lang="zh-CN" altLang="en-US" sz="2800" b="1" dirty="0"/>
              <a:t>语言尽显“自然、随意”，背后却是</a:t>
            </a:r>
            <a:r>
              <a:rPr lang="zh-CN" altLang="en-US" sz="2800" b="1" dirty="0" smtClean="0"/>
              <a:t>苦心孤诣。</a:t>
            </a:r>
            <a:endParaRPr lang="en-US" altLang="zh-CN" sz="2800" b="1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16831"/>
            <a:ext cx="4038600" cy="443809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zh-CN" altLang="en-US" sz="2800" b="1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1"/>
            <a:ext cx="3284169" cy="4602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11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二、文章背景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金大力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选自汪曾祺小说作品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故乡人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该小说集共三部分组成：</a:t>
            </a:r>
            <a:r>
              <a:rPr lang="en-US" altLang="zh-CN" dirty="0" smtClean="0"/>
              <a:t>《</a:t>
            </a:r>
            <a:r>
              <a:rPr lang="zh-CN" altLang="en-US" dirty="0"/>
              <a:t>打鱼的</a:t>
            </a:r>
            <a:r>
              <a:rPr lang="en-US" altLang="zh-CN" dirty="0" smtClean="0"/>
              <a:t>》《</a:t>
            </a:r>
            <a:r>
              <a:rPr lang="zh-CN" altLang="en-US" dirty="0"/>
              <a:t>金</a:t>
            </a:r>
            <a:r>
              <a:rPr lang="zh-CN" altLang="en-US" dirty="0" smtClean="0"/>
              <a:t>大力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钓鱼的</a:t>
            </a:r>
            <a:r>
              <a:rPr lang="zh-CN" altLang="en-US" dirty="0"/>
              <a:t>医生</a:t>
            </a:r>
            <a:r>
              <a:rPr lang="en-US" altLang="zh-CN" dirty="0" smtClean="0"/>
              <a:t>》</a:t>
            </a:r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04864"/>
            <a:ext cx="3888431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54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三、人物形象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2379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</a:t>
            </a:r>
            <a:r>
              <a:rPr lang="zh-CN" altLang="en-US" sz="4000" dirty="0" smtClean="0"/>
              <a:t>他</a:t>
            </a:r>
            <a:r>
              <a:rPr lang="zh-CN" altLang="en-US" sz="4000" dirty="0"/>
              <a:t>姓金，块头倒是很大。他家放剩饭的淘箩，年下腌制的风鱼咸肉，都挂得很高，别人够不着，他一伸手就能取下来，不用使竹竿叉棍去挑，也不用垫一张凳子。身大力不亏。但是他是不是有很大的力气，没法证明</a:t>
            </a:r>
            <a:r>
              <a:rPr lang="zh-CN" altLang="en-US" sz="4000" dirty="0" smtClean="0"/>
              <a:t>。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131840" y="2420888"/>
            <a:ext cx="2664296" cy="129614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高大结实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85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>
                <a:solidFill>
                  <a:schemeClr val="tx1"/>
                </a:solidFill>
                <a:latin typeface="+mn-ea"/>
                <a:ea typeface="+mn-ea"/>
              </a:rPr>
              <a:t>关于他的大力，没有什么传说的故事，他没有表演过一次，也没有人和他较量过。他这人是不会当众表演，更不会和任何人较量的</a:t>
            </a:r>
            <a:r>
              <a:rPr lang="zh-CN" altLang="en-US" sz="40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sz="4000" dirty="0" smtClean="0">
                <a:solidFill>
                  <a:schemeClr val="tx1"/>
                </a:solidFill>
                <a:latin typeface="+mn-ea"/>
                <a:ea typeface="+mn-ea"/>
              </a:rPr>
              <a:t/>
            </a:r>
            <a:br>
              <a:rPr lang="en-US" altLang="zh-CN" sz="4000" dirty="0" smtClean="0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/>
            </a:r>
            <a:b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en-US" altLang="zh-CN" sz="4000" dirty="0" smtClean="0">
                <a:solidFill>
                  <a:schemeClr val="tx1"/>
                </a:solidFill>
                <a:latin typeface="+mn-ea"/>
                <a:ea typeface="+mn-ea"/>
              </a:rPr>
              <a:t/>
            </a:r>
            <a:br>
              <a:rPr lang="en-US" altLang="zh-CN" sz="4000" dirty="0" smtClean="0">
                <a:solidFill>
                  <a:schemeClr val="tx1"/>
                </a:solidFill>
                <a:latin typeface="+mn-ea"/>
                <a:ea typeface="+mn-ea"/>
              </a:rPr>
            </a:br>
            <a:r>
              <a:rPr lang="zh-CN" altLang="en-US" sz="5400" dirty="0"/>
              <a:t/>
            </a:r>
            <a:br>
              <a:rPr lang="zh-CN" altLang="en-US" sz="5400" dirty="0"/>
            </a:b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2"/>
          </p:nvPr>
        </p:nvSpPr>
        <p:spPr>
          <a:xfrm>
            <a:off x="323528" y="1196752"/>
            <a:ext cx="7920880" cy="2592288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     关于</a:t>
            </a:r>
            <a:r>
              <a:rPr lang="zh-CN" altLang="en-US" sz="3200" dirty="0"/>
              <a:t>他的大力，没有什么传说的故事，他没有表演过一次，也没有人和他较量过。他这人是不会当众表演，更不会和任何人较量的。</a:t>
            </a:r>
          </a:p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372108" y="4437112"/>
            <a:ext cx="8543800" cy="1331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/>
              <a:t>      这个</a:t>
            </a:r>
            <a:r>
              <a:rPr lang="zh-CN" altLang="en-US" sz="3200" dirty="0"/>
              <a:t>金大力只是一个块头很大的，家里开着一爿茶水炉子，本人</a:t>
            </a:r>
            <a:r>
              <a:rPr lang="zh-CN" altLang="en-US" sz="3200" dirty="0" smtClean="0"/>
              <a:t>是个</a:t>
            </a:r>
            <a:r>
              <a:rPr lang="zh-CN" altLang="en-US" sz="3200" dirty="0"/>
              <a:t>瓦匠头儿的老实人。</a:t>
            </a:r>
            <a:endParaRPr lang="zh-CN" altLang="en-US" sz="3200" dirty="0"/>
          </a:p>
        </p:txBody>
      </p:sp>
      <p:sp>
        <p:nvSpPr>
          <p:cNvPr id="7" name="圆角矩形 6"/>
          <p:cNvSpPr/>
          <p:nvPr/>
        </p:nvSpPr>
        <p:spPr>
          <a:xfrm>
            <a:off x="3419872" y="4517234"/>
            <a:ext cx="2592288" cy="93610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老实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032246" y="1124744"/>
            <a:ext cx="2952328" cy="10081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不喜攀比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25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 build="p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91264" cy="4983832"/>
          </a:xfrm>
        </p:spPr>
        <p:txBody>
          <a:bodyPr>
            <a:normAutofit/>
          </a:bodyPr>
          <a:lstStyle/>
          <a:p>
            <a:pPr marL="0" indent="576000">
              <a:buNone/>
            </a:pPr>
            <a:r>
              <a:rPr lang="zh-CN" altLang="en-US" sz="2800" dirty="0"/>
              <a:t>金大力是个很不够格的瓦匠，他的手艺比一个刚刚学徒的小工强不了多少，什么活也拿不起来。一般老师傅会做的活，不用说相地定基，估工算料，砌墙时挂线，布瓦时堆瓦脊两边翘起的山尖，用一把瓦刀舀起半桶青灰在瓦脊正中塑出花开四面的浮雕</a:t>
            </a:r>
            <a:r>
              <a:rPr lang="en-US" altLang="zh-CN" sz="2800" dirty="0"/>
              <a:t>……</a:t>
            </a:r>
            <a:r>
              <a:rPr lang="zh-CN" altLang="en-US" sz="2800" dirty="0"/>
              <a:t>这些他统统不会，他连砌墙都砌不直</a:t>
            </a:r>
            <a:r>
              <a:rPr lang="en-US" altLang="zh-CN" sz="2800" dirty="0"/>
              <a:t>!</a:t>
            </a:r>
            <a:r>
              <a:rPr lang="zh-CN" altLang="en-US" sz="2800" dirty="0"/>
              <a:t>当了一辈子瓦匠，砌墙会砌出一个鼓肚子，真也是少有。他是一个瓦匠头，只能干一些小工活，和灰送料，传砖递瓦。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915816" y="2204864"/>
            <a:ext cx="3312368" cy="15841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笨拙的瓦匠</a:t>
            </a:r>
            <a:endParaRPr lang="en-US" altLang="zh-CN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（拙于手艺）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8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571184" cy="432048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</a:t>
            </a:r>
            <a:r>
              <a:rPr lang="zh-CN" altLang="en-US" sz="3200" dirty="0" smtClean="0"/>
              <a:t>这</a:t>
            </a:r>
            <a:r>
              <a:rPr lang="zh-CN" altLang="en-US" sz="3200" dirty="0"/>
              <a:t>人很拙于言词，一天说不了几句话，老是闷声不响，他不会说几句恭喜发财，大吉大利的应酬门面话讨主人家喜欢</a:t>
            </a:r>
            <a:r>
              <a:rPr lang="en-US" altLang="zh-CN" sz="3200" dirty="0"/>
              <a:t>;</a:t>
            </a:r>
            <a:r>
              <a:rPr lang="zh-CN" altLang="en-US" sz="3200" dirty="0"/>
              <a:t>也不会说几句夸赞奉承，道劳致谢的漂亮话叫同行高兴</a:t>
            </a:r>
            <a:r>
              <a:rPr lang="en-US" altLang="zh-CN" sz="3200" dirty="0"/>
              <a:t>;</a:t>
            </a:r>
            <a:r>
              <a:rPr lang="zh-CN" altLang="en-US" sz="3200" dirty="0"/>
              <a:t>更不会长篇大套地训教小工以显示一个头儿的身份。他说的只是几句实实在在的大实话。说话很慢，声音很低，跟他那副大骨架很不相符。</a:t>
            </a:r>
          </a:p>
        </p:txBody>
      </p:sp>
      <p:sp>
        <p:nvSpPr>
          <p:cNvPr id="4" name="矩形 3"/>
          <p:cNvSpPr/>
          <p:nvPr/>
        </p:nvSpPr>
        <p:spPr>
          <a:xfrm>
            <a:off x="2915816" y="2204864"/>
            <a:ext cx="3456384" cy="14401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</a:rPr>
              <a:t>拙于言辞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4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182</TotalTime>
  <Words>1551</Words>
  <Application>Microsoft Office PowerPoint</Application>
  <PresentationFormat>全屏显示(4:3)</PresentationFormat>
  <Paragraphs>107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流畅</vt:lpstr>
      <vt:lpstr>金大力 </vt:lpstr>
      <vt:lpstr>一、作者简介</vt:lpstr>
      <vt:lpstr>评价</vt:lpstr>
      <vt:lpstr>PowerPoint 演示文稿</vt:lpstr>
      <vt:lpstr>二、文章背景</vt:lpstr>
      <vt:lpstr>三、人物形象</vt:lpstr>
      <vt:lpstr>关于他的大力，没有什么传说的故事，他没有表演过一次，也没有人和他较量过。他这人是不会当众表演，更不会和任何人较量的。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金大力人物特征总结</vt:lpstr>
      <vt:lpstr>结尾段落</vt:lpstr>
      <vt:lpstr>问题：</vt:lpstr>
      <vt:lpstr>思考：《金大力》特别介绍了金家茶炉的生活场景，这对表现金大力的性格有什么作用？ </vt:lpstr>
      <vt:lpstr>课后作业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金大力 </dc:title>
  <dc:creator>Administrator</dc:creator>
  <cp:lastModifiedBy>China</cp:lastModifiedBy>
  <cp:revision>23</cp:revision>
  <dcterms:created xsi:type="dcterms:W3CDTF">2018-09-18T07:10:10Z</dcterms:created>
  <dcterms:modified xsi:type="dcterms:W3CDTF">2018-09-18T10:24:25Z</dcterms:modified>
</cp:coreProperties>
</file>