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950" r:id="rId2"/>
    <p:sldId id="980" r:id="rId3"/>
    <p:sldId id="1049" r:id="rId4"/>
    <p:sldId id="825" r:id="rId5"/>
    <p:sldId id="920" r:id="rId6"/>
    <p:sldId id="921" r:id="rId7"/>
    <p:sldId id="922" r:id="rId8"/>
    <p:sldId id="1050" r:id="rId9"/>
    <p:sldId id="1051" r:id="rId10"/>
    <p:sldId id="1052" r:id="rId11"/>
    <p:sldId id="1053" r:id="rId12"/>
    <p:sldId id="1054" r:id="rId13"/>
    <p:sldId id="1058" r:id="rId14"/>
    <p:sldId id="1055" r:id="rId15"/>
    <p:sldId id="1060" r:id="rId16"/>
    <p:sldId id="1061" r:id="rId17"/>
    <p:sldId id="1063" r:id="rId18"/>
    <p:sldId id="1064" r:id="rId19"/>
    <p:sldId id="1062" r:id="rId20"/>
    <p:sldId id="927" r:id="rId21"/>
    <p:sldId id="928" r:id="rId22"/>
    <p:sldId id="929" r:id="rId23"/>
    <p:sldId id="930" r:id="rId24"/>
    <p:sldId id="1076" r:id="rId25"/>
    <p:sldId id="1077" r:id="rId26"/>
    <p:sldId id="1078" r:id="rId27"/>
    <p:sldId id="1079" r:id="rId28"/>
    <p:sldId id="1065" r:id="rId29"/>
    <p:sldId id="1067" r:id="rId30"/>
    <p:sldId id="1068" r:id="rId31"/>
    <p:sldId id="1069" r:id="rId32"/>
    <p:sldId id="1070" r:id="rId33"/>
    <p:sldId id="1080" r:id="rId34"/>
    <p:sldId id="1081" r:id="rId35"/>
    <p:sldId id="1082" r:id="rId36"/>
    <p:sldId id="1071" r:id="rId37"/>
    <p:sldId id="1072" r:id="rId38"/>
    <p:sldId id="1073" r:id="rId39"/>
    <p:sldId id="1074" r:id="rId40"/>
    <p:sldId id="1083" r:id="rId41"/>
    <p:sldId id="1084" r:id="rId42"/>
    <p:sldId id="1075" r:id="rId43"/>
    <p:sldId id="1085" r:id="rId44"/>
    <p:sldId id="1045" r:id="rId45"/>
    <p:sldId id="1046" r:id="rId46"/>
    <p:sldId id="1047" r:id="rId47"/>
    <p:sldId id="1086" r:id="rId48"/>
    <p:sldId id="977" r:id="rId49"/>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varScale="1">
        <p:scale>
          <a:sx n="113" d="100"/>
          <a:sy n="113" d="100"/>
        </p:scale>
        <p:origin x="-366" y="-10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2018/3/26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3" r:id="rId8"/>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2.12\timg (1).jpg"/>
          <p:cNvPicPr>
            <a:picLocks noChangeAspect="1" noChangeArrowheads="1"/>
          </p:cNvPicPr>
          <p:nvPr/>
        </p:nvPicPr>
        <p:blipFill rotWithShape="1">
          <a:blip r:embed="rId2">
            <a:extLst>
              <a:ext uri="{28A0092B-C50C-407E-A947-70E740481C1C}">
                <a14:useLocalDpi xmlns:a14="http://schemas.microsoft.com/office/drawing/2010/main" val="0"/>
              </a:ext>
            </a:extLst>
          </a:blip>
          <a:srcRect l="2576" t="12287"/>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组合 16"/>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0" name="标题 2"/>
          <p:cNvSpPr txBox="1">
            <a:spLocks/>
          </p:cNvSpPr>
          <p:nvPr/>
        </p:nvSpPr>
        <p:spPr>
          <a:xfrm>
            <a:off x="2948782" y="4420808"/>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800" kern="100" dirty="0">
                <a:latin typeface="Times New Roman"/>
                <a:ea typeface="微软雅黑" pitchFamily="34" charset="-122"/>
              </a:rPr>
              <a:t>专题二　掌握关键的高考真题研究能力</a:t>
            </a:r>
          </a:p>
        </p:txBody>
      </p:sp>
      <p:sp>
        <p:nvSpPr>
          <p:cNvPr id="13" name="矩形 12"/>
          <p:cNvSpPr/>
          <p:nvPr/>
        </p:nvSpPr>
        <p:spPr>
          <a:xfrm>
            <a:off x="2948782" y="3909467"/>
            <a:ext cx="9025228" cy="430887"/>
          </a:xfrm>
          <a:prstGeom prst="rect">
            <a:avLst/>
          </a:prstGeom>
        </p:spPr>
        <p:txBody>
          <a:bodyPr wrap="none">
            <a:spAutoFit/>
          </a:bodyPr>
          <a:lstStyle/>
          <a:p>
            <a:pPr defTabSz="914400">
              <a:spcBef>
                <a:spcPct val="20000"/>
              </a:spcBef>
            </a:pPr>
            <a:r>
              <a:rPr lang="zh-CN" altLang="zh-CN" sz="2200" dirty="0">
                <a:solidFill>
                  <a:schemeClr val="tx1">
                    <a:lumMod val="65000"/>
                    <a:lumOff val="35000"/>
                  </a:schemeClr>
                </a:solidFill>
                <a:latin typeface="Times New Roman" pitchFamily="18" charset="0"/>
                <a:ea typeface="微软雅黑"/>
                <a:cs typeface="Times New Roman" pitchFamily="18" charset="0"/>
              </a:rPr>
              <a:t>第二章　文学类文本阅读</a:t>
            </a:r>
            <a:r>
              <a:rPr lang="en-US" altLang="zh-CN" sz="2200" dirty="0">
                <a:solidFill>
                  <a:schemeClr val="tx1">
                    <a:lumMod val="65000"/>
                    <a:lumOff val="35000"/>
                  </a:schemeClr>
                </a:solidFill>
                <a:latin typeface="Times New Roman" pitchFamily="18" charset="0"/>
                <a:ea typeface="微软雅黑"/>
                <a:cs typeface="Times New Roman" pitchFamily="18" charset="0"/>
              </a:rPr>
              <a:t>·</a:t>
            </a:r>
            <a:r>
              <a:rPr lang="zh-CN" altLang="zh-CN" sz="2200" dirty="0">
                <a:solidFill>
                  <a:schemeClr val="tx1">
                    <a:lumMod val="65000"/>
                    <a:lumOff val="35000"/>
                  </a:schemeClr>
                </a:solidFill>
                <a:latin typeface="Times New Roman" pitchFamily="18" charset="0"/>
                <a:ea typeface="微软雅黑"/>
                <a:cs typeface="Times New Roman" pitchFamily="18" charset="0"/>
              </a:rPr>
              <a:t>散文</a:t>
            </a:r>
            <a:r>
              <a:rPr lang="zh-CN" altLang="zh-CN" sz="2200" dirty="0" smtClean="0">
                <a:solidFill>
                  <a:schemeClr val="tx1">
                    <a:lumMod val="65000"/>
                    <a:lumOff val="35000"/>
                  </a:schemeClr>
                </a:solidFill>
                <a:latin typeface="Times New Roman" pitchFamily="18" charset="0"/>
                <a:ea typeface="微软雅黑"/>
                <a:cs typeface="Times New Roman" pitchFamily="18" charset="0"/>
              </a:rPr>
              <a:t>阅读</a:t>
            </a:r>
            <a:r>
              <a:rPr lang="en-US" altLang="zh-CN" sz="2200" dirty="0" smtClean="0">
                <a:solidFill>
                  <a:schemeClr val="tx1">
                    <a:lumMod val="65000"/>
                    <a:lumOff val="35000"/>
                  </a:schemeClr>
                </a:solidFill>
                <a:latin typeface="Times New Roman" pitchFamily="18" charset="0"/>
                <a:ea typeface="微软雅黑"/>
                <a:cs typeface="Times New Roman" pitchFamily="18" charset="0"/>
              </a:rPr>
              <a:t>——</a:t>
            </a:r>
            <a:r>
              <a:rPr lang="zh-CN" altLang="en-US" sz="2200" dirty="0" smtClean="0">
                <a:solidFill>
                  <a:schemeClr val="tx1">
                    <a:lumMod val="65000"/>
                    <a:lumOff val="35000"/>
                  </a:schemeClr>
                </a:solidFill>
                <a:latin typeface="Times New Roman" pitchFamily="18" charset="0"/>
                <a:ea typeface="微软雅黑"/>
                <a:cs typeface="Times New Roman" pitchFamily="18" charset="0"/>
              </a:rPr>
              <a:t>基于理解与感悟的审美鉴赏阅读</a:t>
            </a:r>
            <a:endParaRPr lang="zh-CN" altLang="en-US" sz="22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466255" y="508843"/>
            <a:ext cx="11261542"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全文共七段，第一段先写自己的渺茫之感</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二</a:t>
            </a:r>
            <a:r>
              <a:rPr lang="zh-CN" altLang="zh-CN" sz="2800" kern="100" dirty="0">
                <a:solidFill>
                  <a:srgbClr val="C00000"/>
                </a:solidFill>
                <a:latin typeface="Times New Roman"/>
                <a:ea typeface="华文细黑"/>
                <a:cs typeface="Times New Roman"/>
              </a:rPr>
              <a:t>至四段写自己坐在窗内看窗外四个乡下人的背影并感慨市井风景全在窗子以外</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第五</a:t>
            </a:r>
            <a:r>
              <a:rPr lang="zh-CN" altLang="zh-CN" sz="2800" kern="100" dirty="0">
                <a:solidFill>
                  <a:srgbClr val="C00000"/>
                </a:solidFill>
                <a:latin typeface="Times New Roman"/>
                <a:ea typeface="华文细黑"/>
                <a:cs typeface="Times New Roman"/>
              </a:rPr>
              <a:t>、六段写在家中只能看到窗外有限的景物，感到气闷决定出走</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第</a:t>
            </a:r>
            <a:r>
              <a:rPr lang="zh-CN" altLang="zh-CN" sz="2800" kern="100" dirty="0">
                <a:solidFill>
                  <a:srgbClr val="C00000"/>
                </a:solidFill>
                <a:latin typeface="Times New Roman"/>
                <a:ea typeface="华文细黑"/>
                <a:cs typeface="Times New Roman"/>
              </a:rPr>
              <a:t>七段写外出旅游仍感到坐在窗内，仍有无形的窗子存在。全文思路由实到虚。</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31594134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blinds(horizontal)">
                                      <p:cBhvr>
                                        <p:cTn id="15" dur="750"/>
                                        <p:tgtEl>
                                          <p:spTgt spid="1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animEffect transition="in" filter="blinds(horizontal)">
                                      <p:cBhvr>
                                        <p:cTn id="19" dur="75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658214"/>
            <a:ext cx="11385581"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第四步：概括主旨</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334566" y="1413570"/>
            <a:ext cx="11385581"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本文通过无论是在家中还是外出都有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窗内</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之感、都有窗子的存在的叙述描写，揭示了人生其实就是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窗内窗外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的生存境况，抒发了人永远都是旁观者，无法打破有形无形窗子的隔膜的悲剧感。</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22815393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4784" y="752922"/>
            <a:ext cx="11272852"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下列对文本相关内容和艺术特色的分析鉴赏，不正确的一项是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第二段描写窗外四个乡下人的背影，笔触细致，表露出观看者对</a:t>
            </a:r>
            <a:r>
              <a:rPr lang="zh-CN" altLang="zh-CN" sz="2800" kern="100" dirty="0" smtClean="0">
                <a:latin typeface="Times New Roman"/>
                <a:ea typeface="华文细黑"/>
                <a:cs typeface="Times New Roman"/>
              </a:rPr>
              <a:t>他们</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陌生与好奇，并引发下文关于窗子内外的感叹。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既然所有活动的颜色、声音、生的滋味，永远都只在窗子之外，</a:t>
            </a:r>
            <a:r>
              <a:rPr lang="zh-CN" altLang="zh-CN" sz="2800" kern="100" dirty="0" smtClean="0">
                <a:latin typeface="Times New Roman"/>
                <a:ea typeface="华文细黑"/>
                <a:cs typeface="Times New Roman"/>
              </a:rPr>
              <a:t>那么</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通过</a:t>
            </a:r>
            <a:r>
              <a:rPr lang="zh-CN" altLang="zh-CN" sz="2800" kern="100" dirty="0">
                <a:latin typeface="Times New Roman"/>
                <a:ea typeface="华文细黑"/>
                <a:cs typeface="Times New Roman"/>
              </a:rPr>
              <a:t>健康的旅行，领略了名胜古迹和风土人情，就会获得深刻的认识。</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本文写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时髦的学者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架上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科学的眼镜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，到陌生的地方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瞭望</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是</a:t>
            </a:r>
            <a:r>
              <a:rPr lang="zh-CN" altLang="zh-CN" sz="2800" kern="100" dirty="0">
                <a:latin typeface="Times New Roman"/>
                <a:ea typeface="华文细黑"/>
                <a:cs typeface="Times New Roman"/>
              </a:rPr>
              <a:t>以调侃的方式来讥刺他们的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考察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不过是浮光掠影罢了。</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开头的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话从哪里说起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一句看似多余而突兀，但读完全文之后，</a:t>
            </a:r>
            <a:r>
              <a:rPr lang="zh-CN" altLang="zh-CN" sz="2800" kern="100" dirty="0" smtClean="0">
                <a:latin typeface="Times New Roman"/>
                <a:ea typeface="华文细黑"/>
                <a:cs typeface="Times New Roman"/>
              </a:rPr>
              <a:t>就</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会</a:t>
            </a:r>
            <a:r>
              <a:rPr lang="zh-CN" altLang="zh-CN" sz="2800" kern="100" dirty="0">
                <a:latin typeface="Times New Roman"/>
                <a:ea typeface="华文细黑"/>
                <a:cs typeface="Times New Roman"/>
              </a:rPr>
              <a:t>明白作者正是从那种渺茫之感开始梳理自己思路的</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5" name="矩形 4"/>
          <p:cNvSpPr>
            <a:spLocks noChangeAspect="1"/>
          </p:cNvSpPr>
          <p:nvPr/>
        </p:nvSpPr>
        <p:spPr>
          <a:xfrm>
            <a:off x="0" y="176858"/>
            <a:ext cx="2998862"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8" name="TextBox 7"/>
          <p:cNvSpPr txBox="1"/>
          <p:nvPr/>
        </p:nvSpPr>
        <p:spPr>
          <a:xfrm>
            <a:off x="370570" y="270971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6" name="TextBox 5">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4385941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622598" y="512457"/>
            <a:ext cx="10822122"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项表述与全文中心尤其是末段表述不一致，全文中心是即使是出外旅游，仍无法打破无形窗子的隔膜。</a:t>
            </a:r>
            <a:endParaRPr lang="zh-CN" altLang="zh-CN" sz="1050" kern="100" dirty="0">
              <a:effectLst/>
              <a:latin typeface="宋体"/>
              <a:cs typeface="Courier New"/>
            </a:endParaRPr>
          </a:p>
        </p:txBody>
      </p:sp>
    </p:spTree>
    <p:extLst>
      <p:ext uri="{BB962C8B-B14F-4D97-AF65-F5344CB8AC3E}">
        <p14:creationId xmlns:p14="http://schemas.microsoft.com/office/powerpoint/2010/main" val="26057456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590" y="477466"/>
            <a:ext cx="10847823"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结合全文，说明文中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窗子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的含意</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a:latin typeface="Times New Roman"/>
                <a:ea typeface="华文细黑"/>
                <a:cs typeface="Times New Roman"/>
              </a:rPr>
              <a:t>答题思路</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_________________________________________________</a:t>
            </a:r>
          </a:p>
          <a:p>
            <a:pPr algn="just">
              <a:lnSpc>
                <a:spcPct val="150000"/>
              </a:lnSpc>
              <a:spcAft>
                <a:spcPts val="0"/>
              </a:spcAft>
            </a:pPr>
            <a:r>
              <a:rPr lang="en-US" altLang="zh-CN" sz="2800" kern="100" dirty="0" smtClean="0">
                <a:latin typeface="Times New Roman"/>
                <a:ea typeface="华文细黑"/>
              </a:rPr>
              <a:t>_________________________________________</a:t>
            </a:r>
            <a:r>
              <a:rPr lang="en-US" altLang="zh-CN" sz="2800" kern="100" dirty="0">
                <a:latin typeface="Times New Roman"/>
                <a:ea typeface="华文细黑"/>
              </a:rPr>
              <a:t>______</a:t>
            </a:r>
            <a:r>
              <a:rPr lang="en-US" altLang="zh-CN" sz="2800" kern="100" dirty="0" smtClean="0">
                <a:latin typeface="Times New Roman"/>
                <a:ea typeface="华文细黑"/>
              </a:rPr>
              <a:t>_______________________________________________________________________________________________________________________________________________________________________________________________________________________</a:t>
            </a:r>
            <a:endParaRPr lang="zh-CN" altLang="zh-CN" sz="2800" kern="100" dirty="0">
              <a:latin typeface="宋体"/>
              <a:cs typeface="Courier New"/>
            </a:endParaRPr>
          </a:p>
        </p:txBody>
      </p:sp>
      <p:sp>
        <p:nvSpPr>
          <p:cNvPr id="9" name="矩形 8"/>
          <p:cNvSpPr/>
          <p:nvPr/>
        </p:nvSpPr>
        <p:spPr>
          <a:xfrm>
            <a:off x="516682" y="1113919"/>
            <a:ext cx="10691220" cy="3970318"/>
          </a:xfrm>
          <a:prstGeom prst="rect">
            <a:avLst/>
          </a:prstGeom>
        </p:spPr>
        <p:txBody>
          <a:bodyPr wrap="square">
            <a:spAutoFit/>
          </a:bodyPr>
          <a:lstStyle/>
          <a:p>
            <a:pPr lvl="0" algn="just">
              <a:lnSpc>
                <a:spcPct val="150000"/>
              </a:lnSpc>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此</a:t>
            </a:r>
            <a:r>
              <a:rPr lang="zh-CN" altLang="zh-CN" sz="2800" kern="100" dirty="0">
                <a:solidFill>
                  <a:srgbClr val="C00000"/>
                </a:solidFill>
                <a:latin typeface="Times New Roman"/>
                <a:ea typeface="华文细黑"/>
                <a:cs typeface="Times New Roman"/>
              </a:rPr>
              <a:t>文题目叫</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窗子以外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全文始终都在写窗子，窗子是文中最重要的词语。文章先从有形的实用窗子入手，写了窗外的生活情景，然后再写到一种无形的抽象的窗子。虽没有给窗子下一个明确的定义，也没有分类细说窗子，但读完全文大体能体会到窗子有有形与无形两种，含义有表层与深层两类。作答时要答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窗子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具体所指和作用这两点。</a:t>
            </a:r>
            <a:endParaRPr lang="zh-CN" altLang="zh-CN" sz="1050" kern="100" dirty="0">
              <a:solidFill>
                <a:prstClr val="black"/>
              </a:solidFill>
              <a:latin typeface="宋体"/>
              <a:cs typeface="Courier New"/>
            </a:endParaRPr>
          </a:p>
        </p:txBody>
      </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65604241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9">
                                            <p:txEl>
                                              <p:pRg st="0" end="0"/>
                                            </p:txEl>
                                          </p:spTgt>
                                        </p:tgtEl>
                                      </p:cBhvr>
                                    </p:animEffect>
                                    <p:set>
                                      <p:cBhvr>
                                        <p:cTn id="12"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590" y="580851"/>
            <a:ext cx="10608883" cy="400107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形成</a:t>
            </a:r>
            <a:r>
              <a:rPr lang="zh-CN" altLang="zh-CN" sz="2800" kern="100" dirty="0">
                <a:latin typeface="Times New Roman"/>
                <a:ea typeface="华文细黑"/>
                <a:cs typeface="Times New Roman"/>
              </a:rPr>
              <a:t>答案：</a:t>
            </a:r>
            <a:r>
              <a:rPr lang="en-US" altLang="zh-CN" sz="2800" kern="100" dirty="0" smtClean="0">
                <a:latin typeface="Times New Roman"/>
                <a:ea typeface="华文细黑"/>
              </a:rPr>
              <a:t>________________________________________________</a:t>
            </a:r>
          </a:p>
          <a:p>
            <a:pPr lvl="0" algn="just">
              <a:lnSpc>
                <a:spcPct val="150000"/>
              </a:lnSpc>
            </a:pPr>
            <a:r>
              <a:rPr lang="en-US" altLang="zh-CN" sz="2800" kern="100" dirty="0" smtClean="0">
                <a:latin typeface="Times New Roman"/>
                <a:ea typeface="华文细黑"/>
              </a:rPr>
              <a:t>______________________________________________________________________________________________________________________________________________________________________________</a:t>
            </a:r>
            <a:r>
              <a:rPr lang="zh-CN" altLang="zh-CN" sz="2800" kern="100" dirty="0">
                <a:latin typeface="Times New Roman"/>
                <a:ea typeface="华文细黑"/>
                <a:cs typeface="Times New Roman"/>
              </a:rPr>
              <a:t>题型归类：重要词语含义理解题</a:t>
            </a:r>
            <a:endParaRPr lang="zh-CN" altLang="zh-CN" sz="1050" kern="100" dirty="0">
              <a:latin typeface="宋体"/>
              <a:cs typeface="Courier New"/>
            </a:endParaRPr>
          </a:p>
          <a:p>
            <a:pPr lvl="0" algn="just">
              <a:lnSpc>
                <a:spcPct val="150000"/>
              </a:lnSpc>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B—(1</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矩形 5"/>
          <p:cNvSpPr/>
          <p:nvPr/>
        </p:nvSpPr>
        <p:spPr>
          <a:xfrm>
            <a:off x="569438" y="506312"/>
            <a:ext cx="10503845"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指具体的窗子，如铁纱窗、玻璃窗，分隔了不同的生活场景</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指</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无形的窗子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，即心态与观念的限制，</a:t>
            </a:r>
            <a:r>
              <a:rPr lang="zh-CN" altLang="zh-CN" sz="2800" kern="100" dirty="0" smtClean="0">
                <a:solidFill>
                  <a:srgbClr val="C00000"/>
                </a:solidFill>
                <a:latin typeface="Times New Roman"/>
                <a:ea typeface="华文细黑"/>
                <a:cs typeface="Times New Roman"/>
              </a:rPr>
              <a:t>造成</a:t>
            </a:r>
            <a:r>
              <a:rPr lang="zh-CN" altLang="zh-CN" sz="2800" kern="100" dirty="0">
                <a:solidFill>
                  <a:srgbClr val="C00000"/>
                </a:solidFill>
                <a:latin typeface="Times New Roman"/>
                <a:ea typeface="华文细黑"/>
                <a:cs typeface="Times New Roman"/>
              </a:rPr>
              <a:t>了自我与外部世界的隔膜</a:t>
            </a:r>
            <a:r>
              <a:rPr lang="zh-CN" altLang="zh-CN" sz="2800" kern="100" dirty="0" smtClean="0">
                <a:solidFill>
                  <a:srgbClr val="C0000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4682317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6">
                                            <p:txEl>
                                              <p:pRg st="0" end="0"/>
                                            </p:txEl>
                                          </p:spTgt>
                                        </p:tgtEl>
                                      </p:cBhvr>
                                    </p:animEffect>
                                    <p:set>
                                      <p:cBhvr>
                                        <p:cTn id="17" dur="1" fill="hold">
                                          <p:stCondLst>
                                            <p:cond delay="499"/>
                                          </p:stCondLst>
                                        </p:cTn>
                                        <p:tgtEl>
                                          <p:spTgt spid="6">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6">
                                            <p:txEl>
                                              <p:pRg st="1" end="1"/>
                                            </p:txEl>
                                          </p:spTgt>
                                        </p:tgtEl>
                                      </p:cBhvr>
                                    </p:animEffect>
                                    <p:set>
                                      <p:cBhvr>
                                        <p:cTn id="20" dur="1" fill="hold">
                                          <p:stCondLst>
                                            <p:cond delay="499"/>
                                          </p:stCondLst>
                                        </p:cTn>
                                        <p:tgtEl>
                                          <p:spTgt spid="6">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590" y="477466"/>
            <a:ext cx="10847823"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作者交替使用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两个不同的人称，其中蕴含着怎样的态度？请结合全文进行分析。</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_________________________________________________</a:t>
            </a:r>
          </a:p>
        </p:txBody>
      </p:sp>
      <p:sp>
        <p:nvSpPr>
          <p:cNvPr id="11" name="TextBox 10">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567365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569640" y="477466"/>
            <a:ext cx="10822122" cy="521114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先审题，题干并没有问第一、二人称的表达作用，而是要回答人称变化中的情感态度；要注意</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交替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一词的提示作用，它意在提示我们：</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你</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两种人称在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交替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中结构文本，在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交替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中寻找答题角度。全文共七段，第二段全用了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叙述，第六段中换了一次</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叙述，其余文段全用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你</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叙述。从全文看，先用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你</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，再转为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，再转为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你</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，中间又转为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叙述了一句，接着转为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你</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一直到结束。也就是以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你</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为主，中间穿插了两次</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803903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569640" y="477466"/>
            <a:ext cx="10822122" cy="585747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用第二人称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你</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来叙述，是把自己个别具体的事情上升到了一种抽象的一般概念上来，带有一种研究思考的味道，这就是冷静审视的态度。</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第二段用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叙述，是从眼下场景开头，引出一个共性话题，即</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所有的活动的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以外罢了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，这个话不知从哪里说起，其实到处都是，即渺茫地找不到源头，也到处都是源头，不信你看，眼下就是。第六段中间突然来了一句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我要换个样子过活去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，最后的结果是游了一大圈，还是在窗子以外，无法打破那无形的隔膜。这就是自嘲与反思的态度。</a:t>
            </a:r>
            <a:endParaRPr lang="zh-CN" altLang="zh-CN" sz="1050" kern="100" dirty="0">
              <a:effectLst/>
              <a:latin typeface="宋体"/>
              <a:cs typeface="Courier New"/>
            </a:endParaRPr>
          </a:p>
        </p:txBody>
      </p:sp>
    </p:spTree>
    <p:extLst>
      <p:ext uri="{BB962C8B-B14F-4D97-AF65-F5344CB8AC3E}">
        <p14:creationId xmlns:p14="http://schemas.microsoft.com/office/powerpoint/2010/main" val="33889595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590" y="580851"/>
            <a:ext cx="10608883" cy="335474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形成</a:t>
            </a:r>
            <a:r>
              <a:rPr lang="zh-CN" altLang="zh-CN" sz="2800" kern="100" dirty="0">
                <a:latin typeface="Times New Roman"/>
                <a:ea typeface="华文细黑"/>
                <a:cs typeface="Times New Roman"/>
              </a:rPr>
              <a:t>答案：</a:t>
            </a:r>
            <a:r>
              <a:rPr lang="en-US" altLang="zh-CN" sz="2800" kern="100" dirty="0" smtClean="0">
                <a:latin typeface="Times New Roman"/>
                <a:ea typeface="华文细黑"/>
              </a:rPr>
              <a:t>________________________________________________</a:t>
            </a:r>
          </a:p>
          <a:p>
            <a:pPr algn="just">
              <a:lnSpc>
                <a:spcPct val="150000"/>
              </a:lnSpc>
              <a:spcAft>
                <a:spcPts val="0"/>
              </a:spcAft>
            </a:pPr>
            <a:r>
              <a:rPr lang="en-US" altLang="zh-CN" sz="2800" kern="100" dirty="0" smtClean="0">
                <a:latin typeface="Times New Roman"/>
                <a:ea typeface="华文细黑"/>
              </a:rPr>
              <a:t>____________________________________________________________________________________________________________________</a:t>
            </a:r>
            <a:r>
              <a:rPr lang="zh-CN" altLang="zh-CN" sz="2800" kern="100" dirty="0">
                <a:latin typeface="Times New Roman"/>
                <a:ea typeface="华文细黑"/>
                <a:cs typeface="Times New Roman"/>
              </a:rPr>
              <a:t>题型归类：叙述人称题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D—(3</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矩形 5"/>
          <p:cNvSpPr/>
          <p:nvPr/>
        </p:nvSpPr>
        <p:spPr>
          <a:xfrm>
            <a:off x="598891" y="515837"/>
            <a:ext cx="10608883"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solidFill>
                  <a:srgbClr val="C00000"/>
                </a:solidFill>
                <a:latin typeface="宋体"/>
                <a:ea typeface="华文细黑"/>
                <a:cs typeface="Times New Roman"/>
              </a:rPr>
              <a:t> </a:t>
            </a: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转</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你</a:t>
            </a:r>
            <a:r>
              <a:rPr lang="en-US" altLang="zh-CN" sz="2800" kern="100" dirty="0">
                <a:solidFill>
                  <a:srgbClr val="C00000"/>
                </a:solidFill>
                <a:latin typeface="宋体"/>
                <a:ea typeface="华文细黑"/>
                <a:cs typeface="Times New Roman"/>
              </a:rPr>
              <a:t>”</a:t>
            </a:r>
            <a:r>
              <a:rPr lang="zh-CN" altLang="zh-CN" sz="2800" kern="100" spc="-6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你</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成为自我观察与描写的</a:t>
            </a:r>
            <a:r>
              <a:rPr lang="zh-CN" altLang="zh-CN" sz="2800" kern="100" dirty="0" smtClean="0">
                <a:solidFill>
                  <a:srgbClr val="C00000"/>
                </a:solidFill>
                <a:latin typeface="Times New Roman"/>
                <a:ea typeface="华文细黑"/>
                <a:cs typeface="Times New Roman"/>
              </a:rPr>
              <a:t>对</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象</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蕴含着作者冷静审视的态度</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spc="-50" dirty="0">
                <a:solidFill>
                  <a:srgbClr val="C00000"/>
                </a:solidFill>
                <a:latin typeface="Times New Roman"/>
                <a:ea typeface="华文细黑"/>
                <a:cs typeface="Times New Roman"/>
              </a:rPr>
              <a:t>使用</a:t>
            </a:r>
            <a:r>
              <a:rPr lang="en-US" altLang="zh-CN" sz="2800" kern="100" spc="-50" dirty="0">
                <a:solidFill>
                  <a:srgbClr val="C00000"/>
                </a:solidFill>
                <a:latin typeface="宋体"/>
                <a:ea typeface="华文细黑"/>
                <a:cs typeface="Times New Roman"/>
              </a:rPr>
              <a:t>“</a:t>
            </a:r>
            <a:r>
              <a:rPr lang="zh-CN" altLang="zh-CN" sz="2800" kern="100" spc="-50" dirty="0">
                <a:solidFill>
                  <a:srgbClr val="C00000"/>
                </a:solidFill>
                <a:latin typeface="Times New Roman"/>
                <a:ea typeface="华文细黑"/>
                <a:cs typeface="Times New Roman"/>
              </a:rPr>
              <a:t>你</a:t>
            </a:r>
            <a:r>
              <a:rPr lang="en-US" altLang="zh-CN" sz="2800" kern="100" spc="-50" dirty="0">
                <a:solidFill>
                  <a:srgbClr val="C00000"/>
                </a:solidFill>
                <a:latin typeface="宋体"/>
                <a:ea typeface="华文细黑"/>
                <a:cs typeface="Times New Roman"/>
              </a:rPr>
              <a:t>”</a:t>
            </a:r>
            <a:r>
              <a:rPr lang="zh-CN" altLang="zh-CN" sz="2800" kern="100" spc="-50" dirty="0">
                <a:solidFill>
                  <a:srgbClr val="C00000"/>
                </a:solidFill>
                <a:latin typeface="Times New Roman"/>
                <a:ea typeface="华文细黑"/>
                <a:cs typeface="Times New Roman"/>
              </a:rPr>
              <a:t>的同时</a:t>
            </a:r>
            <a:r>
              <a:rPr lang="zh-CN" altLang="zh-CN" sz="2800" kern="100" spc="-600" dirty="0">
                <a:solidFill>
                  <a:srgbClr val="C00000"/>
                </a:solidFill>
                <a:latin typeface="Times New Roman"/>
                <a:ea typeface="华文细黑"/>
                <a:cs typeface="Times New Roman"/>
              </a:rPr>
              <a:t>，</a:t>
            </a:r>
            <a:r>
              <a:rPr lang="zh-CN" altLang="zh-CN" sz="2800" kern="100" spc="-50" dirty="0">
                <a:solidFill>
                  <a:srgbClr val="C00000"/>
                </a:solidFill>
                <a:latin typeface="Times New Roman"/>
                <a:ea typeface="华文细黑"/>
                <a:cs typeface="Times New Roman"/>
              </a:rPr>
              <a:t>又使用了</a:t>
            </a:r>
            <a:r>
              <a:rPr lang="en-US" altLang="zh-CN" sz="2800" kern="100" spc="-50" dirty="0">
                <a:solidFill>
                  <a:srgbClr val="C00000"/>
                </a:solidFill>
                <a:latin typeface="宋体"/>
                <a:ea typeface="华文细黑"/>
                <a:cs typeface="Times New Roman"/>
              </a:rPr>
              <a:t>“</a:t>
            </a:r>
            <a:r>
              <a:rPr lang="zh-CN" altLang="zh-CN" sz="2800" kern="100" spc="-50" dirty="0">
                <a:solidFill>
                  <a:srgbClr val="C00000"/>
                </a:solidFill>
                <a:latin typeface="Times New Roman"/>
                <a:ea typeface="华文细黑"/>
                <a:cs typeface="Times New Roman"/>
              </a:rPr>
              <a:t>我</a:t>
            </a:r>
            <a:r>
              <a:rPr lang="en-US" altLang="zh-CN" sz="2800" kern="100" spc="-50" dirty="0">
                <a:solidFill>
                  <a:srgbClr val="C00000"/>
                </a:solidFill>
                <a:latin typeface="宋体"/>
                <a:ea typeface="华文细黑"/>
                <a:cs typeface="Times New Roman"/>
              </a:rPr>
              <a:t>”</a:t>
            </a:r>
            <a:r>
              <a:rPr lang="zh-CN" altLang="zh-CN" sz="2800" kern="100" spc="-600" dirty="0">
                <a:solidFill>
                  <a:srgbClr val="C00000"/>
                </a:solidFill>
                <a:latin typeface="Times New Roman"/>
                <a:ea typeface="华文细黑"/>
                <a:cs typeface="Times New Roman"/>
              </a:rPr>
              <a:t>，</a:t>
            </a:r>
            <a:r>
              <a:rPr lang="zh-CN" altLang="zh-CN" sz="2800" kern="100" spc="-50" dirty="0">
                <a:solidFill>
                  <a:srgbClr val="C00000"/>
                </a:solidFill>
                <a:latin typeface="Times New Roman"/>
                <a:ea typeface="华文细黑"/>
                <a:cs typeface="Times New Roman"/>
              </a:rPr>
              <a:t>蕴含着作者的自嘲与反思</a:t>
            </a:r>
            <a:r>
              <a:rPr lang="zh-CN" altLang="zh-CN" sz="2800" kern="100" spc="-50" dirty="0" smtClean="0">
                <a:solidFill>
                  <a:srgbClr val="C00000"/>
                </a:solidFill>
                <a:latin typeface="Times New Roman"/>
                <a:ea typeface="华文细黑"/>
                <a:cs typeface="Times New Roman"/>
              </a:rPr>
              <a:t>。</a:t>
            </a:r>
            <a:endParaRPr lang="zh-CN" altLang="zh-CN" sz="1050" kern="100" spc="-50" dirty="0">
              <a:latin typeface="宋体"/>
              <a:cs typeface="Courier New"/>
            </a:endParaRPr>
          </a:p>
        </p:txBody>
      </p:sp>
    </p:spTree>
    <p:extLst>
      <p:ext uri="{BB962C8B-B14F-4D97-AF65-F5344CB8AC3E}">
        <p14:creationId xmlns:p14="http://schemas.microsoft.com/office/powerpoint/2010/main" val="25938704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linds(horizontal)">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blinds(horizontal)">
                                      <p:cBhvr>
                                        <p:cTn id="15" dur="500"/>
                                        <p:tgtEl>
                                          <p:spTgt spid="6">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6">
                                            <p:txEl>
                                              <p:pRg st="0" end="0"/>
                                            </p:txEl>
                                          </p:spTgt>
                                        </p:tgtEl>
                                      </p:cBhvr>
                                    </p:animEffect>
                                    <p:set>
                                      <p:cBhvr>
                                        <p:cTn id="20" dur="1" fill="hold">
                                          <p:stCondLst>
                                            <p:cond delay="499"/>
                                          </p:stCondLst>
                                        </p:cTn>
                                        <p:tgtEl>
                                          <p:spTgt spid="6">
                                            <p:txEl>
                                              <p:pRg st="0" end="0"/>
                                            </p:txEl>
                                          </p:spTgt>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6">
                                            <p:txEl>
                                              <p:pRg st="1" end="1"/>
                                            </p:txEl>
                                          </p:spTgt>
                                        </p:tgtEl>
                                      </p:cBhvr>
                                    </p:animEffect>
                                    <p:set>
                                      <p:cBhvr>
                                        <p:cTn id="23" dur="1" fill="hold">
                                          <p:stCondLst>
                                            <p:cond delay="499"/>
                                          </p:stCondLst>
                                        </p:cTn>
                                        <p:tgtEl>
                                          <p:spTgt spid="6">
                                            <p:txEl>
                                              <p:pRg st="1" end="1"/>
                                            </p:txEl>
                                          </p:spTgt>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6">
                                            <p:txEl>
                                              <p:pRg st="2" end="2"/>
                                            </p:txEl>
                                          </p:spTgt>
                                        </p:tgtEl>
                                      </p:cBhvr>
                                    </p:animEffect>
                                    <p:set>
                                      <p:cBhvr>
                                        <p:cTn id="26" dur="1" fill="hold">
                                          <p:stCondLst>
                                            <p:cond delay="499"/>
                                          </p:stCondLst>
                                        </p:cTn>
                                        <p:tgtEl>
                                          <p:spTgt spid="6">
                                            <p:txEl>
                                              <p:pRg st="2" end="2"/>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532" y="317093"/>
            <a:ext cx="11304668"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0000FF"/>
                </a:solidFill>
                <a:latin typeface="宋体"/>
                <a:ea typeface="IPAPANNEW"/>
                <a:cs typeface="Times New Roman"/>
              </a:rPr>
              <a:t>[</a:t>
            </a:r>
            <a:r>
              <a:rPr lang="zh-CN" altLang="zh-CN" sz="2800" b="1" kern="100" dirty="0">
                <a:solidFill>
                  <a:srgbClr val="0000FF"/>
                </a:solidFill>
                <a:latin typeface="IPAPANNEW"/>
                <a:ea typeface="华文细黑"/>
                <a:cs typeface="Times New Roman"/>
              </a:rPr>
              <a:t>考点要求</a:t>
            </a:r>
            <a:r>
              <a:rPr lang="en-US" altLang="zh-CN" sz="2800" b="1" kern="100" dirty="0">
                <a:solidFill>
                  <a:srgbClr val="0000FF"/>
                </a:solidFill>
                <a:latin typeface="宋体"/>
                <a:ea typeface="IPAPANNEW"/>
                <a:cs typeface="Times New Roman"/>
              </a:rPr>
              <a:t>]</a:t>
            </a:r>
            <a:r>
              <a:rPr lang="zh-CN" altLang="zh-CN" sz="2800" kern="100" dirty="0">
                <a:latin typeface="Times New Roman"/>
                <a:ea typeface="华文细黑"/>
                <a:cs typeface="Times New Roman"/>
              </a:rPr>
              <a:t>　</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阅读和鉴赏中外文学作品。了解小说、散文、诗歌、戏剧等文学体裁的基本特征和主要表现手法。阅读鉴赏文学作品，应注重价值判断和审美体验，感受形象，品味语言，领悟内涵，分析艺术表现力，理解作品反映的社会生活和情感世界，探索作品蕴涵的民族心理和人文精神。</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理解　</a:t>
            </a:r>
            <a:r>
              <a:rPr lang="en-US" altLang="zh-CN" sz="2800" kern="100" dirty="0">
                <a:latin typeface="Times New Roman"/>
                <a:ea typeface="华文细黑"/>
                <a:cs typeface="Courier New"/>
              </a:rPr>
              <a:t>B</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理解文中重要概念的含义；</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理解文中重要句子的含意。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分析综合　</a:t>
            </a:r>
            <a:r>
              <a:rPr lang="en-US" altLang="zh-CN" sz="2800" kern="100" dirty="0">
                <a:latin typeface="Times New Roman"/>
                <a:ea typeface="华文细黑"/>
                <a:cs typeface="Courier New"/>
              </a:rPr>
              <a:t>C</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分析作品结构，概括作品主题；</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分析作品的体裁特征和表现手法。</a:t>
            </a:r>
            <a:endParaRPr lang="zh-CN" altLang="zh-CN" sz="1050" kern="100" dirty="0">
              <a:effectLst/>
              <a:latin typeface="宋体"/>
              <a:cs typeface="Courier New"/>
            </a:endParaRPr>
          </a:p>
        </p:txBody>
      </p:sp>
    </p:spTree>
    <p:extLst>
      <p:ext uri="{BB962C8B-B14F-4D97-AF65-F5344CB8AC3E}">
        <p14:creationId xmlns:p14="http://schemas.microsoft.com/office/powerpoint/2010/main" val="12246835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82329" y="362025"/>
            <a:ext cx="11647211"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(2017·</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Ⅲ</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阅读下面的文字，完成文后题目。</a:t>
            </a:r>
            <a:endParaRPr lang="zh-CN" altLang="zh-CN" sz="2800" b="1"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我们的裁缝店</a:t>
            </a:r>
            <a:endParaRPr lang="zh-CN" altLang="zh-CN" sz="2800" b="1" kern="100" dirty="0">
              <a:solidFill>
                <a:srgbClr val="C00000"/>
              </a:solidFill>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李　娟</a:t>
            </a:r>
            <a:endParaRPr lang="zh-CN" altLang="zh-CN" sz="280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在城市里，裁缝和裁缝店越来越少了。但在喀吾图，生活迥然不同。这是游牧地区，人们体格普遍高大宽厚，再加上常年的繁重劳动，很多人身体都有着不同程度的变形，只有量身定做的衣服才能穿得平展。</a:t>
            </a:r>
            <a:endParaRPr lang="zh-CN" altLang="zh-CN" sz="2800" kern="100" dirty="0">
              <a:latin typeface="宋体"/>
              <a:cs typeface="Courier New"/>
            </a:endParaRPr>
          </a:p>
          <a:p>
            <a:pPr indent="714375" algn="just">
              <a:lnSpc>
                <a:spcPct val="150000"/>
              </a:lnSpc>
            </a:pPr>
            <a:r>
              <a:rPr lang="zh-CN" altLang="zh-CN" sz="2800" kern="100" dirty="0">
                <a:latin typeface="Times New Roman"/>
                <a:ea typeface="华文细黑"/>
                <a:cs typeface="Times New Roman"/>
              </a:rPr>
              <a:t>我们租的店面实在太小了，十来个平方，中间拉块布帘子，前半截做生意，后半截睡觉、做饭。但这样的房间一烧起炉子来便会特别暖和。很多个那样的日子，狂风呼啸</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昏天暗地，小碎石子和冰雹砸在玻璃窗上，</a:t>
            </a:r>
            <a:endParaRPr lang="zh-CN" altLang="zh-CN" sz="2800" kern="100" dirty="0">
              <a:effectLst/>
              <a:latin typeface="宋体"/>
              <a:cs typeface="Courier New"/>
            </a:endParaRPr>
          </a:p>
        </p:txBody>
      </p:sp>
    </p:spTree>
    <p:extLst>
      <p:ext uri="{BB962C8B-B14F-4D97-AF65-F5344CB8AC3E}">
        <p14:creationId xmlns:p14="http://schemas.microsoft.com/office/powerpoint/2010/main" val="38170028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18138" y="761570"/>
            <a:ext cx="11100909" cy="45648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啪啪啪啪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响个没完没了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但我们的房子里却温暖和平，锅里炖的风干羊肉溢出的香气一波一波地滚动，墙皮似乎都给香得酥掉了。</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我们还养了金鱼，每当和顾客讨价还价相持不下时，我们就请他们看金鱼。这样的精灵实在是这偏远荒寒地带最不可思议的尤物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清洁的水和清洁的美艳在清洁的玻璃缸里曼妙地闪动，透明的尾翼和双鳍缓缓在水中张开、收拢，携着音乐一般</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这样，等他们回过神来，再谈价钱，口气往往会软下去许多。</a:t>
            </a:r>
            <a:endParaRPr lang="zh-CN" altLang="zh-CN" sz="1050" kern="100" dirty="0">
              <a:effectLst/>
              <a:latin typeface="宋体"/>
              <a:cs typeface="Courier New"/>
            </a:endParaRPr>
          </a:p>
        </p:txBody>
      </p:sp>
    </p:spTree>
    <p:extLst>
      <p:ext uri="{BB962C8B-B14F-4D97-AF65-F5344CB8AC3E}">
        <p14:creationId xmlns:p14="http://schemas.microsoft.com/office/powerpoint/2010/main" val="23846490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0970" y="602740"/>
            <a:ext cx="10882177" cy="5203318"/>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当地男人们很少进店。最固执的是一些老头儿，偶尔来一次，取了衣服却死活不愿试穿，即使试了也死活不肯照镜子，你开玩笑地拽着他往镜子跟前拖，让他亲眼看一看这身衣服多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拍兹</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漂亮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，可越这样他越害羞，双手死死捂着脸，快要哭出来似的。</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女人们就热闹多了，三三两两，不做衣服也时常过来瞅一瞅，看我们有没有进新的布料。如果有了中意的一块布，未来三个月就一边努力攒钱，一边再三提醒我们，一定要给她留一块够做一条裙子的。</a:t>
            </a:r>
            <a:endParaRPr lang="zh-CN" altLang="zh-CN" sz="1050" kern="100" dirty="0">
              <a:effectLst/>
              <a:latin typeface="宋体"/>
              <a:cs typeface="Courier New"/>
            </a:endParaRPr>
          </a:p>
        </p:txBody>
      </p:sp>
    </p:spTree>
    <p:extLst>
      <p:ext uri="{BB962C8B-B14F-4D97-AF65-F5344CB8AC3E}">
        <p14:creationId xmlns:p14="http://schemas.microsoft.com/office/powerpoint/2010/main" val="8356747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0288" y="666920"/>
            <a:ext cx="11261542" cy="5211146"/>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库尔马罕的儿媳妇也来做裙子了，她的婆婆拎只编织袋跟在后面。量完尺寸我们让她先付订金，这个漂亮女人二话不说，从婆婆拎着的袋子里抓出三只鸡来</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三只鸡嘛，换条裙子，够不够？</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她订的是我们最新进的晃着金色碎点的布料，这块布料一挂出来，村子里几乎所有的年轻媳妇都跑来做了一条裙子。</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她说：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不要让公公知道啊！公公嘛，小气嘛，给他知道了嘛，要当当</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唠叨、责怪</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嘛！</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婆婆知道就没事了？</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7341361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94606" y="522904"/>
            <a:ext cx="10822122" cy="5211146"/>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宋体"/>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婆婆嘛，好得很嘛！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她说着揽过旁边那矮小的老妇人，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地亲一口：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裙子做好了嘛，我们两个嘛，你一天我一天，轮流换着穿嘛！</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她的婆婆轻轻嘟囔一句什么，露出长辈才有的笑容。</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但是我们要鸡干什么？但是我们还是要了。</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还有的人自己送布来做，衣服做好后却凑不够现钱来取，只好挂在我家店里，一有空就来看一看，试穿一下，再叹着气脱下来挂回原处。</a:t>
            </a:r>
            <a:endParaRPr lang="zh-CN" altLang="zh-CN" sz="1050" kern="100" dirty="0">
              <a:effectLst/>
              <a:latin typeface="宋体"/>
              <a:cs typeface="Courier New"/>
            </a:endParaRPr>
          </a:p>
        </p:txBody>
      </p:sp>
    </p:spTree>
    <p:extLst>
      <p:ext uri="{BB962C8B-B14F-4D97-AF65-F5344CB8AC3E}">
        <p14:creationId xmlns:p14="http://schemas.microsoft.com/office/powerpoint/2010/main" val="14328034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37471" y="379860"/>
            <a:ext cx="10930343" cy="5858246"/>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有个小姑娘的一件小花衬衣也在我们这儿挂着，加工费也就八元钱，可她妈妈始终凑不出来。小姑娘每天放学路过我家店，都会进来捏着新衣服摸了又摸，不厌其烦地给同伴介绍：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这就是我的！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穿衬衣的季节都快过去了，可它还在我们店里挂着！最后，我们先受不了了。有一天，这孩子再来看望她的衣服时，我们就取下来让她拿走。小姑娘惊喜得不敢相信，在那儿不知所措地站了好一会儿，才慢吞吞挪出房子，然后转身飞快跑掉。</a:t>
            </a:r>
            <a:endParaRPr lang="zh-CN" altLang="zh-CN" sz="1050" kern="100" dirty="0">
              <a:latin typeface="宋体"/>
              <a:cs typeface="Courier New"/>
            </a:endParaRPr>
          </a:p>
          <a:p>
            <a:pPr indent="714375">
              <a:lnSpc>
                <a:spcPct val="150000"/>
              </a:lnSpc>
            </a:pPr>
            <a:r>
              <a:rPr lang="zh-CN" altLang="zh-CN" sz="2800" kern="100" dirty="0">
                <a:latin typeface="Times New Roman"/>
                <a:ea typeface="华文细黑"/>
                <a:cs typeface="Times New Roman"/>
              </a:rPr>
              <a:t>裁缝的活不算劳累，就是太麻烦。量体、排料、剪裁、锁边、配零料、烫粘合衬、合缝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做成后，还得开扣眼、钉扣子、缝垫肩</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30222938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41065" y="209780"/>
            <a:ext cx="10930343" cy="650380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缲裤边。浅色衣服还得洗一洗，缝纫机经常加油，难免会染脏一点。而且烙铁也没有电熨斗那么干净，一不小心，黑黑的煤灰就从气孔漾出来，沾得到处都是。</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是呀，从我们当裁缝的第一天起，就发誓一旦有别的出路，死也不会再干这个了。但假如有一天不做裁缝，我们还是得想办法赚钱过日子，过同样辛苦的生活。</a:t>
            </a:r>
            <a:r>
              <a:rPr lang="en-US" altLang="zh-CN" sz="2800" kern="100" dirty="0">
                <a:latin typeface="Times New Roman"/>
                <a:ea typeface="华文细黑"/>
                <a:cs typeface="Courier New"/>
              </a:rPr>
              <a:t>——</a:t>
            </a:r>
            <a:r>
              <a:rPr lang="zh-CN" altLang="zh-CN" sz="2800" u="heavy" kern="100" dirty="0">
                <a:latin typeface="Times New Roman"/>
                <a:ea typeface="华文细黑"/>
                <a:cs typeface="Times New Roman"/>
              </a:rPr>
              <a:t>可能干什么都一样的吧？</a:t>
            </a:r>
            <a:endParaRPr lang="zh-CN" altLang="zh-CN" sz="1050" u="heavy"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是这样的，帕孜依拉来做衬衣，我们给她弄得漂漂亮亮的，她穿上以后高兴得在镜子面前转来转去地看。但是我立刻发现袖子那里有一点不平，就殷勤地劝她脱下来，烧好烙铁，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滋</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地一家伙下去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烫糊一大片</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0068382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41065" y="450127"/>
            <a:ext cx="10930343" cy="529373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怎么办呢？我们商量了半天，把糊的地方裁掉，用同样的布接了一截子，将袖口做大，呈小喇叭的样式敞开，还钉上了漂亮的扣子。最后又给它取了个名字：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马蹄袖。</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但是后来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几乎全村的年轻女人都把衬衣袖子裁掉一截，跑来要求我们给她们加工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马蹄袖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干裁缝真的很辛苦，但那么多事情，一针一线的，不是说拆就能拆得掉。当我再一次把一股线平稳准确地穿进一个针孔，总会在一刹那想通很多</a:t>
            </a:r>
            <a:r>
              <a:rPr lang="zh-CN" altLang="zh-CN" sz="2800" kern="100" dirty="0" smtClean="0">
                <a:latin typeface="Times New Roman"/>
                <a:ea typeface="华文细黑"/>
                <a:cs typeface="Times New Roman"/>
              </a:rPr>
              <a:t>事情</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3769045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1127966"/>
            <a:ext cx="11161240"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第一步：关注标题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第二步：圈点批注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圈画出关键词句，稍加批注</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前两步可在边读边画中完成</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第三步：理出思路</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a:spLocks noChangeAspect="1"/>
          </p:cNvSpPr>
          <p:nvPr/>
        </p:nvSpPr>
        <p:spPr>
          <a:xfrm>
            <a:off x="0" y="395933"/>
            <a:ext cx="2998862"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6" name="矩形 5"/>
          <p:cNvSpPr/>
          <p:nvPr/>
        </p:nvSpPr>
        <p:spPr>
          <a:xfrm>
            <a:off x="550590" y="3753789"/>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全文共</a:t>
            </a:r>
            <a:r>
              <a:rPr lang="en-US" altLang="zh-CN" sz="2800" kern="100" dirty="0">
                <a:solidFill>
                  <a:srgbClr val="C00000"/>
                </a:solidFill>
                <a:latin typeface="Times New Roman"/>
                <a:ea typeface="华文细黑"/>
                <a:cs typeface="Courier New"/>
              </a:rPr>
              <a:t>21</a:t>
            </a:r>
            <a:r>
              <a:rPr lang="zh-CN" altLang="zh-CN" sz="2800" kern="100" dirty="0">
                <a:solidFill>
                  <a:srgbClr val="C00000"/>
                </a:solidFill>
                <a:latin typeface="Times New Roman"/>
                <a:ea typeface="华文细黑"/>
                <a:cs typeface="Times New Roman"/>
              </a:rPr>
              <a:t>段，先写裁缝店的外部环境背景及店内环境的温暖和有情趣</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，再写发生在顾客身上的小故事</a:t>
            </a:r>
            <a:r>
              <a:rPr lang="en-US" altLang="zh-CN" sz="2800" kern="100" dirty="0">
                <a:solidFill>
                  <a:srgbClr val="C00000"/>
                </a:solidFill>
                <a:latin typeface="Times New Roman"/>
                <a:ea typeface="华文细黑"/>
                <a:cs typeface="Courier New"/>
              </a:rPr>
              <a:t>(5</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15</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，最后写裁缝工作的艰辛及其生活感悟</a:t>
            </a:r>
            <a:r>
              <a:rPr lang="en-US" altLang="zh-CN" sz="2800" kern="100" dirty="0">
                <a:solidFill>
                  <a:srgbClr val="C00000"/>
                </a:solidFill>
                <a:latin typeface="Times New Roman"/>
                <a:ea typeface="华文细黑"/>
                <a:cs typeface="Courier New"/>
              </a:rPr>
              <a:t>(16</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21</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6841380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6" grpId="0"/>
      <p:bldP spid="6"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658214"/>
            <a:ext cx="11385581"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第四步：概括主旨</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334566" y="1413570"/>
            <a:ext cx="11385581"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本文通过对发生在裁缝店的生活琐事的叙述描写，展现了边民生活的艰辛、民风的质朴及对美好生活的向往，表达了辛苦踏实的劳动才是平稳真切的生活的感悟</a:t>
            </a:r>
            <a:r>
              <a:rPr lang="zh-CN" altLang="zh-CN" sz="2800" kern="100" dirty="0" smtClean="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47133926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41648" y="405458"/>
            <a:ext cx="10972200" cy="521114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鉴赏评价　</a:t>
            </a:r>
            <a:r>
              <a:rPr lang="en-US" altLang="zh-CN" sz="2800" kern="100" dirty="0">
                <a:latin typeface="Times New Roman"/>
                <a:ea typeface="华文细黑"/>
                <a:cs typeface="Courier New"/>
              </a:rPr>
              <a:t>D</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体会重要语句的丰富含意，品味精彩的语言表达艺术；</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鉴赏作品的文学形象，领悟作品的艺术魅力；</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评价作品表现出的价值判断和审美取向。</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探究　</a:t>
            </a:r>
            <a:r>
              <a:rPr lang="en-US" altLang="zh-CN" sz="2800" kern="100" dirty="0">
                <a:latin typeface="Times New Roman"/>
                <a:ea typeface="华文细黑"/>
                <a:cs typeface="Courier New"/>
              </a:rPr>
              <a:t>F</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从不同角度和层面发掘作品的意蕴、民族心理和人文精神；</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探讨作者的创作背景和创作意图；</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对作品进行个性化阅读和有创意的解读。</a:t>
            </a:r>
            <a:endParaRPr lang="zh-CN" altLang="zh-CN" sz="1050" kern="100" dirty="0">
              <a:effectLst/>
              <a:latin typeface="宋体"/>
              <a:cs typeface="Courier New"/>
            </a:endParaRPr>
          </a:p>
        </p:txBody>
      </p:sp>
    </p:spTree>
    <p:extLst>
      <p:ext uri="{BB962C8B-B14F-4D97-AF65-F5344CB8AC3E}">
        <p14:creationId xmlns:p14="http://schemas.microsoft.com/office/powerpoint/2010/main" val="405936008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4784" y="658083"/>
            <a:ext cx="11272852"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下列对文本相关内容和艺术特色的分析鉴赏，不正确的一项是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作为游牧地区，喀吾图与城市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生活迥然不同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，读者由这一点</a:t>
            </a:r>
            <a:r>
              <a:rPr lang="zh-CN" altLang="zh-CN" sz="2800" kern="100" dirty="0" smtClean="0">
                <a:latin typeface="Times New Roman"/>
                <a:ea typeface="华文细黑"/>
                <a:cs typeface="Times New Roman"/>
              </a:rPr>
              <a:t>出发</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会</a:t>
            </a:r>
            <a:r>
              <a:rPr lang="zh-CN" altLang="zh-CN" sz="2800" kern="100" dirty="0">
                <a:latin typeface="Times New Roman"/>
                <a:ea typeface="华文细黑"/>
                <a:cs typeface="Times New Roman"/>
              </a:rPr>
              <a:t>感受到裁缝店里的寻常事别有趣味。</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养金鱼可以成为裁缝店独特的生意经，是因为金鱼转移了顾客的</a:t>
            </a:r>
            <a:r>
              <a:rPr lang="zh-CN" altLang="zh-CN" sz="2800" kern="100" dirty="0" smtClean="0">
                <a:latin typeface="Times New Roman"/>
                <a:ea typeface="华文细黑"/>
                <a:cs typeface="Times New Roman"/>
              </a:rPr>
              <a:t>注意</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力</a:t>
            </a:r>
            <a:r>
              <a:rPr lang="zh-CN" altLang="zh-CN" sz="2800" kern="100" dirty="0">
                <a:latin typeface="Times New Roman"/>
                <a:ea typeface="华文细黑"/>
                <a:cs typeface="Times New Roman"/>
              </a:rPr>
              <a:t>，让他们在美的愉悦里一改平日的斤斤计较。</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作者善于借小故事来表达情感，比如接受女顾客以鸡换衣，既是对</a:t>
            </a:r>
            <a:r>
              <a:rPr lang="zh-CN" altLang="zh-CN" sz="2800" kern="100" dirty="0" smtClean="0">
                <a:latin typeface="Times New Roman"/>
                <a:ea typeface="华文细黑"/>
                <a:cs typeface="Times New Roman"/>
              </a:rPr>
              <a:t>她</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个人</a:t>
            </a:r>
            <a:r>
              <a:rPr lang="zh-CN" altLang="zh-CN" sz="2800" kern="100" dirty="0">
                <a:latin typeface="Times New Roman"/>
                <a:ea typeface="华文细黑"/>
                <a:cs typeface="Times New Roman"/>
              </a:rPr>
              <a:t>爱美之心的赞赏，也含有一种对质朴人情的认同。</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本文记述了裁缝生活中温馨的插曲，但并没将这种生活过于浪漫化</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一针一线</a:t>
            </a:r>
            <a:r>
              <a:rPr lang="zh-CN" altLang="zh-CN" sz="2800" kern="100" dirty="0">
                <a:latin typeface="Times New Roman"/>
                <a:ea typeface="华文细黑"/>
                <a:cs typeface="Times New Roman"/>
              </a:rPr>
              <a:t>辛苦踏实的劳动，才是平稳真切的生活感受。</a:t>
            </a:r>
            <a:endParaRPr lang="zh-CN" altLang="zh-CN" sz="1050" kern="100" dirty="0">
              <a:effectLst/>
              <a:latin typeface="宋体"/>
              <a:cs typeface="Courier New"/>
            </a:endParaRPr>
          </a:p>
        </p:txBody>
      </p:sp>
      <p:sp>
        <p:nvSpPr>
          <p:cNvPr id="5" name="矩形 4"/>
          <p:cNvSpPr>
            <a:spLocks noChangeAspect="1"/>
          </p:cNvSpPr>
          <p:nvPr/>
        </p:nvSpPr>
        <p:spPr>
          <a:xfrm>
            <a:off x="0" y="176858"/>
            <a:ext cx="2998862"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真题训练</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8" name="TextBox 7"/>
          <p:cNvSpPr txBox="1"/>
          <p:nvPr/>
        </p:nvSpPr>
        <p:spPr>
          <a:xfrm>
            <a:off x="334566" y="270971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6" name="TextBox 5">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8385395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8" grpId="0"/>
      <p:bldP spid="8" grpId="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481689" y="155768"/>
            <a:ext cx="11374157"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从文章内容看，养金鱼的目的并不是为了生意，店里的金鱼增添了生活的情趣、温馨和美。和顾客讨价还价，是因为裁缝工作的艰辛，也是因为人们生活的艰辛，双方自然会为做衣服的工钱讨价还价。在相持不下的时候，让顾客看金鱼是将问题暂时放一放，而不是让金鱼去转移顾客的注意力，因此选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是因为金鱼转移了顾客的注意力</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错误</a:t>
            </a:r>
            <a:r>
              <a:rPr lang="zh-CN" altLang="zh-CN" sz="2800" kern="100" dirty="0" smtClean="0">
                <a:solidFill>
                  <a:srgbClr val="002060"/>
                </a:solidFill>
                <a:latin typeface="Times New Roman"/>
                <a:ea typeface="华文细黑"/>
                <a:cs typeface="Times New Roman"/>
              </a:rPr>
              <a:t>。另外</a:t>
            </a:r>
            <a:r>
              <a:rPr lang="zh-CN" altLang="zh-CN" sz="2800" kern="100" dirty="0">
                <a:solidFill>
                  <a:srgbClr val="002060"/>
                </a:solidFill>
                <a:latin typeface="Times New Roman"/>
                <a:ea typeface="华文细黑"/>
                <a:cs typeface="Times New Roman"/>
              </a:rPr>
              <a:t>，从文本看，金鱼这精灵、清洁的水和清洁的美艳，给顾客美的享受，这让店主与顾客之间更多了一层温暖，顾客就会做出适当让步，自然也表达出了最终在顾客适当让步的同时</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我们</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也适当让步了，双方都让步了，问题就解决了。这不能表明顾客</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一改平日的斤斤计较</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。因此</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项错误</a:t>
            </a:r>
            <a:r>
              <a:rPr lang="zh-CN" altLang="zh-CN" sz="2800" kern="100" dirty="0" smtClean="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5997683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590" y="507519"/>
            <a:ext cx="10847823" cy="133809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结合上下文，分析文中画横线的句子的含意</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答题思路：</a:t>
            </a:r>
            <a:r>
              <a:rPr lang="en-US" altLang="zh-CN" sz="2800" kern="100" dirty="0" smtClean="0">
                <a:latin typeface="Times New Roman"/>
                <a:ea typeface="华文细黑"/>
              </a:rPr>
              <a:t>_________________________________________________</a:t>
            </a:r>
          </a:p>
        </p:txBody>
      </p:sp>
      <p:sp>
        <p:nvSpPr>
          <p:cNvPr id="11" name="TextBox 10">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53535180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334566" y="440317"/>
            <a:ext cx="11374157"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理解文中句子含意，要结合语句所处文中位置和文章内容、主题等，并注意关键词语，从表层</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字面意思或者内容层面</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和深层</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文字背后意思或者思想情感层面</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这两个维度思考作答。答题时要注意由表及里的顺序。</a:t>
            </a:r>
            <a:endParaRPr lang="zh-CN" altLang="zh-CN" sz="2800" kern="100" dirty="0">
              <a:latin typeface="宋体"/>
              <a:cs typeface="Courier New"/>
            </a:endParaRPr>
          </a:p>
          <a:p>
            <a:pPr algn="just">
              <a:lnSpc>
                <a:spcPct val="150000"/>
              </a:lnSpc>
            </a:pPr>
            <a:r>
              <a:rPr lang="zh-CN" altLang="zh-CN" sz="2800" kern="100" dirty="0">
                <a:solidFill>
                  <a:srgbClr val="C00000"/>
                </a:solidFill>
                <a:latin typeface="Times New Roman"/>
                <a:ea typeface="华文细黑"/>
                <a:cs typeface="Times New Roman"/>
              </a:rPr>
              <a:t>首先要从最小语境出发来思考和分析，画线句子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可能干什么都一样的吧？</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在文中倒数第五段结尾</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文章靠后部分</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，这个段落是一个抒情议论段落，直接表达作者的思想情感。这段话是这句话的最小语境</a:t>
            </a:r>
            <a:r>
              <a:rPr lang="en-US" altLang="zh-CN" sz="2800" kern="100" dirty="0">
                <a:solidFill>
                  <a:srgbClr val="C00000"/>
                </a:solidFill>
                <a:latin typeface="Times New Roman"/>
                <a:ea typeface="华文细黑"/>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是呀，从我们当裁缝的第一天起，就发誓一旦有别的出路</a:t>
            </a:r>
            <a:r>
              <a:rPr lang="zh-CN" altLang="zh-CN" sz="2800" kern="100" dirty="0" smtClean="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死也</a:t>
            </a:r>
            <a:r>
              <a:rPr lang="zh-CN" altLang="zh-CN" sz="2800" kern="100" dirty="0" smtClean="0">
                <a:solidFill>
                  <a:srgbClr val="C00000"/>
                </a:solidFill>
                <a:latin typeface="Times New Roman"/>
                <a:ea typeface="华文细黑"/>
                <a:cs typeface="Times New Roman"/>
              </a:rPr>
              <a:t>不</a:t>
            </a:r>
            <a:r>
              <a:rPr lang="zh-CN" altLang="zh-CN" sz="2800" kern="100" dirty="0">
                <a:solidFill>
                  <a:srgbClr val="C00000"/>
                </a:solidFill>
                <a:latin typeface="Times New Roman"/>
                <a:ea typeface="华文细黑"/>
                <a:cs typeface="Times New Roman"/>
              </a:rPr>
              <a:t>会</a:t>
            </a:r>
            <a:endParaRPr lang="zh-CN" altLang="zh-CN" sz="2800" kern="100" dirty="0">
              <a:effectLst/>
              <a:latin typeface="宋体"/>
              <a:cs typeface="Courier New"/>
            </a:endParaRPr>
          </a:p>
        </p:txBody>
      </p:sp>
    </p:spTree>
    <p:extLst>
      <p:ext uri="{BB962C8B-B14F-4D97-AF65-F5344CB8AC3E}">
        <p14:creationId xmlns:p14="http://schemas.microsoft.com/office/powerpoint/2010/main" val="37126357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334566" y="370051"/>
            <a:ext cx="11374157"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再干这个了。但假如有一天不做裁缝，我们还是得想办法赚钱过日子，过同样辛苦的生活。</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可能干什么都一样的吧？</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这段话是从前文所叙述的小故事和自己做裁缝的真实体验有感而发的，表达了作者自己对裁缝工作的艰辛的感受，这样艰辛让人真不想干了，但是不干这个干啥呢？其实干啥都同样辛苦，并且还得从头学起</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裁缝的工作自己已经很熟练很熟悉了。</a:t>
            </a:r>
            <a:endParaRPr lang="zh-CN" altLang="zh-CN" sz="1050" kern="100" dirty="0">
              <a:latin typeface="宋体"/>
              <a:cs typeface="Courier New"/>
            </a:endParaRPr>
          </a:p>
          <a:p>
            <a:pPr>
              <a:lnSpc>
                <a:spcPct val="150000"/>
              </a:lnSpc>
            </a:pPr>
            <a:r>
              <a:rPr lang="zh-CN" altLang="zh-CN" sz="2800" kern="100" dirty="0">
                <a:solidFill>
                  <a:srgbClr val="C00000"/>
                </a:solidFill>
                <a:latin typeface="Times New Roman"/>
                <a:ea typeface="华文细黑"/>
                <a:cs typeface="Times New Roman"/>
              </a:rPr>
              <a:t>其次就这句话的关键词和字面意思看，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可能干什么都一样的吧？</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这</a:t>
            </a:r>
            <a:r>
              <a:rPr lang="zh-CN" altLang="zh-CN" sz="2800" kern="100" dirty="0">
                <a:solidFill>
                  <a:srgbClr val="C00000"/>
                </a:solidFill>
                <a:latin typeface="Times New Roman"/>
                <a:ea typeface="华文细黑"/>
                <a:cs typeface="Times New Roman"/>
              </a:rPr>
              <a:t>句话需要思考分析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干什么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都一样</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这两个词语。</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干什么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意思是作者知道的别的任何谋生的职业，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都一样</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意思是无一例外都</a:t>
            </a:r>
            <a:r>
              <a:rPr lang="zh-CN" altLang="zh-CN" sz="2800" kern="100" dirty="0" smtClean="0">
                <a:solidFill>
                  <a:srgbClr val="C00000"/>
                </a:solidFill>
                <a:latin typeface="Times New Roman"/>
                <a:ea typeface="华文细黑"/>
                <a:cs typeface="Times New Roman"/>
              </a:rPr>
              <a:t>相</a:t>
            </a:r>
            <a:endParaRPr lang="en-US" altLang="zh-CN" sz="2800" kern="100" dirty="0" smtClean="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3525446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390631" y="442059"/>
            <a:ext cx="11374157" cy="5940063"/>
          </a:xfrm>
          <a:prstGeom prst="rect">
            <a:avLst/>
          </a:prstGeom>
        </p:spPr>
        <p:txBody>
          <a:bodyPr wrap="square" lIns="121898" tIns="60948" rIns="121898" bIns="60948">
            <a:spAutoFit/>
          </a:bodyPr>
          <a:lstStyle/>
          <a:p>
            <a:pPr>
              <a:lnSpc>
                <a:spcPct val="150000"/>
              </a:lnSpc>
            </a:pPr>
            <a:r>
              <a:rPr lang="zh-CN" altLang="zh-CN" sz="2800" kern="100" dirty="0">
                <a:solidFill>
                  <a:srgbClr val="C00000"/>
                </a:solidFill>
                <a:latin typeface="Times New Roman"/>
                <a:ea typeface="华文细黑"/>
                <a:cs typeface="Times New Roman"/>
              </a:rPr>
              <a:t>同</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都如同裁缝一样艰辛，都需要踏实劳动。因此这句话的字面意思是指</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无论干什么谋生的职业都会像裁缝一样艰辛，需要踏实劳动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再者结合文章内容与主题看。文章的内容就是写了裁缝店的温馨、裁缝工作的艰辛、裁缝店的几件小事，表达了作者对裁缝店和裁缝工作的切实体会和特殊的感情</a:t>
            </a:r>
            <a:r>
              <a:rPr lang="en-US" altLang="zh-CN" sz="2800" kern="100" dirty="0" smtClean="0">
                <a:solidFill>
                  <a:srgbClr val="C00000"/>
                </a:solidFill>
                <a:latin typeface="Times New Roman"/>
                <a:ea typeface="华文细黑"/>
              </a:rPr>
              <a:t>——</a:t>
            </a:r>
            <a:r>
              <a:rPr lang="zh-CN" altLang="zh-CN" sz="2800" kern="100" dirty="0" smtClean="0">
                <a:solidFill>
                  <a:srgbClr val="C00000"/>
                </a:solidFill>
                <a:latin typeface="Times New Roman"/>
                <a:ea typeface="华文细黑"/>
                <a:cs typeface="Times New Roman"/>
              </a:rPr>
              <a:t>一针一线的辛苦踏实的劳动的裁缝工作是自己一家人的谋生行当，能够给一家人带来平稳的生活，从而揭示了</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唯有辛苦踏实的劳动才有平稳的</a:t>
            </a:r>
            <a:r>
              <a:rPr lang="zh-CN" altLang="zh-CN" sz="2800" kern="100" dirty="0">
                <a:solidFill>
                  <a:srgbClr val="C00000"/>
                </a:solidFill>
                <a:latin typeface="Times New Roman"/>
                <a:ea typeface="华文细黑"/>
                <a:cs typeface="Times New Roman"/>
              </a:rPr>
              <a:t>生活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的道理。从这个角度看，这句话的深层意思就是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裁缝虽然很辛苦，但是是一家人平稳生活的依靠，我对裁缝这个工作有着特殊的情感</a:t>
            </a:r>
            <a:r>
              <a:rPr lang="en-US" altLang="zh-CN" sz="2800" kern="100" dirty="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10179578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590" y="795134"/>
            <a:ext cx="10608883" cy="335474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形成</a:t>
            </a:r>
            <a:r>
              <a:rPr lang="zh-CN" altLang="zh-CN" sz="2800" kern="100" dirty="0">
                <a:latin typeface="Times New Roman"/>
                <a:ea typeface="华文细黑"/>
                <a:cs typeface="Times New Roman"/>
              </a:rPr>
              <a:t>答案：</a:t>
            </a:r>
            <a:r>
              <a:rPr lang="en-US" altLang="zh-CN" sz="2800" kern="100" dirty="0" smtClean="0">
                <a:latin typeface="Times New Roman"/>
                <a:ea typeface="华文细黑"/>
              </a:rPr>
              <a:t>________________________________________________</a:t>
            </a:r>
          </a:p>
          <a:p>
            <a:pPr algn="just">
              <a:lnSpc>
                <a:spcPct val="150000"/>
              </a:lnSpc>
              <a:spcAft>
                <a:spcPts val="0"/>
              </a:spcAft>
            </a:pPr>
            <a:r>
              <a:rPr lang="en-US" altLang="zh-CN" sz="2800" kern="100" dirty="0" smtClean="0">
                <a:latin typeface="Times New Roman"/>
                <a:ea typeface="华文细黑"/>
              </a:rPr>
              <a:t>___________________________________________________________________________________________________________________</a:t>
            </a:r>
            <a:r>
              <a:rPr lang="zh-CN" altLang="zh-CN" sz="2800" kern="100" dirty="0" smtClean="0">
                <a:latin typeface="Times New Roman"/>
                <a:ea typeface="华文细黑"/>
                <a:cs typeface="Times New Roman"/>
              </a:rPr>
              <a:t>题型</a:t>
            </a:r>
            <a:r>
              <a:rPr lang="zh-CN" altLang="zh-CN" sz="2800" kern="100" dirty="0">
                <a:latin typeface="Times New Roman"/>
                <a:ea typeface="华文细黑"/>
                <a:cs typeface="Times New Roman"/>
              </a:rPr>
              <a:t>归类：句子含意理解题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B—(2)</a:t>
            </a:r>
            <a:endParaRPr lang="zh-CN" altLang="zh-CN" sz="1050" kern="100" dirty="0">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矩形 5"/>
          <p:cNvSpPr/>
          <p:nvPr/>
        </p:nvSpPr>
        <p:spPr>
          <a:xfrm>
            <a:off x="703929" y="701274"/>
            <a:ext cx="10503845" cy="197949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Times New Roman"/>
              </a:rPr>
              <a:t> </a:t>
            </a:r>
            <a:r>
              <a:rPr lang="en-US" altLang="zh-CN" sz="2800" b="1" kern="100" dirty="0" smtClean="0">
                <a:solidFill>
                  <a:srgbClr val="0000FF"/>
                </a:solidFill>
                <a:latin typeface="Times New Roman"/>
                <a:ea typeface="华文细黑"/>
                <a:cs typeface="Times New Roman"/>
              </a:rPr>
              <a:t>                 </a:t>
            </a:r>
            <a:r>
              <a:rPr lang="en-US" altLang="zh-CN" sz="2800" kern="100" dirty="0" smtClean="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裁缝作为辛苦的谋生行当，看起来与其他行当一样；</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但在做裁缝的过程中，对生活有了难忘的经验和体会，不由得对这一行当产生了特殊感情，感到它有独特意义</a:t>
            </a:r>
            <a:r>
              <a:rPr lang="zh-CN" altLang="zh-CN" sz="2800" kern="100" dirty="0" smtClean="0">
                <a:solidFill>
                  <a:srgbClr val="C0000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8222433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6">
                                            <p:txEl>
                                              <p:pRg st="0" end="0"/>
                                            </p:txEl>
                                          </p:spTgt>
                                        </p:tgtEl>
                                      </p:cBhvr>
                                    </p:animEffect>
                                    <p:set>
                                      <p:cBhvr>
                                        <p:cTn id="12"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590" y="477466"/>
            <a:ext cx="10847823"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本文的语言充满生活气息，请结合全文对此加以赏析。</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答题</a:t>
            </a:r>
            <a:r>
              <a:rPr lang="zh-CN" altLang="zh-CN" sz="2800" kern="100" dirty="0">
                <a:latin typeface="Times New Roman"/>
                <a:ea typeface="华文细黑"/>
                <a:cs typeface="Times New Roman"/>
              </a:rPr>
              <a:t>思路</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_________________________________________________</a:t>
            </a:r>
          </a:p>
        </p:txBody>
      </p:sp>
      <p:sp>
        <p:nvSpPr>
          <p:cNvPr id="11" name="TextBox 10">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596331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565463" y="261442"/>
            <a:ext cx="10930343"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题目要求赏析充满生活气息的语言，可从三个方面思考：一是语言文字上的特点，二是文中人物的语言，三是文章呈现出的整体的语言艺术风格。然后做概括。</a:t>
            </a:r>
            <a:endParaRPr lang="zh-CN" altLang="zh-CN" sz="1050" kern="100" dirty="0">
              <a:latin typeface="宋体"/>
              <a:cs typeface="Courier New"/>
            </a:endParaRPr>
          </a:p>
          <a:p>
            <a:pPr>
              <a:lnSpc>
                <a:spcPct val="150000"/>
              </a:lnSpc>
            </a:pPr>
            <a:r>
              <a:rPr lang="zh-CN" altLang="zh-CN" sz="2800" kern="100" dirty="0">
                <a:solidFill>
                  <a:srgbClr val="C00000"/>
                </a:solidFill>
                <a:latin typeface="Times New Roman"/>
                <a:ea typeface="华文细黑"/>
                <a:cs typeface="Times New Roman"/>
              </a:rPr>
              <a:t>首先看作者在语言文字上的特点，读过之后，不难感受到如同作者所写的这些小故事一样，语言真实、亲切、朴实易懂，大量运用口语，如话家常。比如第</a:t>
            </a:r>
            <a:r>
              <a:rPr lang="en-US" altLang="zh-CN" sz="2800" kern="100" dirty="0">
                <a:solidFill>
                  <a:srgbClr val="C00000"/>
                </a:solidFill>
                <a:latin typeface="Times New Roman"/>
                <a:ea typeface="华文细黑"/>
              </a:rPr>
              <a:t>2</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我们租的店面实在太小了，十来个平方，中间拉块布帘子，前半截做生意，后半截睡觉、做饭。但这样的房间一烧起炉子来便会特别暖和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这段话，</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十来个平方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就是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十个平方左右</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的生活化表达，</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前半截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后半截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也是口语的表达</a:t>
            </a:r>
            <a:r>
              <a:rPr lang="zh-CN" altLang="zh-CN" sz="2800" kern="100" dirty="0" smtClean="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7102867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337673" y="261442"/>
            <a:ext cx="11374157"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再如第</a:t>
            </a:r>
            <a:r>
              <a:rPr lang="en-US" altLang="zh-CN" sz="2800" kern="100" dirty="0">
                <a:solidFill>
                  <a:srgbClr val="C00000"/>
                </a:solidFill>
                <a:latin typeface="Times New Roman"/>
                <a:ea typeface="华文细黑"/>
                <a:cs typeface="Courier New"/>
              </a:rPr>
              <a:t>5</a:t>
            </a:r>
            <a:r>
              <a:rPr lang="zh-CN" altLang="zh-CN" sz="2800" kern="100" dirty="0">
                <a:solidFill>
                  <a:srgbClr val="C00000"/>
                </a:solidFill>
                <a:latin typeface="Times New Roman"/>
                <a:ea typeface="华文细黑"/>
                <a:cs typeface="Times New Roman"/>
              </a:rPr>
              <a:t>段写老头儿取衣服不愿意试穿，写得生动、真切、亲切自然，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死活不愿试穿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死活不肯照镜子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双手死死捂着脸</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就是生活化的表达，就是口语化的语言。</a:t>
            </a:r>
            <a:endParaRPr lang="zh-CN" altLang="zh-CN" sz="2800" kern="100" dirty="0">
              <a:latin typeface="宋体"/>
              <a:cs typeface="Courier New"/>
            </a:endParaRPr>
          </a:p>
          <a:p>
            <a:pPr>
              <a:lnSpc>
                <a:spcPct val="150000"/>
              </a:lnSpc>
            </a:pPr>
            <a:r>
              <a:rPr lang="zh-CN" altLang="zh-CN" sz="2800" kern="100" dirty="0">
                <a:solidFill>
                  <a:srgbClr val="C00000"/>
                </a:solidFill>
                <a:latin typeface="Times New Roman"/>
                <a:ea typeface="华文细黑"/>
                <a:cs typeface="Times New Roman"/>
              </a:rPr>
              <a:t>再看文中人物的语言。这篇散文，注重人物对话，有精彩的人物语言描写。人物语言除了展现人物形象、构成内容之外，也能体现作者的语言风格。细心体会，很容易发现，文章中的人物语言都很有特色：鲜活真实，极具个性，体现出浓郁的地方特色。比如写库尔马罕的儿媳妇来做裙子时，没有钱付订金，就用三只鸡抵订金时的语言：</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三只鸡嘛，换条裙子，够不够？</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不要让公公知道啊！公公嘛，小气</a:t>
            </a:r>
            <a:r>
              <a:rPr lang="zh-CN" altLang="zh-CN" sz="2800" kern="100" dirty="0" smtClean="0">
                <a:solidFill>
                  <a:srgbClr val="C00000"/>
                </a:solidFill>
                <a:latin typeface="Times New Roman"/>
                <a:ea typeface="华文细黑"/>
                <a:cs typeface="Times New Roman"/>
              </a:rPr>
              <a:t>嘛，</a:t>
            </a:r>
            <a:r>
              <a:rPr lang="zh-CN" altLang="zh-CN" sz="2800" kern="100" dirty="0">
                <a:solidFill>
                  <a:srgbClr val="C00000"/>
                </a:solidFill>
                <a:latin typeface="Times New Roman"/>
                <a:ea typeface="华文细黑"/>
                <a:cs typeface="Times New Roman"/>
              </a:rPr>
              <a:t>给他知道</a:t>
            </a:r>
            <a:endParaRPr lang="zh-CN" altLang="zh-CN" sz="2800" kern="100" dirty="0">
              <a:effectLst/>
              <a:latin typeface="宋体"/>
              <a:cs typeface="Courier New"/>
            </a:endParaRPr>
          </a:p>
        </p:txBody>
      </p:sp>
    </p:spTree>
    <p:extLst>
      <p:ext uri="{BB962C8B-B14F-4D97-AF65-F5344CB8AC3E}">
        <p14:creationId xmlns:p14="http://schemas.microsoft.com/office/powerpoint/2010/main" val="13880863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06080" y="46559"/>
            <a:ext cx="11531892" cy="6758749"/>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(2017·</a:t>
            </a:r>
            <a:r>
              <a:rPr lang="zh-CN" altLang="zh-CN" sz="2800" b="1" kern="100" dirty="0">
                <a:latin typeface="Times New Roman"/>
                <a:ea typeface="华文细黑"/>
                <a:cs typeface="Times New Roman"/>
              </a:rPr>
              <a:t>全国</a:t>
            </a:r>
            <a:r>
              <a:rPr lang="en-US" altLang="zh-CN" sz="2800" b="1" kern="100" dirty="0">
                <a:latin typeface="宋体"/>
                <a:ea typeface="华文细黑"/>
                <a:cs typeface="Times New Roman"/>
              </a:rPr>
              <a:t>Ⅱ</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阅读下面的文字，完成文后题目。</a:t>
            </a:r>
            <a:endParaRPr lang="zh-CN" altLang="zh-CN" sz="1050" b="1" kern="100" dirty="0">
              <a:latin typeface="宋体"/>
              <a:cs typeface="Courier New"/>
            </a:endParaRPr>
          </a:p>
          <a:p>
            <a:pPr algn="ctr">
              <a:lnSpc>
                <a:spcPct val="140000"/>
              </a:lnSpc>
              <a:spcAft>
                <a:spcPts val="0"/>
              </a:spcAft>
            </a:pPr>
            <a:r>
              <a:rPr lang="zh-CN" altLang="zh-CN" sz="2800" b="1" kern="100" dirty="0">
                <a:solidFill>
                  <a:srgbClr val="C00000"/>
                </a:solidFill>
                <a:latin typeface="Times New Roman"/>
                <a:ea typeface="华文细黑"/>
                <a:cs typeface="Times New Roman"/>
              </a:rPr>
              <a:t>窗子以外</a:t>
            </a:r>
            <a:endParaRPr lang="zh-CN" altLang="zh-CN" sz="1050" b="1" kern="100" dirty="0">
              <a:solidFill>
                <a:srgbClr val="C00000"/>
              </a:solidFill>
              <a:latin typeface="宋体"/>
              <a:cs typeface="Courier New"/>
            </a:endParaRPr>
          </a:p>
          <a:p>
            <a:pPr algn="ctr">
              <a:lnSpc>
                <a:spcPct val="140000"/>
              </a:lnSpc>
              <a:spcAft>
                <a:spcPts val="0"/>
              </a:spcAft>
            </a:pPr>
            <a:r>
              <a:rPr lang="zh-CN" altLang="zh-CN" sz="2800" kern="100" dirty="0">
                <a:latin typeface="Times New Roman"/>
                <a:ea typeface="华文细黑"/>
                <a:cs typeface="Times New Roman"/>
              </a:rPr>
              <a:t>林徽因</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话从哪里说起</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等到你要说话</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什么话都是那样渺茫地找不到个源头</a:t>
            </a:r>
            <a:r>
              <a:rPr lang="zh-CN" altLang="zh-CN" sz="2800" kern="100" spc="-600" dirty="0">
                <a:latin typeface="Times New Roman"/>
                <a:ea typeface="华文细黑"/>
                <a:cs typeface="Times New Roman"/>
              </a:rPr>
              <a:t>。</a:t>
            </a:r>
          </a:p>
          <a:p>
            <a:pPr indent="714375" algn="just">
              <a:lnSpc>
                <a:spcPct val="140000"/>
              </a:lnSpc>
              <a:spcAft>
                <a:spcPts val="0"/>
              </a:spcAft>
            </a:pPr>
            <a:r>
              <a:rPr lang="zh-CN" altLang="zh-CN" sz="2800" kern="100" dirty="0">
                <a:latin typeface="Times New Roman"/>
                <a:ea typeface="华文细黑"/>
                <a:cs typeface="Times New Roman"/>
              </a:rPr>
              <a:t>此刻，就在我眼帘底下坐着，是四个乡下人的背影：一个头上包着黯黑的白布，两个褪色的蓝布，又一个光头。他们支起膝盖，半蹲半坐的，在溪沿的短墙上休息。每人手里一件简单的东西：一个是白木棒，一个篮子，那两个在树荫底下我看不清楚。无疑地他们已经走了许多路，再过一刻，抽完一筒旱烟以后，是还要走许多路的。兰花烟的香味频频随着微风，袭到我官觉上来，模糊中还有几段山西梆子的声调，虽然他们坐的地方是在我廊子的铁纱窗以外</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337673" y="261442"/>
            <a:ext cx="11374157"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了嘛，要当当</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唠叨、责怪</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嘛！</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婆婆嘛，好得很嘛！</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裙子做好了嘛，我们两个嘛，你一天我一天，轮流换着穿嘛！</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这些语言除了将库尔马罕的儿媳妇的爽直的性格刻画出来，也展现出语言的鲜活真实和地域特色。</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嘛</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这个语气词多次出现，很生动、鲜活；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当当</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就是极具喀吾图地域特色的语言，意思是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唠叨、责怪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endParaRPr lang="zh-CN" altLang="zh-CN" sz="1050" kern="100" dirty="0">
              <a:latin typeface="宋体"/>
              <a:cs typeface="Courier New"/>
            </a:endParaRPr>
          </a:p>
          <a:p>
            <a:pPr>
              <a:lnSpc>
                <a:spcPct val="150000"/>
              </a:lnSpc>
            </a:pPr>
            <a:r>
              <a:rPr lang="zh-CN" altLang="zh-CN" sz="2800" kern="100" dirty="0">
                <a:solidFill>
                  <a:srgbClr val="C00000"/>
                </a:solidFill>
                <a:latin typeface="Times New Roman"/>
                <a:ea typeface="华文细黑"/>
                <a:cs typeface="Times New Roman"/>
              </a:rPr>
              <a:t>最后看文章整体的语言艺术风格。认真感知，不难感知到文章的语言艺术风格与所写的内容高度协调融合：自然率真、亲切朴实而又明快风趣。文章写的是裁缝店的一些日常生活小故事和自己的真实体会与感受，裁缝店这间屋子是热闹的</a:t>
            </a:r>
            <a:r>
              <a:rPr lang="zh-CN" altLang="zh-CN" sz="2800" kern="100" dirty="0" smtClean="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充满生机的、温暖温馨的，</a:t>
            </a:r>
            <a:r>
              <a:rPr lang="zh-CN" altLang="zh-CN" sz="2800" kern="100" dirty="0" smtClean="0">
                <a:solidFill>
                  <a:srgbClr val="C00000"/>
                </a:solidFill>
                <a:latin typeface="Times New Roman"/>
                <a:ea typeface="华文细黑"/>
                <a:cs typeface="Times New Roman"/>
              </a:rPr>
              <a:t>裁缝店</a:t>
            </a:r>
            <a:r>
              <a:rPr lang="zh-CN" altLang="zh-CN" sz="2800" kern="100" dirty="0">
                <a:solidFill>
                  <a:srgbClr val="C00000"/>
                </a:solidFill>
                <a:latin typeface="Times New Roman"/>
                <a:ea typeface="华文细黑"/>
                <a:cs typeface="Times New Roman"/>
              </a:rPr>
              <a:t>里的人无论</a:t>
            </a:r>
            <a:endParaRPr lang="zh-CN" altLang="zh-CN" sz="2800" kern="100" dirty="0">
              <a:effectLst/>
              <a:latin typeface="宋体"/>
              <a:cs typeface="Courier New"/>
            </a:endParaRPr>
          </a:p>
        </p:txBody>
      </p:sp>
    </p:spTree>
    <p:extLst>
      <p:ext uri="{BB962C8B-B14F-4D97-AF65-F5344CB8AC3E}">
        <p14:creationId xmlns:p14="http://schemas.microsoft.com/office/powerpoint/2010/main" val="30541899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504928" y="442190"/>
            <a:ext cx="11039646"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是顾客还是主人，都热情质朴，率真爽直，心直口快，活泼风趣，与之相协调，文章在叙述这些故事描绘这些情景的时候，语言自然生发，从心底流出，在笔尖滴落，自然而言，亲切朴实，明快风趣</a:t>
            </a:r>
            <a:r>
              <a:rPr lang="zh-CN" altLang="zh-CN" sz="2800" kern="100" dirty="0" smtClean="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582699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8582" y="325027"/>
            <a:ext cx="11233248"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形成</a:t>
            </a:r>
            <a:r>
              <a:rPr lang="zh-CN" altLang="zh-CN" sz="2800" kern="100" dirty="0">
                <a:latin typeface="Times New Roman"/>
                <a:ea typeface="华文细黑"/>
                <a:cs typeface="Times New Roman"/>
              </a:rPr>
              <a:t>答案：</a:t>
            </a:r>
            <a:r>
              <a:rPr lang="en-US" altLang="zh-CN" sz="2800" kern="100" dirty="0" smtClean="0">
                <a:latin typeface="Times New Roman"/>
                <a:ea typeface="华文细黑"/>
              </a:rPr>
              <a:t>___________________________________________________</a:t>
            </a:r>
          </a:p>
          <a:p>
            <a:pPr algn="just">
              <a:lnSpc>
                <a:spcPct val="150000"/>
              </a:lnSpc>
              <a:spcAft>
                <a:spcPts val="0"/>
              </a:spcAft>
            </a:pPr>
            <a:r>
              <a:rPr lang="en-US" altLang="zh-CN" sz="2800" kern="100" dirty="0" smtClean="0">
                <a:latin typeface="Times New Roman"/>
                <a:ea typeface="华文细黑"/>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zh-CN" altLang="zh-CN" sz="2800" kern="100" dirty="0" smtClean="0">
                <a:latin typeface="Times New Roman"/>
                <a:ea typeface="华文细黑"/>
                <a:cs typeface="Times New Roman"/>
              </a:rPr>
              <a:t>题型</a:t>
            </a:r>
            <a:r>
              <a:rPr lang="zh-CN" altLang="zh-CN" sz="2800" kern="100" dirty="0">
                <a:latin typeface="Times New Roman"/>
                <a:ea typeface="华文细黑"/>
                <a:cs typeface="Times New Roman"/>
              </a:rPr>
              <a:t>归类：语言特色赏析题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对应考点：</a:t>
            </a:r>
            <a:r>
              <a:rPr lang="en-US" altLang="zh-CN" sz="2800" kern="100" dirty="0">
                <a:latin typeface="Times New Roman"/>
                <a:ea typeface="华文细黑"/>
                <a:cs typeface="Courier New"/>
              </a:rPr>
              <a:t>D—(1</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550590" y="261442"/>
            <a:ext cx="10945215" cy="45648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宋体"/>
                <a:ea typeface="华文细黑"/>
                <a:cs typeface="Times New Roman"/>
              </a:rPr>
              <a:t>          ①</a:t>
            </a:r>
            <a:r>
              <a:rPr lang="zh-CN" altLang="zh-CN" sz="2800" kern="100" dirty="0">
                <a:solidFill>
                  <a:srgbClr val="C00000"/>
                </a:solidFill>
                <a:latin typeface="Times New Roman"/>
                <a:ea typeface="华文细黑"/>
                <a:cs typeface="Times New Roman"/>
              </a:rPr>
              <a:t>语言生活化、口语化，亲切自然。比如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裁缝的活不算劳累，就是太麻烦</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但是后来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几乎全村的年轻女人都把衬衣袖子裁掉一截，跑来要求我们给她们加工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马蹄袖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人物对话有地域特点，鲜活真实。比如写到年轻媳妇做裙子，提醒别让自己的公公知道，说公公知道了要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当当嘛</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整体上形成了明快风趣的语言风格，率真不做作。比如年轻媳妇用三只鸡来换裙子，作者说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但是我们要鸡干什么？但是我们还是要了</a:t>
            </a:r>
            <a:r>
              <a:rPr lang="en-US" altLang="zh-CN" sz="2800" kern="100" dirty="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4649954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7" grpId="0"/>
      <p:bldP spid="7"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32478" y="787768"/>
            <a:ext cx="11730575"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spc="-100" dirty="0">
                <a:latin typeface="Times New Roman"/>
                <a:ea typeface="华文细黑"/>
                <a:cs typeface="Times New Roman"/>
              </a:rPr>
              <a:t>在完成上面真题训练的基础上认真思考：全国卷散文阅读命题有哪些特点？</a:t>
            </a:r>
            <a:endParaRPr lang="zh-CN" altLang="zh-CN" sz="1050" kern="100" spc="-100" dirty="0">
              <a:effectLst/>
              <a:latin typeface="宋体"/>
              <a:cs typeface="Courier New"/>
            </a:endParaRPr>
          </a:p>
        </p:txBody>
      </p:sp>
      <p:grpSp>
        <p:nvGrpSpPr>
          <p:cNvPr id="7" name="组合 6"/>
          <p:cNvGrpSpPr/>
          <p:nvPr/>
        </p:nvGrpSpPr>
        <p:grpSpPr>
          <a:xfrm>
            <a:off x="164" y="261442"/>
            <a:ext cx="2225907" cy="504216"/>
            <a:chOff x="164" y="308747"/>
            <a:chExt cx="2322232" cy="504216"/>
          </a:xfrm>
        </p:grpSpPr>
        <p:sp>
          <p:nvSpPr>
            <p:cNvPr id="8" name="五边形 7"/>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9" name="燕尾形 8"/>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0" name="矩形 9"/>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a:solidFill>
                    <a:schemeClr val="bg1"/>
                  </a:solidFill>
                  <a:latin typeface="黑体" pitchFamily="49" charset="-122"/>
                  <a:ea typeface="黑体" pitchFamily="49" charset="-122"/>
                  <a:cs typeface="Courier New"/>
                </a:rPr>
                <a:t>真题启示</a:t>
              </a:r>
              <a:endParaRPr lang="en-US" altLang="zh-CN" sz="2400" b="1" kern="100" dirty="0">
                <a:solidFill>
                  <a:schemeClr val="bg1"/>
                </a:solidFill>
                <a:latin typeface="黑体" pitchFamily="49" charset="-122"/>
                <a:ea typeface="黑体" pitchFamily="49" charset="-122"/>
                <a:cs typeface="Courier New"/>
              </a:endParaRPr>
            </a:p>
          </p:txBody>
        </p:sp>
      </p:grpSp>
      <p:sp>
        <p:nvSpPr>
          <p:cNvPr id="13" name="矩形 12"/>
          <p:cNvSpPr/>
          <p:nvPr/>
        </p:nvSpPr>
        <p:spPr>
          <a:xfrm>
            <a:off x="132478" y="1435840"/>
            <a:ext cx="11730575" cy="521114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命题理念：</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散文与小说并重，</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重在审美鉴赏。</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题型设计：一道选择题，两道主观题；选择题考查对文本内容的分析及艺术特色的赏析，主观题考查文本内容和艺术的核心价值。</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设题考点：文学类文本阅读考点很多，重点放在理解、分析综合和鉴赏评价这三个层级上。</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主要题型：选择题的题型及考点基本不变，主观题</a:t>
            </a:r>
            <a:r>
              <a:rPr lang="en-US" altLang="zh-CN" sz="2800" kern="100" dirty="0">
                <a:solidFill>
                  <a:srgbClr val="C00000"/>
                </a:solidFill>
                <a:latin typeface="Times New Roman"/>
                <a:ea typeface="华文细黑"/>
                <a:cs typeface="Courier New"/>
              </a:rPr>
              <a:t>2017</a:t>
            </a:r>
            <a:r>
              <a:rPr lang="zh-CN" altLang="zh-CN" sz="2800" kern="100" dirty="0">
                <a:solidFill>
                  <a:srgbClr val="C00000"/>
                </a:solidFill>
                <a:latin typeface="Times New Roman"/>
                <a:ea typeface="华文细黑"/>
                <a:cs typeface="Times New Roman"/>
              </a:rPr>
              <a:t>年高考卷主要有词句含义</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意</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理解题、艺术特色赏析题。但因题型众多，未来主观题有很大变数。</a:t>
            </a:r>
            <a:endParaRPr lang="zh-CN" altLang="zh-CN" sz="1050" kern="100" dirty="0">
              <a:effectLst/>
              <a:latin typeface="宋体"/>
              <a:cs typeface="Courier New"/>
            </a:endParaRPr>
          </a:p>
        </p:txBody>
      </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607522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blinds(horizontal)">
                                      <p:cBhvr>
                                        <p:cTn id="17" dur="500"/>
                                        <p:tgtEl>
                                          <p:spTgt spid="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blinds(horizontal)">
                                      <p:cBhvr>
                                        <p:cTn id="22" dur="500"/>
                                        <p:tgtEl>
                                          <p:spTgt spid="1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3">
                                            <p:txEl>
                                              <p:pRg st="0" end="0"/>
                                            </p:txEl>
                                          </p:spTgt>
                                        </p:tgtEl>
                                      </p:cBhvr>
                                    </p:animEffect>
                                    <p:set>
                                      <p:cBhvr>
                                        <p:cTn id="27" dur="1" fill="hold">
                                          <p:stCondLst>
                                            <p:cond delay="499"/>
                                          </p:stCondLst>
                                        </p:cTn>
                                        <p:tgtEl>
                                          <p:spTgt spid="13">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3">
                                            <p:txEl>
                                              <p:pRg st="1" end="1"/>
                                            </p:txEl>
                                          </p:spTgt>
                                        </p:tgtEl>
                                      </p:cBhvr>
                                    </p:animEffect>
                                    <p:set>
                                      <p:cBhvr>
                                        <p:cTn id="30" dur="1" fill="hold">
                                          <p:stCondLst>
                                            <p:cond delay="499"/>
                                          </p:stCondLst>
                                        </p:cTn>
                                        <p:tgtEl>
                                          <p:spTgt spid="13">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3">
                                            <p:txEl>
                                              <p:pRg st="2" end="2"/>
                                            </p:txEl>
                                          </p:spTgt>
                                        </p:tgtEl>
                                      </p:cBhvr>
                                    </p:animEffect>
                                    <p:set>
                                      <p:cBhvr>
                                        <p:cTn id="33" dur="1" fill="hold">
                                          <p:stCondLst>
                                            <p:cond delay="499"/>
                                          </p:stCondLst>
                                        </p:cTn>
                                        <p:tgtEl>
                                          <p:spTgt spid="13">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3">
                                            <p:txEl>
                                              <p:pRg st="3" end="3"/>
                                            </p:txEl>
                                          </p:spTgt>
                                        </p:tgtEl>
                                      </p:cBhvr>
                                    </p:animEffect>
                                    <p:set>
                                      <p:cBhvr>
                                        <p:cTn id="36" dur="1" fill="hold">
                                          <p:stCondLst>
                                            <p:cond delay="499"/>
                                          </p:stCondLst>
                                        </p:cTn>
                                        <p:tgtEl>
                                          <p:spTgt spid="13">
                                            <p:txEl>
                                              <p:pRg st="3" end="3"/>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hlinkClick r:id="rId2"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447944" y="559372"/>
            <a:ext cx="11161240"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全国卷散文命题特点对于我们复习散文来说有何启示？</a:t>
            </a:r>
            <a:endParaRPr lang="zh-CN" altLang="zh-CN" sz="1050" kern="100" dirty="0">
              <a:effectLst/>
              <a:latin typeface="宋体"/>
              <a:cs typeface="Courier New"/>
            </a:endParaRPr>
          </a:p>
        </p:txBody>
      </p:sp>
    </p:spTree>
    <p:extLst>
      <p:ext uri="{BB962C8B-B14F-4D97-AF65-F5344CB8AC3E}">
        <p14:creationId xmlns:p14="http://schemas.microsoft.com/office/powerpoint/2010/main" val="2862930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628704" y="737187"/>
            <a:ext cx="10941320" cy="45648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启示有二：会读文，会答题。</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会读文。坚持阅读与做题并重，优先考虑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会读文</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的训练。目前，考生存在着</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轻阅读、重做题</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现象，这种现象直接导致的后果是答题越来越不会答，越来越僵化，越来越模式化。问题的根源在于考生不会阅读，轻视阅读。复习时应选取典型文本，扎扎实实地读文，运用正确的读文方法。在阅读训练中坚持整体把握与局部细读相结合，先进行整体阅读，后带题阅读。</a:t>
            </a:r>
            <a:endParaRPr lang="zh-CN" altLang="zh-CN" sz="1050" kern="100" dirty="0">
              <a:effectLst/>
              <a:latin typeface="宋体"/>
              <a:cs typeface="Courier New"/>
            </a:endParaRPr>
          </a:p>
        </p:txBody>
      </p:sp>
    </p:spTree>
    <p:extLst>
      <p:ext uri="{BB962C8B-B14F-4D97-AF65-F5344CB8AC3E}">
        <p14:creationId xmlns:p14="http://schemas.microsoft.com/office/powerpoint/2010/main" val="1074779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311199" y="370051"/>
            <a:ext cx="11614431"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整体阅读可以借助对散文文体特点的把握，借助</a:t>
            </a:r>
            <a:r>
              <a:rPr lang="en-US" altLang="zh-CN" sz="2800" kern="100" dirty="0">
                <a:solidFill>
                  <a:srgbClr val="C00000"/>
                </a:solidFill>
                <a:latin typeface="Times New Roman"/>
                <a:ea typeface="华文细黑"/>
                <a:cs typeface="Courier New"/>
              </a:rPr>
              <a:t>2013</a:t>
            </a:r>
            <a:r>
              <a:rPr lang="zh-CN" altLang="zh-CN" sz="2800" kern="100" dirty="0">
                <a:solidFill>
                  <a:srgbClr val="C00000"/>
                </a:solidFill>
                <a:latin typeface="Times New Roman"/>
                <a:ea typeface="华文细黑"/>
                <a:cs typeface="Times New Roman"/>
              </a:rPr>
              <a:t>年北京高考语文考</a:t>
            </a:r>
            <a:r>
              <a:rPr lang="en-US" altLang="zh-CN" sz="2800" kern="100" dirty="0">
                <a:solidFill>
                  <a:srgbClr val="C00000"/>
                </a:solidFill>
                <a:latin typeface="Times New Roman"/>
                <a:ea typeface="华文细黑"/>
                <a:cs typeface="Courier New"/>
              </a:rPr>
              <a:t>148</a:t>
            </a:r>
            <a:r>
              <a:rPr lang="zh-CN" altLang="zh-CN" sz="2800" kern="100" dirty="0">
                <a:solidFill>
                  <a:srgbClr val="C00000"/>
                </a:solidFill>
                <a:latin typeface="Times New Roman"/>
                <a:ea typeface="华文细黑"/>
                <a:cs typeface="Times New Roman"/>
              </a:rPr>
              <a:t>分</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满分</a:t>
            </a:r>
            <a:r>
              <a:rPr lang="en-US" altLang="zh-CN" sz="2800" kern="100" dirty="0">
                <a:solidFill>
                  <a:srgbClr val="C00000"/>
                </a:solidFill>
                <a:latin typeface="Times New Roman"/>
                <a:ea typeface="华文细黑"/>
                <a:cs typeface="Courier New"/>
              </a:rPr>
              <a:t>150</a:t>
            </a:r>
            <a:r>
              <a:rPr lang="zh-CN" altLang="zh-CN" sz="2800" kern="100" dirty="0">
                <a:solidFill>
                  <a:srgbClr val="C00000"/>
                </a:solidFill>
                <a:latin typeface="Times New Roman"/>
                <a:ea typeface="华文细黑"/>
                <a:cs typeface="Times New Roman"/>
              </a:rPr>
              <a:t>分</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的考生孙婧妍的阅读经验，就是不管是何种题材、何种文体，阅读归根结底就是四个字</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含道映物。</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道</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是说作者想要表达的本意，也就是其写作目的；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物</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是作者寻找的载体，包括在文章中运用的物象及一切语言组织形式</a:t>
            </a:r>
            <a:r>
              <a:rPr lang="zh-CN" altLang="zh-CN" sz="2800" kern="100" spc="-6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含道映物</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，也就是说作者是带着目的去写这篇文章的，文章的一切都要为这个目的服务，都是这个目的的映像。明确了这一点，就等于直接抓住了阅读题的答题方向</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无论是词句理解赏析，还是手法作用分析，都属于对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物</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的发问，而我们要做的事非常简单，就是找到作者心中的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道</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，将这两者联系起来看。</a:t>
            </a:r>
            <a:endParaRPr lang="zh-CN" altLang="zh-CN" sz="1050" kern="100" dirty="0">
              <a:effectLst/>
              <a:latin typeface="宋体"/>
              <a:cs typeface="Courier New"/>
            </a:endParaRPr>
          </a:p>
        </p:txBody>
      </p:sp>
    </p:spTree>
    <p:extLst>
      <p:ext uri="{BB962C8B-B14F-4D97-AF65-F5344CB8AC3E}">
        <p14:creationId xmlns:p14="http://schemas.microsoft.com/office/powerpoint/2010/main" val="1363149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262558" y="261442"/>
            <a:ext cx="11499437"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带题阅读就是针对题型作相应的阅读</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如词语</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句子理解题，阅读特点是局部精读</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对词语</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句子本身及其语境精品细读；概括题的整体概括要求把握全文</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圈点出关键词句</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局部概括要求精读所给文字</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理出层次</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提取要点</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作用题要求对局部文字细读，从内容与形式两方面思考；赏析题也要求局部精读，抓住描写或叙述对象</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理出层次</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抓住关键词语。</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会答题。</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全面掌握散文各种题型的题型特点和答题要点、角度和步骤。</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由重答题套路转为重答题思路。</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养成精准表达的良好习惯：答案写得具体、全面、有条理、有层次而又简洁。为此，更要养成打磨答案的习惯。</a:t>
            </a:r>
            <a:endParaRPr lang="zh-CN" altLang="zh-CN" sz="1050" kern="100" dirty="0">
              <a:effectLst/>
              <a:latin typeface="宋体"/>
              <a:cs typeface="Courier New"/>
            </a:endParaRPr>
          </a:p>
        </p:txBody>
      </p:sp>
    </p:spTree>
    <p:extLst>
      <p:ext uri="{BB962C8B-B14F-4D97-AF65-F5344CB8AC3E}">
        <p14:creationId xmlns:p14="http://schemas.microsoft.com/office/powerpoint/2010/main" val="21767464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2.12\timg (1).jpg"/>
          <p:cNvPicPr>
            <a:picLocks noChangeAspect="1" noChangeArrowheads="1"/>
          </p:cNvPicPr>
          <p:nvPr/>
        </p:nvPicPr>
        <p:blipFill rotWithShape="1">
          <a:blip r:embed="rId2">
            <a:extLst>
              <a:ext uri="{28A0092B-C50C-407E-A947-70E740481C1C}">
                <a14:useLocalDpi xmlns:a14="http://schemas.microsoft.com/office/drawing/2010/main" val="0"/>
              </a:ext>
            </a:extLst>
          </a:blip>
          <a:srcRect l="2576" t="12287"/>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71756" y="541954"/>
            <a:ext cx="11551650" cy="5211146"/>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永远是窗子以外，不是铁纱窗就是玻璃窗，总而言之，窗子以外！</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所有的活动的颜色、声音、生的滋味，全在那里的，你并不是不能看到，只不过是永远地在你窗子以外罢了。多少百里的平原土地，多少区域的起伏的山峦，昨天由窗子外映进你的眼帘，那是多少生命日夜在活动着的所在；每一根青的什么麦黍，都有人流过汗；每一粒黄的什么米粟，都有人吃去；其间还有的是周折，是热闹，是紧张！可是你则并不一定能看见，因为那所有的周折，热闹，紧张，全都在你窗子以外展演着。</a:t>
            </a:r>
            <a:endParaRPr lang="zh-CN" altLang="zh-CN" sz="105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2590" y="54943"/>
            <a:ext cx="11324037" cy="6687704"/>
          </a:xfrm>
          <a:prstGeom prst="rect">
            <a:avLst/>
          </a:prstGeom>
        </p:spPr>
        <p:txBody>
          <a:bodyPr wrap="square" lIns="121898" tIns="60948" rIns="121898" bIns="60948">
            <a:spAutoFit/>
          </a:bodyPr>
          <a:lstStyle/>
          <a:p>
            <a:pPr indent="723900" algn="just">
              <a:lnSpc>
                <a:spcPct val="140000"/>
              </a:lnSpc>
              <a:spcAft>
                <a:spcPts val="0"/>
              </a:spcAft>
            </a:pPr>
            <a:r>
              <a:rPr lang="zh-CN" altLang="zh-CN" sz="2800" kern="100" dirty="0" smtClean="0">
                <a:latin typeface="Times New Roman"/>
                <a:ea typeface="华文细黑"/>
                <a:cs typeface="Times New Roman"/>
              </a:rPr>
              <a:t>在家里罢，你坐在书房里，窗子以外的景物本就有限。那里两树马缨，几棵丁香；榆叶梅横出疯杈的一大枝；海棠因为缺乏阳光，每年只开个两三朵</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叶子上满是虫蚁吃的创痕，还卷着一点焦黄的边；廊子幽秀地开着扇子式，六边形的格子窗，透过外院的日光，外院的杂音。什么送煤的来了，偶然你看到一个两个被煤炭染成黔黑的脸；什么米送到了，一个人掮着一大口袋在背上，慢慢踱过屏门；还有自来水、电灯、电话公司来收账的，胸口斜挂着皮口袋，手里推着一辆自行车；更有时厨子来个朋友了，满脸的笑容，</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好呀，好呀！</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地走进门房；什么赵</a:t>
            </a:r>
            <a:endParaRPr lang="en-US" altLang="zh-CN" sz="2800" kern="100" dirty="0" smtClean="0">
              <a:latin typeface="Times New Roman"/>
              <a:ea typeface="华文细黑"/>
              <a:cs typeface="Times New Roman"/>
            </a:endParaRPr>
          </a:p>
          <a:p>
            <a:pPr algn="just">
              <a:lnSpc>
                <a:spcPct val="140000"/>
              </a:lnSpc>
            </a:pPr>
            <a:r>
              <a:rPr lang="zh-CN" altLang="zh-CN" sz="2800" kern="100" dirty="0" smtClean="0">
                <a:latin typeface="Times New Roman"/>
                <a:ea typeface="华文细黑"/>
                <a:cs typeface="Times New Roman"/>
              </a:rPr>
              <a:t>妈的丈夫来拿钱了，那是每月一号一点都不差的，早来了你就听到两个人唧唧哝哝争吵的声浪。那里不是没有颜色、声音、生的一切活动，只是他们和你总隔个窗子，</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扇子式的，六边形的，纱的，玻璃的！</a:t>
            </a:r>
            <a:endParaRPr lang="zh-CN" altLang="zh-CN" sz="1050" kern="100" dirty="0">
              <a:latin typeface="宋体"/>
              <a:cs typeface="Courier New"/>
            </a:endParaRPr>
          </a:p>
        </p:txBody>
      </p:sp>
    </p:spTree>
    <p:extLst>
      <p:ext uri="{BB962C8B-B14F-4D97-AF65-F5344CB8AC3E}">
        <p14:creationId xmlns:p14="http://schemas.microsoft.com/office/powerpoint/2010/main" val="27228098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09479" y="102810"/>
            <a:ext cx="10930343" cy="658639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smtClean="0">
                <a:latin typeface="Times New Roman"/>
                <a:ea typeface="华文细黑"/>
                <a:cs typeface="Times New Roman"/>
              </a:rPr>
              <a:t>你</a:t>
            </a:r>
            <a:r>
              <a:rPr lang="zh-CN" altLang="zh-CN" sz="2800" kern="100" dirty="0">
                <a:latin typeface="Times New Roman"/>
                <a:ea typeface="华文细黑"/>
                <a:cs typeface="Times New Roman"/>
              </a:rPr>
              <a:t>气闷了，把笔一搁说，这叫做什么生活！检点行装说，走了，走了，这沉闷没有生气的生活，实在受不了，我要换个样子过活去。健康的旅行既可以看看山水古刹的名胜，又可以知道点内地纯朴的人情风俗。走了，走了，天气还不算太坏，就是走他一个月六礼拜也是值得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14375" algn="just">
              <a:lnSpc>
                <a:spcPct val="150000"/>
              </a:lnSpc>
            </a:pPr>
            <a:r>
              <a:rPr lang="zh-CN" altLang="zh-CN" sz="2800" kern="100" dirty="0">
                <a:solidFill>
                  <a:prstClr val="black"/>
                </a:solidFill>
                <a:latin typeface="Times New Roman"/>
                <a:ea typeface="华文细黑"/>
                <a:cs typeface="Times New Roman"/>
              </a:rPr>
              <a:t>没想到不管你走到哪里，你永远免不了坐在窗子以内的。不错，许多时髦的学者常常骄傲地带上</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考察</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的神气，架上科学的眼镜，偶然走到哪里一个陌生的地方</a:t>
            </a:r>
            <a:r>
              <a:rPr lang="zh-CN" altLang="zh-CN" sz="2800" kern="100" dirty="0">
                <a:solidFill>
                  <a:prstClr val="black"/>
                </a:solidFill>
                <a:latin typeface="宋体"/>
                <a:ea typeface="华文细黑"/>
                <a:cs typeface="宋体"/>
              </a:rPr>
              <a:t>瞭</a:t>
            </a:r>
            <a:r>
              <a:rPr lang="zh-CN" altLang="zh-CN" sz="2800" kern="100" dirty="0">
                <a:solidFill>
                  <a:prstClr val="black"/>
                </a:solidFill>
                <a:latin typeface="楷体_GB2312"/>
                <a:ea typeface="华文细黑"/>
                <a:cs typeface="楷体_GB2312"/>
              </a:rPr>
              <a:t>望</a:t>
            </a:r>
            <a:r>
              <a:rPr lang="zh-CN" altLang="zh-CN" sz="2800" kern="100" dirty="0">
                <a:solidFill>
                  <a:prstClr val="black"/>
                </a:solidFill>
                <a:latin typeface="Times New Roman"/>
                <a:ea typeface="华文细黑"/>
                <a:cs typeface="Times New Roman"/>
              </a:rPr>
              <a:t>，但那无形中的窗子是仍然存在的。不信，你检查他们的行李，有谁不带着罐头食品，帆布床，以及别的证明你还在你窗子以内的种种零星用品，你再摸一摸他们的皮包，</a:t>
            </a:r>
            <a:r>
              <a:rPr lang="zh-CN" altLang="zh-CN" sz="2800" kern="100" dirty="0" smtClean="0">
                <a:solidFill>
                  <a:prstClr val="black"/>
                </a:solidFill>
                <a:latin typeface="Times New Roman"/>
                <a:ea typeface="华文细黑"/>
                <a:cs typeface="Times New Roman"/>
              </a:rPr>
              <a:t>那</a:t>
            </a:r>
            <a:endParaRPr lang="en-US" altLang="zh-CN" sz="2800" kern="100" dirty="0" smtClean="0">
              <a:solidFill>
                <a:prstClr val="black"/>
              </a:solidFill>
              <a:latin typeface="Times New Roman"/>
              <a:ea typeface="华文细黑"/>
              <a:cs typeface="Times New Roman"/>
            </a:endParaRPr>
          </a:p>
        </p:txBody>
      </p:sp>
    </p:spTree>
    <p:extLst>
      <p:ext uri="{BB962C8B-B14F-4D97-AF65-F5344CB8AC3E}">
        <p14:creationId xmlns:p14="http://schemas.microsoft.com/office/powerpoint/2010/main" val="1749165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31821" y="548684"/>
            <a:ext cx="11261542" cy="4647402"/>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a:ea typeface="华文细黑"/>
                <a:cs typeface="Times New Roman"/>
              </a:rPr>
              <a:t>里短不了</a:t>
            </a:r>
            <a:r>
              <a:rPr lang="zh-CN" altLang="zh-CN" sz="2800" kern="100" dirty="0" smtClean="0">
                <a:solidFill>
                  <a:prstClr val="black"/>
                </a:solidFill>
                <a:latin typeface="Times New Roman"/>
                <a:ea typeface="华文细黑"/>
                <a:cs typeface="Times New Roman"/>
              </a:rPr>
              <a:t>有</a:t>
            </a:r>
            <a:r>
              <a:rPr lang="zh-CN" altLang="zh-CN" sz="2800" kern="100" dirty="0" smtClean="0">
                <a:latin typeface="Times New Roman"/>
                <a:ea typeface="华文细黑"/>
                <a:cs typeface="Times New Roman"/>
              </a:rPr>
              <a:t>些钞票</a:t>
            </a:r>
            <a:r>
              <a:rPr lang="zh-CN" altLang="zh-CN" sz="2800" kern="100" dirty="0">
                <a:latin typeface="Times New Roman"/>
                <a:ea typeface="华文细黑"/>
                <a:cs typeface="Times New Roman"/>
              </a:rPr>
              <a:t>；一到一个地方，你有的是一个提梁的小小世界。不管你的窗子朝向哪里望，所看到的多半则仍是在你窗子以外，隔层玻璃，或是铁纱！隐隐约约你看到一些颜色，听到一些声音，如果你私下满足了，那也没有什么，只是千万别高兴起来说什么接触了，认识了若干事物人情，天知道那是罪过！</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编者注：本文是民国女诗人林徽因的散文代表作，收录于《你是人间四月天》。原文</a:t>
            </a:r>
            <a:r>
              <a:rPr lang="en-US" altLang="zh-CN" sz="2800" kern="100" dirty="0">
                <a:latin typeface="Times New Roman"/>
                <a:ea typeface="华文细黑"/>
                <a:cs typeface="Courier New"/>
              </a:rPr>
              <a:t>5 000</a:t>
            </a:r>
            <a:r>
              <a:rPr lang="zh-CN" altLang="zh-CN" sz="2800" kern="100" dirty="0">
                <a:latin typeface="Times New Roman"/>
                <a:ea typeface="华文细黑"/>
                <a:cs typeface="Times New Roman"/>
              </a:rPr>
              <a:t>字左右，有删改。</a:t>
            </a:r>
            <a:endParaRPr lang="zh-CN" altLang="zh-CN" sz="1050" kern="100" dirty="0">
              <a:effectLst/>
              <a:latin typeface="宋体"/>
              <a:cs typeface="Courier New"/>
            </a:endParaRPr>
          </a:p>
        </p:txBody>
      </p:sp>
    </p:spTree>
    <p:extLst>
      <p:ext uri="{BB962C8B-B14F-4D97-AF65-F5344CB8AC3E}">
        <p14:creationId xmlns:p14="http://schemas.microsoft.com/office/powerpoint/2010/main" val="4783014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1164011"/>
            <a:ext cx="11161240"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第一步：关注标题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第二步：圈点批注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圈画出关键词句，稍加批注</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前两步可在边读边画中完成</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第三步：理出思路</a:t>
            </a:r>
            <a:endParaRPr lang="zh-CN" altLang="zh-CN" sz="1050" kern="100" dirty="0">
              <a:effectLst/>
              <a:latin typeface="宋体"/>
              <a:cs typeface="Courier New"/>
            </a:endParaRPr>
          </a:p>
        </p:txBody>
      </p:sp>
      <p:sp>
        <p:nvSpPr>
          <p:cNvPr id="4" name="TextBox 3">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a:spLocks noChangeAspect="1"/>
          </p:cNvSpPr>
          <p:nvPr/>
        </p:nvSpPr>
        <p:spPr>
          <a:xfrm>
            <a:off x="0" y="395933"/>
            <a:ext cx="2998862"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Tree>
    <p:extLst>
      <p:ext uri="{BB962C8B-B14F-4D97-AF65-F5344CB8AC3E}">
        <p14:creationId xmlns:p14="http://schemas.microsoft.com/office/powerpoint/2010/main" val="25349750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7479</TotalTime>
  <Words>4326</Words>
  <Application>Microsoft Office PowerPoint</Application>
  <PresentationFormat>自定义</PresentationFormat>
  <Paragraphs>212</Paragraphs>
  <Slides>48</Slides>
  <Notes>41</Notes>
  <HiddenSlides>15</HiddenSlides>
  <MMClips>0</MMClips>
  <ScaleCrop>false</ScaleCrop>
  <HeadingPairs>
    <vt:vector size="4" baseType="variant">
      <vt:variant>
        <vt:lpstr>主题</vt:lpstr>
      </vt:variant>
      <vt:variant>
        <vt:i4>1</vt:i4>
      </vt:variant>
      <vt:variant>
        <vt:lpstr>幻灯片标题</vt:lpstr>
      </vt:variant>
      <vt:variant>
        <vt:i4>48</vt:i4>
      </vt:variant>
    </vt:vector>
  </HeadingPairs>
  <TitlesOfParts>
    <vt:vector size="4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909</cp:revision>
  <dcterms:modified xsi:type="dcterms:W3CDTF">2018-03-26T03:17:12Z</dcterms:modified>
</cp:coreProperties>
</file>