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317" r:id="rId5"/>
    <p:sldId id="361" r:id="rId6"/>
    <p:sldId id="362" r:id="rId7"/>
    <p:sldId id="267" r:id="rId8"/>
    <p:sldId id="268" r:id="rId9"/>
    <p:sldId id="295" r:id="rId10"/>
    <p:sldId id="335" r:id="rId11"/>
    <p:sldId id="336" r:id="rId12"/>
    <p:sldId id="337" r:id="rId13"/>
    <p:sldId id="265" r:id="rId14"/>
    <p:sldId id="340" r:id="rId15"/>
    <p:sldId id="341" r:id="rId16"/>
    <p:sldId id="353" r:id="rId17"/>
    <p:sldId id="266" r:id="rId18"/>
    <p:sldId id="343" r:id="rId19"/>
    <p:sldId id="360" r:id="rId20"/>
    <p:sldId id="269" r:id="rId21"/>
    <p:sldId id="339" r:id="rId22"/>
    <p:sldId id="344" r:id="rId23"/>
    <p:sldId id="270" r:id="rId24"/>
    <p:sldId id="345" r:id="rId25"/>
    <p:sldId id="346" r:id="rId26"/>
    <p:sldId id="347" r:id="rId27"/>
    <p:sldId id="363" r:id="rId28"/>
    <p:sldId id="364" r:id="rId29"/>
    <p:sldId id="365" r:id="rId30"/>
    <p:sldId id="271" r:id="rId31"/>
    <p:sldId id="348" r:id="rId32"/>
    <p:sldId id="349"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9</a:t>
            </a:r>
            <a:r>
              <a:rPr lang="en-US" altLang="zh-CN" sz="1600" dirty="0" smtClean="0"/>
              <a:t>*</a:t>
            </a:r>
            <a:r>
              <a:rPr lang="zh-CN" altLang="zh-CN" sz="1600" dirty="0" smtClean="0"/>
              <a:t>　记梁任公先生的一次演讲</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 Target="slide13.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en-US" altLang="zh-CN" dirty="0"/>
              <a:t>*</a:t>
            </a:r>
            <a:r>
              <a:rPr lang="zh-CN" altLang="zh-CN" dirty="0"/>
              <a:t>　记梁任公先生的一次演讲</a:t>
            </a:r>
          </a:p>
        </p:txBody>
      </p:sp>
    </p:spTree>
    <p:extLst>
      <p:ext uri="{BB962C8B-B14F-4D97-AF65-F5344CB8AC3E}">
        <p14:creationId xmlns:p14="http://schemas.microsoft.com/office/powerpoint/2010/main" xmlns=""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策划</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策动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近几年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在我区一些学校中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出现不少学生自发组织的活动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但像这样规模大、参与度高、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策划</a:t>
            </a:r>
            <a:r>
              <a:rPr lang="zh-CN" altLang="zh-CN" sz="2200" dirty="0">
                <a:solidFill>
                  <a:srgbClr val="000000"/>
                </a:solidFill>
                <a:latin typeface="Times New Roman" panose="02020603050405020304" pitchFamily="18" charset="0"/>
                <a:cs typeface="Times New Roman" panose="02020603050405020304" pitchFamily="18" charset="0"/>
              </a:rPr>
              <a:t>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且奖品丰厚的英语类活动还不多。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这个故事是描写新中国成立前地下工作者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策动</a:t>
            </a:r>
            <a:r>
              <a:rPr lang="zh-CN" altLang="zh-CN" sz="2200" dirty="0">
                <a:solidFill>
                  <a:srgbClr val="000000"/>
                </a:solidFill>
                <a:latin typeface="Times New Roman" panose="02020603050405020304" pitchFamily="18" charset="0"/>
                <a:cs typeface="Times New Roman" panose="02020603050405020304" pitchFamily="18" charset="0"/>
              </a:rPr>
              <a:t>空军起义的事件。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侧重于出谋划策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策划鼓动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侧重于发动、鼓动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对象可以是事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56979" y="287497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67193" y="368620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偶然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偶尔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他取得今天的成绩自然也不是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他的创业史丰富到可以写出一本励志书。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打牙祭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原指每逢月初、月中吃一顿有荤菜的饭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a:t>
            </a:r>
            <a:r>
              <a:rPr lang="zh-CN" altLang="zh-CN" sz="2200" dirty="0" smtClean="0">
                <a:solidFill>
                  <a:srgbClr val="000000"/>
                </a:solidFill>
                <a:latin typeface="Times New Roman" panose="02020603050405020304" pitchFamily="18" charset="0"/>
                <a:cs typeface="Times New Roman" panose="02020603050405020304" pitchFamily="18" charset="0"/>
              </a:rPr>
              <a:t>泛指</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偶尔</a:t>
            </a:r>
            <a:r>
              <a:rPr lang="zh-CN" altLang="zh-CN" sz="2200" dirty="0">
                <a:solidFill>
                  <a:srgbClr val="000000"/>
                </a:solidFill>
                <a:latin typeface="Times New Roman" panose="02020603050405020304" pitchFamily="18" charset="0"/>
                <a:cs typeface="Times New Roman" panose="02020603050405020304" pitchFamily="18" charset="0"/>
              </a:rPr>
              <a:t>吃一顿丰盛的饭。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两者都表示不经常性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但意义上有细微差别。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着重于意外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超出常规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着重于出现或发生的次数少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77007" y="23598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7753" y="357542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68456" cy="334245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屏息以待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屏气敛息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聆听如此优秀的人物的演讲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同学们都像朝圣者一般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屏息以待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唯恐遗漏一词一句。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空气中弥漫着一触即发的紧张气氛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助理和秘书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屏气敛息</a:t>
            </a:r>
            <a:r>
              <a:rPr lang="zh-CN" altLang="zh-CN" sz="2200" dirty="0">
                <a:solidFill>
                  <a:srgbClr val="000000"/>
                </a:solidFill>
                <a:latin typeface="Times New Roman" panose="02020603050405020304" pitchFamily="18" charset="0"/>
                <a:cs typeface="Times New Roman" panose="02020603050405020304" pitchFamily="18" charset="0"/>
              </a:rPr>
              <a:t>地站在房间的另一个角落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寻找时机向经理解释。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忍住呼吸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不敢出声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屏息以待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指抑制呼吸来等待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屏气敛息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指暂时抑止呼吸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侧重于心情紧张。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430286" y="23598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04248" y="31644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梁任公先生晚年不谈政治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专心学术。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文章开头以学生之辈分称梁任公为先生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这本身就是表达一种尊敬和爱戴之情。梁任公在政治领域和学术领域都有很高的威望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两方面都可大书特书。但作者毕竟是一个文人学者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关心学术甚于关心政治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写学术人物比写政治人物更得心应手。再说梁任公在中国现代政治史上是一个稍有争议的人物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但是他的学术地位却是一致公认的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不可动摇的。也许梁任公的政治作为已广为世人见识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而学术造诣为政治声名所掩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正值得为之专文彰显。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822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我记得清清楚楚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在一个风和日丽的下午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高等科楼上大教堂里坐满了听众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随后走进了一位短小精悍秃头顶宽下巴的人物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穿着肥大的长袍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步履稳健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风神潇洒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左右顾盼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光芒四射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这就是梁任公先生。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这段文字交代演讲的时间、地点和人物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并描写梁任公的形象。描写形象又着重于表现神采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展现了一个卓越不凡的大家形象和风范。文字不多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但很传神。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可以分两层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前一层写身材、肖像、衣着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后一层写精神气质。也就是说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既写其相貌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又写其神采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既遵循人物固有的特点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又略有夸饰。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风神潇洒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光芒四射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就是夸饰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表达了学生对老师由衷的赞美之情。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演讲仍未开始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作者先描写梁任公的形象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似乎有意先给读者一个具体的人物影像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让读者在脑海中带着这一影像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来欣赏以下梁先生的演讲。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wipe(down)">
                                      <p:cBhvr>
                                        <p:cTn id="1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我在听先生这篇讲演后二十余年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偶然获得机缘在茅津渡候船渡河。但见黄沙弥漫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黄流滚滚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景象苍茫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不禁哀从中来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顿时忆起先生讲的这首古诗。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这段文字采用了侧面描写的方法。对梁任公先生当年讲《箜篌引》一事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作者有概要的评论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但给作者留下了怎样的印象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作者没有直接说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而是写自己在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后见到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黄沙弥漫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黄流滚滚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可见时间之久。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黄沙弥漫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黄流滚滚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景象苍茫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茅津渡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作者却自然而然地想到了《箜篌引》中的景象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可见梁任公先生当时的演讲非常生动、形象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给作者留下了深刻的印象。对一首古诗的分析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能让学生终生不忘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可见其演讲技艺之高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写一人物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通过前后二十余年的景象关联来写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可见手法之妙。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先生的讲演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到紧张处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便成为表演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先生又真是于涕泗交流之中张口大笑了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这一段是对梁任公先生演讲的精彩描写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也是梁任公先生演讲的最精彩之处。梁先生的演讲可称之为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他是舞台上最投入的演员。他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手之舞之足之蹈之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痛哭流涕而不能自已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于涕泗交流之中张口大笑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真是精彩至极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在这一段描写中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字里行间都包含着作者对梁任公先生由衷的赞美、敬仰之情。作者在充分的叙事之中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表达了这种充沛的感情。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846468"/>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9939"/>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这篇散文通过一次演讲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生动地展现了梁任公先生的精神风貌。作者是怎样驾驭语言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以简驭繁的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本文的语言简练、传神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全文没有一句多余的话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句子都不长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却字字珠玑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能够以形传神。以形貌描写为例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步履稳健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风神潇洒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左右顾盼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光芒四射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都是平常字眼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但集合成文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人物的外貌和精神立刻现出。文章后面写梁任公演讲完后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大汗淋漓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状极愉快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极有形象感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值得认真回味。写演讲的声音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沉着而有力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有时又是宏亮而激亢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极具概括力。文章最后说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有热心肠的学者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求之当世能有几人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于是我想起了从前的一段经历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笔而记之。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很有节奏感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收束有力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不拖泥带水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使人意犹未尽。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95732"/>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本文的情感表达有什么特点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本文是叙事散文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既有充分的叙事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又有充沛的抒情。作者对梁任公的情感有敬仰之情、欣赏之情、赞美之情。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064161986"/>
              </p:ext>
            </p:extLst>
          </p:nvPr>
        </p:nvGraphicFramePr>
        <p:xfrm>
          <a:off x="508000" y="2916549"/>
          <a:ext cx="8128000" cy="3536787"/>
        </p:xfrm>
        <a:graphic>
          <a:graphicData uri="http://schemas.openxmlformats.org/presentationml/2006/ole">
            <p:oleObj spid="_x0000_s36869" name="文档" r:id="rId7" imgW="3903963" imgH="1698420" progId="Word.Document.12">
              <p:embed/>
            </p:oleObj>
          </a:graphicData>
        </a:graphic>
      </p:graphicFrame>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36229986"/>
              </p:ext>
            </p:extLst>
          </p:nvPr>
        </p:nvGraphicFramePr>
        <p:xfrm>
          <a:off x="508000" y="1774939"/>
          <a:ext cx="8128000" cy="4257366"/>
        </p:xfrm>
        <a:graphic>
          <a:graphicData uri="http://schemas.openxmlformats.org/presentationml/2006/ole">
            <p:oleObj spid="_x0000_s37892" name="文档" r:id="rId7" imgW="3903963" imgH="2044008" progId="Word.Document.12">
              <p:embed/>
            </p:oleObj>
          </a:graphicData>
        </a:graphic>
      </p:graphicFrame>
    </p:spTree>
    <p:extLst>
      <p:ext uri="{BB962C8B-B14F-4D97-AF65-F5344CB8AC3E}">
        <p14:creationId xmlns:p14="http://schemas.microsoft.com/office/powerpoint/2010/main" xmlns="" val="1001275511"/>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梁实秋是中国现代散文大家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以擅长写幽默风趣的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闲适小品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而闻名于世。他的作品文笔简洁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风格恬淡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看似平平淡淡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却蕴藏着无穷的艺术魅力。其回忆性散文更有独特的地方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视角独特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构思精巧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语言幽默风趣。本文借一次演讲来展现师长梁启超先生的人品与文采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可谓匠心独运。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3850705949"/>
              </p:ext>
            </p:extLst>
          </p:nvPr>
        </p:nvGraphicFramePr>
        <p:xfrm>
          <a:off x="620464" y="2172188"/>
          <a:ext cx="8128000" cy="2767624"/>
        </p:xfrm>
        <a:graphic>
          <a:graphicData uri="http://schemas.openxmlformats.org/presentationml/2006/ole">
            <p:oleObj spid="_x0000_s38916" name="文档" r:id="rId7" imgW="3837032" imgH="1307114" progId="Word.Document.12">
              <p:embed/>
            </p:oleObj>
          </a:graphicData>
        </a:graphic>
      </p:graphicFrame>
      <p:pic>
        <p:nvPicPr>
          <p:cNvPr id="15" name="Picture 432"/>
          <p:cNvPicPr/>
          <p:nvPr/>
        </p:nvPicPr>
        <p:blipFill>
          <a:blip r:embed="rId8" cstate="print"/>
          <a:stretch>
            <a:fillRect/>
          </a:stretch>
        </p:blipFill>
        <p:spPr>
          <a:xfrm>
            <a:off x="940048" y="1916832"/>
            <a:ext cx="333899" cy="3384377"/>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高超的选材艺术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这篇文章题为《记梁任公先生的一次演讲》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好像是记事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通过写一次演讲的情景来表现梁任公的一些特点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并表达作者对老师的崇敬之情。作者撷取自己学生时代最有价值的记忆片段构思成文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精彩纷呈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作者把对老师的真挚情感融入叙述描写中。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92316"/>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开篇写梁任公的政治和学术的影响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写梁任公的演讲稿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都是为了渲染气氛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为后面人物出场铺设背景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为后面的精彩纷呈蓄势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人物登场亮相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已经颇显描写之精彩了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梁任公独特的开场白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是全文最精彩的一段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堪称文章小高潮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接下来直接描写梁任公的演讲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由《箜篌引》过渡到成本大套地背诵时用手指敲打秃头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也是精彩的一段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再往下的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手之舞之足之蹈之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痛哭流涕而不能自已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于涕泗交流之中张口大笑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大汗淋漓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状极愉快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都是极其精彩的描写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表明当时的课堂氛围达到高潮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文章本身也自然达到高潮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精彩纷呈过后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留有余味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梁任公的生动演讲还留在读者的脑海里。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本文选材很讲究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写片段的记忆、片段的印象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如同摄像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只选取几个精彩的镜头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集中表现人物光彩的一面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不求人物形象、人物性格和故事情节的全面、完整、连续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也没有拖泥带水的叙述和描写。这种写法可以称为白描。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我的一位国文老师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梁实秋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我在十八九岁的时候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遇见一位国文先生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他给我的印象最深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使我受益也最多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我至今不能忘记他。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先生姓徐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名锦澄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我们给他取的绰号是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因为他凶。他的相貌很古怪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他的脑袋的轮廓是有棱有角的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很容易成为漫画的对象。头很尖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秃秃的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脸形却是方方的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有些像《聊斋志异》绘图中的夜叉的模样。他的鼻子眼睛嘴好像是过分地集中在脸上很小的一块区域里。他戴一副墨晶眼镜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银丝小镜框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这两块黑色便成了他脸上最显著的特征。我常给他作漫画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勾一个轮廓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中间点上两块椭圆形的黑块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便惟妙惟肖。他的身材高大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但是两肩总是耸得高高。鼻尖有一些红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像酒糟的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鼻孔里常年地藏着两筒清水鼻涕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不时地吸溜着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说一两句话就要用力地吸溜一声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有板有眼有节奏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也有时忘了吸溜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走了板眼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上唇上便亮晶晶地吊出两根玉箸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便用手背一抹。他常穿的是一件灰布长袍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好像是在给谁穿孝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袍子在整洁的阶段时我没有赶得上看见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我看见那袍子的时候即已油渍斑斓。他经常是仰着头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迈着八字步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两眼望青天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嘴撇得瓢儿似的。我很难得看见他笑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是狞笑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样子更凶。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split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我的学校是很特殊的。上午的课全是用英语讲授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下午的课全是用国语讲授。上午的课很严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三日一问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五日一考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不用功便被淘汰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下午的课稀松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成绩与毕业无关。所以每到下午上国文之类的课程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学生们便不踊跃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课堂上常是稀稀拉拉的不大上座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但教员用拿毛笔的姿势举着铅笔点名的时候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学生却个个都到了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因为一个学生不只答一声到。真到了的学生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一部分是从事午睡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微发鼾声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一部分看小说如《官场现形记》《玉梨魂》之类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父母亲大人膝下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式的家书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一部分干脆瞪着大眼发呆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神游八表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有时候逗先生开玩笑。国文先生呢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大部分都是年高有德的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不是榜眼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就是探花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再不就是举人。他们授课不过是奉行故事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乐得敷敷衍衍。在这种糟糕的情形之下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徐老先生之所以凶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老是绷着脸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老是开口就骂人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我想大概是由于正当防卫吧。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徐先生自己选辑教材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有白话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油印分发给大家。《林琴南致蔡孑民书》是他讲得最为眉飞色舞的一篇。此外如吴敬恒的《上下古今谈》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梁启超的《欧游心影录》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以及张东荪的时事新报社论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他也选了不少。这样新旧兼收的教材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在当时还是很难得的开通的榜样。我对于国文的兴趣因此而提高了不少。徐先生讲国文之前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先要介绍作者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而且介绍得很亲切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例如他讲张东荪的文字时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张东荪这个人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我倒和他一桌上吃过饭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这样的话是相当的可以使学生们吃惊的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吃惊的是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我们的国文先生也许不是一个平凡的人吧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否则怎样会能够和张东荪一桌上吃过饭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徐先生于介绍完作者之后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朗诵全文一遍。这一遍朗诵可很有意思。他打着江北的官腔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咬牙切齿地大声读一遍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不论是古文或白话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一字不苟地吟咏一番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好像是演员在背台词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他把文字里的蕴藏着的意义好像都给宣泄出来了。他念得有腔有调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有板有眼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有抑扬顿挫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我们听了之后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好像已经理会到原文的意义的一半了。好文章掷地作金石声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那也许是过分夸张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但必须可以朗朗上口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那却是真的。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1948500"/>
      </p:ext>
    </p:extLst>
  </p:cSld>
  <p:clrMapOvr>
    <a:masterClrMapping/>
  </p:clrMapOvr>
  <p:transition spd="slow">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徐先生之最独到的地方是改作文。普通的批语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气盛言宜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他是不用的。他最擅长的是用大墨杠子大勾大抹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一行一行地抹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整页整页地勾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洋洋千余言的文章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经他勾抹之后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所余无几了。我初次经此打击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很灰心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很觉得气短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我掏心挖肝地好容易诌出来的句子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轻轻地被他几杠子就给抹了。但是他郑重地给我解释一会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你拿了去细细地体味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你的原文是软趴趴的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冗长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懈啦光唧的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我给你勾掉了一大半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你再读读看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原来的意思并没有失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但是笔笔都立起来了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虎虎有生气了。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我仔细一揣摩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他的大墨杠子打得是地方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把虚泡囊肿的地方全削去了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剩下的全是筋骨。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我离开先生已将近五十年了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未曾与先生一通音讯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不知他云游何处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听说他已早归道山了。同学们偶尔还谈起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我于回忆他的音容之余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不禁还怀着怅惘敬慕之意。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摘自《梁实秋怀人丛录》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中国广播电视出版社</a:t>
            </a:r>
            <a:r>
              <a:rPr lang="en-US" altLang="zh-CN" sz="2200" dirty="0">
                <a:solidFill>
                  <a:srgbClr val="000000"/>
                </a:solidFill>
                <a:latin typeface="Times New Roman" panose="02020603050405020304" pitchFamily="18" charset="0"/>
                <a:cs typeface="Times New Roman" panose="02020603050405020304" pitchFamily="18" charset="0"/>
              </a:rPr>
              <a:t>1991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6598321"/>
      </p:ext>
    </p:extLst>
  </p:cSld>
  <p:clrMapOvr>
    <a:masterClrMapping/>
  </p:clrMapOvr>
  <p:transition spd="slow">
    <p:pull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梁实秋的散文集文人散文与学者散文的特点于一体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旁征博引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内蕴丰盈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行文崇尚简洁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重视文调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绚烂之极趋于平淡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的艺术境界及文调雅洁与感情渗入的有机统一。且因洞察人生百态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文笔机智闪烁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谐趣横生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严肃中见幽默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幽默中见文采。晚年怀念故人、思恋故土的散文更写得深沉浓郁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感人至深。《我的一位国文老师》是梁实秋散文中写人的名篇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作者用风趣幽默而又饱含深情的笔调刻画了一个貌丑性凶却敬业爱生的独特的老师形象。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3195364"/>
      </p:ext>
    </p:extLst>
  </p:cSld>
  <p:clrMapOvr>
    <a:masterClrMapping/>
  </p:clrMapOvr>
  <p:transition spd="slow">
    <p:cover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07.eps" descr="id:2147496802;FounderCES"/>
          <p:cNvPicPr/>
          <p:nvPr/>
        </p:nvPicPr>
        <p:blipFill>
          <a:blip r:embed="rId4" cstate="print"/>
          <a:stretch>
            <a:fillRect/>
          </a:stretch>
        </p:blipFill>
        <p:spPr>
          <a:xfrm>
            <a:off x="2843808" y="2132856"/>
            <a:ext cx="2002149" cy="3024336"/>
          </a:xfrm>
          <a:prstGeom prst="rect">
            <a:avLst/>
          </a:prstGeom>
        </p:spPr>
      </p:pic>
      <p:sp>
        <p:nvSpPr>
          <p:cNvPr id="3" name="矩形 2"/>
          <p:cNvSpPr>
            <a:spLocks noChangeAspect="1"/>
          </p:cNvSpPr>
          <p:nvPr/>
        </p:nvSpPr>
        <p:spPr>
          <a:xfrm>
            <a:off x="3347864" y="5229200"/>
            <a:ext cx="110158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梁任公先生是一位富有传奇色彩的人物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无论是在政治上的影响还是在学术上的造诣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都有值得后人敬仰的地方。梁任公先生以他渊博的学识和宽广的胸怀折服了听众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也深深地震撼了后人。学识会让一个人厚重深刻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谈吐不凡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出口成章。有学识者的一席话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如醍醐灌顶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让人如坐春风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也如黄钟大吕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产生振聋发聩的效果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增长你的见识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净化你的心灵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陶冶你的情操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提高你的人生境界。学识与胸怀往往是孪生姐妹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学识会开阔你的视野和胸怀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让你纵观古今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放眼中外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家事、国事、天下事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事事关心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。学做一个博览群书、修养身心的人吧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学识与胸怀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学识的魅力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自身修养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可积累下面一些素材。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385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身体向来健朗的梁启超发现血尿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在朋友及家人的劝说下决定动手术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他选择了北京协和医院。当时人们的思想比较保守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对西医不以为然。梁氏笃信西方科学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提倡西医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他这次做西医手术也含有身体力行、给国人示范的意思。不料给他动手术的大夫竟将其好好的左肾割除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酿成了一次严重的医疗事故。消息传出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引起了梁氏家属及民众的愤怒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大家纷纷要求用法律手段严惩当事者。这时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梁启超出来说话了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他在报上发表了《我的病与协和医院》一文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详细讲述了手术经过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并极力为院方和医生辩护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出院之后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我还是继续吃协和的药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病虽然没有清除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但比未受手术之前的确好了许多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劝大家不要再纠缠追究这件事了。他的宽容和大度深深地感动了医院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也感动了大众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而梁启超却因这次医疗事故付出了生命的代价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日走完了他非凡的一生。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巴金曾这样说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在我还是一个孩子的时候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我就从文学作品中汲取大量的养料。文学作品用具体的形象打动了我的心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把我的思想引到较高的境界。艺术的魅力使我精神振奋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作者们的爱憎使我受到感染。一篇接一篇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一本接一本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我如饥似渴地读着能拿到手的一切书刊。平凡的人物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纯真的感情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高尚的情操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激发了我的爱和我的同情。不知不觉中我逐渐改变了自己对人对事的看法。优秀的作品给了我生活的勇气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使我看到理想的光辉。前辈作家把热爱生活的火种传给我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我也把火传给别人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我更加热爱生活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热爱光明。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本文是关于梁启超先生的一篇回忆性散文。梁启超是中国近代维新派领袖、著名的学者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字卓如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号任公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又号饮冰室主人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广东新会人。他和康有为一起倡导变法维新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年追随康有为发动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公车上书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1897</a:t>
            </a:r>
            <a:r>
              <a:rPr lang="zh-CN" altLang="zh-CN" sz="2200" dirty="0">
                <a:solidFill>
                  <a:srgbClr val="000000"/>
                </a:solidFill>
                <a:latin typeface="Times New Roman" panose="02020603050405020304" pitchFamily="18" charset="0"/>
                <a:cs typeface="Times New Roman" panose="02020603050405020304" pitchFamily="18" charset="0"/>
              </a:rPr>
              <a:t>年主讲时务学堂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积极鼓吹和推进维新运动。</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百日维新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失败后逃亡日本。</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年策动蔡锷组织护国军反袁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后又组织宪政研究会。</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年后与段祺瑞合作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出任财政总长。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打倒孔家店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的口号。曾倡导文体改良的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诗界革命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小说界革命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。早年所作政论文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流利畅达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感情奔放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颇有特色。晚年在清华学校讲学。著述涉及政治、经济、哲学、历史、语言学、宗教及文化艺术、文字音韵学等。其著作合编为《饮冰室合集》。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日梁启超应清华大学文学社的邀请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作了题为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中国韵文里头所表现的情感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的专题演讲。这一演讲给当时还是清华大学学生的梁实秋以深刻的印象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他撷取记忆片段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用简练传神的语言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形象地描绘了学者梁启超的风采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并表达了由衷的赞叹和钦佩之情。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1892423"/>
      </p:ext>
    </p:extLst>
  </p:cSld>
  <p:clrMapOvr>
    <a:masterClrMapping/>
  </p:clrMapOvr>
  <p:transition spd="slow">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26.eps" descr="id:2147496809;FounderCES"/>
          <p:cNvPicPr/>
          <p:nvPr/>
        </p:nvPicPr>
        <p:blipFill>
          <a:blip r:embed="rId4" cstate="print"/>
          <a:stretch>
            <a:fillRect/>
          </a:stretch>
        </p:blipFill>
        <p:spPr>
          <a:xfrm>
            <a:off x="2699792" y="1556792"/>
            <a:ext cx="3024336" cy="2813213"/>
          </a:xfrm>
          <a:prstGeom prst="rect">
            <a:avLst/>
          </a:prstGeom>
        </p:spPr>
      </p:pic>
      <p:sp>
        <p:nvSpPr>
          <p:cNvPr id="2" name="矩形 1"/>
          <p:cNvSpPr>
            <a:spLocks noChangeAspect="1"/>
          </p:cNvSpPr>
          <p:nvPr/>
        </p:nvSpPr>
        <p:spPr>
          <a:xfrm>
            <a:off x="508000" y="4357819"/>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梁实秋</a:t>
            </a:r>
            <a:r>
              <a:rPr lang="en-US" altLang="zh-CN" sz="2200" dirty="0">
                <a:solidFill>
                  <a:srgbClr val="000000"/>
                </a:solidFill>
                <a:latin typeface="Times New Roman" panose="02020603050405020304" pitchFamily="18" charset="0"/>
                <a:cs typeface="Times New Roman" panose="02020603050405020304" pitchFamily="18" charset="0"/>
              </a:rPr>
              <a:t>(1903—1987),</a:t>
            </a:r>
            <a:r>
              <a:rPr lang="zh-CN" altLang="zh-CN" sz="2200" dirty="0">
                <a:solidFill>
                  <a:srgbClr val="000000"/>
                </a:solidFill>
                <a:latin typeface="Times New Roman" panose="02020603050405020304" pitchFamily="18" charset="0"/>
                <a:cs typeface="Times New Roman" panose="02020603050405020304" pitchFamily="18" charset="0"/>
              </a:rPr>
              <a:t>中国现代著名的散文家、文学评论家、翻译家。原名梁治华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浙江杭县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今浙江余杭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人。代表作有《雅舍小品》《秋室杂文》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译著有《莎士比亚全集》等。主编《远东英汉大辞典》。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7973810"/>
      </p:ext>
    </p:extLst>
  </p:cSld>
  <p:clrMapOvr>
    <a:masterClrMapping/>
  </p:clrMapOvr>
  <p:transition spd="slow">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1785"/>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74885160"/>
              </p:ext>
            </p:extLst>
          </p:nvPr>
        </p:nvGraphicFramePr>
        <p:xfrm>
          <a:off x="508000" y="1852804"/>
          <a:ext cx="8128000" cy="4910598"/>
        </p:xfrm>
        <a:graphic>
          <a:graphicData uri="http://schemas.openxmlformats.org/presentationml/2006/ole">
            <p:oleObj spid="_x0000_s30734" name="文档" r:id="rId5" imgW="3894607" imgH="2352517"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checke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32513590"/>
              </p:ext>
            </p:extLst>
          </p:nvPr>
        </p:nvGraphicFramePr>
        <p:xfrm>
          <a:off x="508000" y="2392365"/>
          <a:ext cx="8128000" cy="3412899"/>
        </p:xfrm>
        <a:graphic>
          <a:graphicData uri="http://schemas.openxmlformats.org/presentationml/2006/ole">
            <p:oleObj spid="_x0000_s35845"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叱咤风云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形容声势威力很大。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短小精悍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形容人身材矮小而精明强干。也形容文章、戏剧等篇幅不长而有力。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起承转合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旧时写文章常用的行文顺序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是承接上文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是全文的结束。泛指文章做法。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痛哭流涕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尽情大哭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形容极度悲伤。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dir="rd"/>
      </p:transition>
    </mc:Choice>
    <mc:Fallback>
      <p:transition spd="slow">
        <p:pull dir="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268</TotalTime>
  <Words>3799</Words>
  <Application>Microsoft Office PowerPoint</Application>
  <PresentationFormat>全屏显示(4:3)</PresentationFormat>
  <Paragraphs>140</Paragraphs>
  <Slides>32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测控设计模板14新</vt:lpstr>
      <vt:lpstr>文档</vt:lpstr>
      <vt:lpstr>9*　记梁任公先生的一次演讲</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2016-10-19T06:45:41Z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