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10"/>
  </p:notesMasterIdLst>
  <p:handoutMasterIdLst>
    <p:handoutMasterId r:id="rId26"/>
  </p:handoutMasterIdLst>
  <p:sldIdLst>
    <p:sldId id="309" r:id="rId5"/>
    <p:sldId id="310" r:id="rId6"/>
    <p:sldId id="311" r:id="rId7"/>
    <p:sldId id="312" r:id="rId8"/>
    <p:sldId id="313" r:id="rId9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5A3DE"/>
    <a:srgbClr val="8AF2FF"/>
    <a:srgbClr val="CE30C1"/>
    <a:srgbClr val="E80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49"/>
        <p:guide pos="28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1CE19-73B8-4B66-BFA3-E3B95D193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A00D7-8A75-4355-9C19-BF7269D814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A00D7-8A75-4355-9C19-BF7269D814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2413" y="2588282"/>
            <a:ext cx="8139178" cy="899167"/>
          </a:xfrm>
        </p:spPr>
        <p:txBody>
          <a:bodyPr rIns="25400" anchor="t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2413" y="3566160"/>
            <a:ext cx="8139178" cy="950984"/>
          </a:xfrm>
        </p:spPr>
        <p:txBody>
          <a:bodyPr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E329-D08F-4B38-AB90-8B00F2F185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71CDC-230C-4A1C-9D83-ED8378E9ED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9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F1D59-DFAD-491C-8D45-B003B0D482E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DF4EB-89E3-4E2B-80F5-AF784DEEB5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2588282"/>
            <a:ext cx="8139178" cy="899167"/>
          </a:xfrm>
        </p:spPr>
        <p:txBody>
          <a:bodyPr rIns="25400" rtlCol="0" anchor="t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 smtClean="0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3CDA9-2253-4BF2-B0D2-8545BF9409B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3776A-4E2E-4264-9F89-3C6F23BC84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C719A-D03F-40C4-8077-132B6E3FE4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572000" y="8367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F0446-F94B-48CD-81D0-8B8EA5D341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E3D56-F2B9-48C4-8FE9-B50AFC5E1C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48058-C463-4E03-B366-4923F761CA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4A041-1D9A-4740-B68E-AE4F0A768E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B12FE-8512-4AAE-8FA5-63D032A796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48659-D593-4B3B-B877-B58996CF62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84891-E2CD-4483-A7D5-C6B1F661A8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432000"/>
            <a:ext cx="8139178" cy="648000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3" y="1296000"/>
            <a:ext cx="8139178" cy="5041355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D455-16CC-4137-9815-1221047D57D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14CA6-4CBF-45D9-B0A8-C329D12CA4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80103-608B-4D23-922A-D43EF12497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A34B3-94BB-42DF-B909-13B4341741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8C50C-5AE6-43DA-B977-C69D126C1F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2413" y="2588282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2413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8C085CBD-4210-484A-818A-4BD67DC6976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6165CAF2-D8CB-4E64-94CD-00C374634A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3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A90C0CC9-0859-427F-A140-02756146BE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E4F9EF86-B56B-4ABA-9CFA-DBEBB54AD2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9" y="3808731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6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ABA1DE55-061A-47F6-8266-71111A21BD6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B3917536-9463-4D01-8F99-09286B4119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9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E359B374-61A7-4577-A2B8-AAB1470868E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239F8C60-5BD4-4578-B583-4C38F1D69D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9" y="1296001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4" y="1296001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>
                <a:sym typeface="+mn-ea"/>
              </a:rPr>
              <a:t>单击此处编辑母版文本样式</a:t>
            </a:r>
            <a:endParaRPr lang="zh-CN" altLang="en-US" noProof="1" smtClean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4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D862B2D5-D5C2-4015-A3D6-68AB9796B7E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B8433F48-A387-44BC-AACF-F5BB1ECC25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5EC993E9-5071-487E-B98C-15F65591F60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51CCDE62-3C58-42B4-A1D2-E14ECFC03E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CB4E5999-147A-4112-906F-E82D0F06446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DEE8CD1B-5C5E-4836-BD17-6EA24E55BB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9" y="3808731"/>
            <a:ext cx="8139178" cy="624845"/>
          </a:xfrm>
        </p:spPr>
        <p:txBody>
          <a:bodyPr rIns="63500" anchor="t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6"/>
            <a:ext cx="8139178" cy="1077985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A663B-E0AC-494E-BB57-049698A33C4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8FD37-B5E4-40D4-A15C-EF82AC0A1E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9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500778" y="647700"/>
            <a:ext cx="8141494" cy="6477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AADCCE80-421F-4579-BD0F-03B3982B803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8F67D665-5D3A-413B-B736-278BCE290E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9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1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D5CD30DE-CA17-4D68-9598-67BA1E8FB68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DD7CAC7B-C66C-4009-A36C-D93B81592B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9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4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B461326E-4B53-4DE0-8387-91CD520D4EB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5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6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84E371F9-EA8A-459A-A2A3-8E043A578E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2588282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 smtClean="0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60797" y="6350001"/>
            <a:ext cx="2024063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24D3FFD3-1C15-4E8A-BA26-3CEAC11DC5B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6350001"/>
            <a:ext cx="2969419" cy="315913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0001"/>
            <a:ext cx="2025254" cy="315913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sz="1300"/>
            </a:lvl1pPr>
          </a:lstStyle>
          <a:p>
            <a:pPr>
              <a:defRPr/>
            </a:pPr>
            <a:fld id="{6485C7CA-1EE4-493C-AA02-C0BB05CD0D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432000"/>
            <a:ext cx="8139178" cy="648000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9" y="1296000"/>
            <a:ext cx="3962432" cy="504000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8A56C-F9BF-4C18-8F0A-B783E1D5308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D439E-2240-4DD6-9257-FC071021DF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508104" y="134076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3" y="432000"/>
            <a:ext cx="8139178" cy="648000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9" y="1296001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789043"/>
            <a:ext cx="3962400" cy="455223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4" y="1296001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>
                <a:sym typeface="+mn-ea"/>
              </a:rPr>
              <a:t>单击此处编辑母版文本样式</a:t>
            </a:r>
            <a:endParaRPr lang="zh-CN" altLang="en-US" noProof="1" smtClean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4" y="1789043"/>
            <a:ext cx="3962432" cy="455223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F5584-FD27-4A62-B5C3-4BAEB70153A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44D05-EDFF-42C8-B3A2-5DE683E820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B6BC4-5EE3-4E7F-9E0E-ADF2645FA4F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7ADBD-6939-440D-8C83-B77021E3B4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83513-26C0-4635-8F0B-3394AFE4D4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C5915-E92E-4091-96F9-B58404AE38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9" y="1296000"/>
            <a:ext cx="3962432" cy="504000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296000"/>
            <a:ext cx="3962432" cy="50400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65D17-EE91-4633-932A-1CAF648D48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56B2C-86DB-4989-9943-0343483CD0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9"/>
            <a:ext cx="713238" cy="5388907"/>
          </a:xfrm>
        </p:spPr>
        <p:txBody>
          <a:bodyPr vert="eaVert"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1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5838D-CD27-438E-ACD1-4F797E5E0D7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98CA-DB0A-4E44-933B-6311888C75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tags" Target="../tags/tag40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501254" y="431800"/>
            <a:ext cx="8141494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501254" y="1295401"/>
            <a:ext cx="8141494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60797" y="6350001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97A5135-A90A-484D-A9B4-6663F326B10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291" y="6350001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6350001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575B053-D249-456F-AE60-D7F719D2EAAD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0" fontAlgn="base" hangingPunct="0">
        <a:spcBef>
          <a:spcPct val="0"/>
        </a:spcBef>
        <a:spcAft>
          <a:spcPct val="0"/>
        </a:spcAft>
        <a:defRPr sz="21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229E4E56-4C77-46E5-AA4E-5B35313D0AE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0" fontAlgn="base" hangingPunct="0">
        <a:spcBef>
          <a:spcPct val="0"/>
        </a:spcBef>
        <a:spcAft>
          <a:spcPct val="0"/>
        </a:spcAft>
        <a:defRPr sz="21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221545676521"/>
          <p:cNvPicPr>
            <a:picLocks noChangeAspect="1" noChangeArrowheads="1"/>
          </p:cNvPicPr>
          <p:nvPr/>
        </p:nvPicPr>
        <p:blipFill>
          <a:blip r:embed="rId1" cstate="email">
            <a:lum contrast="66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2734050" y="2276872"/>
            <a:ext cx="35830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聊聊书法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  <a:sym typeface="方正姚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316957" y="3429000"/>
            <a:ext cx="441721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5" name="副标题 2"/>
          <p:cNvSpPr>
            <a:spLocks noGrp="1" noChangeArrowheads="1"/>
          </p:cNvSpPr>
          <p:nvPr/>
        </p:nvSpPr>
        <p:spPr bwMode="auto">
          <a:xfrm>
            <a:off x="4355976" y="3522664"/>
            <a:ext cx="2523455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六年级上册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6" name="文本框 1"/>
          <p:cNvSpPr txBox="1">
            <a:spLocks noChangeArrowheads="1"/>
          </p:cNvSpPr>
          <p:nvPr/>
        </p:nvSpPr>
        <p:spPr bwMode="auto">
          <a:xfrm>
            <a:off x="1420417" y="1347789"/>
            <a:ext cx="257551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21020" y="2435225"/>
            <a:ext cx="451485" cy="629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大连做妇科检查费用 mobile.dlgcyy.cn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 mobile.dlfkyy.net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大连专业妇科医院 mobile.dlfkyy.net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大连妇科医院哪家好 mobile.dlfkyy.net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大连专业妇科医院 mobile.bohaifk.com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大连妇科医院哪家好 mobile.bohaifk.com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大连妇科医院排名 mobile.bohaifk.com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大连妇科医院 mobile.bhyy0411.com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大连人流医院 mobile.bhyy0411.com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大连无痛人流医院 mobile.bhyy0411.com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大连正规妇科医院 mobile.62671288.com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大连妇科医院排名 mobile.62671288.com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大连妇科检查多少钱 mobile.62671288.com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大连妇科检查 mobile.0411fuke.com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大连妇科检查多少钱 mobile.0411fuke.com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大连看妇科哪里好 mobile.0411fuke.com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大连好的妇科医院 mobile.bohaink.com 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  <a:p>
            <a:pPr algn="l"/>
            <a:r>
              <a:rPr lang="zh-CN" altLang="en-US" sz="100">
                <a:solidFill>
                  <a:srgbClr val="000000">
                    <a:alpha val="0"/>
                  </a:srgbClr>
                </a:solidFill>
              </a:rPr>
              <a:t>　　大连那家医院看妇科好 mobile.bohaink.com</a:t>
            </a:r>
            <a:endParaRPr lang="zh-CN" altLang="en-US" sz="100">
              <a:solidFill>
                <a:srgbClr val="000000">
                  <a:alpha val="0"/>
                </a:srgb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>
            <a:lum bright="12000" contrast="-12000"/>
          </a:blip>
          <a:srcRect/>
          <a:stretch>
            <a:fillRect/>
          </a:stretch>
        </p:blipFill>
        <p:spPr bwMode="auto">
          <a:xfrm>
            <a:off x="836771" y="3395345"/>
            <a:ext cx="2877503" cy="2877821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837010" y="787400"/>
            <a:ext cx="758904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《神策军碑》全称《皇帝巡幸左神策军纪圣德碑》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，唐武宗会昌三年（公元843年）立于皇宫禁地，碑石大小 不明，崔铉撰文，柳公权书。碑文记录了回纥汗国灭亡及安辑没斯来降 等事，具有重要的历史价值。此碑由翰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柳公权书写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，更增添了此碑的艺术价值。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文本框 4"/>
          <p:cNvSpPr txBox="1">
            <a:spLocks noChangeArrowheads="1"/>
          </p:cNvSpPr>
          <p:nvPr/>
        </p:nvSpPr>
        <p:spPr bwMode="auto">
          <a:xfrm>
            <a:off x="3817144" y="3544888"/>
            <a:ext cx="453747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柳公权书写的碑文，其书法结构严整，充分体现了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“柳体”楷书骨骼开张、平稳匀称的特点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，加之此碑刻工精良，拓本与真迹无异，故后世奉为柳书代表作。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9"/>
          <p:cNvSpPr>
            <a:spLocks noChangeArrowheads="1"/>
          </p:cNvSpPr>
          <p:nvPr/>
        </p:nvSpPr>
        <p:spPr bwMode="auto">
          <a:xfrm>
            <a:off x="1002506" y="777875"/>
            <a:ext cx="7138988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柳公权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778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年－</a:t>
            </a:r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865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年），字诚悬。京兆华原（今陕西铜川市耀州区）人。唐朝中期著名书法家、诗人。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endParaRPr lang="zh-CN" altLang="en-US" sz="1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柳公权二十九岁时进士及第，早年曾任秘书省校书郎，并入李听幕府。于穆宗、敬宗、文宗三朝官居侍书，长在朝中。共历仕七朝，封河东郡公，以太子太保致仕，故世称“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柳少师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endParaRPr lang="zh-CN" altLang="en-US" sz="1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柳公权的书法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以楷书著称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，初学王羲之，后来遍观唐代名家书法，吸取了颜真卿、欧阳询之长，溶汇新意，自创独树一帜的“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柳体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”，以骨力劲健见长，后世有“颜筋柳骨”的美誉。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483394" y="2233613"/>
            <a:ext cx="6186488" cy="27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zh-CN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传世碑</a:t>
            </a: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刻有《金刚经刻石》《玄秘塔碑》《冯宿碑》等，行、草书有《伏审帖》《十六日帖》《辱向帖》等。另有墨迹《蒙诏帖》《王献之送梨帖跋》传世。</a:t>
            </a:r>
            <a:endParaRPr lang="zh-CN" altLang="en-US" sz="24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110000"/>
              </a:lnSpc>
            </a:pPr>
            <a:endParaRPr lang="zh-CN" altLang="en-US" sz="12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柳公权亦工诗，《全唐诗》存其诗五首，《全唐诗外编》存诗一首。 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文本框 2"/>
          <p:cNvSpPr txBox="1">
            <a:spLocks noChangeArrowheads="1"/>
          </p:cNvSpPr>
          <p:nvPr/>
        </p:nvSpPr>
        <p:spPr bwMode="auto">
          <a:xfrm>
            <a:off x="616744" y="874713"/>
            <a:ext cx="6816329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与颜真卿齐名，人称“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颜柳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”，又与欧阳询、颜真卿、赵孟頫并称“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楷书四大家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8" name="图片 3" descr="153359834395483b968d5e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65144" y="1863726"/>
            <a:ext cx="1912144" cy="395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1247775" y="849314"/>
            <a:ext cx="673298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颜真卿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（709年－784年），字清臣，小名羡门子，别号应方，京兆万年（今陕西西安）人 。唐朝名臣、书法家。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10000"/>
              </a:lnSpc>
            </a:pPr>
            <a:endParaRPr lang="zh-CN" altLang="en-US" sz="1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开元二十二年（734年），颜真卿登进士第，历任监察御史、殿中侍御史。后因得罪权臣杨国忠，被贬为平原太守，世称“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颜平原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10000"/>
              </a:lnSpc>
            </a:pPr>
            <a:endParaRPr lang="zh-CN" altLang="en-US" sz="1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安史之乱时，颜真卿率义军对抗叛军。后至凤翔，被授为宪部尚书。唐代宗时官至吏部尚书、太子太师，封鲁郡公，人称“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颜鲁公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   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482204" y="915988"/>
            <a:ext cx="492561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颜真卿书法精妙，擅长行、楷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。初学褚遂良，后师从张旭，得其笔法。其正楷端庄雄伟，行书气势遒劲，创“颜体”楷书，对后世影响很大。与赵孟頫、柳公权、欧阳询并称为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“楷书四大家”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。又与柳公权并称“颜柳”，被称为“颜筋柳骨”。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just" eaLnBrk="1" hangingPunct="1"/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又善诗文，有《韵海镜源》、礼乐集》、《吴兴集》、《庐陵集》、《临川集》，均佚。宋人辑有《颜鲁公集》。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1" cstate="email">
            <a:lum bright="30000" contrast="12000"/>
          </a:blip>
          <a:srcRect/>
          <a:stretch>
            <a:fillRect/>
          </a:stretch>
        </p:blipFill>
        <p:spPr bwMode="auto">
          <a:xfrm>
            <a:off x="5643562" y="890588"/>
            <a:ext cx="3376613" cy="44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Box 1"/>
          <p:cNvSpPr txBox="1">
            <a:spLocks noChangeArrowheads="1"/>
          </p:cNvSpPr>
          <p:nvPr/>
        </p:nvSpPr>
        <p:spPr bwMode="auto">
          <a:xfrm>
            <a:off x="5588793" y="5486400"/>
            <a:ext cx="3376613" cy="9525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颜真卿，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楷书自书告身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卷（局部）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 bwMode="auto">
          <a:xfrm>
            <a:off x="520304" y="1817688"/>
            <a:ext cx="2530078" cy="320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3318272" y="1014413"/>
            <a:ext cx="5389959" cy="482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欧阳询（557年一641年），字信本，汉族，唐朝潭州临湘（今湖南长沙）人，唐朝著名书法家，官员，楷书四大家之一。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欧阳询与同代的虞世南、褚遂良、薛稷三位并称初唐四大家。因其子欧阳通亦通善书法，故其又称“大欧”。他与虞世南俱以书法驰名初唐，并称“欧虞”，后人以其书于平正中见险绝，最便于初学者，号为“欧体”。     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1" cstate="email">
            <a:lum bright="12000" contrast="12000"/>
          </a:blip>
          <a:srcRect/>
          <a:stretch>
            <a:fillRect/>
          </a:stretch>
        </p:blipFill>
        <p:spPr bwMode="auto">
          <a:xfrm>
            <a:off x="4599385" y="1019176"/>
            <a:ext cx="4305300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1"/>
          <p:cNvSpPr txBox="1">
            <a:spLocks noChangeArrowheads="1"/>
          </p:cNvSpPr>
          <p:nvPr/>
        </p:nvSpPr>
        <p:spPr bwMode="auto">
          <a:xfrm>
            <a:off x="210741" y="836712"/>
            <a:ext cx="4175522" cy="451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zh-CN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代表作楷书：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《九成宫醴泉铭》《皇甫诞碑》《化度寺碑》，行书有《仲尼梦奠帖》《行书千字文》。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对书法有其独到的见解，有书法论著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《八诀》《传授诀》《用笔论》《三十六法》。所写《化度寺邑禅师舍利塔铭》，《虞恭公温彦博碑》，《皇甫诞碑 》被称为“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唐人楷书第一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”。</a:t>
            </a:r>
            <a:endParaRPr lang="zh-CN" altLang="en-US" sz="24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1066801" y="1749426"/>
            <a:ext cx="453747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肖玉：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我虽然没学过书法，但很喜欢欣赏，市里有书法展，爸爸都会带我去看，慢慢地我也了解了一点点。知道了书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法有篆、隶、草、楷、行五体，这五体涵盖了中国书法数千年来的基本样式。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54279" y="2335213"/>
            <a:ext cx="2646759" cy="392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167823" y="1563697"/>
            <a:ext cx="596637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defRPr/>
            </a:pPr>
            <a:r>
              <a:rPr lang="zh-CN" altLang="en-US" sz="3200" b="1" noProof="1">
                <a:ln>
                  <a:prstDash val="solid"/>
                </a:ln>
                <a:solidFill>
                  <a:srgbClr val="FFC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隶</a:t>
            </a:r>
            <a:endParaRPr lang="zh-CN" altLang="en-US" sz="3200" b="1" noProof="1">
              <a:ln>
                <a:prstDash val="solid"/>
              </a:ln>
              <a:solidFill>
                <a:srgbClr val="FFC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55503" y="1563697"/>
            <a:ext cx="5966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3200" b="1" noProof="1">
                <a:ln>
                  <a:prstDash val="solid"/>
                </a:ln>
                <a:gradFill rotWithShape="1">
                  <a:gsLst>
                    <a:gs pos="0">
                      <a:srgbClr val="8064A2">
                        <a:tint val="70000"/>
                        <a:satMod val="200000"/>
                      </a:srgbClr>
                    </a:gs>
                    <a:gs pos="40000">
                      <a:srgbClr val="8064A2">
                        <a:tint val="90000"/>
                        <a:satMod val="130000"/>
                      </a:srgbClr>
                    </a:gs>
                    <a:gs pos="50000">
                      <a:srgbClr val="8064A2">
                        <a:tint val="90000"/>
                        <a:satMod val="130000"/>
                      </a:srgbClr>
                    </a:gs>
                    <a:gs pos="68000">
                      <a:srgbClr val="8064A2">
                        <a:tint val="90000"/>
                        <a:satMod val="130000"/>
                      </a:srgbClr>
                    </a:gs>
                    <a:gs pos="100000">
                      <a:srgbClr val="8064A2">
                        <a:tint val="70000"/>
                        <a:satMod val="200000"/>
                      </a:srgbClr>
                    </a:gs>
                  </a:gsLst>
                  <a:lin ang="5400000"/>
                </a:gra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篆</a:t>
            </a:r>
            <a:endParaRPr lang="zh-CN" altLang="en-US" sz="3200" b="1" noProof="1">
              <a:ln>
                <a:prstDash val="solid"/>
              </a:ln>
              <a:gradFill rotWithShape="1">
                <a:gsLst>
                  <a:gs pos="0">
                    <a:srgbClr val="8064A2">
                      <a:tint val="70000"/>
                      <a:satMod val="200000"/>
                    </a:srgbClr>
                  </a:gs>
                  <a:gs pos="40000">
                    <a:srgbClr val="8064A2">
                      <a:tint val="90000"/>
                      <a:satMod val="130000"/>
                    </a:srgbClr>
                  </a:gs>
                  <a:gs pos="50000">
                    <a:srgbClr val="8064A2">
                      <a:tint val="90000"/>
                      <a:satMod val="130000"/>
                    </a:srgbClr>
                  </a:gs>
                  <a:gs pos="68000">
                    <a:srgbClr val="8064A2">
                      <a:tint val="90000"/>
                      <a:satMod val="130000"/>
                    </a:srgbClr>
                  </a:gs>
                  <a:gs pos="100000">
                    <a:srgbClr val="8064A2">
                      <a:tint val="70000"/>
                      <a:satMod val="200000"/>
                    </a:srgbClr>
                  </a:gs>
                </a:gsLst>
                <a:lin ang="5400000"/>
              </a:grad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0531" y="1563689"/>
            <a:ext cx="5966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3200" b="1" noProof="1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楷</a:t>
            </a:r>
            <a:endParaRPr lang="zh-CN" altLang="en-US" sz="3200" b="1" noProof="1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2374" y="1563689"/>
            <a:ext cx="5966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3200" b="1" noProof="1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endParaRPr lang="zh-CN" altLang="en-US" sz="3200" b="1" noProof="1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04813" y="1563689"/>
            <a:ext cx="5966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3200" b="1" noProof="1">
                <a:ln>
                  <a:prstDash val="solid"/>
                </a:ln>
                <a:solidFill>
                  <a:srgbClr val="FFC000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草</a:t>
            </a:r>
            <a:endParaRPr lang="zh-CN" altLang="en-US" sz="3200" b="1" noProof="1">
              <a:ln>
                <a:prstDash val="solid"/>
              </a:ln>
              <a:solidFill>
                <a:srgbClr val="FFC000"/>
              </a:solid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066801" y="4781551"/>
            <a:ext cx="45374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董黄兵：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我喜欢临贴，最喜欢柳公权和颜真卿的字。通过临摹和比较，理解了什么是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“颜筋柳骨”。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54" name="图片 11" descr="图片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63" y="322263"/>
            <a:ext cx="1600200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1488282" y="1733550"/>
            <a:ext cx="6107906" cy="145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：我已经学书法三年了。原来我的字很不好看，经过学习，现在不仅字写好了，学习习惯也变好了。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488282" y="3941764"/>
            <a:ext cx="6107906" cy="145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陈放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：我也是，妈妈说自从我学书法后，原来歪歪扭扭的字变端正了，做作业也不再拖拖拉拉了。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2" name="图片 11" descr="图片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3863" y="322263"/>
            <a:ext cx="1600200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"/>
          <p:cNvSpPr txBox="1">
            <a:spLocks noChangeArrowheads="1"/>
          </p:cNvSpPr>
          <p:nvPr/>
        </p:nvSpPr>
        <p:spPr bwMode="auto">
          <a:xfrm>
            <a:off x="1490663" y="1622426"/>
            <a:ext cx="6093619" cy="98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张鱼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：我们老师说字是“门面”，一手好字，受益一生。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482" name="文本框 2"/>
          <p:cNvSpPr txBox="1">
            <a:spLocks noChangeArrowheads="1"/>
          </p:cNvSpPr>
          <p:nvPr/>
        </p:nvSpPr>
        <p:spPr bwMode="auto">
          <a:xfrm>
            <a:off x="1490663" y="4587876"/>
            <a:ext cx="6093619" cy="145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伍修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：好的书法作品能带给人美感，使人神清气爽，陶冶人的性情，修养人的身心。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483" name="文本框 3"/>
          <p:cNvSpPr txBox="1">
            <a:spLocks noChangeArrowheads="1"/>
          </p:cNvSpPr>
          <p:nvPr/>
        </p:nvSpPr>
        <p:spPr bwMode="auto">
          <a:xfrm>
            <a:off x="1490663" y="3105151"/>
            <a:ext cx="6093619" cy="145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卢英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：练字时，感受一撇开一捺的力度，审视上下左右的间距，真的很有意思。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3797" name="图片 11" descr="图片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3863" y="322263"/>
            <a:ext cx="1600200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2" grpId="1"/>
      <p:bldP spid="20483" grpId="0"/>
      <p:bldP spid="2048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"/>
          <p:cNvGrpSpPr/>
          <p:nvPr/>
        </p:nvGrpSpPr>
        <p:grpSpPr bwMode="auto">
          <a:xfrm>
            <a:off x="394098" y="311151"/>
            <a:ext cx="1877615" cy="601420"/>
            <a:chOff x="3687257" y="1051861"/>
            <a:chExt cx="2409742" cy="607490"/>
          </a:xfrm>
        </p:grpSpPr>
        <p:pic>
          <p:nvPicPr>
            <p:cNvPr id="16388" name="图片 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87257" y="1051916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文本框 2"/>
            <p:cNvSpPr txBox="1">
              <a:spLocks noChangeArrowheads="1"/>
            </p:cNvSpPr>
            <p:nvPr/>
          </p:nvSpPr>
          <p:spPr bwMode="auto">
            <a:xfrm>
              <a:off x="3687316" y="1051861"/>
              <a:ext cx="2076874" cy="52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谈话导入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387" name="文本框 1"/>
          <p:cNvSpPr txBox="1">
            <a:spLocks noChangeArrowheads="1"/>
          </p:cNvSpPr>
          <p:nvPr/>
        </p:nvSpPr>
        <p:spPr bwMode="auto">
          <a:xfrm>
            <a:off x="1443037" y="2079625"/>
            <a:ext cx="6367463" cy="192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书法使是我们的国粹，散发着艺术的美丽，受到人们的喜爱和珍视。今天，我们一起来聊聊书法吧！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1259632" y="1844824"/>
            <a:ext cx="7071122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书法是汉字的书写艺术，是中华民族的文化瑰宝。希望同学们能掌握正确的习练方法，持之以恒地坚持练习，写一手漂亮的字，把汉字艺术传承下去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819" name="组合 3"/>
          <p:cNvGrpSpPr/>
          <p:nvPr/>
        </p:nvGrpSpPr>
        <p:grpSpPr bwMode="auto">
          <a:xfrm>
            <a:off x="546498" y="608014"/>
            <a:ext cx="1877615" cy="622988"/>
            <a:chOff x="180677" y="727628"/>
            <a:chExt cx="2409742" cy="629276"/>
          </a:xfrm>
        </p:grpSpPr>
        <p:pic>
          <p:nvPicPr>
            <p:cNvPr id="34820" name="图片 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0677" y="749469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1" name="文本框 2"/>
            <p:cNvSpPr txBox="1">
              <a:spLocks noChangeArrowheads="1"/>
            </p:cNvSpPr>
            <p:nvPr/>
          </p:nvSpPr>
          <p:spPr bwMode="auto">
            <a:xfrm>
              <a:off x="180736" y="727628"/>
              <a:ext cx="2076874" cy="52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教师小结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 descr="D:\19秋六上课件 陈晓梦5.16\第七单元\图片\caf676eeca291c1269c79d5dc33b1098.jpgcaf676eeca291c1269c79d5dc33b109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7219" y="2228850"/>
            <a:ext cx="5242322" cy="433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607219" y="660400"/>
            <a:ext cx="69163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谁都知道：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锦心绣口李太白之文章，铁画银钩，王羲之字法。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可有谁知道王羲之除了能写一笔好字外，还写得一手好文章呢？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3" name="TextBox 1"/>
          <p:cNvSpPr txBox="1">
            <a:spLocks noChangeArrowheads="1"/>
          </p:cNvSpPr>
          <p:nvPr/>
        </p:nvSpPr>
        <p:spPr bwMode="auto">
          <a:xfrm>
            <a:off x="5975747" y="3921126"/>
            <a:ext cx="3427541" cy="1200329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兰亭集序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王羲之（局部）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1309687" y="1854200"/>
            <a:ext cx="6586538" cy="3693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东晋永和九年（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年）三月三日，王羲之邀请当时社会名士谢安等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人在会稽郡山阴县的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兰亭集会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，他们饮酒赋诗，将所写的诗结成诗集，王羲之当场为诗集书写一篇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，即《兰亭集序》。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2"/>
          <p:cNvSpPr txBox="1">
            <a:spLocks noChangeArrowheads="1"/>
          </p:cNvSpPr>
          <p:nvPr/>
        </p:nvSpPr>
        <p:spPr bwMode="auto">
          <a:xfrm>
            <a:off x="146447" y="704851"/>
            <a:ext cx="3351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《兰亭集序》由来</a:t>
            </a:r>
            <a:endParaRPr lang="zh-CN" altLang="en-US" sz="28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6"/>
          <p:cNvSpPr>
            <a:spLocks noChangeArrowheads="1"/>
          </p:cNvSpPr>
          <p:nvPr/>
        </p:nvSpPr>
        <p:spPr bwMode="auto">
          <a:xfrm>
            <a:off x="851297" y="893763"/>
            <a:ext cx="7942659" cy="410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文体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序，也叫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，是说明作品的写作目的或作者情况，也有对作品的评论和相关问题的阐发。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序一般写在作品前面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列在后面的称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“跋”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序是一种文体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有两种。一是赠序，一是书序。作为书序，本文介绍了作诗缘由、作诗情形畅、成书经过时人，录、本书意义。本文由宴游活动谈到生死观，善于借题发挥，论及人生的意义。这便是《兰亭集序》与一般书序的不同之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6"/>
          <p:cNvSpPr>
            <a:spLocks noChangeArrowheads="1"/>
          </p:cNvSpPr>
          <p:nvPr/>
        </p:nvSpPr>
        <p:spPr bwMode="auto">
          <a:xfrm>
            <a:off x="1410891" y="1244601"/>
            <a:ext cx="6511528" cy="337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这是一篇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山水游记散文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，语言清新洒脱，注意文章中的景语与情语；文章不论记叙还是议论都颇有层次，理清作者的思路；魏晋时期，玄学风行，在山水游记中体悟、探讨人生道理，体会作者所表达的哲学思想。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>
            <a:lum contrast="12000"/>
          </a:blip>
          <a:srcRect/>
          <a:stretch>
            <a:fillRect/>
          </a:stretch>
        </p:blipFill>
        <p:spPr bwMode="auto">
          <a:xfrm>
            <a:off x="345282" y="1690369"/>
            <a:ext cx="1813084" cy="298259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2250281" y="1092200"/>
            <a:ext cx="6540104" cy="491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王羲之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 字逸少，汉族，东晋时期著名书法家，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有“书圣”之称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。琅琊临沂（今山东临沂）人。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历任秘书郞、宁远将军、江州刺史，后为会稽内史，领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右将军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其书法兼善隶、草、楷、行各体，精研体势，心摹手追，广采众长，备精诸体，冶于一炉，摆脱了汉魏笔风，自成一家，影响深远。风格平和自然，笔势委婉含蓄，遒美健秀。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代表作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兰亭序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被誉为“天下第一行书”。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在书法史上，他与其子王献之合称为“二王”。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8" name="组合 3"/>
          <p:cNvGrpSpPr/>
          <p:nvPr/>
        </p:nvGrpSpPr>
        <p:grpSpPr bwMode="auto">
          <a:xfrm>
            <a:off x="236935" y="276226"/>
            <a:ext cx="2266950" cy="601420"/>
            <a:chOff x="3348640" y="1051861"/>
            <a:chExt cx="2748359" cy="607490"/>
          </a:xfrm>
        </p:grpSpPr>
        <p:pic>
          <p:nvPicPr>
            <p:cNvPr id="21509" name="图片 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87257" y="1051916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0" name="文本框 2"/>
            <p:cNvSpPr txBox="1">
              <a:spLocks noChangeArrowheads="1"/>
            </p:cNvSpPr>
            <p:nvPr/>
          </p:nvSpPr>
          <p:spPr bwMode="auto">
            <a:xfrm>
              <a:off x="3348640" y="1051861"/>
              <a:ext cx="2582412" cy="52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聊聊书法家</a:t>
              </a:r>
              <a:endPara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4" descr="1136032101_79932489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610" y="433388"/>
            <a:ext cx="4055269" cy="340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5" descr="caf676eeca291c1269c79d5dc33b109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10138" y="2730501"/>
            <a:ext cx="3629025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6"/>
          <p:cNvSpPr txBox="1">
            <a:spLocks noChangeArrowheads="1"/>
          </p:cNvSpPr>
          <p:nvPr/>
        </p:nvSpPr>
        <p:spPr bwMode="auto">
          <a:xfrm>
            <a:off x="1109662" y="4138613"/>
            <a:ext cx="320516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王羲之最大的成就在于增损古法，变汉魏质朴书风为笔法精致、美仑美奂的书体。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92982" y="703264"/>
            <a:ext cx="2159794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7198" y="1350964"/>
            <a:ext cx="2159794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2982" y="4267200"/>
            <a:ext cx="2159794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7198" y="4267200"/>
            <a:ext cx="2159794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2932510" y="2641600"/>
            <a:ext cx="3426619" cy="2097088"/>
          </a:xfrm>
          <a:prstGeom prst="ellipse">
            <a:avLst/>
          </a:prstGeom>
          <a:solidFill>
            <a:srgbClr val="FFFF00"/>
          </a:solidFill>
          <a:ln w="31750"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r>
              <a:rPr lang="en-US" altLang="zh-CN" sz="40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神策军碑</a:t>
            </a:r>
            <a:r>
              <a:rPr lang="en-US" altLang="zh-CN" sz="40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 noProof="1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ctr" fontAlgn="auto"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（唐）柳公权</a:t>
            </a: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2960</Words>
  <Application>WPS 演示</Application>
  <PresentationFormat>全屏显示(4:3)</PresentationFormat>
  <Paragraphs>134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楷体</vt:lpstr>
      <vt:lpstr>方正姚体</vt:lpstr>
      <vt:lpstr>黑体</vt:lpstr>
      <vt:lpstr>新宋体</vt:lpstr>
      <vt:lpstr>Arial Unicode MS</vt:lpstr>
      <vt:lpstr>Arial</vt:lpstr>
      <vt:lpstr>第一PPT模板网-WWW.1PPT.COM </vt:lpstr>
      <vt:lpstr>第一PPT模板网-WWW.1PPT.COM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琴殇回梦</cp:lastModifiedBy>
  <cp:revision>66</cp:revision>
  <dcterms:created xsi:type="dcterms:W3CDTF">2019-05-16T10:41:00Z</dcterms:created>
  <dcterms:modified xsi:type="dcterms:W3CDTF">2019-08-21T07:58:39Z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