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61" r:id="rId2"/>
    <p:sldId id="353" r:id="rId3"/>
    <p:sldId id="409" r:id="rId4"/>
    <p:sldId id="408" r:id="rId5"/>
    <p:sldId id="410" r:id="rId6"/>
    <p:sldId id="411" r:id="rId7"/>
    <p:sldId id="413" r:id="rId8"/>
    <p:sldId id="412" r:id="rId9"/>
    <p:sldId id="414" r:id="rId10"/>
    <p:sldId id="415" r:id="rId11"/>
    <p:sldId id="776" r:id="rId12"/>
    <p:sldId id="417" r:id="rId13"/>
    <p:sldId id="288" r:id="rId14"/>
    <p:sldId id="380" r:id="rId15"/>
    <p:sldId id="917" r:id="rId16"/>
    <p:sldId id="918" r:id="rId17"/>
    <p:sldId id="360" r:id="rId18"/>
    <p:sldId id="919" r:id="rId19"/>
    <p:sldId id="335" r:id="rId20"/>
    <p:sldId id="381" r:id="rId21"/>
    <p:sldId id="920" r:id="rId22"/>
    <p:sldId id="921" r:id="rId23"/>
    <p:sldId id="362" r:id="rId24"/>
    <p:sldId id="922" r:id="rId25"/>
    <p:sldId id="923" r:id="rId26"/>
    <p:sldId id="426" r:id="rId27"/>
    <p:sldId id="624" r:id="rId28"/>
    <p:sldId id="924" r:id="rId29"/>
    <p:sldId id="925" r:id="rId30"/>
    <p:sldId id="926" r:id="rId31"/>
    <p:sldId id="625" r:id="rId32"/>
    <p:sldId id="405" r:id="rId33"/>
    <p:sldId id="927" r:id="rId34"/>
    <p:sldId id="930" r:id="rId35"/>
    <p:sldId id="931" r:id="rId36"/>
    <p:sldId id="928" r:id="rId37"/>
    <p:sldId id="929" r:id="rId38"/>
    <p:sldId id="932" r:id="rId39"/>
    <p:sldId id="933" r:id="rId40"/>
    <p:sldId id="934" r:id="rId41"/>
    <p:sldId id="935" r:id="rId42"/>
    <p:sldId id="491" r:id="rId43"/>
    <p:sldId id="494" r:id="rId44"/>
    <p:sldId id="495" r:id="rId45"/>
    <p:sldId id="936" r:id="rId46"/>
    <p:sldId id="937" r:id="rId47"/>
    <p:sldId id="938" r:id="rId48"/>
    <p:sldId id="939" r:id="rId49"/>
    <p:sldId id="940" r:id="rId50"/>
    <p:sldId id="941" r:id="rId51"/>
    <p:sldId id="949" r:id="rId52"/>
    <p:sldId id="496" r:id="rId53"/>
    <p:sldId id="942" r:id="rId54"/>
    <p:sldId id="498" r:id="rId55"/>
    <p:sldId id="854" r:id="rId56"/>
    <p:sldId id="857" r:id="rId57"/>
    <p:sldId id="858" r:id="rId58"/>
    <p:sldId id="859" r:id="rId59"/>
    <p:sldId id="861" r:id="rId60"/>
    <p:sldId id="943" r:id="rId61"/>
    <p:sldId id="855" r:id="rId62"/>
    <p:sldId id="856" r:id="rId63"/>
    <p:sldId id="944" r:id="rId64"/>
    <p:sldId id="945" r:id="rId65"/>
    <p:sldId id="946" r:id="rId66"/>
    <p:sldId id="947" r:id="rId67"/>
    <p:sldId id="948" r:id="rId68"/>
    <p:sldId id="950" r:id="rId6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822484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227204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3036665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808886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3158052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937993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3401281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765256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3067497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609180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948305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85060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4219724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3990307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1396117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79494"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考点二</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84724"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02404"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考点四</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07634"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736657" y="538157"/>
            <a:ext cx="77144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考点一</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818031" y="874706"/>
            <a:ext cx="62591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4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专题六</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877985" cy="369332"/>
          </a:xfrm>
          <a:prstGeom prst="rect">
            <a:avLst/>
          </a:prstGeom>
          <a:noFill/>
        </p:spPr>
        <p:txBody>
          <a:bodyPr wrap="none" rtlCol="0">
            <a:spAutoFit/>
          </a:bodyPr>
          <a:lstStyle/>
          <a:p>
            <a:r>
              <a:rPr lang="zh-CN" altLang="zh-CN" sz="1800" b="1" dirty="0" smtClean="0">
                <a:solidFill>
                  <a:srgbClr val="C00000"/>
                </a:solidFill>
              </a:rPr>
              <a:t>第二板块　从答题角度寻求突破方法</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739759" y="607236"/>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考点一</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19" action="ppaction://hlinksldjump" tooltip="点击进入"/>
          </p:cNvPr>
          <p:cNvSpPr/>
          <p:nvPr userDrawn="1"/>
        </p:nvSpPr>
        <p:spPr>
          <a:xfrm>
            <a:off x="5583307" y="610414"/>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考点二</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32.xml"/><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14.xml"/><Relationship Id="rId7" Type="http://schemas.openxmlformats.org/officeDocument/2006/relationships/slide" Target="slide26.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14.xml"/><Relationship Id="rId7" Type="http://schemas.openxmlformats.org/officeDocument/2006/relationships/slide" Target="slide26.xm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14.xml"/><Relationship Id="rId7" Type="http://schemas.openxmlformats.org/officeDocument/2006/relationships/slide" Target="slide26.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14.xml"/><Relationship Id="rId7" Type="http://schemas.openxmlformats.org/officeDocument/2006/relationships/slide" Target="slide26.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17.xml"/><Relationship Id="rId7" Type="http://schemas.openxmlformats.org/officeDocument/2006/relationships/slide" Target="slide26.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17.xml"/><Relationship Id="rId7" Type="http://schemas.openxmlformats.org/officeDocument/2006/relationships/slide" Target="slide26.xm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4.xml"/><Relationship Id="rId9"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32.xml"/><Relationship Id="rId2" Type="http://schemas.openxmlformats.org/officeDocument/2006/relationships/slide" Target="slide20.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32.xml"/><Relationship Id="rId2" Type="http://schemas.openxmlformats.org/officeDocument/2006/relationships/slide" Target="slide20.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32.xml"/><Relationship Id="rId2" Type="http://schemas.openxmlformats.org/officeDocument/2006/relationships/slide" Target="slide20.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32.xml"/><Relationship Id="rId2" Type="http://schemas.openxmlformats.org/officeDocument/2006/relationships/slide" Target="slide20.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9.x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2.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1.xml"/><Relationship Id="rId5" Type="http://schemas.openxmlformats.org/officeDocument/2006/relationships/slide" Target="slide27.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2.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1.xml"/><Relationship Id="rId5" Type="http://schemas.openxmlformats.org/officeDocument/2006/relationships/slide" Target="slide27.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2.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1.xml"/><Relationship Id="rId5" Type="http://schemas.openxmlformats.org/officeDocument/2006/relationships/slide" Target="slide27.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2.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1.xml"/><Relationship Id="rId5" Type="http://schemas.openxmlformats.org/officeDocument/2006/relationships/slide" Target="slide27.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2.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1.xml"/><Relationship Id="rId5" Type="http://schemas.openxmlformats.org/officeDocument/2006/relationships/slide" Target="slide27.xml"/><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2.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1.xml"/><Relationship Id="rId5" Type="http://schemas.openxmlformats.org/officeDocument/2006/relationships/slide" Target="slide27.xml"/><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19.xml"/><Relationship Id="rId7" Type="http://schemas.openxmlformats.org/officeDocument/2006/relationships/slide" Target="slide37.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6.xml"/><Relationship Id="rId5" Type="http://schemas.openxmlformats.org/officeDocument/2006/relationships/slide" Target="slide33.xml"/><Relationship Id="rId4" Type="http://schemas.openxmlformats.org/officeDocument/2006/relationships/slide" Target="slide26.xml"/></Relationships>
</file>

<file path=ppt/slides/_rels/slide33.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26.xml"/></Relationships>
</file>

<file path=ppt/slides/_rels/slide34.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26.xml"/></Relationships>
</file>

<file path=ppt/slides/_rels/slide35.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26.xml"/></Relationships>
</file>

<file path=ppt/slides/_rels/slide36.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26.xml"/></Relationships>
</file>

<file path=ppt/slides/_rels/slide37.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26.xml"/></Relationships>
</file>

<file path=ppt/slides/_rels/slide38.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26.xml"/></Relationships>
</file>

<file path=ppt/slides/_rels/slide39.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26.xml"/></Relationships>
</file>

<file path=ppt/slides/_rels/slide41.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26.xml"/></Relationships>
</file>

<file path=ppt/slides/_rels/slide42.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4.xml"/><Relationship Id="rId1" Type="http://schemas.openxmlformats.org/officeDocument/2006/relationships/slideLayout" Target="../slideLayouts/slideLayout11.xml"/><Relationship Id="rId5" Type="http://schemas.openxmlformats.org/officeDocument/2006/relationships/slide" Target="slide54.xml"/><Relationship Id="rId4" Type="http://schemas.openxmlformats.org/officeDocument/2006/relationships/slide" Target="slide43.xml"/></Relationships>
</file>

<file path=ppt/slides/_rels/slide44.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4.xml"/><Relationship Id="rId1" Type="http://schemas.openxmlformats.org/officeDocument/2006/relationships/slideLayout" Target="../slideLayouts/slideLayout11.xml"/><Relationship Id="rId5" Type="http://schemas.openxmlformats.org/officeDocument/2006/relationships/slide" Target="slide54.xml"/><Relationship Id="rId4" Type="http://schemas.openxmlformats.org/officeDocument/2006/relationships/slide" Target="slide43.xml"/></Relationships>
</file>

<file path=ppt/slides/_rels/slide45.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4.xml"/><Relationship Id="rId1" Type="http://schemas.openxmlformats.org/officeDocument/2006/relationships/slideLayout" Target="../slideLayouts/slideLayout11.xml"/><Relationship Id="rId5" Type="http://schemas.openxmlformats.org/officeDocument/2006/relationships/slide" Target="slide54.xml"/><Relationship Id="rId4" Type="http://schemas.openxmlformats.org/officeDocument/2006/relationships/slide" Target="slide43.xml"/></Relationships>
</file>

<file path=ppt/slides/_rels/slide46.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4.xml"/><Relationship Id="rId1" Type="http://schemas.openxmlformats.org/officeDocument/2006/relationships/slideLayout" Target="../slideLayouts/slideLayout11.xml"/><Relationship Id="rId5" Type="http://schemas.openxmlformats.org/officeDocument/2006/relationships/slide" Target="slide54.xml"/><Relationship Id="rId4" Type="http://schemas.openxmlformats.org/officeDocument/2006/relationships/slide" Target="slide43.xml"/></Relationships>
</file>

<file path=ppt/slides/_rels/slide47.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4.xml"/><Relationship Id="rId1" Type="http://schemas.openxmlformats.org/officeDocument/2006/relationships/slideLayout" Target="../slideLayouts/slideLayout11.xml"/><Relationship Id="rId5" Type="http://schemas.openxmlformats.org/officeDocument/2006/relationships/slide" Target="slide54.xml"/><Relationship Id="rId4" Type="http://schemas.openxmlformats.org/officeDocument/2006/relationships/slide" Target="slide43.xml"/></Relationships>
</file>

<file path=ppt/slides/_rels/slide48.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4.xml"/><Relationship Id="rId1" Type="http://schemas.openxmlformats.org/officeDocument/2006/relationships/slideLayout" Target="../slideLayouts/slideLayout11.xml"/><Relationship Id="rId5" Type="http://schemas.openxmlformats.org/officeDocument/2006/relationships/slide" Target="slide54.xml"/><Relationship Id="rId4" Type="http://schemas.openxmlformats.org/officeDocument/2006/relationships/slide" Target="slide43.xml"/></Relationships>
</file>

<file path=ppt/slides/_rels/slide49.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4.xml"/><Relationship Id="rId1" Type="http://schemas.openxmlformats.org/officeDocument/2006/relationships/slideLayout" Target="../slideLayouts/slideLayout11.xml"/><Relationship Id="rId5" Type="http://schemas.openxmlformats.org/officeDocument/2006/relationships/slide" Target="slide54.xml"/><Relationship Id="rId4" Type="http://schemas.openxmlformats.org/officeDocument/2006/relationships/slide" Target="slide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4.xml"/><Relationship Id="rId1" Type="http://schemas.openxmlformats.org/officeDocument/2006/relationships/slideLayout" Target="../slideLayouts/slideLayout11.xml"/><Relationship Id="rId5" Type="http://schemas.openxmlformats.org/officeDocument/2006/relationships/slide" Target="slide54.xml"/><Relationship Id="rId4" Type="http://schemas.openxmlformats.org/officeDocument/2006/relationships/slide" Target="slide43.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4.xml"/><Relationship Id="rId1" Type="http://schemas.openxmlformats.org/officeDocument/2006/relationships/slideLayout" Target="../slideLayouts/slideLayout11.xml"/><Relationship Id="rId5" Type="http://schemas.openxmlformats.org/officeDocument/2006/relationships/slide" Target="slide54.xml"/><Relationship Id="rId4" Type="http://schemas.openxmlformats.org/officeDocument/2006/relationships/slide" Target="slide43.xml"/></Relationships>
</file>

<file path=ppt/slides/_rels/slide52.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4.xml"/><Relationship Id="rId1" Type="http://schemas.openxmlformats.org/officeDocument/2006/relationships/slideLayout" Target="../slideLayouts/slideLayout11.xml"/><Relationship Id="rId5" Type="http://schemas.openxmlformats.org/officeDocument/2006/relationships/slide" Target="slide54.xml"/><Relationship Id="rId4" Type="http://schemas.openxmlformats.org/officeDocument/2006/relationships/slide" Target="slide43.xml"/></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44.xml"/><Relationship Id="rId1" Type="http://schemas.openxmlformats.org/officeDocument/2006/relationships/slideLayout" Target="../slideLayouts/slideLayout11.xml"/><Relationship Id="rId5" Type="http://schemas.openxmlformats.org/officeDocument/2006/relationships/slide" Target="slide54.xml"/><Relationship Id="rId4" Type="http://schemas.openxmlformats.org/officeDocument/2006/relationships/slide" Target="slide43.xml"/></Relationships>
</file>

<file path=ppt/slides/_rels/slide54.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55.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56.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5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58.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59.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61.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62.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63.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64.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65.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66.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6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68.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43.xml"/><Relationship Id="rId1" Type="http://schemas.openxmlformats.org/officeDocument/2006/relationships/slideLayout" Target="../slideLayouts/slideLayout11.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5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第二板块　从答题角度寻求突破方法</a:t>
            </a:r>
            <a:br>
              <a:rPr lang="zh-CN" altLang="zh-CN" sz="3200" dirty="0"/>
            </a:br>
            <a:endParaRPr lang="zh-CN" altLang="zh-CN" sz="3200" dirty="0"/>
          </a:p>
        </p:txBody>
      </p:sp>
    </p:spTree>
    <p:extLst>
      <p:ext uri="{BB962C8B-B14F-4D97-AF65-F5344CB8AC3E}">
        <p14:creationId xmlns:p14="http://schemas.microsoft.com/office/powerpoint/2010/main" xmlns="" val="1474908043"/>
      </p:ext>
    </p:extLst>
  </p:cSld>
  <p:clrMapOvr>
    <a:masterClrMapping/>
  </p:clrMapOvr>
  <p:transition spd="slow">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调查报告的阅读方法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快速准确地把握调查报告的内容。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迅速准确阅读文章第一段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把握调查的对象、内容。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阅读全文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了解清楚事件的起因、发展和结果。注意事件的细节。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重点精读一些调查者总结收集的数据和调查者发表议论的部分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深入研究其核心内容。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整合文中的信息、把握文章结构、概括中心意思与其他类型的文章读解分析方法一样。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167144"/>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注意调查报告中观点与材料的统一。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调查报告是在叙述中把观点表达出来的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即在事实材料的基础上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得出观点。因此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我们要注意在阅读中把握好文章中的材料与观点的统一问题。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观点是调查报告的论点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分为不同的层次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即调查报告主题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还可能有若干说明主题的分论点。这些分论点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大都由具体的材料来支撑和论证。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调查报告的材料即调查的事实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材料和观点应有机地统一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材料说明观点、支撑观点、为观点服务。材料的使用有详略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重要的、典型的材料往往详写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次要的、一般的往往概括写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材料的运用有正反对比、点面结合等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要善于分析这些材料与观点的关系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调查报告可以先摆材料后提观点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也可以先提观点再用材料加以说明等。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3561855"/>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掌握科普与报告的文体特征与表现手法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科普与报告作为常见的实用类文本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其鲜明的文体特色往往是命题的着眼点。常见的命题角度有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赏析语言特色、分析表现手法、把握文章结构、分析观点与材料的关系等。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3" name="圆角矩形 22">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4" name="圆角矩形 23">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77274"/>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一、鉴赏科普文的语言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科普文的目的在于普及科学知识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所以它的语言除了准确严谨外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往往还具有趣味性、形象化、通俗易懂的特点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以便使读者轻松愉快地理解科学知识。因此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对科普文语言的考查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侧重两个角度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科普文语言的准确性、生动性。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这篇文章的语言具有怎样的特点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请举例加以分析。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文中画线的句子分别体现了科普文怎样的语言特色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赏析文中画线的语句。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35362"/>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动物的躯体是一个精巧而且往往有效的自然防御系统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这个系统叫免疫系统。当身体感觉到危险的寄生虫时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它会激发起来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生成特殊的细胞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像战士那样乘着血液奔向战场</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攻击那群特别的寄生虫。</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通常是免疫系统获胜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身体恢复健康。然后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免疫系统会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它为那场特殊战斗生成的特殊分子武器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以后任何相同寄生虫的感染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立刻就会被消灭在无形之中。因此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只要你得过麻疹、腮腺炎或水痘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就不大可能得第二回了。免疫系统认得此病菌或病原的感染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能提前武装起来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一旦疾病真的到来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它就能投入战斗。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0533629"/>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免疫系统的一道难题是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哪些是应该驱除的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哪些是可以为身体所接受的。在妇女怀孕时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这可能是特别费心的。肚子里的宝宝是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因为从遗传学看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宝宝与母亲是不同的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有一半的基因来自父亲。但免疫系统是不能攻击宝宝的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在哺乳动物的演化中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这是一个需要解决的难题。它解决了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那么多宝宝在子宫里活下来而且出生了。但也有很多流产了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这说明演化遇到了困难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而解决不是很彻底。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免疫系统出错的另一种情形是对假想的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打击太狠了。过敏就是这么回事儿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免疫系统不必要地、过分地、甚至破坏性地伤害了无害的东西。例如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空气里的花粉通常是无害的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但有些人的免疫系统会对它产生过激反应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那时你会得所谓的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花粉症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打喷嚏、流眼泪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浑身不舒服。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选自《自然的魔法》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85411679"/>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87236"/>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文中画线的句子分别体现了科普文怎样的语言特色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像战士那样乘着血液奔向战场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攻击那群特别的寄生虫。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空气里的花粉通常是无害的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但有些人的免疫系统会对它产生过激反应</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243420"/>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运用比喻手法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形象地写出免疫系统攻击身体中危险寄生虫的情形。</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准确严密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通常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等限制语客观说明了免疫系统对花粉的过激反应。</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532279"/>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此题考查鉴赏科普文的语言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要注意从科学性和文学性两个角度入手。第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句采用了比喻的手法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形象地写出了免疫系统攻击寄生虫的情形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准确地说明了过敏反应的问题。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309182"/>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7" name="文本框 1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9" name="圆角矩形 28">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0" name="圆角矩形 29">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3" name="圆角矩形 32">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鉴赏科普文的语言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须抓住四点分析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抓关联词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体会语言的准确严谨。如看到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多项条件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要寻找原因等。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抓指代词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体会语言的简洁明了。如上文中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这是一个需要解决的难题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过敏就是这么回事儿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阅读时要体会代词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指代的内容和语言的简洁。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抓描述性词语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体会语言的生动形象。科普文中常有一些描述性的词语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这类词语可以帮助读者克服阅读障碍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在自然轻松中获取相关知识。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体会语言的鲜明生动。如上面第一个画线的语句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就采用了比喻的修辞手法。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9755233"/>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7" name="文本框 1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9" name="圆角矩形 28">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0" name="圆角矩形 29">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3" name="圆角矩形 32">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38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明确用什么手法或使用了哪些关键性词语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是为了严谨还是为了生动。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结合具体内容分析写出了说明对象的什么特点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或运用这些词语修饰限制了什么内容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使表达更准确、严谨。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指明表达效果或作用。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M33.eps" descr="id:2147485537;FounderCES"/>
          <p:cNvPicPr/>
          <p:nvPr/>
        </p:nvPicPr>
        <p:blipFill>
          <a:blip r:embed="rId9" cstate="print"/>
          <a:stretch>
            <a:fillRect/>
          </a:stretch>
        </p:blipFill>
        <p:spPr>
          <a:xfrm>
            <a:off x="1331640" y="4297892"/>
            <a:ext cx="6541054" cy="1404920"/>
          </a:xfrm>
          <a:prstGeom prst="rect">
            <a:avLst/>
          </a:prstGeom>
        </p:spPr>
      </p:pic>
    </p:spTree>
    <p:extLst>
      <p:ext uri="{BB962C8B-B14F-4D97-AF65-F5344CB8AC3E}">
        <p14:creationId xmlns:p14="http://schemas.microsoft.com/office/powerpoint/2010/main" xmlns="" val="1381782320"/>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677274"/>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二、分析表现的手法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科普文因要求科学性和生动性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因而常用列数字、举例子、引用、对比等使文章准确严谨的说明手法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以及比喻、拟人等使文章生动形象的修辞手法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另外插入故事、趣闻在科普文中也常见。而报告为了准确地说明观点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列图表也是其常用的手法。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文章是运用了怎样的手法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达到风趣幽默的说明效果的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这篇文章某段引用了大量的数据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这段文字的主要表现手法是什么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有什么表达效果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6467934"/>
      </p:ext>
    </p:extLst>
  </p:cSld>
  <p:clrMapOvr>
    <a:masterClrMapping/>
  </p:clrMapOvr>
  <p:transition spd="slow">
    <p:pull dir="l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整体阅读方略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科普与报告的基本特征和阅读方法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一、科普文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科普文也称知识小品或文艺性说明文。它用小品文的笔调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即借助某些文学写作手法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将科学内容生动、形象地表达出来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寓严密的科学性、生动的文艺性于一体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使读者在文学欣赏中获得科学知识。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8345999"/>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在被调查人群中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51.36%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的新生代农民工拥有高中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含职业教育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以上学历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学历较老一代明显提升。</a:t>
            </a:r>
            <a:r>
              <a:rPr lang="en-US" altLang="zh-CN" sz="2200" dirty="0">
                <a:solidFill>
                  <a:srgbClr val="000000"/>
                </a:solidFill>
                <a:latin typeface="Times New Roman" panose="02020603050405020304" pitchFamily="18" charset="0"/>
                <a:cs typeface="Times New Roman" panose="02020603050405020304" pitchFamily="18" charset="0"/>
              </a:rPr>
              <a:t>52.43%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的新生代农民工对未来发展有信心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对工作的选择从以经济为主向发展前景转移。他们大多没有务农经历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家庭生活压力小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凭兴趣选工作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吃苦耐劳精神下降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对工作挑剔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满意度低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愿意到工作轻松、地位高、有趣的岗位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所以跳槽频率高。调查表明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新生代农民工职业流动频率是老一代的近</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952471"/>
      </p:ext>
    </p:extLst>
  </p:cSld>
  <p:clrMapOvr>
    <a:masterClrMapping/>
  </p:clrMapOvr>
  <p:transition spd="slow">
    <p:checke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新生代农民工的消费方式前卫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对高档、时尚商品有强烈的消费欲望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休闲消费显著增加。调查发现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将近</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的新生代农民工拥有手机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很多人拥有自己的个人电脑。他们虽然很关心城市发展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热心建言献策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但对社会活动的参与度并不高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62.19%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的受访者未参加过各类社区活动</a:t>
            </a:r>
            <a:r>
              <a:rPr lang="en-US" altLang="zh-CN" sz="2200" dirty="0">
                <a:solidFill>
                  <a:srgbClr val="000000"/>
                </a:solidFill>
                <a:latin typeface="Times New Roman" panose="02020603050405020304" pitchFamily="18" charset="0"/>
                <a:cs typeface="Times New Roman" panose="02020603050405020304" pitchFamily="18" charset="0"/>
              </a:rPr>
              <a:t>,88.65%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的受访者未参加过选举活动。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60.12%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的新生代农民工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想要成为城市中的一员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已经成为城市中的一员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但仅有</a:t>
            </a:r>
            <a:r>
              <a:rPr lang="en-US" altLang="zh-CN" sz="2200" dirty="0">
                <a:solidFill>
                  <a:srgbClr val="000000"/>
                </a:solidFill>
                <a:latin typeface="Times New Roman" panose="02020603050405020304" pitchFamily="18" charset="0"/>
                <a:cs typeface="Times New Roman" panose="02020603050405020304" pitchFamily="18" charset="0"/>
              </a:rPr>
              <a:t>28.15%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的新生代农民工平时与城市居民有交往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其中主要交往对象为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的只占</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大多数在城市工作的新生代农民工的交友圈仅限于同乡、同学、亲戚和同事。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这三段文字运用的主要手法是什么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作者采用这一手法具有怎样的表达效果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58319303"/>
      </p:ext>
    </p:extLst>
  </p:cSld>
  <p:clrMapOvr>
    <a:masterClrMapping/>
  </p:clrMapOvr>
  <p:transition spd="slow">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32856"/>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这三段文字主要运用了列数字和对比的手法。通过一系列的数字说明了新生代农民工的特点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又用对比的手法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将他们与老一代农民工对比、将自身的愿望和做法进行对比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说明他们的变化与特点。</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827980"/>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此题考查报告的文体特征。这段文字采用的手法比较明显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即列数字和对比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这也是这类文体常用的手法。其表达效果要结合作者的写作意图分析。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1601159"/>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科普与报告中常见的几种表现手法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举出实际事例来说明事物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使所要说明的事物具体化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使文章表达的意思更明确、更生动形象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更具体、更详细。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可引用一些文献资料、诗词、俗语、名人名言等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使文章更具说服力。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将两种类别相同或不同的事物、现象加以比较来说明事物的特征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使读者通过比较得到具体而鲜明的印象。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能从数量上说明事物特征或事理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最精确、最科学、最有说服力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令读者信服。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依照事物的种类逐一加以说明。好处是条理清晰、一目了然。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2877786"/>
      </p:ext>
    </p:extLst>
  </p:cSld>
  <p:clrMapOvr>
    <a:masterClrMapping/>
  </p:clrMapOvr>
  <p:transition spd="slow">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利用两种不同事物之间的相似之处作比较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以突出事物的性状特点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增强说明的形象性和生动性。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能准确揭示事物的本质。使人们在阅读时对抽象的字词能够更加明白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理解透彻。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作诠释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从一个侧面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对事物的某一个特点做些一般性的解释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使读者在阅读时对抽象的内容能够理解得更加明确。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2108179"/>
      </p:ext>
    </p:extLst>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根据文本内容和提问的暗示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确定文本的表现手法。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结合具体的内容分析表现手法的作用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注意手法本身的作用和对文章主旨的作用。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8291847"/>
      </p:ext>
    </p:extLst>
  </p:cSld>
  <p:clrMapOvr>
    <a:masterClrMapping/>
  </p:clrMapOvr>
  <p:transition spd="slow">
    <p:pull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4" name="文本框 23">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5" name="文本框 24">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98271"/>
            <a:ext cx="8128000" cy="33154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三、把握文章结构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科普文讲究内容的严密和结构的条理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因此文章结构的安排往往成为命题点。对文章结构的考查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有时着眼于局部段落的作用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有时着眼于篇章结构或材料的安排。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本文为什么从某某事情写起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简析某某段在文中的作用。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作者在文中详细描述某某现象的目的是什么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请简要加以分析。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0167575"/>
      </p:ext>
    </p:extLst>
  </p:cSld>
  <p:clrMapOvr>
    <a:masterClrMapping/>
  </p:clrMapOvr>
  <p:transition spd="slow">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6179"/>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山水画中的地质学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赵野木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我国很早就出现了专门描绘自然山川之美的风景画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我们习惯叫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。山水画滥觞于六朝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独立于隋朝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发展于唐代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至五代进入高峰阶段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经两宋至元朝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成为居统治地位的画种。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中国山水画一开始就重视写生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以自然为师。盛唐画家张璪说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外师造化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中得心源。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师造化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就是向大自然学习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研究表现自然的技法。由于各位画家所居地域不同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山石结构不同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因而创造出不同的山石画法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其中主要是皴法。在我国古代著名的绘画技法书《芥子园画传》中列举前人的皴法就有近二十种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披麻皴、乱麻皴、大斧劈、小斧劈、雨点皴、荷叶皴、解索皴、乱柴皴等等。用这些皴法创作的山水画不是自然的简单摹拟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而是山水风貌的再现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是经过艺术加工的山水。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0570339"/>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相传唐朝的李思训创立了小斧劈皴。宋代李唐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扩思训之皴而尽笔力以驰之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又变小斧劈为大斧劈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。范宽常用解索皴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他画的是终南山风光。元四大家之一倪云林首创折带皴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这位无锡人画的是太湖边上的石头。他的画横皴如迭糕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和太湖边石头上的层理相符。清代大画家石涛提倡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搜尽奇峰打草稿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创造出拖泥带水皴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山水画又出现一番新的天地。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这种种的山石皴法从自然科学角度来看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是否反映了一些地质规律呢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我们的地质学家看到古代的山水画和《芥子园画传》中的图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能大致指出画的是哪种岩石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折带皴画的是水平层理的沉积岩和变质岩中的板岩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大斧劈皴画的山石可能是坚硬的花岗岩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解索皴画的是玄武岩山体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云头皴画的是风化的片岩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鬼皮皴画的是剥蚀特别厉害的砂岩。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8161353"/>
      </p:ext>
    </p:extLst>
  </p:cSld>
  <p:clrMapOvr>
    <a:masterClrMapping/>
  </p:clrMapOvr>
  <p:transition spd="slow">
    <p:randomBa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画家根据不同对象运用不同的画法。对象有变动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画法也会不同。火山的爆发、地震的发生往往会使地壳发生巨大的变动。一般地说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比较韧性的岩石如薄页岩或泥质岩石在受力不大的情况下容易发生弯曲变形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地质学上称为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褶皱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。比较脆性的岩石或厚层块状岩石如花岗岩、石灰岩受力较大时容易断裂变形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倾斜甚至直立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再经风化剥蚀作用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就会出现杂乱无章的奇形怪状。面对这样的山石再用表现垂直节理的披麻皴和表现水平层理的折带皴就不行了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而运用乱柴皴和乱麻皴等画法就比较合适。那些风化后的砂岩、砾岩、石灰岩等情况就更复杂些。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简析第</a:t>
            </a:r>
            <a:r>
              <a:rPr lang="en-US" altLang="zh-CN" sz="2200" dirty="0">
                <a:solidFill>
                  <a:srgbClr val="000000"/>
                </a:solidFill>
                <a:latin typeface="Times New Roman" panose="02020603050405020304" pitchFamily="18" charset="0"/>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段在全文中的作用。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2752015"/>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了解科普文的特点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把握说明对象及特征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阅读科普文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首先要准确地把握说明对象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理解说明内容。还要重点把握说明对象的特征。这是分析文章的关键。只有准确地把握说明对象的特征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才能深入理解说明对象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以此为突破口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进而理清文章的结构层次、中心内容。要准确把握说明对象的特征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必须认真阅读、理解文本的内容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尤其要注意仔细揣摩关键词句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中心句、过渡句、体现作者思路的句子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9542641"/>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276872"/>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结构上承上启下。</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举例说明山水画的皴法来自于画家对自然山石的观察写生。并由不同皴法对应不同的山石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引发山水画是否反映了地质规律的讨论。</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583407"/>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本题考查对文章段落的理解。这是一篇科普说明文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着重介绍皴法与地质结构的关系。对段落作用的分析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须联系内容和结构两方面进行。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1774402"/>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2" name="圆角矩形 11">
            <a:hlinkClick r:id="rId7" action="ppaction://hlinksldjump"/>
          </p:cNvPr>
          <p:cNvSpPr/>
          <p:nvPr/>
        </p:nvSpPr>
        <p:spPr>
          <a:xfrm>
            <a:off x="205172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局部布局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文章写了哪些内容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运用了哪些材料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是如何运用的。如上面的题目中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详细介绍从唐代到清代皴法的发展创新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为下文作铺垫。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全文结构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即文章是如何开头、结尾、过渡、照应的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各段落在文中有怎样的作用。如上面的题目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段从整体上看是过渡段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作用是承上启下。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明确考查的类型或段落在文中的位置。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对文章局部布局的分析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从内容和结构角度思考作答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整体布局的分析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关注形式特点。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3432412"/>
      </p:ext>
    </p:extLst>
  </p:cSld>
  <p:clrMapOvr>
    <a:masterClrMapping/>
  </p:clrMapOvr>
  <p:transition spd="slow">
    <p:wipe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9" name="文本框 8">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文本框 12">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4" name="圆角矩形 13">
            <a:hlinkClick r:id="rId8" action="ppaction://hlinksldjump"/>
          </p:cNvPr>
          <p:cNvSpPr/>
          <p:nvPr/>
        </p:nvSpPr>
        <p:spPr>
          <a:xfrm>
            <a:off x="205172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3" name="矩形 2"/>
          <p:cNvSpPr>
            <a:spLocks noChangeAspect="1"/>
          </p:cNvSpPr>
          <p:nvPr/>
        </p:nvSpPr>
        <p:spPr>
          <a:xfrm>
            <a:off x="508000" y="1677274"/>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四、分析观点与材料的关系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材料与观点的关系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在调查报告中表现得比较明显。调查报告具有真实性、社会性、典型性和针对性的特点。这些特点决定了写调查报告要深入实际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要尽可能掌握大量的事实材料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要对材料作认真的分析研究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从而得出正确的观点。因此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我们在阅读中要注意把握文中的材料与观点统一的问题。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文中运用某某材料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某某段文字与某段文字具有怎样的关系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文章运用某某事例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是否多余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2813380"/>
      </p:ext>
    </p:extLst>
  </p:cSld>
  <p:clrMapOvr>
    <a:masterClrMapping/>
  </p:clrMapOvr>
  <p:transition spd="slow">
    <p:cover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5172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9" name="文本框 18">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0" name="文本框 19">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1" name="文本框 20">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06446"/>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谈到学习自然离不开考试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考试是大学校园里备受关注的一个话题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而现在有关大学生考试压力的问题也越来越受到重视。在本次调查中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高达</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的受访学生表示在考试前会感到焦虑或者有压力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的同学明确表示自己不会在临考时感到焦虑。而引起焦虑的主要原因依次是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成绩的利害关系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包括与学年评优、学位、就业等的关系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复习不充分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课程没有学好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重修制度等。但是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被调查者中有超过</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的学生表示能够有效地调节自己的压力情绪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认为自己不可以有效地调节考前的压力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这说明大部分的同学还是能正确地处理考试焦虑这一问题的。在应对学习困难和考试压力方面</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的同学选择了自行解决</a:t>
            </a:r>
            <a:r>
              <a:rPr lang="en-US" altLang="zh-CN" sz="2200" dirty="0">
                <a:solidFill>
                  <a:srgbClr val="000000"/>
                </a:solidFill>
                <a:latin typeface="Times New Roman" panose="02020603050405020304" pitchFamily="18" charset="0"/>
                <a:cs typeface="Times New Roman" panose="02020603050405020304" pitchFamily="18" charset="0"/>
              </a:rPr>
              <a:t>,46%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的同学选择向身边的同学或朋友求助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向辅导员、老师求助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或者寻求心理咨询的分别有</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21952469"/>
      </p:ext>
    </p:extLst>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5172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9" name="文本框 18">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0" name="文本框 19">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1" name="文本框 20">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心理学的研究已经证明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绝大多数考生在临考前都有一定程度的紧张或焦虑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它属于正常现象。而且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适度紧张可以维持考生的兴奋性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增强学习的积极性和自觉性等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在考试及其准备过程中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维持一定程度的紧张是有必要的。但是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过度的焦虑和紧张会引起学习效率和学习成效的降低。考试焦虑的产生是内因和外因相互作用的结果。外因来自于学校、家庭和社会的压力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内因与个体的个性、抱负、认知风格和心理承受能力等有关。考前的心理压力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可以通过充分的复习准备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对自我进行积极的心理暗示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和沉着、外向的人为伴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适当地自我放松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等进行缓解和调节。同时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应该明确一点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过于担心、焦虑不仅于事无补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而且还会影响水平的正常发挥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有百害无一益。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节选自《华南师大学生学习与心理状况调查报告》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08630796"/>
      </p:ext>
    </p:extLst>
  </p:cSld>
  <p:clrMapOvr>
    <a:masterClrMapping/>
  </p:clrMapOvr>
  <p:transition spd="slow">
    <p:strip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5172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9" name="文本框 18">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0" name="文本框 19">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1" name="文本框 20">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98884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在节选的两段文字中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段通过哪些事实说明了怎样的观点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段文字与第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段文字具有怎样的关系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请简要予以说明</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852936"/>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段用具体的数值说明了大学生在考试前的心理压力状况和承受压力的能力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段从心理学的角度对这一现象进行了辩证分析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希望对考前的紧张焦虑有正确的认识和缓解方法。</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121727"/>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此题考查报告中观点与材料的关系。结合调查的题目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华南师大学生学习与心理状况调查报告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段是心理状况的具体体现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段是对这种心理状况的具体分析。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7473899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5172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5" name="文本框 14">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0644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运用典型材料说明观点。我们要注意材料的典型性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同时也要注意材料内部的相互逻辑关系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从不同的角度和侧面说明观点。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运用对比的材料来突出观点。这种对比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可以是今昔、新旧、正反和成败等的对比。通过不同事物不同方面的对比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能够更好地突出事物特点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用精确的数字来说明观点。精确的统计数字、百分比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都可以反映事物的面貌和实质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可以增强说服力。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把握作者观点。调查报告中的观点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往往在文章的开头或结尾部分出现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同时也要注意每段文字的开头、结尾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注意作者的分析议论语句。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分析材料与材料之间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对比、补充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、材料与观点之间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正面论证、侧面说明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的联系。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3743638"/>
      </p:ext>
    </p:extLst>
  </p:cSld>
  <p:clrMapOvr>
    <a:masterClrMapping/>
  </p:clrMapOvr>
  <p:transition spd="slow">
    <p:cu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5172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5" name="文本框 14">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鹤有许多种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最著名、最常见的一种是白鹤。除了羽毛洁白这个特征以外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头顶有一块朱红色的皮肤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因此又叫作丹顶鹤。丹顶和洁白的羽毛互相映衬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显得格外鲜艳。白居易《池鹤》诗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低头乍恐丹砂落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刘得仁《忆鹤》诗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白丝翎羽丹砂顶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都指的是这一点。但羽色方面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说鹤洁白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并不确切。因为它的颊、喉、后颈到背部都是灰黑色的。翼羽也有一部分黑色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当它敛翼的时候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这部分覆在背上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遮上短短的白色尾羽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就好像有一个黑尾。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鹤的长嘴、长颈和长胫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都是生活环境和取食习性所造成的。《淮南八公相鹤经》说鹤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食于水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故其喙长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栖于陆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故足高而尾雕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凫胫虽短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续之则忧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鹤胫虽长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断之则悲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都能说明它的适应意义。当然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这里也讲得不够准确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鹤一般栖息在沼泽地带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胫长与涉水有关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而不是栖息于干燥的陆地所造成的。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589209"/>
      </p:ext>
    </p:extLst>
  </p:cSld>
  <p:clrMapOvr>
    <a:masterClrMapping/>
  </p:clrMapOvr>
  <p:transition spd="slow">
    <p:check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5172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5" name="文本框 14">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鹤休息时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常常直立身体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伸起长颈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向四方瞭望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鹤立鸡群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等词语。鹤能生活数十年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是一种比较长寿的鸟类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所以又有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这一词语。在绘画上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它与松、竹、灵芝配在一起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松鹤延年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关于鹤的鸣声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《诗经》就有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鹤鸣于九皋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声闻于野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之句。朱熹注说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闻八九里。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是说它鸣声响亮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很远就可听到。这有生理根据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因为它的项颈长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所以气管也长。气管又在胸膛里盘曲几转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像喇叭的管子一样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加强共鸣作用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鸣叫起来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声音就显得格外嘹亮。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鹤的饲养历史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已很久远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最早的记载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见于《左传》。《花镜》上说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畜鹤之地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须近竹池沼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方能存久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这是为了适应它野生时栖息沼泽间的习性。绘画中也常以修竹为背景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既与鹤的修长姿态相调和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也反映了鹤的生活环境。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9261216"/>
      </p:ext>
    </p:extLst>
  </p:cSld>
  <p:clrMapOvr>
    <a:masterClrMapping/>
  </p:clrMapOvr>
  <p:transition spd="slow">
    <p:split dir="in"/>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5172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5" name="文本框 14">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古人养鹤还注意训练它振翼徘徊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回旋舞蹈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叫作鹤舞。《山家清事》叙述训练的方法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欲教以舞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俟其馁而置食于阔远处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拊掌诱之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则奋翼而唳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若舞状。久之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则闻拊掌而必起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此食化也。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这正是应用了条件反射的原理。在科学上说来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是一则有价值的记载。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鹤夏季在西伯利亚、蒙古和我国北方的沼泽地上筑巢育雏。巢形很大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用杂草造成。每次产卵二三个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褐色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有不显著的红色或灰色斑点。《花镜》说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生卵多在四月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雌若伏卵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雄则往来为卫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见雌起必啄之。见人数窥其卵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即啄破而弃之。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鹤在冬季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南飞到长江流域一带过冬。《风土记》说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鹤性警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至八月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白露降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流于草叶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滴滴有声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即高鸣相警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徙所宿处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虑有变害也。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徙所宿处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是说它开始迁移。候鸟每年随季节而南北飞行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原因很复杂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把它归结为是由于闻到露滴声而引起的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那就太简单化了。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0930721"/>
      </p:ext>
    </p:extLst>
  </p:cSld>
  <p:clrMapOvr>
    <a:masterClrMapping/>
  </p:clrMapOvr>
  <p:transition spd="slow">
    <p:strips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分析说明顺序。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说明文的结构并不复杂。常见的结构形式有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式、并列式、递进式等。常用的说明顺序是逻辑顺序。阅读时要抓住有一定标志作用的语言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特别是关联词和代词。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掌握常用的说明方法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科普文本质上属于说明文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为了达到科学性和生动性的目的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往往会运用一些说明的方法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如打比方、举例子、下定义等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有时还会把事物当成人来写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使不容易理解的内容具体化、生动化、人格化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使读者更清楚地认识事物的特点。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0163444"/>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5172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5" name="文本框 14">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随着人类的活动区域扩大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原始森林、草原、沼泽受到砍伐、垦殖或破坏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会影响到许多野生动物的生存。像鹤一类大型鸟类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因为它们生卵少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繁殖率比较低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食量也大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又因为身体大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目标显著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容易受敌害攻击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也容易被人捕获。现在科学家们正在研究如何让它们以及其他的珍禽异兽能够很好地繁殖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如设置自然保护区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规定狩猎期等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是一件重要的工作。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节选自《花儿为什么这样红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贾祖璋科学小品选读》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本文多处引用了古诗文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请分析其作用。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1723854"/>
      </p:ext>
    </p:extLst>
  </p:cSld>
  <p:clrMapOvr>
    <a:masterClrMapping/>
  </p:clrMapOvr>
  <p:transition spd="slow">
    <p:cover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05172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5" name="文本框 14">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837539"/>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增强文章的文学性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形象地介绍了说明对象。如标题引用唐人诗句。</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丰富了文章的内容。如第</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段对《花镜》的引用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介绍了鹤繁殖率较低的原因。</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据以指出古诗文在相关知识上的不确切之处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普及正确的知识。如第</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段对《淮南八公相鹤经》的引用。</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925771"/>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本题考查分析文本的文体基本特征和主要表现手法。引经据典、大量引用古诗文是贾祖璋科学小品最显著的创作特色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体现了科学性与文学性的统一。答题时要从文体特征入手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思考文章中引用古诗文的不同作用。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52066"/>
      </p:ext>
    </p:extLst>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521133"/>
            <a:ext cx="8128000" cy="2069734"/>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科普与报告的两类常考探究题型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高考对科普与报告阅读探究能力的考查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与新闻和传记阅读的要求一样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但基于这两类文本的科学性、真实性和语言的特殊性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命题的着眼点也有一定程度的侧重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主要考查理解类探究和启示类探究。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23" name="文本框 22">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4" name="圆角矩形 13">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77274"/>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一、理解类探究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理解类探究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是在对文本内容理解的基础上对文本重要语句的含义、标题的内涵、写作手法、语言特色、主旨意蕴的探究。这类探究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以理解为基础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解答时要结合文本相关内容和文章主旨进行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考生主观发挥的空间有限。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结合全文内容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谈谈你对某句话含义的理解。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探析某句话的意蕴和作者这样说的理由。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文章为什么要以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这样说合理吗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这篇文章的语言具有怎样的特色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谈谈你的理解并举例说明。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蟋蟀之话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夏丏尊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鸣虫是秋季的报知者。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蟋蟀的鸣声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本质上与鸟或蝉的鸣声大异其趣。鸟或蝉的鸣声是肉声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而蟋蟀的鸣声是器乐。鸟的鸣声是和人的叫唱一样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同是由声带发出的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其鸣声虽较人的声音有变化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但既同出于肉质的声带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与人声究有共同之点。蝉虽是虫类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其鸣声由腹部之声带发出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也可以说是肉声。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蟋蟀等秋虫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雄性的鸣声比之鸟或蝉的鸣声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是技巧的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而且是器械的。它们的鸣声由翅的鼓动发生。用显微镜检查时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可以看见翅的特别的发音装置</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前翅的里面有着很粗糙的钅虑状部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另一前翅之端又具有名叫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硬质部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两者摩擦就发出声音。前翅间还有一处薄膜的部分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发音镜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这是造成特殊的音色的机关。秋虫因了这些部分的本质和构造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与发音镜的形状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各奏出其独特的音乐。其音乐较诸鸟类与别的虫类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有着如许的本质的差异。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螽斯</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与蟋蟀的发音样式大同小异。螽斯左前翅在上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右前翅在下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蟋蟀反之。螽斯的钅虑状部在左翅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硬质部在右翅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而蟋蟀则两翅有着同样的构造。此外尚有不同的一点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螽斯之翅耸立作棱状</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其发音装置的部分较狭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蟋蟀二翅平叠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因之其发音部分亦较为发达。在音色上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螽斯所发的音乐富于野趣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蟋蟀的音乐却是技巧的。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2581648"/>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无论鸟类、螽斯或蟋蟀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能鸣只有雄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雌是不能鸣的。这全是性的现象</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雄以鸣音诱雌。它们的鸣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和南欧人在恋人窗外所奏的夜曲同是哀切的恋歌。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蟋蟀是有耳朵的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说也奇怪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蟋蟀的耳朵不在头部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倒在脚上。它们共有三对脚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在最前面的脚的胫节部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有附着薄膜的细而长的小孔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这就是它们的耳朵。它们用了这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来听对手的情话。石块或落叶丛中是它们的生活的舞台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它们在这里恋爱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48073993"/>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蟋蟀的恋爱生活和其他动物及人类原无大异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可是有一极有兴趣的现象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它们是极端的女尊男卑的。试把雌雄二蟋蟀放入小瓦器中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彼此先用了触角探知对方的存在以后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雄的即开始鸣叫。这时的鸣声与在田野时的放声高吟不同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是如泣如诉的低音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与其说是在伺候雌的意旨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不如说是一种哀恳的表示。雄的追逐雌的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把尾部向雌的接近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雌的犹淡然不顾。于是雄的又反复其哀诉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雌的如不称意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犹是淡然。雄的哀诉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直至雌的自愿接受为止。雄蟋蟀在交尾终了后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不久就要遇到悲哀的运命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所存在者只翅或脚的碎片而已。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9277044"/>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5522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蟋蟀产卵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或在土中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或在树干与草叶上。雌蟋蟀在产卵时</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先用产卵管在土中试插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及找到了适当的场所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就深深地插入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同时腹部大起振动。产卵管是由四片细长的薄片合成的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卵泻出极速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状如连珠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卵尽才把产卵管拔出。一个雌蟋蟀可产卵至三百以上。雌蟋蟀于产卵后亦即因饥寒而死灭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所留下的卵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至次年初夏孵化。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蟋蟀在昆虫学上属于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不完全变态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由卵孵化出来的若虫</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差不多和其父母同形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只不过翅与产卵管等附属物未完全而已。这情形和那蝶或蝇等须经过幼虫、蛆蛹、成虫的三度变态的完全两样。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像蝶或蝇等叫作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完全变态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的昆虫。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自若虫变为成虫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其间经过数次的脱皮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身体的各部逐渐完成。变为成虫以后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经过四五日即能鸣叫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其时期因温度地域种类个体而不同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大概在立秋前后。它们由此再像其先代的样子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度其一生。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选自《名物采访》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9249456"/>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螽斯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身体绿色或褐色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触角呈丝状。</a:t>
            </a:r>
            <a:r>
              <a:rPr lang="en-US"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若虫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不完全变态类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渐变态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昆虫的幼体。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5088854"/>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科普文的阅读方法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提取科技信息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提取科技信息一般有两种方法。一是组合重点段落。有些科普文中的科技信息相对集中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只要将有关段落加以组合就可以了。二是分散摘录信息。有一些文章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科技信息犹如满天星斗点缀在文中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这就要分散摘录。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摘录时要做到六不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不摘录穿插的故事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不摘录形象的描述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不摘录生动的阐释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不摘录抒发的感受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不摘录作者的设想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不摘录没有知识含量的首尾与过渡。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094182"/>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30742"/>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请就这篇文章的语言特色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并举例说明</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909015"/>
            <a:ext cx="8128000" cy="45443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本文语言平实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善于以科学而准确的语言说明蟋蟀的生命特征和生活习性。如第</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蟋蟀等秋虫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雄性的鸣声比之鸟或蝉的鸣声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是技巧的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而且是器械的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平实地说明了蟋蟀的发音的原理和构造。再如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蟋蟀的恋爱生活和其他动物及人类原无大异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平实地说明了蟋蟀的恋爱过程。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本文语言生动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善于运用比喻、拟人的手法生动地说明对象的特征。如第</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它们的鸣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和南欧人在恋人窗外所奏的夜曲同是哀切的恋歌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运用比喻的手法生动地说明了雄蟋蟀发音器官发达、发音富有技巧、所发的声音对雌蟋蟀具有诱惑力。再如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这时的鸣声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直至雌的自愿接受为止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综合运用比喻、拟人的手法生动地说明了蟋蟀恋爱过程中极端的雌尊雄卑。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81849827"/>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圆角矩形 13">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审题时要注意题干中的两个关键词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这是题干对答题内容的重要限定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是考生思考问题的基点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举例说明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这是对答案内容的进一步要求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只答出语言特色还不行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还要结合文本中的具体语句进行分析。从文本内容可以看出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平实与生动相结合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举例时要摘录原文语句进行分析。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3401906"/>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圆角矩形 12">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4" name="圆角矩形 13">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理解类探究主要注意三点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分清类型。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是阅读中最常考的一种能力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理解的对象千差万别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理解的程度深浅不一。题目要求理解什么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理解到什么程度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首先要明确。理解类探究一般是深度理解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而不仅仅是对字句表面含义的把握。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关注全篇。无论是上面题目对语言特色的探究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还是对文章关键语句、标题意蕴的探究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都是基于对整篇内容的把握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对文章主旨意图的理解。否则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就有可能流于浅层次、表面性的一般解读。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重在分析。对语句含义的探析、对标题意蕴的探究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都要注意对表里两层乃至多层含义的分析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对文本特征的理解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也要指出特点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结合具体内容分析。探究题需要要点化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但答题时决不能只是干瘪的几个要点。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4583217"/>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圆角矩形 12">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4" name="圆角矩形 13">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明确探究的对象和类型。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关注全篇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深度挖掘分析。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根据分值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合理分点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规范作答。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2207410"/>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文本框 17">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9" name="文本框 18">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5" name="文本框 24">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704205"/>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二、启示类探究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启示类探究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即从文本整篇或某句话给人的启示角度设题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探究文本的深层意蕴、主旨内涵或作者的创作意图给考生认知与情感带来的影响。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文中的某句话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或某个现象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对你有怎样的启示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请对此探究分析。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谈谈某某内容带给你的感悟。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有些人认为某个问题是那样的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你是如何看待这个问题的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并简要说出你从中受到的启发。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3163425"/>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0" name="文本框 9">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文本框 11">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67739"/>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会走路的树枝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竹节虫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竹节虫的天敌有鸟、蜥蜴和猴子等。对这些视力敏锐的动物来说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捕食竹节虫应该不是太难的事吧。其实不然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至少我发现鸟类捕食竹节虫非常困难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这是为什么呢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我通过观察青城山区一种常见的竹节虫发现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这种竹节虫身体细长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有三对纤细的足笔直地伸展在身体两侧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全身分节明显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生来就像树枝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再加上大多情况下它们都一动不动地趴在树上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就像隐了身一样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因此很难被鸟儿发现。更重要的是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即使在进食时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它们也只吃一点点树叶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进食时间严格控制在两分钟左右。正是靠着这种严格控制自身运动的生活方式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竹节虫最大限度地避免了天敌的侵害。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7013096"/>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0" name="文本框 9">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文本框 11">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还有一些种类的竹节虫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一旦伪装失灵被天敌发现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不仅能使用多刺的节肢顽强自卫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还会分泌及喷射化学物质抵御来犯之敌。我饲养的一种竹节虫在受刺激时就会从前胸背板前端的腺体散发出一股闻起来类似人参的气味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用来吓退敌人。目前科学家们尚不清楚竹节虫喷出的有毒气雾确切的化学成分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但有化学家形容说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吸入这种气雾的难受感觉类同于吸入胡椒粉或辣椒粉。由于不少西方人喜欢将竹节虫作为宠物养在家里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专家特别告诫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儿童及哮喘病患者不要接触能喷射毒气的竹节虫。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5613629"/>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0" name="文本框 9">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文本框 11">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有些竹节虫十分擅长装死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只要它们栖息的树枝稍有震动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或者感觉到危险迫近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它们便会自动从树上坠落下去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同时收胸拢足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一动不动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保持这种姿势几分钟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几乎不露任何破绽。一旦感觉危险解除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它们便会溜之大吉。其实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即使它们被认出来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活命的概率也很大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因为很多动物不喜欢吃尸体。如果一切手段无效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许多种类的竹节虫还会采取断足求生的办法。当一只竹节虫被攻击性很强的肉食动物抓住一条腿时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它往往会干脆利落地丢掉这条腿逃生。假如负伤逃脱的竹节虫尚未成年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断足一般都会再长出来。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通过饲养竹节虫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我还观察到一个有趣的现象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蚂蚁能够充当竹节虫扩散卵子的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6966438"/>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0" name="文本框 9">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文本框 11">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竹节虫的卵的外壳由一层类脂以及一些有机化合物组成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内部有一层薄薄的生物膜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包裹着未发育成型的小虫。雌性竹节虫的产卵量往往很大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有些种类的雌性竹节虫一生的产卵量可超过</a:t>
            </a:r>
            <a:r>
              <a:rPr lang="en-US" altLang="zh-CN" sz="2200" dirty="0">
                <a:solidFill>
                  <a:srgbClr val="000000"/>
                </a:solidFill>
                <a:latin typeface="Times New Roman" panose="02020603050405020304" pitchFamily="18" charset="0"/>
                <a:cs typeface="Times New Roman" panose="02020603050405020304" pitchFamily="18" charset="0"/>
              </a:rPr>
              <a:t>2 000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广种薄收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生存策略的典型代表。大多数种类的竹节虫的卵长</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相对于其他昆虫来说很大。竹节虫卵的外形千奇百怪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有的像植物的种子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有的像西瓜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有的像米粒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有的甚至两侧长有像翅膀一样的东西。这后一种竹节虫卵看上去很像《哈利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波特》中魁地奇比赛里使用的工具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大约是竹节虫想让自己的卵在落地的过程中随风飘扬到各处。事实上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大多数竹节虫的雌虫会在卵落地之前用尾部把它们弹射出去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目的是避免同类之间为生存而相互竞争食物。有些种类的竹节虫则喜欢把卵用分泌的胶液固定在树枝上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或者把卵散落到土块或岩壁的缝隙中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仔细地藏起来。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5683281"/>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0" name="文本框 9">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文本框 11">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还有些种类的竹节虫的卵表面有瘤状的突出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能受到某些种类蚂蚁的青睐而被搬回蚁巢去。这种做法看似自寻死路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其实虽然蚂蚁整天忙着囤积粮食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真正享用的还不到其中的</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而气味平淡、颜色灰暗的竹节虫卵尤其不能刺激蚂蚁的食欲。所以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竹节虫卵在蚁巢里比在地面上更安全。所以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我们说蚂蚁充当了帮助竹节虫扩散卵子的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竹节虫生存的方式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给了你怎样的启迪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请谈谈自己的看法。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004375"/>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015249"/>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揣摩写作技巧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揣摩写作技巧可从两方面进行。一是整体揣摩。科普文的整体布局一般有漫话式、设问式、穿插式、拟人式、问答式等多种形式。漫话式布局行文流畅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设问式布局条理清晰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穿插式布局内容丰厚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拟人式布局情趣盎然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问答式布局生动活泼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这些布局各有其妙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应细细体会。二是局部揣摩。这类文章的局部安排一般有引用材料、讲述故事、设置悬念等。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品析文章语言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品析科普文的语言可从两方面展开。一要感受语言的整体风格。同是科学小品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语言也会有差异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或丰腴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或精练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或详尽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或通俗。我们要在通读文章的基础上整体感受这些语言风格。二要品析语言的生动性与形象性。这就应抓住文中的比喻句、拟人句、描述句、议论句、抒情句等句子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从语言的形象、情感、趣味等方面进行涵泳鉴赏。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2965713"/>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0" name="文本框 9">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文本框 11">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84784"/>
            <a:ext cx="8128000" cy="291926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每一种生物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都会遵循生存的法则。竹节虫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虽然是自然界中的弱者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但这一物种却能够有效地保护自己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并能以安全的方式繁衍后代。无论是隐身、喷气体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还是装死、断足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都让我们看到了弱者在强者面前的生存技能。其实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弱者也可以像竹节虫一样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巧妙地运用自身的特点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小心谨慎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就可以使自己获得安全的生活空间。如果缺少防范意识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不懂得运用方法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就会让我们处于危险的境地。</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368535"/>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本题考查探究文本中的某些问题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提出自己的见解的能力。题目要求探究竹节虫的生存方式带来的启迪。具体分析时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需要对竹节虫的各种生存方式进行思考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从中感悟到一些自然的规律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并由此联系到人类生活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阐发对自己的启迪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可以抓住一个侧面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也可以从整体上分析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能够表达个性化认识即可。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41244201"/>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文本框 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9" name="文本框 8">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375788"/>
            <a:ext cx="8128000" cy="5478423"/>
          </a:xfrm>
          <a:prstGeom prst="rect">
            <a:avLst/>
          </a:prstGeom>
        </p:spPr>
        <p:txBody>
          <a:bodyPr>
            <a:spAutoFit/>
          </a:bodyPr>
          <a:lstStyle/>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启示类探究主要注意两点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读透文本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悟出文中蕴含的道理。文中蕴含的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是启示类题目的命题依据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而这又常常与说明的对象或作者的观点态度密切相关。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找出与现实生活的对应点。科普文给人带来的启示往往是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即事物本身蕴含的哲理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如蟋蟀的生活习性和生命状态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都能给我们的生活以教训或启发。调查报告中作者的观点态度、文中运用的材料往往蕴含着一定的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教我们如何看待生活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如何为人处世。这都是可以生发的启示点。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读懂原文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提炼启示。在把握全文的基础上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联系生活或社会实际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找准物与人、物与社会的相似点或相反点。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亮明观点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具体阐释。这类题目的答案一般是观点加分析。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5142071"/>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文本框 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雪花秘史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年的圣诞节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穷困潦倒的德国天文学家开普勒徜徉街头。这位皇家科学家很是沮丧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已经好几个月没发薪水的他正绞尽脑汁思考如何给朋友送上一份礼物。他看着漫天飞舞的雪花仰天长叹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除了雪花之外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还能送什么呢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雪花当然无法相送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这位天才的科学家却突发奇想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他决心写一篇关于雪花形状的文章作为新年礼物送给朋友。于是这篇题为《论六角形雪花》的论文问世。</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每当我们提到雪花研究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都会首推这篇诞生于贫寒与友情的学术论文。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3549075"/>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文本框 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天文学家的观察毕竟不拘小节。</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数学家、哲学家笛卡尔才第一次详细描述了雪花的外形。和开普勒一样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这位科学巨人的观察也仅限于肉眼观察。不过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他的眼光非比寻常。除了不同形态的六边形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他还记录了极其罕见的带帽冰棱柱和十二面体结构的雪花。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在观察笔记中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笛卡尔赞叹道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完美的六边形啊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边是如此直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夹角是如此相等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粗手笨脚的人类简直没戏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我绝对想象不出来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这些完全对称的六角小精灵如何在自由的空气与狂躁的风中悠闲地降生。咦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或许正是风神信手令小精灵在云朵上下翻飞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并在那里托住了它们轻盈的身躯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使它们来得及左顾右盼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遵照自然固有秩序的启蒙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把自己琢磨成六片棱角的模样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8259922"/>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文本框 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时光机继续运转</a:t>
            </a:r>
            <a:r>
              <a:rPr lang="en-US" altLang="zh-CN" sz="2200" dirty="0">
                <a:solidFill>
                  <a:srgbClr val="000000"/>
                </a:solidFill>
                <a:latin typeface="Times New Roman" panose="02020603050405020304" pitchFamily="18" charset="0"/>
                <a:cs typeface="Times New Roman" panose="02020603050405020304" pitchFamily="18" charset="0"/>
              </a:rPr>
              <a:t>,1885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日的暴风雪中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本特利拍到了第一张雪花的显微镜照片。这种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雪花微距照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产生于冰天雪地中一架连了显微镜的相机匣子。后来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他发表文章说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虽然给雪花拍照是细致活儿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但并不困难。困难之处就在于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这项工作必须在零下温度中完成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并且需要身体暴露在严寒中。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此后的数十年中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雪花晶体摄影师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拍下了</a:t>
            </a:r>
            <a:r>
              <a:rPr lang="en-US" altLang="zh-CN" sz="2200" dirty="0">
                <a:solidFill>
                  <a:srgbClr val="000000"/>
                </a:solidFill>
                <a:latin typeface="Times New Roman" panose="02020603050405020304" pitchFamily="18" charset="0"/>
                <a:cs typeface="Times New Roman" panose="02020603050405020304" pitchFamily="18" charset="0"/>
              </a:rPr>
              <a:t>5 000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多幅雪花照片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其中每一片都不尽相同。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雪花的研究后浪推前浪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如今的雪花人当数美国加州理工学院的肯尼思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利伯布雷赫特。这位物理学家让雪花落在一个收集板上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然后仔细观察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从中找出有趣的样本。他发现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最完美的雪花晶体往往出现在风力小的小雪天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那时的天气特别寒冷。为此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他经常到寒冷的北方地区去等待降雪。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233217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文本框 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2151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除六边形雪花之外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奇特的三角形雪花是大自然中普遍的雪花结晶形式。为揭开这个谜团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利伯布雷赫特及其合作者在实验室中模拟与自然降雪相似的条件以制造雪花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同时记录下各种不同形状的雪花晶体。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最后的结果表明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其实一些三角形雪花晶体仍然拥有六个边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之所以看上去是三角形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是因为它们是由三长三短的六条边构成的。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利伯布雷赫特指出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在雪花从天降落的过程中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微小的尘埃颗粒等杂质会造成雪花的某个边缘产生倾侧。在风的作用下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向下倾侧的边缘会生长得更快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从而形成三角形。一旦三角形开始形成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由于三角形的稳定性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雪花在之后继续下降的过程中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即使再遭遇颠簸碰撞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也会继续维持这一形态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直至降落地面。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2006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利伯布雷赫特的雪花照片被做成邮票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飘到世界各地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当然也包括那些永远不下雪的角落。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6997080"/>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文本框 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科学家们正在研究可以导致巨型雪花形成的大气条件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这对气候研究非常重要。据说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吉尼斯纪录的最大雪花是在美国蒙大拿州遭遇一次暴雪时出现的。当地一个农场工人表示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这种雪花比牛奶平底锅还要大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直径大约有</a:t>
            </a:r>
            <a:r>
              <a:rPr lang="en-US" altLang="zh-CN" sz="2200" dirty="0">
                <a:solidFill>
                  <a:srgbClr val="000000"/>
                </a:solidFill>
                <a:latin typeface="Times New Roman" panose="02020603050405020304" pitchFamily="18" charset="0"/>
                <a:cs typeface="Times New Roman" panose="02020603050405020304" pitchFamily="18" charset="0"/>
              </a:rPr>
              <a:t>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厘米。遗憾的是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找不到相关证据能够支持他的说法。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摘自《中国青年报》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本特利说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虽然给雪花拍照是细致活儿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但并不困难。困难之处就在于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这项工作必须在零下温度中完成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并且需要身体暴露在严寒中。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而他为了拍出更多的雪花照片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最终在寒冷中感染肺炎去世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谈谈本特利的经历带给你的感悟。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6172607"/>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文本框 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384517"/>
            <a:ext cx="8128000" cy="53568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本特利在研究雪花的过程中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不畏严寒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不顾生死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这种对科学的热爱和追求让人感动。我认为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我们的人生也应该像本特利一样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能执着地去追求你所热爱的事物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并为此付出努力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我相信这个努力的过程会使我们终身受益。如袁隆平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为了追求他的水稻梦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日复一日地在田间劳作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不怕脏不怕累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甘当一名农夫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却解决了困扰全球亿万人口的粮食问题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赢得世界人民的尊重。所以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无限的热爱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执着地追求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能创造人生的辉煌。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本特利为了研究雪花而付出生命的代价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可见科学研究需要付出不同寻常的艰辛努力。我认为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我们要超越有限而平庸的生命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也必须付出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没有人能随随便便获得成功。时下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很多年轻人吃不得苦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受不得累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总想着靠一些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的手段去获取名利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这样得来的名利怎么会长久呢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唯有付出努力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付出艰辛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修炼自身的基本功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涵养自己的身心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你的人生才会真正地发光发亮。</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258091"/>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7" name="文本框 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5"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6"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这是一道启示类探究题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要求结合文本、联系实际谈自己的感悟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这实际上就是要回答自己从本特刊的经历中体会到的人物的优秀品质。具体答题时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的观点可以在段首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也可以在段尾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但必须有明确的表述。同时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举例须恰当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所举事例需围绕自己的感悟、观点来展开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所举事例应扣住现实生活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包括个人经历、社会现象、真实事件等。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02132398"/>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矩形 2"/>
          <p:cNvSpPr>
            <a:spLocks noChangeAspect="1"/>
          </p:cNvSpPr>
          <p:nvPr/>
        </p:nvSpPr>
        <p:spPr>
          <a:xfrm>
            <a:off x="508000" y="1133482"/>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二、调查报告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报告是根据特定目的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对某客观事物进行调查研究后写成的书面报告。报告的种类繁多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作为高考阅读考查的文本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主要指调查报告。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调查报告的种类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情况调查报告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比较系统地反映本地区、本单位基本情况的一种调查报告。这种调查报告是为了弄清情况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供决策者使用。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典型经验调查报告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通过分析典型事例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总结工作中出现的新经验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从而指导和推动某方面工作的一种调查报告。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问题调查报告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针对某一方面的问题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进行专项调查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澄清事实真相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判明问题的原因和性质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确定造成的危害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并提出解决问题的途径和建议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为问题的最后处理提供依据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也为其他有关方面提供参考和借鉴的一种调查报告。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108527"/>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4" name="矩形 3"/>
          <p:cNvSpPr>
            <a:spLocks noChangeAspect="1"/>
          </p:cNvSpPr>
          <p:nvPr/>
        </p:nvSpPr>
        <p:spPr>
          <a:xfrm>
            <a:off x="508000" y="2107334"/>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mj-ea"/>
                <a:ea typeface="+mj-ea"/>
                <a:cs typeface="Times New Roman" panose="02020603050405020304" pitchFamily="18" charset="0"/>
              </a:rPr>
              <a:t>调查报告的</a:t>
            </a:r>
            <a:r>
              <a:rPr lang="zh-CN" altLang="zh-CN" sz="2200" dirty="0">
                <a:solidFill>
                  <a:srgbClr val="000000"/>
                </a:solidFill>
                <a:latin typeface="+mj-ea"/>
                <a:ea typeface="+mj-ea"/>
                <a:cs typeface="Times New Roman" panose="02020603050405020304" pitchFamily="18" charset="0"/>
              </a:rPr>
              <a:t>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开头、主体和</a:t>
            </a:r>
            <a:r>
              <a:rPr lang="zh-CN" altLang="zh-CN" sz="2200" dirty="0" smtClean="0">
                <a:solidFill>
                  <a:srgbClr val="000000"/>
                </a:solidFill>
                <a:latin typeface="Times New Roman" panose="02020603050405020304" pitchFamily="18" charset="0"/>
                <a:cs typeface="Times New Roman" panose="02020603050405020304" pitchFamily="18" charset="0"/>
              </a:rPr>
              <a:t>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就调查的一些情况作简要的说明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比如说明调查的目的、对象、经过、时间、方式、方法和结果等。这样做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有利于作者展开和读者理解整个调查报告的内容。还可以在调查报告的开头部分写一个类似于消息的导语一样的文字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提示一下全篇的主要内容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使读者先形成一个总的印象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以便迅速把握全文的中心。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1445732"/>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调查报告中关于事情的叙述和议论主要写在这部分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是充分地表现主题的重要部分。在内容安排上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主要是采取纵式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调查的内容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和对比式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两个不同对象加以对比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三种结构形式。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纵式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内容连接贯通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结构条理清楚。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从几个不同的角度、侧面回答问题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论述比较全面、透彻。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对比式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引起读者思想上的对比。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可以总结全文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结尾要简短有力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也可以展望未来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可以归纳主题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1238422"/>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459</TotalTime>
  <Words>15798</Words>
  <Application>Microsoft Office PowerPoint</Application>
  <PresentationFormat>On-screen Show (4:3)</PresentationFormat>
  <Paragraphs>618</Paragraphs>
  <Slides>68</Slides>
  <Notes>17</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高优14新制作模板</vt:lpstr>
      <vt:lpstr>第二板块　从答题角度寻求突破方法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2016-01-30T04:31:50Z</dcterms:created>
  <dcterms:modified xsi:type="dcterms:W3CDTF">2017-06-18T02:25:11Z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