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314" r:id="rId4"/>
    <p:sldId id="319" r:id="rId5"/>
    <p:sldId id="257" r:id="rId6"/>
    <p:sldId id="258" r:id="rId7"/>
    <p:sldId id="260" r:id="rId8"/>
    <p:sldId id="261" r:id="rId9"/>
    <p:sldId id="262" r:id="rId10"/>
    <p:sldId id="264" r:id="rId11"/>
    <p:sldId id="265" r:id="rId12"/>
    <p:sldId id="266" r:id="rId13"/>
    <p:sldId id="267" r:id="rId14"/>
    <p:sldId id="318" r:id="rId15"/>
    <p:sldId id="315" r:id="rId17"/>
    <p:sldId id="268" r:id="rId18"/>
    <p:sldId id="269" r:id="rId19"/>
    <p:sldId id="270" r:id="rId20"/>
    <p:sldId id="273" r:id="rId21"/>
    <p:sldId id="274" r:id="rId22"/>
    <p:sldId id="275" r:id="rId23"/>
    <p:sldId id="276" r:id="rId24"/>
    <p:sldId id="277" r:id="rId25"/>
    <p:sldId id="278" r:id="rId26"/>
    <p:sldId id="279" r:id="rId27"/>
    <p:sldId id="281" r:id="rId28"/>
    <p:sldId id="283" r:id="rId29"/>
    <p:sldId id="284" r:id="rId30"/>
    <p:sldId id="282" r:id="rId31"/>
    <p:sldId id="280" r:id="rId32"/>
    <p:sldId id="321" r:id="rId33"/>
    <p:sldId id="324" r:id="rId34"/>
    <p:sldId id="325" r:id="rId35"/>
    <p:sldId id="326" r:id="rId36"/>
    <p:sldId id="327"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1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2770" name="Rectangle 7"/>
          <p:cNvSpPr txBox="1">
            <a:spLocks noGrp="1"/>
          </p:cNvSpPr>
          <p:nvPr/>
        </p:nvSpPr>
        <p:spPr>
          <a:xfrm>
            <a:off x="3884613" y="8685213"/>
            <a:ext cx="2971800" cy="457200"/>
          </a:xfrm>
          <a:prstGeom prst="rect">
            <a:avLst/>
          </a:prstGeom>
          <a:noFill/>
          <a:ln w="9525">
            <a:noFill/>
          </a:ln>
        </p:spPr>
        <p:txBody>
          <a:bodyPr anchor="b" anchorCtr="0"/>
          <a:p>
            <a:pPr lvl="0" algn="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
        <p:nvSpPr>
          <p:cNvPr id="32771" name="Rectangle 2"/>
          <p:cNvSpPr>
            <a:spLocks noGrp="1" noRot="1" noTextEdit="1"/>
          </p:cNvSpPr>
          <p:nvPr>
            <p:ph type="sldImg"/>
          </p:nvPr>
        </p:nvSpPr>
        <p:spPr/>
      </p:sp>
      <p:sp>
        <p:nvSpPr>
          <p:cNvPr id="32772" name="Rectangle 3"/>
          <p:cNvSpPr>
            <a:spLocks noGrp="1" noRot="1"/>
          </p:cNvSpPr>
          <p:nvPr>
            <p:ph type="body"/>
          </p:nvPr>
        </p:nvSpPr>
        <p:spPr/>
        <p:txBody>
          <a:bodyPr wrap="square" anchor="ctr" anchorCtr="0"/>
          <a:p>
            <a:pPr lvl="0"/>
            <a:r>
              <a:rPr lang="zh-CN" altLang="en-US" dirty="0"/>
              <a:t>六</a:t>
            </a:r>
            <a:r>
              <a:rPr lang="en-US" altLang="zh-CN" dirty="0"/>
              <a:t>,</a:t>
            </a:r>
            <a:r>
              <a:rPr lang="zh-CN" altLang="en-US" dirty="0"/>
              <a:t>字词学习</a:t>
            </a:r>
            <a:r>
              <a:rPr lang="en-US" altLang="zh-CN" dirty="0"/>
              <a:t>(3-4,</a:t>
            </a:r>
            <a:r>
              <a:rPr lang="zh-CN" altLang="en-US" dirty="0"/>
              <a:t>补充的勾书</a:t>
            </a:r>
            <a:r>
              <a:rPr lang="en-US" altLang="zh-CN" dirty="0"/>
              <a:t>)</a:t>
            </a:r>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100000">
            <a:off x="1836420" y="2644775"/>
            <a:ext cx="873379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Documents/&#25991;&#20214;/&#21253;&#36523;&#24037;/&#34917;&#20805;&#30693;&#35782;.doc"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4" name="图片 35843" descr="2006031710026"/>
          <p:cNvPicPr>
            <a:picLocks noChangeAspect="1"/>
          </p:cNvPicPr>
          <p:nvPr/>
        </p:nvPicPr>
        <p:blipFill>
          <a:blip r:embed="rId1"/>
          <a:stretch>
            <a:fillRect/>
          </a:stretch>
        </p:blipFill>
        <p:spPr>
          <a:xfrm>
            <a:off x="0" y="0"/>
            <a:ext cx="12191365" cy="6858000"/>
          </a:xfrm>
          <a:prstGeom prst="rect">
            <a:avLst/>
          </a:prstGeom>
          <a:noFill/>
          <a:ln w="9525">
            <a:noFill/>
          </a:ln>
        </p:spPr>
      </p:pic>
      <p:sp>
        <p:nvSpPr>
          <p:cNvPr id="2" name="文本框 1"/>
          <p:cNvSpPr txBox="1"/>
          <p:nvPr/>
        </p:nvSpPr>
        <p:spPr>
          <a:xfrm>
            <a:off x="1312545" y="897890"/>
            <a:ext cx="9567545" cy="3769360"/>
          </a:xfrm>
          <a:prstGeom prst="rect">
            <a:avLst/>
          </a:prstGeom>
          <a:noFill/>
        </p:spPr>
        <p:txBody>
          <a:bodyPr wrap="square" rtlCol="0">
            <a:spAutoFit/>
          </a:bodyPr>
          <a:p>
            <a:r>
              <a:rPr lang="zh-CN" altLang="en-US" sz="23900" b="1">
                <a:solidFill>
                  <a:srgbClr val="FF0000"/>
                </a:solidFill>
                <a:latin typeface="华文行楷" panose="02010800040101010101" charset="-122"/>
                <a:ea typeface="华文行楷" panose="02010800040101010101" charset="-122"/>
              </a:rPr>
              <a:t>包身工</a:t>
            </a:r>
            <a:endParaRPr lang="zh-CN" altLang="en-US" sz="23900" b="1">
              <a:solidFill>
                <a:srgbClr val="FF0000"/>
              </a:solidFill>
              <a:latin typeface="华文行楷" panose="02010800040101010101" charset="-122"/>
              <a:ea typeface="华文行楷" panose="02010800040101010101" charset="-122"/>
            </a:endParaRPr>
          </a:p>
        </p:txBody>
      </p:sp>
      <p:sp>
        <p:nvSpPr>
          <p:cNvPr id="3" name="文本框 2"/>
          <p:cNvSpPr txBox="1"/>
          <p:nvPr/>
        </p:nvSpPr>
        <p:spPr>
          <a:xfrm>
            <a:off x="4919345" y="4667250"/>
            <a:ext cx="2352040" cy="1322070"/>
          </a:xfrm>
          <a:prstGeom prst="rect">
            <a:avLst/>
          </a:prstGeom>
          <a:noFill/>
        </p:spPr>
        <p:txBody>
          <a:bodyPr wrap="square" rtlCol="0">
            <a:spAutoFit/>
          </a:bodyPr>
          <a:p>
            <a:r>
              <a:rPr lang="zh-CN" altLang="en-US" sz="8000" b="1">
                <a:solidFill>
                  <a:srgbClr val="FFFF00"/>
                </a:solidFill>
                <a:latin typeface="华文行楷" panose="02010800040101010101" charset="-122"/>
                <a:ea typeface="华文行楷" panose="02010800040101010101" charset="-122"/>
              </a:rPr>
              <a:t>夏衍</a:t>
            </a:r>
            <a:endParaRPr lang="zh-CN" altLang="en-US" sz="8000" b="1">
              <a:solidFill>
                <a:srgbClr val="FFFF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1000" fill="hold"/>
                                        <p:tgtEl>
                                          <p:spTgt spid="35844"/>
                                        </p:tgtEl>
                                        <p:attrNameLst>
                                          <p:attrName>ppt_w</p:attrName>
                                        </p:attrNameLst>
                                      </p:cBhvr>
                                      <p:tavLst>
                                        <p:tav tm="0">
                                          <p:val>
                                            <p:strVal val="#ppt_w*0.70"/>
                                          </p:val>
                                        </p:tav>
                                        <p:tav tm="100000">
                                          <p:val>
                                            <p:strVal val="#ppt_w"/>
                                          </p:val>
                                        </p:tav>
                                      </p:tavLst>
                                    </p:anim>
                                    <p:anim calcmode="lin" valueType="num">
                                      <p:cBhvr>
                                        <p:cTn id="8" dur="1000" fill="hold"/>
                                        <p:tgtEl>
                                          <p:spTgt spid="35844"/>
                                        </p:tgtEl>
                                        <p:attrNameLst>
                                          <p:attrName>ppt_h</p:attrName>
                                        </p:attrNameLst>
                                      </p:cBhvr>
                                      <p:tavLst>
                                        <p:tav tm="0">
                                          <p:val>
                                            <p:strVal val="#ppt_h"/>
                                          </p:val>
                                        </p:tav>
                                        <p:tav tm="100000">
                                          <p:val>
                                            <p:strVal val="#ppt_h"/>
                                          </p:val>
                                        </p:tav>
                                      </p:tavLst>
                                    </p:anim>
                                    <p:animEffect transition="in" filter="fade">
                                      <p:cBhvr>
                                        <p:cTn id="9" dur="1000"/>
                                        <p:tgtEl>
                                          <p:spTgt spid="35844"/>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矩形 12289"/>
          <p:cNvSpPr/>
          <p:nvPr/>
        </p:nvSpPr>
        <p:spPr>
          <a:xfrm>
            <a:off x="2495550" y="287338"/>
            <a:ext cx="2952750" cy="6048375"/>
          </a:xfrm>
          <a:prstGeom prst="rect">
            <a:avLst/>
          </a:prstGeom>
          <a:noFill/>
          <a:ln w="9525">
            <a:noFill/>
          </a:ln>
        </p:spPr>
        <p:txBody>
          <a:bodyPr anchor="t" anchorCtr="0"/>
          <a:p>
            <a:pPr>
              <a:lnSpc>
                <a:spcPct val="180000"/>
              </a:lnSpc>
            </a:pPr>
            <a:endParaRPr lang="en-US" altLang="zh-CN" sz="3200" b="1">
              <a:latin typeface="华文中宋" panose="02010600040101010101" charset="-122"/>
              <a:ea typeface="华文中宋" panose="02010600040101010101" charset="-122"/>
            </a:endParaRPr>
          </a:p>
        </p:txBody>
      </p:sp>
      <p:sp>
        <p:nvSpPr>
          <p:cNvPr id="17410" name="矩形 12290"/>
          <p:cNvSpPr/>
          <p:nvPr/>
        </p:nvSpPr>
        <p:spPr>
          <a:xfrm>
            <a:off x="6194425" y="287338"/>
            <a:ext cx="3744913" cy="6048375"/>
          </a:xfrm>
          <a:prstGeom prst="rect">
            <a:avLst/>
          </a:prstGeom>
          <a:noFill/>
          <a:ln w="9525">
            <a:noFill/>
          </a:ln>
        </p:spPr>
        <p:txBody>
          <a:bodyPr anchor="t" anchorCtr="0"/>
          <a:p>
            <a:pPr>
              <a:lnSpc>
                <a:spcPct val="180000"/>
              </a:lnSpc>
            </a:pPr>
            <a:endParaRPr lang="en-US" altLang="zh-CN" sz="3200" b="1">
              <a:latin typeface="华文中宋" panose="02010600040101010101" charset="-122"/>
              <a:ea typeface="华文中宋" panose="02010600040101010101" charset="-122"/>
            </a:endParaRPr>
          </a:p>
        </p:txBody>
      </p:sp>
      <p:sp>
        <p:nvSpPr>
          <p:cNvPr id="2" name="文本框 1"/>
          <p:cNvSpPr txBox="1"/>
          <p:nvPr/>
        </p:nvSpPr>
        <p:spPr>
          <a:xfrm>
            <a:off x="1248410" y="287655"/>
            <a:ext cx="3510280" cy="6294120"/>
          </a:xfrm>
          <a:prstGeom prst="rect">
            <a:avLst/>
          </a:prstGeom>
          <a:noFill/>
        </p:spPr>
        <p:txBody>
          <a:bodyPr wrap="square" rtlCol="0">
            <a:spAutoFit/>
          </a:bodyPr>
          <a:p>
            <a:pPr algn="l">
              <a:lnSpc>
                <a:spcPct val="160000"/>
              </a:lnSpc>
            </a:pPr>
            <a:r>
              <a:rPr lang="zh-CN" altLang="en-US" sz="3600" b="1" dirty="0">
                <a:latin typeface="华文中宋" panose="02010600040101010101" charset="-122"/>
                <a:ea typeface="华文中宋" panose="02010600040101010101" charset="-122"/>
                <a:sym typeface="+mn-ea"/>
              </a:rPr>
              <a:t>五</a:t>
            </a:r>
            <a:r>
              <a:rPr lang="zh-CN" altLang="en-US" sz="3600" b="1" dirty="0">
                <a:solidFill>
                  <a:srgbClr val="FF0000"/>
                </a:solidFill>
                <a:latin typeface="华文中宋" panose="02010600040101010101" charset="-122"/>
                <a:ea typeface="华文中宋" panose="02010600040101010101" charset="-122"/>
                <a:sym typeface="+mn-ea"/>
              </a:rPr>
              <a:t>卅</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sà</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latin typeface="华文中宋" panose="02010600040101010101" charset="-122"/>
                <a:ea typeface="华文中宋" panose="02010600040101010101" charset="-122"/>
                <a:sym typeface="+mn-ea"/>
              </a:rPr>
              <a:t>怜</a:t>
            </a:r>
            <a:r>
              <a:rPr lang="zh-CN" altLang="en-US" sz="3600" b="1" dirty="0">
                <a:solidFill>
                  <a:srgbClr val="FF0000"/>
                </a:solidFill>
                <a:latin typeface="华文中宋" panose="02010600040101010101" charset="-122"/>
                <a:ea typeface="华文中宋" panose="02010600040101010101" charset="-122"/>
                <a:sym typeface="+mn-ea"/>
              </a:rPr>
              <a:t>悯</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mǐn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锭</a:t>
            </a:r>
            <a:r>
              <a:rPr lang="zh-CN" altLang="en-US" sz="3600" b="1" dirty="0">
                <a:latin typeface="华文中宋" panose="02010600040101010101" charset="-122"/>
                <a:ea typeface="华文中宋" panose="02010600040101010101" charset="-122"/>
                <a:sym typeface="+mn-ea"/>
              </a:rPr>
              <a:t>壳</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dìng</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绽</a:t>
            </a:r>
            <a:r>
              <a:rPr lang="zh-CN" altLang="en-US" sz="3600" b="1" dirty="0">
                <a:latin typeface="华文中宋" panose="02010600040101010101" charset="-122"/>
                <a:ea typeface="华文中宋" panose="02010600040101010101" charset="-122"/>
                <a:sym typeface="+mn-ea"/>
              </a:rPr>
              <a:t>放</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zhàn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淀</a:t>
            </a:r>
            <a:r>
              <a:rPr lang="zh-CN" altLang="en-US" sz="3600" b="1" dirty="0">
                <a:latin typeface="华文中宋" panose="02010600040101010101" charset="-122"/>
                <a:ea typeface="华文中宋" panose="02010600040101010101" charset="-122"/>
                <a:sym typeface="+mn-ea"/>
              </a:rPr>
              <a:t>粉</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diàn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latin typeface="华文中宋" panose="02010600040101010101" charset="-122"/>
                <a:ea typeface="华文中宋" panose="02010600040101010101" charset="-122"/>
                <a:sym typeface="+mn-ea"/>
              </a:rPr>
              <a:t>皮</a:t>
            </a:r>
            <a:r>
              <a:rPr lang="zh-CN" altLang="en-US" sz="3600" b="1" dirty="0">
                <a:solidFill>
                  <a:srgbClr val="FF0000"/>
                </a:solidFill>
                <a:latin typeface="华文中宋" panose="02010600040101010101" charset="-122"/>
                <a:ea typeface="华文中宋" panose="02010600040101010101" charset="-122"/>
                <a:sym typeface="+mn-ea"/>
              </a:rPr>
              <a:t>辊</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gǔn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谄</a:t>
            </a:r>
            <a:r>
              <a:rPr lang="zh-CN" altLang="en-US" sz="3600" b="1" dirty="0">
                <a:latin typeface="华文中宋" panose="02010600040101010101" charset="-122"/>
                <a:ea typeface="华文中宋" panose="02010600040101010101" charset="-122"/>
                <a:sym typeface="+mn-ea"/>
              </a:rPr>
              <a:t>媚</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chǎn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sym typeface="+mn-ea"/>
            </a:endParaRPr>
          </a:p>
        </p:txBody>
      </p:sp>
      <p:sp>
        <p:nvSpPr>
          <p:cNvPr id="3" name="文本框 2"/>
          <p:cNvSpPr txBox="1"/>
          <p:nvPr/>
        </p:nvSpPr>
        <p:spPr>
          <a:xfrm>
            <a:off x="6702425" y="287655"/>
            <a:ext cx="4140200" cy="6294120"/>
          </a:xfrm>
          <a:prstGeom prst="rect">
            <a:avLst/>
          </a:prstGeom>
          <a:noFill/>
        </p:spPr>
        <p:txBody>
          <a:bodyPr wrap="square" rtlCol="0">
            <a:spAutoFit/>
          </a:bodyPr>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楸</a:t>
            </a:r>
            <a:r>
              <a:rPr lang="zh-CN" altLang="en-US" sz="3600" b="1" dirty="0">
                <a:latin typeface="华文中宋" panose="02010600040101010101" charset="-122"/>
                <a:ea typeface="华文中宋" panose="02010600040101010101" charset="-122"/>
                <a:sym typeface="+mn-ea"/>
              </a:rPr>
              <a:t>木</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qiū</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蹒跚</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pánshān</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骷髅</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kūlóu</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怔</a:t>
            </a:r>
            <a:r>
              <a:rPr lang="zh-CN" altLang="en-US" sz="3600" b="1" dirty="0">
                <a:latin typeface="华文中宋" panose="02010600040101010101" charset="-122"/>
                <a:ea typeface="华文中宋" panose="02010600040101010101" charset="-122"/>
                <a:sym typeface="+mn-ea"/>
              </a:rPr>
              <a:t>住</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zhèng</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舀</a:t>
            </a:r>
            <a:r>
              <a:rPr lang="zh-CN" altLang="en-US" sz="3600" b="1" dirty="0">
                <a:latin typeface="华文中宋" panose="02010600040101010101" charset="-122"/>
                <a:ea typeface="华文中宋" panose="02010600040101010101" charset="-122"/>
                <a:sym typeface="+mn-ea"/>
              </a:rPr>
              <a:t>水</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yǎo</a:t>
            </a:r>
            <a:r>
              <a:rPr lang="en-US" altLang="zh-CN" sz="3600" b="1">
                <a:latin typeface="华文中宋" panose="02010600040101010101" charset="-122"/>
                <a:ea typeface="华文中宋" panose="02010600040101010101" charset="-122"/>
                <a:sym typeface="+mn-ea"/>
              </a:rPr>
              <a:t>)</a:t>
            </a:r>
            <a:endParaRPr lang="en-US" altLang="zh-CN" sz="3600" b="1">
              <a:latin typeface="华文中宋" panose="02010600040101010101" charset="-122"/>
              <a:ea typeface="华文中宋" panose="02010600040101010101" charset="-122"/>
            </a:endParaRPr>
          </a:p>
          <a:p>
            <a:pPr algn="l">
              <a:lnSpc>
                <a:spcPct val="160000"/>
              </a:lnSpc>
            </a:pPr>
            <a:r>
              <a:rPr lang="zh-CN" altLang="en-US" sz="3600" b="1" dirty="0">
                <a:latin typeface="华文中宋" panose="02010600040101010101" charset="-122"/>
                <a:ea typeface="华文中宋" panose="02010600040101010101" charset="-122"/>
                <a:sym typeface="+mn-ea"/>
              </a:rPr>
              <a:t>包身</a:t>
            </a:r>
            <a:r>
              <a:rPr lang="zh-CN" altLang="en-US" sz="3600" b="1" dirty="0">
                <a:solidFill>
                  <a:srgbClr val="FF0000"/>
                </a:solidFill>
                <a:latin typeface="华文中宋" panose="02010600040101010101" charset="-122"/>
                <a:ea typeface="华文中宋" panose="02010600040101010101" charset="-122"/>
                <a:sym typeface="+mn-ea"/>
              </a:rPr>
              <a:t>契</a:t>
            </a:r>
            <a:r>
              <a:rPr lang="en-US" altLang="zh-CN" sz="3600" b="1" dirty="0">
                <a:solidFill>
                  <a:srgbClr val="FF0000"/>
                </a:solidFill>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qì</a:t>
            </a:r>
            <a:r>
              <a:rPr lang="en-US" altLang="zh-CN" sz="3600" b="1">
                <a:latin typeface="华文中宋" panose="02010600040101010101" charset="-122"/>
                <a:ea typeface="华文中宋" panose="02010600040101010101" charset="-122"/>
                <a:sym typeface="+mn-ea"/>
              </a:rPr>
              <a:t>)</a:t>
            </a:r>
            <a:endParaRPr lang="zh-CN" altLang="en-US" sz="3600" b="1" dirty="0">
              <a:latin typeface="华文中宋" panose="02010600040101010101" charset="-122"/>
              <a:ea typeface="华文中宋" panose="02010600040101010101" charset="-122"/>
            </a:endParaRPr>
          </a:p>
          <a:p>
            <a:pPr algn="l">
              <a:lnSpc>
                <a:spcPct val="160000"/>
              </a:lnSpc>
            </a:pPr>
            <a:r>
              <a:rPr lang="zh-CN" altLang="en-US" sz="3600" b="1" dirty="0">
                <a:solidFill>
                  <a:srgbClr val="FF0000"/>
                </a:solidFill>
                <a:latin typeface="华文中宋" panose="02010600040101010101" charset="-122"/>
                <a:ea typeface="华文中宋" panose="02010600040101010101" charset="-122"/>
                <a:sym typeface="+mn-ea"/>
              </a:rPr>
              <a:t>赚</a:t>
            </a:r>
            <a:r>
              <a:rPr lang="zh-CN" altLang="en-US" sz="3600" b="1" dirty="0">
                <a:latin typeface="华文中宋" panose="02010600040101010101" charset="-122"/>
                <a:ea typeface="华文中宋" panose="02010600040101010101" charset="-122"/>
                <a:sym typeface="+mn-ea"/>
              </a:rPr>
              <a:t>钱</a:t>
            </a:r>
            <a:r>
              <a:rPr lang="en-US" altLang="zh-CN" sz="3600" b="1" dirty="0">
                <a:latin typeface="华文中宋" panose="02010600040101010101" charset="-122"/>
                <a:ea typeface="华文中宋" panose="02010600040101010101" charset="-122"/>
                <a:sym typeface="+mn-ea"/>
              </a:rPr>
              <a:t>     </a:t>
            </a:r>
            <a:r>
              <a:rPr lang="en-US" altLang="zh-CN" sz="3600" b="1" dirty="0" err="1">
                <a:latin typeface="华文中宋" panose="02010600040101010101" charset="-122"/>
                <a:ea typeface="华文中宋" panose="02010600040101010101" charset="-122"/>
                <a:sym typeface="+mn-ea"/>
              </a:rPr>
              <a:t>(</a:t>
            </a:r>
            <a:r>
              <a:rPr lang="en-US" altLang="zh-CN" sz="3600" b="1" dirty="0" err="1">
                <a:solidFill>
                  <a:srgbClr val="2518C8"/>
                </a:solidFill>
                <a:latin typeface="华文中宋" panose="02010600040101010101" charset="-122"/>
                <a:ea typeface="华文中宋" panose="02010600040101010101" charset="-122"/>
                <a:sym typeface="+mn-ea"/>
              </a:rPr>
              <a:t>zhuàn</a:t>
            </a:r>
            <a:r>
              <a:rPr lang="en-US" altLang="zh-CN" sz="3600" b="1">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47260" y="154305"/>
            <a:ext cx="2291080" cy="706755"/>
          </a:xfrm>
          <a:prstGeom prst="rect">
            <a:avLst/>
          </a:prstGeom>
          <a:noFill/>
        </p:spPr>
        <p:txBody>
          <a:bodyPr wrap="none" rtlCol="0">
            <a:spAutoFit/>
          </a:bodyPr>
          <a:p>
            <a:pPr marR="0" defTabSz="914400" fontAlgn="auto">
              <a:spcBef>
                <a:spcPts val="0"/>
              </a:spcBef>
              <a:spcAft>
                <a:spcPts val="1000"/>
              </a:spcAft>
              <a:buClrTx/>
              <a:buSzTx/>
              <a:buFont typeface="Arial" panose="020B0604020202020204" pitchFamily="34" charset="0"/>
              <a:buNone/>
            </a:pPr>
            <a:r>
              <a:rPr lang="zh-CN" altLang="en-US" sz="4000" b="1" spc="150" noProof="1" dirty="0">
                <a:solidFill>
                  <a:srgbClr val="FF0000"/>
                </a:solidFill>
                <a:latin typeface="微软雅黑" panose="020B0503020204020204" charset="-122"/>
                <a:ea typeface="微软雅黑" panose="020B0503020204020204" charset="-122"/>
                <a:cs typeface="+mn-cs"/>
                <a:sym typeface="+mn-ea"/>
              </a:rPr>
              <a:t>解释词语</a:t>
            </a:r>
            <a:endParaRPr kumimoji="0" lang="zh-CN" altLang="en-US" sz="4000" b="1" kern="1200" cap="none" spc="150" normalizeH="0" baseline="0" noProof="1" dirty="0">
              <a:solidFill>
                <a:srgbClr val="FF0000"/>
              </a:solidFill>
              <a:latin typeface="微软雅黑" panose="020B0503020204020204" charset="-122"/>
              <a:ea typeface="微软雅黑" panose="020B0503020204020204" charset="-122"/>
              <a:cs typeface="+mn-cs"/>
              <a:sym typeface="+mn-ea"/>
            </a:endParaRPr>
          </a:p>
        </p:txBody>
      </p:sp>
      <p:sp>
        <p:nvSpPr>
          <p:cNvPr id="3" name="文本框 2"/>
          <p:cNvSpPr txBox="1"/>
          <p:nvPr/>
        </p:nvSpPr>
        <p:spPr>
          <a:xfrm>
            <a:off x="1248410" y="1032510"/>
            <a:ext cx="10149205" cy="5340350"/>
          </a:xfrm>
          <a:prstGeom prst="rect">
            <a:avLst/>
          </a:prstGeom>
          <a:noFill/>
        </p:spPr>
        <p:txBody>
          <a:bodyPr wrap="square" rtlCol="0">
            <a:spAutoFit/>
          </a:bodyPr>
          <a:p>
            <a:pPr marR="0" defTabSz="914400" fontAlgn="auto">
              <a:lnSpc>
                <a:spcPct val="130000"/>
              </a:lnSpc>
              <a:spcBef>
                <a:spcPts val="0"/>
              </a:spcBef>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生杀予夺：</a:t>
            </a:r>
            <a:r>
              <a:rPr lang="zh-CN" altLang="en-US" sz="3200" b="1" spc="150" noProof="1">
                <a:solidFill>
                  <a:srgbClr val="000000"/>
                </a:solidFill>
                <a:latin typeface="华文中宋" panose="02010600040101010101" charset="-122"/>
                <a:ea typeface="华文中宋" panose="02010600040101010101" charset="-122"/>
                <a:cs typeface="+mn-cs"/>
                <a:sym typeface="+mn-ea"/>
              </a:rPr>
              <a:t>形容统治者掌握生死、赏罚的大权。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褴褛：</a:t>
            </a:r>
            <a:r>
              <a:rPr lang="zh-CN" altLang="en-US" sz="3200" b="1" spc="150" noProof="1">
                <a:solidFill>
                  <a:srgbClr val="000000"/>
                </a:solidFill>
                <a:latin typeface="华文中宋" panose="02010600040101010101" charset="-122"/>
                <a:ea typeface="华文中宋" panose="02010600040101010101" charset="-122"/>
                <a:cs typeface="+mn-cs"/>
                <a:sym typeface="+mn-ea"/>
              </a:rPr>
              <a:t>衣服破烂。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游说：</a:t>
            </a:r>
            <a:r>
              <a:rPr lang="zh-CN" altLang="en-US" sz="3200" b="1" spc="150" noProof="1">
                <a:solidFill>
                  <a:srgbClr val="000000"/>
                </a:solidFill>
                <a:latin typeface="华文中宋" panose="02010600040101010101" charset="-122"/>
                <a:ea typeface="华文中宋" panose="02010600040101010101" charset="-122"/>
                <a:cs typeface="+mn-cs"/>
                <a:sym typeface="+mn-ea"/>
              </a:rPr>
              <a:t>文中指四处活动，用谎言劝说别人。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执拗：</a:t>
            </a:r>
            <a:r>
              <a:rPr lang="zh-CN" altLang="en-US" sz="3200" b="1" spc="150" noProof="1">
                <a:solidFill>
                  <a:srgbClr val="000000"/>
                </a:solidFill>
                <a:latin typeface="华文中宋" panose="02010600040101010101" charset="-122"/>
                <a:ea typeface="华文中宋" panose="02010600040101010101" charset="-122"/>
                <a:cs typeface="+mn-cs"/>
                <a:sym typeface="+mn-ea"/>
              </a:rPr>
              <a:t>固执任性，不听从别人的意见。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蹒跚：</a:t>
            </a:r>
            <a:r>
              <a:rPr lang="zh-CN" altLang="en-US" sz="3200" b="1" spc="150" noProof="1">
                <a:solidFill>
                  <a:srgbClr val="000000"/>
                </a:solidFill>
                <a:latin typeface="华文中宋" panose="02010600040101010101" charset="-122"/>
                <a:ea typeface="华文中宋" panose="02010600040101010101" charset="-122"/>
                <a:cs typeface="+mn-cs"/>
                <a:sym typeface="+mn-ea"/>
              </a:rPr>
              <a:t>因腿脚不灵便，走路缓慢、摇摆的样子。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谄媚：</a:t>
            </a:r>
            <a:r>
              <a:rPr lang="zh-CN" altLang="en-US" sz="3200" b="1" spc="150" noProof="1">
                <a:solidFill>
                  <a:srgbClr val="000000"/>
                </a:solidFill>
                <a:latin typeface="华文中宋" panose="02010600040101010101" charset="-122"/>
                <a:ea typeface="华文中宋" panose="02010600040101010101" charset="-122"/>
                <a:cs typeface="+mn-cs"/>
                <a:sym typeface="+mn-ea"/>
              </a:rPr>
              <a:t>用卑贱的态度向人讨好。 </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endParaRPr>
          </a:p>
          <a:p>
            <a:pPr marR="0" defTabSz="914400" fontAlgn="auto">
              <a:lnSpc>
                <a:spcPct val="130000"/>
              </a:lnSpc>
              <a:spcAft>
                <a:spcPts val="1000"/>
              </a:spcAft>
              <a:buClrTx/>
              <a:buSzTx/>
              <a:buFont typeface="Arial" panose="020B0604020202020204" pitchFamily="34" charset="0"/>
              <a:buNone/>
            </a:pPr>
            <a:r>
              <a:rPr lang="zh-CN" altLang="en-US" sz="3200" b="1" spc="150" noProof="1">
                <a:solidFill>
                  <a:srgbClr val="1102D1"/>
                </a:solidFill>
                <a:latin typeface="华文中宋" panose="02010600040101010101" charset="-122"/>
                <a:ea typeface="华文中宋" panose="02010600040101010101" charset="-122"/>
                <a:cs typeface="+mn-cs"/>
                <a:sym typeface="+mn-ea"/>
              </a:rPr>
              <a:t>不假思索：</a:t>
            </a:r>
            <a:r>
              <a:rPr lang="zh-CN" altLang="en-US" sz="3200" b="1" spc="150" noProof="1">
                <a:solidFill>
                  <a:srgbClr val="000000"/>
                </a:solidFill>
                <a:latin typeface="华文中宋" panose="02010600040101010101" charset="-122"/>
                <a:ea typeface="华文中宋" panose="02010600040101010101" charset="-122"/>
                <a:cs typeface="+mn-cs"/>
                <a:sym typeface="+mn-ea"/>
              </a:rPr>
              <a:t>用不着想，形容说话做事迅速。</a:t>
            </a:r>
            <a:endParaRPr kumimoji="0" lang="zh-CN" altLang="en-US" sz="3200" b="1" kern="1200" cap="none" spc="150" normalizeH="0" baseline="0" noProof="1">
              <a:solidFill>
                <a:srgbClr val="000000"/>
              </a:solidFill>
              <a:latin typeface="华文中宋" panose="02010600040101010101" charset="-122"/>
              <a:ea typeface="华文中宋" panose="02010600040101010101"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10241"/>
          <p:cNvSpPr txBox="1"/>
          <p:nvPr/>
        </p:nvSpPr>
        <p:spPr>
          <a:xfrm>
            <a:off x="1752600" y="1295400"/>
            <a:ext cx="762000" cy="460375"/>
          </a:xfrm>
          <a:prstGeom prst="rect">
            <a:avLst/>
          </a:prstGeom>
          <a:noFill/>
          <a:ln w="9525">
            <a:noFill/>
          </a:ln>
        </p:spPr>
        <p:txBody>
          <a:bodyPr anchor="t" anchorCtr="0">
            <a:spAutoFit/>
          </a:bodyPr>
          <a:p>
            <a:pPr>
              <a:spcBef>
                <a:spcPct val="50000"/>
              </a:spcBef>
            </a:pPr>
            <a:r>
              <a:rPr lang="en-US" altLang="zh-CN" sz="2400">
                <a:latin typeface="Times New Roman" panose="02020603050405020304" pitchFamily="18" charset="0"/>
                <a:ea typeface="宋体" panose="02010600030101010101" pitchFamily="2" charset="-122"/>
              </a:rPr>
              <a:t> </a:t>
            </a:r>
            <a:endParaRPr lang="en-US" altLang="zh-CN" sz="2400">
              <a:latin typeface="Times New Roman" panose="02020603050405020304" pitchFamily="18" charset="0"/>
              <a:ea typeface="宋体" panose="02010600030101010101" pitchFamily="2" charset="-122"/>
            </a:endParaRPr>
          </a:p>
        </p:txBody>
      </p:sp>
      <p:sp>
        <p:nvSpPr>
          <p:cNvPr id="12290" name="文本框 10244"/>
          <p:cNvSpPr txBox="1"/>
          <p:nvPr/>
        </p:nvSpPr>
        <p:spPr>
          <a:xfrm>
            <a:off x="2424113" y="739775"/>
            <a:ext cx="8550275" cy="521970"/>
          </a:xfrm>
          <a:prstGeom prst="rect">
            <a:avLst/>
          </a:prstGeom>
          <a:noFill/>
          <a:ln w="9525">
            <a:noFill/>
          </a:ln>
        </p:spPr>
        <p:txBody>
          <a:bodyPr wrap="square" anchor="t" anchorCtr="0">
            <a:spAutoFit/>
          </a:bodyPr>
          <a:p>
            <a:pPr>
              <a:spcBef>
                <a:spcPct val="50000"/>
              </a:spcBef>
            </a:pPr>
            <a:r>
              <a:rPr lang="en-US" altLang="zh-CN" sz="2800" b="1" dirty="0">
                <a:solidFill>
                  <a:srgbClr val="0000FF"/>
                </a:solidFill>
                <a:latin typeface="华文中宋" panose="02010600040101010101" charset="-122"/>
                <a:ea typeface="华文中宋" panose="02010600040101010101" charset="-122"/>
              </a:rPr>
              <a:t>7—11.  </a:t>
            </a:r>
            <a:r>
              <a:rPr lang="zh-CN" altLang="en-US" sz="2800" b="1" dirty="0">
                <a:solidFill>
                  <a:srgbClr val="0000FF"/>
                </a:solidFill>
                <a:latin typeface="华文中宋" panose="02010600040101010101" charset="-122"/>
                <a:ea typeface="华文中宋" panose="02010600040101010101" charset="-122"/>
              </a:rPr>
              <a:t>包身工的来源 、身份</a:t>
            </a:r>
            <a:r>
              <a:rPr lang="en-US" altLang="zh-CN" sz="2800" b="1" dirty="0">
                <a:solidFill>
                  <a:srgbClr val="0000FF"/>
                </a:solidFill>
                <a:latin typeface="华文中宋" panose="02010600040101010101" charset="-122"/>
                <a:ea typeface="华文中宋" panose="02010600040101010101" charset="-122"/>
              </a:rPr>
              <a:t>—</a:t>
            </a:r>
            <a:r>
              <a:rPr lang="zh-CN" altLang="en-US" sz="2800" b="1" dirty="0">
                <a:solidFill>
                  <a:srgbClr val="0000FF"/>
                </a:solidFill>
                <a:latin typeface="华文中宋" panose="02010600040101010101" charset="-122"/>
                <a:ea typeface="华文中宋" panose="02010600040101010101" charset="-122"/>
              </a:rPr>
              <a:t>包身工制度的形成</a:t>
            </a:r>
            <a:endParaRPr lang="zh-CN" altLang="en-US" sz="2800" b="1">
              <a:solidFill>
                <a:srgbClr val="0000FF"/>
              </a:solidFill>
              <a:latin typeface="华文中宋" panose="02010600040101010101" charset="-122"/>
              <a:ea typeface="华文中宋" panose="02010600040101010101" charset="-122"/>
            </a:endParaRPr>
          </a:p>
        </p:txBody>
      </p:sp>
      <p:sp>
        <p:nvSpPr>
          <p:cNvPr id="12291" name="文本框 10247"/>
          <p:cNvSpPr txBox="1"/>
          <p:nvPr/>
        </p:nvSpPr>
        <p:spPr>
          <a:xfrm>
            <a:off x="2351088" y="2781300"/>
            <a:ext cx="8112125" cy="521970"/>
          </a:xfrm>
          <a:prstGeom prst="rect">
            <a:avLst/>
          </a:prstGeom>
          <a:noFill/>
          <a:ln w="9525">
            <a:noFill/>
          </a:ln>
        </p:spPr>
        <p:txBody>
          <a:bodyPr wrap="square" anchor="t" anchorCtr="0">
            <a:spAutoFit/>
          </a:bodyPr>
          <a:p>
            <a:pPr>
              <a:spcBef>
                <a:spcPct val="50000"/>
              </a:spcBef>
            </a:pPr>
            <a:r>
              <a:rPr lang="en-US" altLang="zh-CN" sz="2800" b="1" dirty="0">
                <a:latin typeface="华文中宋" panose="02010600040101010101" charset="-122"/>
                <a:ea typeface="华文中宋" panose="02010600040101010101" charset="-122"/>
              </a:rPr>
              <a:t>23—32. </a:t>
            </a:r>
            <a:r>
              <a:rPr lang="zh-CN" altLang="en-US" sz="2800" b="1" dirty="0">
                <a:latin typeface="华文中宋" panose="02010600040101010101" charset="-122"/>
                <a:ea typeface="华文中宋" panose="02010600040101010101" charset="-122"/>
              </a:rPr>
              <a:t>（</a:t>
            </a:r>
            <a:r>
              <a:rPr lang="zh-CN" altLang="en-US" sz="2800" b="1">
                <a:latin typeface="华文中宋" panose="02010600040101010101" charset="-122"/>
                <a:ea typeface="华文中宋" panose="02010600040101010101" charset="-122"/>
              </a:rPr>
              <a:t>五点）上工            恶劣的劳动条件</a:t>
            </a:r>
            <a:endParaRPr lang="zh-CN" altLang="en-US" sz="2800" b="1">
              <a:latin typeface="华文中宋" panose="02010600040101010101" charset="-122"/>
              <a:ea typeface="华文中宋" panose="02010600040101010101" charset="-122"/>
            </a:endParaRPr>
          </a:p>
        </p:txBody>
      </p:sp>
      <p:sp>
        <p:nvSpPr>
          <p:cNvPr id="12293" name="文本框 10249"/>
          <p:cNvSpPr txBox="1"/>
          <p:nvPr/>
        </p:nvSpPr>
        <p:spPr>
          <a:xfrm>
            <a:off x="2362200" y="4556125"/>
            <a:ext cx="8058150" cy="521970"/>
          </a:xfrm>
          <a:prstGeom prst="rect">
            <a:avLst/>
          </a:prstGeom>
          <a:noFill/>
          <a:ln w="9525">
            <a:noFill/>
          </a:ln>
        </p:spPr>
        <p:txBody>
          <a:bodyPr wrap="square" anchor="t" anchorCtr="0">
            <a:spAutoFit/>
          </a:bodyPr>
          <a:p>
            <a:pPr>
              <a:spcBef>
                <a:spcPct val="50000"/>
              </a:spcBef>
            </a:pPr>
            <a:r>
              <a:rPr lang="en-US" altLang="zh-CN" sz="2800" b="1" dirty="0">
                <a:latin typeface="华文中宋" panose="02010600040101010101" charset="-122"/>
                <a:ea typeface="华文中宋" panose="02010600040101010101" charset="-122"/>
              </a:rPr>
              <a:t>35—47. </a:t>
            </a:r>
            <a:r>
              <a:rPr lang="zh-CN" altLang="en-US" sz="2800" b="1" dirty="0">
                <a:latin typeface="华文中宋" panose="02010600040101010101" charset="-122"/>
                <a:ea typeface="华文中宋" panose="02010600040101010101" charset="-122"/>
              </a:rPr>
              <a:t>（</a:t>
            </a:r>
            <a:r>
              <a:rPr lang="zh-CN" altLang="en-US" sz="2800" b="1">
                <a:latin typeface="华文中宋" panose="02010600040101010101" charset="-122"/>
                <a:ea typeface="华文中宋" panose="02010600040101010101" charset="-122"/>
              </a:rPr>
              <a:t>十七点）放工。     </a:t>
            </a:r>
            <a:r>
              <a:rPr lang="zh-CN" altLang="en-US" sz="2800" b="1" dirty="0">
                <a:latin typeface="华文中宋" panose="02010600040101010101" charset="-122"/>
                <a:ea typeface="华文中宋" panose="02010600040101010101" charset="-122"/>
              </a:rPr>
              <a:t>榨干最后一滴血汗</a:t>
            </a:r>
            <a:endParaRPr lang="zh-CN" altLang="en-US" sz="2800" b="1" dirty="0">
              <a:latin typeface="华文中宋" panose="02010600040101010101" charset="-122"/>
              <a:ea typeface="华文中宋" panose="02010600040101010101" charset="-122"/>
            </a:endParaRPr>
          </a:p>
        </p:txBody>
      </p:sp>
      <p:sp>
        <p:nvSpPr>
          <p:cNvPr id="12294" name="左大括号 10252"/>
          <p:cNvSpPr/>
          <p:nvPr/>
        </p:nvSpPr>
        <p:spPr>
          <a:xfrm>
            <a:off x="1523683" y="552450"/>
            <a:ext cx="306387" cy="5472113"/>
          </a:xfrm>
          <a:prstGeom prst="leftBrace">
            <a:avLst>
              <a:gd name="adj1" fmla="val 105093"/>
              <a:gd name="adj2" fmla="val 50000"/>
            </a:avLst>
          </a:prstGeom>
          <a:noFill/>
          <a:ln w="28575" cap="flat" cmpd="sng">
            <a:solidFill>
              <a:srgbClr val="00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flipH="1">
            <a:off x="708660" y="1675130"/>
            <a:ext cx="815340" cy="3476625"/>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包</a:t>
            </a:r>
            <a:endParaRPr lang="zh-CN" altLang="en-US" sz="4400" b="1">
              <a:solidFill>
                <a:srgbClr val="FF0000"/>
              </a:solidFill>
              <a:latin typeface="微软雅黑" panose="020B0503020204020204" charset="-122"/>
              <a:ea typeface="微软雅黑" panose="020B0503020204020204" charset="-122"/>
            </a:endParaRPr>
          </a:p>
          <a:p>
            <a:endParaRPr lang="zh-CN" altLang="en-US" sz="4400" b="1">
              <a:solidFill>
                <a:srgbClr val="FF0000"/>
              </a:solidFill>
              <a:latin typeface="微软雅黑" panose="020B0503020204020204" charset="-122"/>
              <a:ea typeface="微软雅黑" panose="020B0503020204020204" charset="-122"/>
            </a:endParaRPr>
          </a:p>
          <a:p>
            <a:r>
              <a:rPr lang="zh-CN" altLang="en-US" sz="4400" b="1">
                <a:solidFill>
                  <a:srgbClr val="FF0000"/>
                </a:solidFill>
                <a:latin typeface="微软雅黑" panose="020B0503020204020204" charset="-122"/>
                <a:ea typeface="微软雅黑" panose="020B0503020204020204" charset="-122"/>
              </a:rPr>
              <a:t>身</a:t>
            </a:r>
            <a:endParaRPr lang="zh-CN" altLang="en-US" sz="4400" b="1">
              <a:solidFill>
                <a:srgbClr val="FF0000"/>
              </a:solidFill>
              <a:latin typeface="微软雅黑" panose="020B0503020204020204" charset="-122"/>
              <a:ea typeface="微软雅黑" panose="020B0503020204020204" charset="-122"/>
            </a:endParaRPr>
          </a:p>
          <a:p>
            <a:endParaRPr lang="zh-CN" altLang="en-US" sz="4400" b="1">
              <a:solidFill>
                <a:srgbClr val="FF0000"/>
              </a:solidFill>
              <a:latin typeface="微软雅黑" panose="020B0503020204020204" charset="-122"/>
              <a:ea typeface="微软雅黑" panose="020B0503020204020204" charset="-122"/>
            </a:endParaRPr>
          </a:p>
          <a:p>
            <a:r>
              <a:rPr lang="zh-CN" altLang="en-US" sz="4400" b="1">
                <a:solidFill>
                  <a:srgbClr val="FF0000"/>
                </a:solidFill>
                <a:latin typeface="微软雅黑" panose="020B0503020204020204" charset="-122"/>
                <a:ea typeface="微软雅黑" panose="020B0503020204020204" charset="-122"/>
              </a:rPr>
              <a:t>工</a:t>
            </a:r>
            <a:endParaRPr lang="zh-CN" altLang="en-US" sz="4400" b="1">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2424113" y="273050"/>
            <a:ext cx="8050212" cy="521970"/>
          </a:xfrm>
          <a:prstGeom prst="rect">
            <a:avLst/>
          </a:prstGeom>
          <a:noFill/>
          <a:ln w="9525">
            <a:noFill/>
          </a:ln>
        </p:spPr>
        <p:txBody>
          <a:bodyPr wrap="square" anchor="t" anchorCtr="0">
            <a:spAutoFit/>
          </a:bodyPr>
          <a:p>
            <a:r>
              <a:rPr lang="en-US" altLang="zh-CN" sz="2800" b="1">
                <a:latin typeface="华文中宋" panose="02010600040101010101" charset="-122"/>
                <a:ea typeface="华文中宋" panose="02010600040101010101" charset="-122"/>
              </a:rPr>
              <a:t>1—6     </a:t>
            </a:r>
            <a:r>
              <a:rPr lang="zh-CN" altLang="en-US" sz="2800" b="1">
                <a:latin typeface="华文中宋" panose="02010600040101010101" charset="-122"/>
                <a:ea typeface="华文中宋" panose="02010600040101010101" charset="-122"/>
              </a:rPr>
              <a:t>（四点一刻）起身      恶劣的住宿条件</a:t>
            </a:r>
            <a:endParaRPr lang="zh-CN" altLang="en-US" sz="2800" b="1">
              <a:latin typeface="华文中宋" panose="02010600040101010101" charset="-122"/>
              <a:ea typeface="华文中宋" panose="02010600040101010101" charset="-122"/>
            </a:endParaRPr>
          </a:p>
        </p:txBody>
      </p:sp>
      <p:sp>
        <p:nvSpPr>
          <p:cNvPr id="4" name="文本框 3"/>
          <p:cNvSpPr txBox="1"/>
          <p:nvPr/>
        </p:nvSpPr>
        <p:spPr>
          <a:xfrm>
            <a:off x="2362200" y="1295400"/>
            <a:ext cx="8058150" cy="521970"/>
          </a:xfrm>
          <a:prstGeom prst="rect">
            <a:avLst/>
          </a:prstGeom>
          <a:noFill/>
          <a:ln w="9525">
            <a:noFill/>
          </a:ln>
        </p:spPr>
        <p:txBody>
          <a:bodyPr wrap="square" anchor="t" anchorCtr="0">
            <a:spAutoFit/>
          </a:bodyPr>
          <a:p>
            <a:r>
              <a:rPr lang="en-US" altLang="zh-CN" sz="2800" b="1">
                <a:latin typeface="华文中宋" panose="02010600040101010101" charset="-122"/>
                <a:ea typeface="华文中宋" panose="02010600040101010101" charset="-122"/>
              </a:rPr>
              <a:t>12—14 </a:t>
            </a:r>
            <a:r>
              <a:rPr lang="zh-CN" altLang="en-US" sz="2800" b="1">
                <a:latin typeface="华文中宋" panose="02010600040101010101" charset="-122"/>
                <a:ea typeface="华文中宋" panose="02010600040101010101" charset="-122"/>
              </a:rPr>
              <a:t>（四点半后）早餐      恶劣的饮食条件</a:t>
            </a:r>
            <a:endParaRPr lang="zh-CN" altLang="en-US" sz="2800" b="1">
              <a:latin typeface="华文中宋" panose="02010600040101010101" charset="-122"/>
              <a:ea typeface="华文中宋" panose="02010600040101010101" charset="-122"/>
            </a:endParaRPr>
          </a:p>
        </p:txBody>
      </p:sp>
      <p:sp>
        <p:nvSpPr>
          <p:cNvPr id="7" name="文本框 6"/>
          <p:cNvSpPr txBox="1"/>
          <p:nvPr/>
        </p:nvSpPr>
        <p:spPr>
          <a:xfrm>
            <a:off x="2362200" y="5289550"/>
            <a:ext cx="9132570" cy="953135"/>
          </a:xfrm>
          <a:prstGeom prst="rect">
            <a:avLst/>
          </a:prstGeom>
          <a:noFill/>
        </p:spPr>
        <p:txBody>
          <a:bodyPr wrap="none" rtlCol="0">
            <a:spAutoFit/>
          </a:bodyPr>
          <a:p>
            <a:pPr algn="l"/>
            <a:r>
              <a:rPr lang="en-US" altLang="zh-CN" sz="2800" b="1">
                <a:latin typeface="华文中宋" panose="02010600040101010101" charset="-122"/>
                <a:ea typeface="华文中宋" panose="02010600040101010101" charset="-122"/>
                <a:sym typeface="+mn-ea"/>
              </a:rPr>
              <a:t>48—50  </a:t>
            </a:r>
            <a:r>
              <a:rPr lang="zh-CN" altLang="en-US" sz="2800" b="1">
                <a:latin typeface="华文中宋" panose="02010600040101010101" charset="-122"/>
                <a:ea typeface="华文中宋" panose="02010600040101010101" charset="-122"/>
                <a:sym typeface="+mn-ea"/>
              </a:rPr>
              <a:t>黎明的到来，毕竟是无法抗拒的</a:t>
            </a:r>
            <a:r>
              <a:rPr lang="en-US" altLang="zh-CN" sz="2800" b="1">
                <a:latin typeface="华文中宋" panose="02010600040101010101" charset="-122"/>
                <a:ea typeface="华文中宋" panose="02010600040101010101" charset="-122"/>
                <a:sym typeface="+mn-ea"/>
              </a:rPr>
              <a:t>——</a:t>
            </a:r>
            <a:r>
              <a:rPr lang="zh-CN" altLang="en-US" sz="2800" b="1">
                <a:latin typeface="华文中宋" panose="02010600040101010101" charset="-122"/>
                <a:ea typeface="华文中宋" panose="02010600040101010101" charset="-122"/>
                <a:sym typeface="+mn-ea"/>
              </a:rPr>
              <a:t>包身工制度</a:t>
            </a:r>
            <a:endParaRPr lang="zh-CN" altLang="en-US" sz="2800" b="1">
              <a:latin typeface="华文中宋" panose="02010600040101010101" charset="-122"/>
              <a:ea typeface="华文中宋" panose="02010600040101010101" charset="-122"/>
            </a:endParaRPr>
          </a:p>
          <a:p>
            <a:pPr algn="l"/>
            <a:r>
              <a:rPr lang="zh-CN" altLang="en-US" sz="2800" b="1">
                <a:latin typeface="华文中宋" panose="02010600040101010101" charset="-122"/>
                <a:ea typeface="华文中宋" panose="02010600040101010101" charset="-122"/>
                <a:sym typeface="+mn-ea"/>
              </a:rPr>
              <a:t> </a:t>
            </a:r>
            <a:r>
              <a:rPr lang="en-US" altLang="zh-CN" sz="2800" b="1">
                <a:latin typeface="华文中宋" panose="02010600040101010101" charset="-122"/>
                <a:ea typeface="华文中宋" panose="02010600040101010101" charset="-122"/>
                <a:sym typeface="+mn-ea"/>
              </a:rPr>
              <a:t>            </a:t>
            </a:r>
            <a:r>
              <a:rPr lang="zh-CN" altLang="en-US" sz="2800" b="1">
                <a:latin typeface="华文中宋" panose="02010600040101010101" charset="-122"/>
                <a:ea typeface="华文中宋" panose="02010600040101010101" charset="-122"/>
                <a:sym typeface="+mn-ea"/>
              </a:rPr>
              <a:t>的必然灭亡</a:t>
            </a:r>
            <a:endParaRPr lang="zh-CN" altLang="en-US" sz="2800" b="1">
              <a:latin typeface="华文中宋" panose="02010600040101010101" charset="-122"/>
              <a:ea typeface="华文中宋" panose="02010600040101010101" charset="-122"/>
            </a:endParaRPr>
          </a:p>
        </p:txBody>
      </p:sp>
      <p:sp>
        <p:nvSpPr>
          <p:cNvPr id="8" name="文本框 7"/>
          <p:cNvSpPr txBox="1"/>
          <p:nvPr/>
        </p:nvSpPr>
        <p:spPr>
          <a:xfrm>
            <a:off x="2388235" y="3521075"/>
            <a:ext cx="8902700" cy="823595"/>
          </a:xfrm>
          <a:prstGeom prst="rect">
            <a:avLst/>
          </a:prstGeom>
          <a:noFill/>
        </p:spPr>
        <p:txBody>
          <a:bodyPr wrap="square" rtlCol="0" anchor="t">
            <a:spAutoFit/>
          </a:bodyPr>
          <a:p>
            <a:pPr>
              <a:lnSpc>
                <a:spcPct val="60000"/>
              </a:lnSpc>
              <a:spcBef>
                <a:spcPct val="50000"/>
              </a:spcBef>
            </a:pPr>
            <a:r>
              <a:rPr lang="en-US" altLang="zh-CN" sz="2800" b="1" dirty="0">
                <a:solidFill>
                  <a:srgbClr val="0000FF"/>
                </a:solidFill>
                <a:latin typeface="华文中宋" panose="02010600040101010101" charset="-122"/>
                <a:ea typeface="华文中宋" panose="02010600040101010101" charset="-122"/>
                <a:sym typeface="+mn-ea"/>
              </a:rPr>
              <a:t>33—34. </a:t>
            </a:r>
            <a:r>
              <a:rPr lang="zh-CN" altLang="en-US" sz="2800" b="1" dirty="0">
                <a:solidFill>
                  <a:srgbClr val="0000FF"/>
                </a:solidFill>
                <a:latin typeface="华文中宋" panose="02010600040101010101" charset="-122"/>
                <a:ea typeface="华文中宋" panose="02010600040101010101" charset="-122"/>
                <a:sym typeface="+mn-ea"/>
              </a:rPr>
              <a:t>在中国的日本纱厂飞跃的膨大</a:t>
            </a:r>
            <a:r>
              <a:rPr lang="en-US" altLang="zh-CN" sz="2800" b="1" dirty="0">
                <a:solidFill>
                  <a:srgbClr val="0000FF"/>
                </a:solidFill>
                <a:latin typeface="华文中宋" panose="02010600040101010101" charset="-122"/>
                <a:ea typeface="华文中宋" panose="02010600040101010101" charset="-122"/>
                <a:sym typeface="+mn-ea"/>
              </a:rPr>
              <a:t>——</a:t>
            </a:r>
            <a:r>
              <a:rPr lang="zh-CN" altLang="en-US" sz="2800" b="1" dirty="0">
                <a:solidFill>
                  <a:srgbClr val="0000FF"/>
                </a:solidFill>
                <a:latin typeface="华文中宋" panose="02010600040101010101" charset="-122"/>
                <a:ea typeface="华文中宋" panose="02010600040101010101" charset="-122"/>
                <a:sym typeface="+mn-ea"/>
              </a:rPr>
              <a:t>包身工制度</a:t>
            </a:r>
            <a:endParaRPr lang="zh-CN" altLang="en-US" sz="2800" b="1" dirty="0">
              <a:solidFill>
                <a:srgbClr val="0000FF"/>
              </a:solidFill>
              <a:latin typeface="华文中宋" panose="02010600040101010101" charset="-122"/>
              <a:ea typeface="华文中宋" panose="02010600040101010101" charset="-122"/>
              <a:sym typeface="+mn-ea"/>
            </a:endParaRPr>
          </a:p>
          <a:p>
            <a:pPr>
              <a:lnSpc>
                <a:spcPct val="60000"/>
              </a:lnSpc>
              <a:spcBef>
                <a:spcPct val="50000"/>
              </a:spcBef>
            </a:pPr>
            <a:r>
              <a:rPr lang="en-US" altLang="zh-CN" sz="2800" b="1" dirty="0">
                <a:solidFill>
                  <a:srgbClr val="0000FF"/>
                </a:solidFill>
                <a:latin typeface="华文中宋" panose="02010600040101010101" charset="-122"/>
                <a:ea typeface="华文中宋" panose="02010600040101010101" charset="-122"/>
                <a:sym typeface="+mn-ea"/>
              </a:rPr>
              <a:t>             </a:t>
            </a:r>
            <a:r>
              <a:rPr lang="zh-CN" altLang="en-US" sz="2800" b="1" dirty="0">
                <a:solidFill>
                  <a:srgbClr val="0000FF"/>
                </a:solidFill>
                <a:latin typeface="华文中宋" panose="02010600040101010101" charset="-122"/>
                <a:ea typeface="华文中宋" panose="02010600040101010101" charset="-122"/>
                <a:sym typeface="+mn-ea"/>
              </a:rPr>
              <a:t>的膨胀</a:t>
            </a:r>
            <a:endParaRPr lang="zh-CN" altLang="en-US" sz="2800" b="1" dirty="0">
              <a:solidFill>
                <a:srgbClr val="0000FF"/>
              </a:solidFill>
              <a:latin typeface="华文中宋" panose="02010600040101010101" charset="-122"/>
              <a:ea typeface="华文中宋" panose="02010600040101010101" charset="-122"/>
              <a:sym typeface="+mn-ea"/>
            </a:endParaRPr>
          </a:p>
        </p:txBody>
      </p:sp>
      <p:sp>
        <p:nvSpPr>
          <p:cNvPr id="9" name="文本框 8"/>
          <p:cNvSpPr txBox="1"/>
          <p:nvPr/>
        </p:nvSpPr>
        <p:spPr>
          <a:xfrm>
            <a:off x="2351405" y="1772920"/>
            <a:ext cx="8976360" cy="953135"/>
          </a:xfrm>
          <a:prstGeom prst="rect">
            <a:avLst/>
          </a:prstGeom>
          <a:noFill/>
        </p:spPr>
        <p:txBody>
          <a:bodyPr wrap="square" rtlCol="0" anchor="t">
            <a:spAutoFit/>
          </a:bodyPr>
          <a:p>
            <a:r>
              <a:rPr lang="en-US" altLang="zh-CN" sz="2800" b="1">
                <a:solidFill>
                  <a:srgbClr val="1102D1"/>
                </a:solidFill>
                <a:latin typeface="华文中宋" panose="02010600040101010101" charset="-122"/>
                <a:ea typeface="华文中宋" panose="02010600040101010101" charset="-122"/>
                <a:sym typeface="+mn-ea"/>
              </a:rPr>
              <a:t>15—22  </a:t>
            </a:r>
            <a:r>
              <a:rPr lang="zh-CN" altLang="en-US" sz="2800" b="1">
                <a:solidFill>
                  <a:srgbClr val="1102D1"/>
                </a:solidFill>
                <a:latin typeface="华文中宋" panose="02010600040101010101" charset="-122"/>
                <a:ea typeface="华文中宋" panose="02010600040101010101" charset="-122"/>
                <a:sym typeface="+mn-ea"/>
              </a:rPr>
              <a:t>帝国主义雇佣包身工的原因</a:t>
            </a:r>
            <a:r>
              <a:rPr lang="en-US" altLang="zh-CN" sz="2800" b="1">
                <a:solidFill>
                  <a:srgbClr val="1102D1"/>
                </a:solidFill>
                <a:latin typeface="华文中宋" panose="02010600040101010101" charset="-122"/>
                <a:ea typeface="华文中宋" panose="02010600040101010101" charset="-122"/>
                <a:sym typeface="+mn-ea"/>
              </a:rPr>
              <a:t>——</a:t>
            </a:r>
            <a:r>
              <a:rPr lang="zh-CN" altLang="en-US" sz="2800" b="1">
                <a:solidFill>
                  <a:srgbClr val="1102D1"/>
                </a:solidFill>
                <a:latin typeface="华文中宋" panose="02010600040101010101" charset="-122"/>
                <a:ea typeface="华文中宋" panose="02010600040101010101" charset="-122"/>
                <a:sym typeface="+mn-ea"/>
              </a:rPr>
              <a:t>包身工制度的</a:t>
            </a:r>
            <a:r>
              <a:rPr lang="en-US" altLang="zh-CN" sz="2800" b="1">
                <a:solidFill>
                  <a:srgbClr val="1102D1"/>
                </a:solidFill>
                <a:latin typeface="华文中宋" panose="02010600040101010101" charset="-122"/>
                <a:ea typeface="华文中宋" panose="02010600040101010101" charset="-122"/>
                <a:sym typeface="+mn-ea"/>
              </a:rPr>
              <a:t>    </a:t>
            </a:r>
            <a:endParaRPr lang="en-US" altLang="zh-CN" sz="2800" b="1">
              <a:solidFill>
                <a:srgbClr val="1102D1"/>
              </a:solidFill>
              <a:latin typeface="华文中宋" panose="02010600040101010101" charset="-122"/>
              <a:ea typeface="华文中宋" panose="02010600040101010101" charset="-122"/>
              <a:sym typeface="+mn-ea"/>
            </a:endParaRPr>
          </a:p>
          <a:p>
            <a:r>
              <a:rPr lang="en-US" altLang="zh-CN" sz="2800" b="1">
                <a:solidFill>
                  <a:srgbClr val="1102D1"/>
                </a:solidFill>
                <a:latin typeface="华文中宋" panose="02010600040101010101" charset="-122"/>
                <a:ea typeface="华文中宋" panose="02010600040101010101" charset="-122"/>
                <a:sym typeface="+mn-ea"/>
              </a:rPr>
              <a:t>             </a:t>
            </a:r>
            <a:r>
              <a:rPr lang="zh-CN" altLang="en-US" sz="2800" b="1">
                <a:solidFill>
                  <a:srgbClr val="1102D1"/>
                </a:solidFill>
                <a:latin typeface="华文中宋" panose="02010600040101010101" charset="-122"/>
                <a:ea typeface="华文中宋" panose="02010600040101010101" charset="-122"/>
                <a:sym typeface="+mn-ea"/>
              </a:rPr>
              <a:t>发展</a:t>
            </a:r>
            <a:endParaRPr lang="zh-CN" altLang="en-US" sz="2800" b="1">
              <a:solidFill>
                <a:srgbClr val="1102D1"/>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12294"/>
                                        </p:tgtEl>
                                        <p:attrNameLst>
                                          <p:attrName>style.visibility</p:attrName>
                                        </p:attrNameLst>
                                      </p:cBhvr>
                                      <p:to>
                                        <p:strVal val="visible"/>
                                      </p:to>
                                    </p:set>
                                    <p:anim calcmode="lin" valueType="num">
                                      <p:cBhvr>
                                        <p:cTn id="12" dur="1000" fill="hold"/>
                                        <p:tgtEl>
                                          <p:spTgt spid="12294"/>
                                        </p:tgtEl>
                                        <p:attrNameLst>
                                          <p:attrName>ppt_x</p:attrName>
                                        </p:attrNameLst>
                                      </p:cBhvr>
                                      <p:tavLst>
                                        <p:tav tm="0">
                                          <p:val>
                                            <p:strVal val="#ppt_x"/>
                                          </p:val>
                                        </p:tav>
                                        <p:tav tm="100000">
                                          <p:val>
                                            <p:strVal val="#ppt_x"/>
                                          </p:val>
                                        </p:tav>
                                      </p:tavLst>
                                    </p:anim>
                                    <p:anim calcmode="lin" valueType="num">
                                      <p:cBhvr>
                                        <p:cTn id="13" dur="1000" fill="hold"/>
                                        <p:tgtEl>
                                          <p:spTgt spid="12294"/>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3">
                                            <p:txEl>
                                              <p:charRg st="0" end="30"/>
                                            </p:txEl>
                                          </p:spTgt>
                                        </p:tgtEl>
                                        <p:attrNameLst>
                                          <p:attrName>style.visibility</p:attrName>
                                        </p:attrNameLst>
                                      </p:cBhvr>
                                      <p:to>
                                        <p:strVal val="visible"/>
                                      </p:to>
                                    </p:set>
                                    <p:anim calcmode="lin" valueType="num">
                                      <p:cBhvr>
                                        <p:cTn id="17" dur="1000" fill="hold"/>
                                        <p:tgtEl>
                                          <p:spTgt spid="3">
                                            <p:txEl>
                                              <p:charRg st="0" end="30"/>
                                            </p:txEl>
                                          </p:spTgt>
                                        </p:tgtEl>
                                        <p:attrNameLst>
                                          <p:attrName>ppt_w</p:attrName>
                                        </p:attrNameLst>
                                      </p:cBhvr>
                                      <p:tavLst>
                                        <p:tav tm="0">
                                          <p:val>
                                            <p:strVal val="#ppt_w*0.70"/>
                                          </p:val>
                                        </p:tav>
                                        <p:tav tm="100000">
                                          <p:val>
                                            <p:strVal val="#ppt_w"/>
                                          </p:val>
                                        </p:tav>
                                      </p:tavLst>
                                    </p:anim>
                                    <p:anim calcmode="lin" valueType="num">
                                      <p:cBhvr>
                                        <p:cTn id="18" dur="1000" fill="hold"/>
                                        <p:tgtEl>
                                          <p:spTgt spid="3">
                                            <p:txEl>
                                              <p:charRg st="0" end="30"/>
                                            </p:txEl>
                                          </p:spTgt>
                                        </p:tgtEl>
                                        <p:attrNameLst>
                                          <p:attrName>ppt_h</p:attrName>
                                        </p:attrNameLst>
                                      </p:cBhvr>
                                      <p:tavLst>
                                        <p:tav tm="0">
                                          <p:val>
                                            <p:strVal val="#ppt_h"/>
                                          </p:val>
                                        </p:tav>
                                        <p:tav tm="100000">
                                          <p:val>
                                            <p:strVal val="#ppt_h"/>
                                          </p:val>
                                        </p:tav>
                                      </p:tavLst>
                                    </p:anim>
                                    <p:animEffect transition="in" filter="fade">
                                      <p:cBhvr>
                                        <p:cTn id="19" dur="1000"/>
                                        <p:tgtEl>
                                          <p:spTgt spid="3">
                                            <p:txEl>
                                              <p:charRg st="0" end="30"/>
                                            </p:txEl>
                                          </p:spTgt>
                                        </p:tgtEl>
                                      </p:cBhvr>
                                    </p:animEffect>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12290">
                                            <p:txEl>
                                              <p:charRg st="0" end="27"/>
                                            </p:txEl>
                                          </p:spTgt>
                                        </p:tgtEl>
                                        <p:attrNameLst>
                                          <p:attrName>style.visibility</p:attrName>
                                        </p:attrNameLst>
                                      </p:cBhvr>
                                      <p:to>
                                        <p:strVal val="visible"/>
                                      </p:to>
                                    </p:set>
                                    <p:anim calcmode="lin" valueType="num">
                                      <p:cBhvr>
                                        <p:cTn id="23" dur="1000" fill="hold"/>
                                        <p:tgtEl>
                                          <p:spTgt spid="12290">
                                            <p:txEl>
                                              <p:charRg st="0" end="27"/>
                                            </p:txEl>
                                          </p:spTgt>
                                        </p:tgtEl>
                                        <p:attrNameLst>
                                          <p:attrName>ppt_w</p:attrName>
                                        </p:attrNameLst>
                                      </p:cBhvr>
                                      <p:tavLst>
                                        <p:tav tm="0">
                                          <p:val>
                                            <p:strVal val="#ppt_w*0.70"/>
                                          </p:val>
                                        </p:tav>
                                        <p:tav tm="100000">
                                          <p:val>
                                            <p:strVal val="#ppt_w"/>
                                          </p:val>
                                        </p:tav>
                                      </p:tavLst>
                                    </p:anim>
                                    <p:anim calcmode="lin" valueType="num">
                                      <p:cBhvr>
                                        <p:cTn id="24" dur="1000" fill="hold"/>
                                        <p:tgtEl>
                                          <p:spTgt spid="12290">
                                            <p:txEl>
                                              <p:charRg st="0" end="27"/>
                                            </p:txEl>
                                          </p:spTgt>
                                        </p:tgtEl>
                                        <p:attrNameLst>
                                          <p:attrName>ppt_h</p:attrName>
                                        </p:attrNameLst>
                                      </p:cBhvr>
                                      <p:tavLst>
                                        <p:tav tm="0">
                                          <p:val>
                                            <p:strVal val="#ppt_h"/>
                                          </p:val>
                                        </p:tav>
                                        <p:tav tm="100000">
                                          <p:val>
                                            <p:strVal val="#ppt_h"/>
                                          </p:val>
                                        </p:tav>
                                      </p:tavLst>
                                    </p:anim>
                                    <p:animEffect transition="in" filter="fade">
                                      <p:cBhvr>
                                        <p:cTn id="25" dur="1000"/>
                                        <p:tgtEl>
                                          <p:spTgt spid="12290">
                                            <p:txEl>
                                              <p:charRg st="0" end="27"/>
                                            </p:txEl>
                                          </p:spTgt>
                                        </p:tgtEl>
                                      </p:cBhvr>
                                    </p:animEffect>
                                  </p:childTnLst>
                                </p:cTn>
                              </p:par>
                            </p:childTnLst>
                          </p:cTn>
                        </p:par>
                        <p:par>
                          <p:cTn id="26" fill="hold">
                            <p:stCondLst>
                              <p:cond delay="4000"/>
                            </p:stCondLst>
                            <p:childTnLst>
                              <p:par>
                                <p:cTn id="27" presetID="55" presetClass="entr" presetSubtype="0" fill="hold" nodeType="afterEffect">
                                  <p:stCondLst>
                                    <p:cond delay="0"/>
                                  </p:stCondLst>
                                  <p:childTnLst>
                                    <p:set>
                                      <p:cBhvr>
                                        <p:cTn id="28" dur="1" fill="hold">
                                          <p:stCondLst>
                                            <p:cond delay="0"/>
                                          </p:stCondLst>
                                        </p:cTn>
                                        <p:tgtEl>
                                          <p:spTgt spid="4">
                                            <p:txEl>
                                              <p:charRg st="0" end="28"/>
                                            </p:txEl>
                                          </p:spTgt>
                                        </p:tgtEl>
                                        <p:attrNameLst>
                                          <p:attrName>style.visibility</p:attrName>
                                        </p:attrNameLst>
                                      </p:cBhvr>
                                      <p:to>
                                        <p:strVal val="visible"/>
                                      </p:to>
                                    </p:set>
                                    <p:anim calcmode="lin" valueType="num">
                                      <p:cBhvr>
                                        <p:cTn id="29" dur="1000" fill="hold"/>
                                        <p:tgtEl>
                                          <p:spTgt spid="4">
                                            <p:txEl>
                                              <p:charRg st="0" end="28"/>
                                            </p:txEl>
                                          </p:spTgt>
                                        </p:tgtEl>
                                        <p:attrNameLst>
                                          <p:attrName>ppt_w</p:attrName>
                                        </p:attrNameLst>
                                      </p:cBhvr>
                                      <p:tavLst>
                                        <p:tav tm="0">
                                          <p:val>
                                            <p:strVal val="#ppt_w*0.70"/>
                                          </p:val>
                                        </p:tav>
                                        <p:tav tm="100000">
                                          <p:val>
                                            <p:strVal val="#ppt_w"/>
                                          </p:val>
                                        </p:tav>
                                      </p:tavLst>
                                    </p:anim>
                                    <p:anim calcmode="lin" valueType="num">
                                      <p:cBhvr>
                                        <p:cTn id="30" dur="1000" fill="hold"/>
                                        <p:tgtEl>
                                          <p:spTgt spid="4">
                                            <p:txEl>
                                              <p:charRg st="0" end="28"/>
                                            </p:txEl>
                                          </p:spTgt>
                                        </p:tgtEl>
                                        <p:attrNameLst>
                                          <p:attrName>ppt_h</p:attrName>
                                        </p:attrNameLst>
                                      </p:cBhvr>
                                      <p:tavLst>
                                        <p:tav tm="0">
                                          <p:val>
                                            <p:strVal val="#ppt_h"/>
                                          </p:val>
                                        </p:tav>
                                        <p:tav tm="100000">
                                          <p:val>
                                            <p:strVal val="#ppt_h"/>
                                          </p:val>
                                        </p:tav>
                                      </p:tavLst>
                                    </p:anim>
                                    <p:animEffect transition="in" filter="fade">
                                      <p:cBhvr>
                                        <p:cTn id="31" dur="1000"/>
                                        <p:tgtEl>
                                          <p:spTgt spid="4">
                                            <p:txEl>
                                              <p:charRg st="0" end="28"/>
                                            </p:txEl>
                                          </p:spTgt>
                                        </p:tgtEl>
                                      </p:cBhvr>
                                    </p:animEffect>
                                  </p:childTnLst>
                                </p:cTn>
                              </p:par>
                            </p:childTnLst>
                          </p:cTn>
                        </p:par>
                        <p:par>
                          <p:cTn id="32" fill="hold">
                            <p:stCondLst>
                              <p:cond delay="5000"/>
                            </p:stCondLst>
                            <p:childTnLst>
                              <p:par>
                                <p:cTn id="33" presetID="5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strVal val="#ppt_w*0.70"/>
                                          </p:val>
                                        </p:tav>
                                        <p:tav tm="100000">
                                          <p:val>
                                            <p:strVal val="#ppt_w"/>
                                          </p:val>
                                        </p:tav>
                                      </p:tavLst>
                                    </p:anim>
                                    <p:anim calcmode="lin" valueType="num">
                                      <p:cBhvr>
                                        <p:cTn id="36" dur="1000" fill="hold"/>
                                        <p:tgtEl>
                                          <p:spTgt spid="9"/>
                                        </p:tgtEl>
                                        <p:attrNameLst>
                                          <p:attrName>ppt_h</p:attrName>
                                        </p:attrNameLst>
                                      </p:cBhvr>
                                      <p:tavLst>
                                        <p:tav tm="0">
                                          <p:val>
                                            <p:strVal val="#ppt_h"/>
                                          </p:val>
                                        </p:tav>
                                        <p:tav tm="100000">
                                          <p:val>
                                            <p:strVal val="#ppt_h"/>
                                          </p:val>
                                        </p:tav>
                                      </p:tavLst>
                                    </p:anim>
                                    <p:animEffect transition="in" filter="fade">
                                      <p:cBhvr>
                                        <p:cTn id="37" dur="1000"/>
                                        <p:tgtEl>
                                          <p:spTgt spid="9"/>
                                        </p:tgtEl>
                                      </p:cBhvr>
                                    </p:animEffect>
                                  </p:childTnLst>
                                </p:cTn>
                              </p:par>
                            </p:childTnLst>
                          </p:cTn>
                        </p:par>
                        <p:par>
                          <p:cTn id="38" fill="hold">
                            <p:stCondLst>
                              <p:cond delay="6000"/>
                            </p:stCondLst>
                            <p:childTnLst>
                              <p:par>
                                <p:cTn id="39" presetID="55" presetClass="entr" presetSubtype="0" fill="hold" nodeType="afterEffect">
                                  <p:stCondLst>
                                    <p:cond delay="0"/>
                                  </p:stCondLst>
                                  <p:childTnLst>
                                    <p:set>
                                      <p:cBhvr>
                                        <p:cTn id="40" dur="1" fill="hold">
                                          <p:stCondLst>
                                            <p:cond delay="0"/>
                                          </p:stCondLst>
                                        </p:cTn>
                                        <p:tgtEl>
                                          <p:spTgt spid="12291">
                                            <p:txEl>
                                              <p:charRg st="0" end="14"/>
                                            </p:txEl>
                                          </p:spTgt>
                                        </p:tgtEl>
                                        <p:attrNameLst>
                                          <p:attrName>style.visibility</p:attrName>
                                        </p:attrNameLst>
                                      </p:cBhvr>
                                      <p:to>
                                        <p:strVal val="visible"/>
                                      </p:to>
                                    </p:set>
                                    <p:anim calcmode="lin" valueType="num">
                                      <p:cBhvr>
                                        <p:cTn id="41" dur="1000" fill="hold"/>
                                        <p:tgtEl>
                                          <p:spTgt spid="12291">
                                            <p:txEl>
                                              <p:charRg st="0" end="14"/>
                                            </p:txEl>
                                          </p:spTgt>
                                        </p:tgtEl>
                                        <p:attrNameLst>
                                          <p:attrName>ppt_w</p:attrName>
                                        </p:attrNameLst>
                                      </p:cBhvr>
                                      <p:tavLst>
                                        <p:tav tm="0">
                                          <p:val>
                                            <p:strVal val="#ppt_w*0.70"/>
                                          </p:val>
                                        </p:tav>
                                        <p:tav tm="100000">
                                          <p:val>
                                            <p:strVal val="#ppt_w"/>
                                          </p:val>
                                        </p:tav>
                                      </p:tavLst>
                                    </p:anim>
                                    <p:anim calcmode="lin" valueType="num">
                                      <p:cBhvr>
                                        <p:cTn id="42" dur="1000" fill="hold"/>
                                        <p:tgtEl>
                                          <p:spTgt spid="12291">
                                            <p:txEl>
                                              <p:charRg st="0" end="14"/>
                                            </p:txEl>
                                          </p:spTgt>
                                        </p:tgtEl>
                                        <p:attrNameLst>
                                          <p:attrName>ppt_h</p:attrName>
                                        </p:attrNameLst>
                                      </p:cBhvr>
                                      <p:tavLst>
                                        <p:tav tm="0">
                                          <p:val>
                                            <p:strVal val="#ppt_h"/>
                                          </p:val>
                                        </p:tav>
                                        <p:tav tm="100000">
                                          <p:val>
                                            <p:strVal val="#ppt_h"/>
                                          </p:val>
                                        </p:tav>
                                      </p:tavLst>
                                    </p:anim>
                                    <p:animEffect transition="in" filter="fade">
                                      <p:cBhvr>
                                        <p:cTn id="43" dur="1000"/>
                                        <p:tgtEl>
                                          <p:spTgt spid="12291">
                                            <p:txEl>
                                              <p:charRg st="0" end="14"/>
                                            </p:txEl>
                                          </p:spTgt>
                                        </p:tgtEl>
                                      </p:cBhvr>
                                    </p:animEffect>
                                  </p:childTnLst>
                                </p:cTn>
                              </p:par>
                            </p:childTnLst>
                          </p:cTn>
                        </p:par>
                        <p:par>
                          <p:cTn id="44" fill="hold">
                            <p:stCondLst>
                              <p:cond delay="7000"/>
                            </p:stCondLst>
                            <p:childTnLst>
                              <p:par>
                                <p:cTn id="45" presetID="55"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strVal val="#ppt_w*0.70"/>
                                          </p:val>
                                        </p:tav>
                                        <p:tav tm="100000">
                                          <p:val>
                                            <p:strVal val="#ppt_w"/>
                                          </p:val>
                                        </p:tav>
                                      </p:tavLst>
                                    </p:anim>
                                    <p:anim calcmode="lin" valueType="num">
                                      <p:cBhvr>
                                        <p:cTn id="48" dur="1000" fill="hold"/>
                                        <p:tgtEl>
                                          <p:spTgt spid="8"/>
                                        </p:tgtEl>
                                        <p:attrNameLst>
                                          <p:attrName>ppt_h</p:attrName>
                                        </p:attrNameLst>
                                      </p:cBhvr>
                                      <p:tavLst>
                                        <p:tav tm="0">
                                          <p:val>
                                            <p:strVal val="#ppt_h"/>
                                          </p:val>
                                        </p:tav>
                                        <p:tav tm="100000">
                                          <p:val>
                                            <p:strVal val="#ppt_h"/>
                                          </p:val>
                                        </p:tav>
                                      </p:tavLst>
                                    </p:anim>
                                    <p:animEffect transition="in" filter="fade">
                                      <p:cBhvr>
                                        <p:cTn id="49" dur="1000"/>
                                        <p:tgtEl>
                                          <p:spTgt spid="8"/>
                                        </p:tgtEl>
                                      </p:cBhvr>
                                    </p:animEffect>
                                  </p:childTnLst>
                                </p:cTn>
                              </p:par>
                            </p:childTnLst>
                          </p:cTn>
                        </p:par>
                        <p:par>
                          <p:cTn id="50" fill="hold">
                            <p:stCondLst>
                              <p:cond delay="8000"/>
                            </p:stCondLst>
                            <p:childTnLst>
                              <p:par>
                                <p:cTn id="51" presetID="55" presetClass="entr" presetSubtype="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 calcmode="lin" valueType="num">
                                      <p:cBhvr>
                                        <p:cTn id="53" dur="1000" fill="hold"/>
                                        <p:tgtEl>
                                          <p:spTgt spid="12293"/>
                                        </p:tgtEl>
                                        <p:attrNameLst>
                                          <p:attrName>ppt_w</p:attrName>
                                        </p:attrNameLst>
                                      </p:cBhvr>
                                      <p:tavLst>
                                        <p:tav tm="0">
                                          <p:val>
                                            <p:strVal val="#ppt_w*0.70"/>
                                          </p:val>
                                        </p:tav>
                                        <p:tav tm="100000">
                                          <p:val>
                                            <p:strVal val="#ppt_w"/>
                                          </p:val>
                                        </p:tav>
                                      </p:tavLst>
                                    </p:anim>
                                    <p:anim calcmode="lin" valueType="num">
                                      <p:cBhvr>
                                        <p:cTn id="54" dur="1000" fill="hold"/>
                                        <p:tgtEl>
                                          <p:spTgt spid="12293"/>
                                        </p:tgtEl>
                                        <p:attrNameLst>
                                          <p:attrName>ppt_h</p:attrName>
                                        </p:attrNameLst>
                                      </p:cBhvr>
                                      <p:tavLst>
                                        <p:tav tm="0">
                                          <p:val>
                                            <p:strVal val="#ppt_h"/>
                                          </p:val>
                                        </p:tav>
                                        <p:tav tm="100000">
                                          <p:val>
                                            <p:strVal val="#ppt_h"/>
                                          </p:val>
                                        </p:tav>
                                      </p:tavLst>
                                    </p:anim>
                                    <p:animEffect transition="in" filter="fade">
                                      <p:cBhvr>
                                        <p:cTn id="55" dur="1000"/>
                                        <p:tgtEl>
                                          <p:spTgt spid="12293"/>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p:cTn id="60" dur="1000" fill="hold"/>
                                        <p:tgtEl>
                                          <p:spTgt spid="7"/>
                                        </p:tgtEl>
                                        <p:attrNameLst>
                                          <p:attrName>ppt_w</p:attrName>
                                        </p:attrNameLst>
                                      </p:cBhvr>
                                      <p:tavLst>
                                        <p:tav tm="0">
                                          <p:val>
                                            <p:strVal val="#ppt_w*0.70"/>
                                          </p:val>
                                        </p:tav>
                                        <p:tav tm="100000">
                                          <p:val>
                                            <p:strVal val="#ppt_w"/>
                                          </p:val>
                                        </p:tav>
                                      </p:tavLst>
                                    </p:anim>
                                    <p:anim calcmode="lin" valueType="num">
                                      <p:cBhvr>
                                        <p:cTn id="61" dur="1000" fill="hold"/>
                                        <p:tgtEl>
                                          <p:spTgt spid="7"/>
                                        </p:tgtEl>
                                        <p:attrNameLst>
                                          <p:attrName>ppt_h</p:attrName>
                                        </p:attrNameLst>
                                      </p:cBhvr>
                                      <p:tavLst>
                                        <p:tav tm="0">
                                          <p:val>
                                            <p:strVal val="#ppt_h"/>
                                          </p:val>
                                        </p:tav>
                                        <p:tav tm="100000">
                                          <p:val>
                                            <p:strVal val="#ppt_h"/>
                                          </p:val>
                                        </p:tav>
                                      </p:tavLst>
                                    </p:anim>
                                    <p:animEffect transition="in" filter="fade">
                                      <p:cBhvr>
                                        <p:cTn id="6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ldLvl="0" animBg="1"/>
      <p:bldP spid="12293" grpId="0" bldLvl="0" animBg="1"/>
      <p:bldP spid="2" grpId="0"/>
      <p:bldP spid="9" grpId="0"/>
      <p:bldP spid="8"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pic>
        <p:nvPicPr>
          <p:cNvPr id="354" name="21-1A.EPS" descr="id:2147497859;FounderCES"/>
          <p:cNvPicPr>
            <a:picLocks noChangeAspect="1"/>
          </p:cNvPicPr>
          <p:nvPr/>
        </p:nvPicPr>
        <p:blipFill>
          <a:blip r:embed="rId1"/>
          <a:stretch>
            <a:fillRect/>
          </a:stretch>
        </p:blipFill>
        <p:spPr>
          <a:xfrm>
            <a:off x="359410" y="245110"/>
            <a:ext cx="11473180" cy="636778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54"/>
                                        </p:tgtEl>
                                        <p:attrNameLst>
                                          <p:attrName>style.visibility</p:attrName>
                                        </p:attrNameLst>
                                      </p:cBhvr>
                                      <p:to>
                                        <p:strVal val="visible"/>
                                      </p:to>
                                    </p:set>
                                    <p:anim calcmode="lin" valueType="num">
                                      <p:cBhvr>
                                        <p:cTn id="7" dur="1000" fill="hold"/>
                                        <p:tgtEl>
                                          <p:spTgt spid="354"/>
                                        </p:tgtEl>
                                        <p:attrNameLst>
                                          <p:attrName>ppt_w</p:attrName>
                                        </p:attrNameLst>
                                      </p:cBhvr>
                                      <p:tavLst>
                                        <p:tav tm="0">
                                          <p:val>
                                            <p:strVal val="#ppt_w*0.70"/>
                                          </p:val>
                                        </p:tav>
                                        <p:tav tm="100000">
                                          <p:val>
                                            <p:strVal val="#ppt_w"/>
                                          </p:val>
                                        </p:tav>
                                      </p:tavLst>
                                    </p:anim>
                                    <p:anim calcmode="lin" valueType="num">
                                      <p:cBhvr>
                                        <p:cTn id="8" dur="1000" fill="hold"/>
                                        <p:tgtEl>
                                          <p:spTgt spid="354"/>
                                        </p:tgtEl>
                                        <p:attrNameLst>
                                          <p:attrName>ppt_h</p:attrName>
                                        </p:attrNameLst>
                                      </p:cBhvr>
                                      <p:tavLst>
                                        <p:tav tm="0">
                                          <p:val>
                                            <p:strVal val="#ppt_h"/>
                                          </p:val>
                                        </p:tav>
                                        <p:tav tm="100000">
                                          <p:val>
                                            <p:strVal val="#ppt_h"/>
                                          </p:val>
                                        </p:tav>
                                      </p:tavLst>
                                    </p:anim>
                                    <p:animEffect transition="in" filter="fade">
                                      <p:cBhvr>
                                        <p:cTn id="9" dur="10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5905" y="769620"/>
            <a:ext cx="11680190" cy="5939155"/>
          </a:xfrm>
          <a:prstGeom prst="rect">
            <a:avLst/>
          </a:prstGeom>
          <a:noFill/>
          <a:ln w="9525">
            <a:noFill/>
          </a:ln>
        </p:spPr>
        <p:txBody>
          <a:bodyPr wrap="square">
            <a:spAutoFit/>
          </a:bodyPr>
          <a:p>
            <a:pPr indent="0"/>
            <a:r>
              <a:rPr lang="zh-CN" sz="2400" b="1">
                <a:solidFill>
                  <a:srgbClr val="FF0000"/>
                </a:solidFill>
                <a:latin typeface="华文中宋" panose="02010600040101010101" charset="-122"/>
                <a:ea typeface="华文中宋" panose="02010600040101010101" charset="-122"/>
                <a:cs typeface="华文中宋" panose="02010600040101010101" charset="-122"/>
              </a:rPr>
              <a:t>第一部分(1─8自然段)：</a:t>
            </a:r>
            <a:r>
              <a:rPr lang="zh-CN" sz="2400" b="1">
                <a:solidFill>
                  <a:srgbClr val="2518C8"/>
                </a:solidFill>
                <a:latin typeface="华文中宋" panose="02010600040101010101" charset="-122"/>
                <a:ea typeface="华文中宋" panose="02010600040101010101" charset="-122"/>
                <a:cs typeface="华文中宋" panose="02010600040101010101" charset="-122"/>
              </a:rPr>
              <a:t>记叙包身工悲惨的日常生活和包身工制度形成的社会原因。</a:t>
            </a:r>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1．包身工清晨起身的情景，介绍恶劣的住宿条件。(1─5自然段)  </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0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2．包身工的来历和身份，说明包身工制度的产生。(6─8自然段)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00B0F0"/>
                </a:solidFill>
                <a:latin typeface="华文中宋" panose="02010600040101010101" charset="-122"/>
                <a:ea typeface="华文中宋" panose="02010600040101010101" charset="-122"/>
                <a:cs typeface="华文中宋" panose="02010600040101010101" charset="-122"/>
              </a:rPr>
              <a:t>第一部分和第二部分之间用表示时间的词语“四点半之后”衔接。</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FF0000"/>
                </a:solidFill>
                <a:latin typeface="华文中宋" panose="02010600040101010101" charset="-122"/>
                <a:ea typeface="华文中宋" panose="02010600040101010101" charset="-122"/>
                <a:cs typeface="华文中宋" panose="02010600040101010101" charset="-122"/>
              </a:rPr>
              <a:t>第二部分(9-17自然段)：</a:t>
            </a:r>
            <a:r>
              <a:rPr lang="zh-CN" sz="2400" b="1">
                <a:solidFill>
                  <a:srgbClr val="2518C8"/>
                </a:solidFill>
                <a:latin typeface="华文中宋" panose="02010600040101010101" charset="-122"/>
                <a:ea typeface="华文中宋" panose="02010600040101010101" charset="-122"/>
                <a:cs typeface="华文中宋" panose="02010600040101010101" charset="-122"/>
              </a:rPr>
              <a:t>记叙包身工早餐的情景，并论及包身工制度的发展。</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1．写包身工吃早餐的情景，介绍恶劣的饮食条件。(9─11自然段)  </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0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2．帝国主义雇佣包身工的三大原因：可靠、安全、价廉，说明包身工制度的发展。(12─17自然段)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00B0F0"/>
                </a:solidFill>
                <a:latin typeface="华文中宋" panose="02010600040101010101" charset="-122"/>
                <a:ea typeface="华文中宋" panose="02010600040101010101" charset="-122"/>
                <a:cs typeface="华文中宋" panose="02010600040101010101" charset="-122"/>
              </a:rPr>
              <a:t>第二部分和第三部分之间用表示时间的词语“五点钟”衔接。</a:t>
            </a:r>
            <a:endParaRPr lang="zh-CN" sz="2000" b="1">
              <a:solidFill>
                <a:srgbClr val="00B0F0"/>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FF0000"/>
                </a:solidFill>
                <a:latin typeface="华文中宋" panose="02010600040101010101" charset="-122"/>
                <a:ea typeface="华文中宋" panose="02010600040101010101" charset="-122"/>
                <a:cs typeface="华文中宋" panose="02010600040101010101" charset="-122"/>
              </a:rPr>
              <a:t>第三部分(18─25自然段)：</a:t>
            </a:r>
            <a:r>
              <a:rPr lang="zh-CN" sz="2400" b="1">
                <a:solidFill>
                  <a:srgbClr val="2518C8"/>
                </a:solidFill>
                <a:latin typeface="华文中宋" panose="02010600040101010101" charset="-122"/>
                <a:ea typeface="华文中宋" panose="02010600040101010101" charset="-122"/>
                <a:cs typeface="华文中宋" panose="02010600040101010101" charset="-122"/>
              </a:rPr>
              <a:t>记叙包身工上工的情景，揭露帝国主义工厂对于工人阶级的残酷剥削。</a:t>
            </a:r>
            <a:endParaRPr lang="zh-CN" sz="2400" b="1">
              <a:solidFill>
                <a:srgbClr val="2518C8"/>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1．写包身工上班劳动的情景。(18─23自然段)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0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2．说明帝国主义由于利用包身工这种廉价的劳动力而获得巨额利润。(24─25自然段)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FF0000"/>
                </a:solidFill>
                <a:latin typeface="华文中宋" panose="02010600040101010101" charset="-122"/>
                <a:ea typeface="华文中宋" panose="02010600040101010101" charset="-122"/>
                <a:cs typeface="华文中宋" panose="02010600040101010101" charset="-122"/>
              </a:rPr>
              <a:t>第四部分(26─33自然段)：</a:t>
            </a:r>
            <a:r>
              <a:rPr lang="zh-CN" sz="2400" b="1">
                <a:solidFill>
                  <a:srgbClr val="2518C8"/>
                </a:solidFill>
                <a:latin typeface="华文中宋" panose="02010600040101010101" charset="-122"/>
                <a:ea typeface="华文中宋" panose="02010600040101010101" charset="-122"/>
                <a:cs typeface="华文中宋" panose="02010600040101010101" charset="-122"/>
              </a:rPr>
              <a:t>沉痛概述包身工的悲惨遭遇，愤怒控诉野蛮的吃人制度，并指出黎明即将到来。──全文的总结</a:t>
            </a:r>
            <a:endParaRPr lang="zh-CN" sz="2400" b="1">
              <a:solidFill>
                <a:srgbClr val="2518C8"/>
              </a:solidFill>
              <a:latin typeface="华文中宋" panose="02010600040101010101" charset="-122"/>
              <a:ea typeface="华文中宋" panose="02010600040101010101" charset="-122"/>
              <a:cs typeface="华文中宋" panose="02010600040101010101" charset="-122"/>
            </a:endParaRPr>
          </a:p>
          <a:p>
            <a:pPr indent="0"/>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 1．以“芦柴棒”为例，说明包身工的悲惨遭遇。(26─30自然段)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0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2．用墨鸭作比喻，揭露、控诉野蛮、残酷的包身工制度。(31自然段) </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0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000" b="1">
                <a:solidFill>
                  <a:srgbClr val="1E1E1E"/>
                </a:solidFill>
                <a:latin typeface="华文中宋" panose="02010600040101010101" charset="-122"/>
                <a:ea typeface="华文中宋" panose="02010600040101010101" charset="-122"/>
                <a:cs typeface="华文中宋" panose="02010600040101010101" charset="-122"/>
              </a:rPr>
              <a:t>    </a:t>
            </a:r>
            <a:r>
              <a:rPr lang="zh-CN" sz="2000" b="1">
                <a:solidFill>
                  <a:srgbClr val="1E1E1E"/>
                </a:solidFill>
                <a:latin typeface="华文中宋" panose="02010600040101010101" charset="-122"/>
                <a:ea typeface="华文中宋" panose="02010600040101010101" charset="-122"/>
                <a:cs typeface="华文中宋" panose="02010600040101010101" charset="-122"/>
              </a:rPr>
              <a:t>3．指出黑暗即将过去，黎明定会到来。(32─33自然段)</a:t>
            </a:r>
            <a:endParaRPr lang="zh-CN" sz="20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519295" y="124460"/>
            <a:ext cx="2938145" cy="645160"/>
          </a:xfrm>
          <a:prstGeom prst="rect">
            <a:avLst/>
          </a:prstGeom>
          <a:noFill/>
        </p:spPr>
        <p:txBody>
          <a:bodyPr wrap="square" rtlCol="0">
            <a:spAutoFit/>
          </a:bodyPr>
          <a:p>
            <a:r>
              <a:rPr lang="zh-CN" altLang="en-US" sz="3600" b="1">
                <a:solidFill>
                  <a:srgbClr val="FF0000"/>
                </a:solidFill>
              </a:rPr>
              <a:t>理清课文脉络</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100">
                                            <p:txEl>
                                              <p:pRg st="6" end="6"/>
                                            </p:txEl>
                                          </p:spTgt>
                                        </p:tgtEl>
                                        <p:attrNameLst>
                                          <p:attrName>style.visibility</p:attrName>
                                        </p:attrNameLst>
                                      </p:cBhvr>
                                      <p:to>
                                        <p:strVal val="visible"/>
                                      </p:to>
                                    </p:set>
                                    <p:anim calcmode="lin" valueType="num">
                                      <p:cBhvr>
                                        <p:cTn id="48" dur="1000" fill="hold"/>
                                        <p:tgtEl>
                                          <p:spTgt spid="100">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100">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100">
                                            <p:txEl>
                                              <p:pRg st="6" end="6"/>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100">
                                            <p:txEl>
                                              <p:pRg st="7" end="7"/>
                                            </p:txEl>
                                          </p:spTgt>
                                        </p:tgtEl>
                                        <p:attrNameLst>
                                          <p:attrName>style.visibility</p:attrName>
                                        </p:attrNameLst>
                                      </p:cBhvr>
                                      <p:to>
                                        <p:strVal val="visible"/>
                                      </p:to>
                                    </p:set>
                                    <p:anim calcmode="lin" valueType="num">
                                      <p:cBhvr>
                                        <p:cTn id="54" dur="1000" fill="hold"/>
                                        <p:tgtEl>
                                          <p:spTgt spid="100">
                                            <p:txEl>
                                              <p:pRg st="7" end="7"/>
                                            </p:txEl>
                                          </p:spTgt>
                                        </p:tgtEl>
                                        <p:attrNameLst>
                                          <p:attrName>ppt_w</p:attrName>
                                        </p:attrNameLst>
                                      </p:cBhvr>
                                      <p:tavLst>
                                        <p:tav tm="0">
                                          <p:val>
                                            <p:strVal val="#ppt_w*0.70"/>
                                          </p:val>
                                        </p:tav>
                                        <p:tav tm="100000">
                                          <p:val>
                                            <p:strVal val="#ppt_w"/>
                                          </p:val>
                                        </p:tav>
                                      </p:tavLst>
                                    </p:anim>
                                    <p:anim calcmode="lin" valueType="num">
                                      <p:cBhvr>
                                        <p:cTn id="55" dur="1000" fill="hold"/>
                                        <p:tgtEl>
                                          <p:spTgt spid="100">
                                            <p:txEl>
                                              <p:pRg st="7" end="7"/>
                                            </p:txEl>
                                          </p:spTgt>
                                        </p:tgtEl>
                                        <p:attrNameLst>
                                          <p:attrName>ppt_h</p:attrName>
                                        </p:attrNameLst>
                                      </p:cBhvr>
                                      <p:tavLst>
                                        <p:tav tm="0">
                                          <p:val>
                                            <p:strVal val="#ppt_h"/>
                                          </p:val>
                                        </p:tav>
                                        <p:tav tm="100000">
                                          <p:val>
                                            <p:strVal val="#ppt_h"/>
                                          </p:val>
                                        </p:tav>
                                      </p:tavLst>
                                    </p:anim>
                                    <p:animEffect transition="in" filter="fade">
                                      <p:cBhvr>
                                        <p:cTn id="56" dur="1000"/>
                                        <p:tgtEl>
                                          <p:spTgt spid="100">
                                            <p:txEl>
                                              <p:pRg st="7" end="7"/>
                                            </p:txEl>
                                          </p:spTgt>
                                        </p:tgtEl>
                                      </p:cBhvr>
                                    </p:animEffect>
                                  </p:childTnLst>
                                </p:cTn>
                              </p:par>
                            </p:childTnLst>
                          </p:cTn>
                        </p:par>
                        <p:par>
                          <p:cTn id="57" fill="hold">
                            <p:stCondLst>
                              <p:cond delay="9000"/>
                            </p:stCondLst>
                            <p:childTnLst>
                              <p:par>
                                <p:cTn id="58" presetID="55" presetClass="entr" presetSubtype="0" fill="hold" nodeType="afterEffect">
                                  <p:stCondLst>
                                    <p:cond delay="0"/>
                                  </p:stCondLst>
                                  <p:childTnLst>
                                    <p:set>
                                      <p:cBhvr>
                                        <p:cTn id="59" dur="1" fill="hold">
                                          <p:stCondLst>
                                            <p:cond delay="0"/>
                                          </p:stCondLst>
                                        </p:cTn>
                                        <p:tgtEl>
                                          <p:spTgt spid="100">
                                            <p:txEl>
                                              <p:pRg st="8" end="8"/>
                                            </p:txEl>
                                          </p:spTgt>
                                        </p:tgtEl>
                                        <p:attrNameLst>
                                          <p:attrName>style.visibility</p:attrName>
                                        </p:attrNameLst>
                                      </p:cBhvr>
                                      <p:to>
                                        <p:strVal val="visible"/>
                                      </p:to>
                                    </p:set>
                                    <p:anim calcmode="lin" valueType="num">
                                      <p:cBhvr>
                                        <p:cTn id="60" dur="1000" fill="hold"/>
                                        <p:tgtEl>
                                          <p:spTgt spid="100">
                                            <p:txEl>
                                              <p:pRg st="8" end="8"/>
                                            </p:txEl>
                                          </p:spTgt>
                                        </p:tgtEl>
                                        <p:attrNameLst>
                                          <p:attrName>ppt_w</p:attrName>
                                        </p:attrNameLst>
                                      </p:cBhvr>
                                      <p:tavLst>
                                        <p:tav tm="0">
                                          <p:val>
                                            <p:strVal val="#ppt_w*0.70"/>
                                          </p:val>
                                        </p:tav>
                                        <p:tav tm="100000">
                                          <p:val>
                                            <p:strVal val="#ppt_w"/>
                                          </p:val>
                                        </p:tav>
                                      </p:tavLst>
                                    </p:anim>
                                    <p:anim calcmode="lin" valueType="num">
                                      <p:cBhvr>
                                        <p:cTn id="61" dur="1000" fill="hold"/>
                                        <p:tgtEl>
                                          <p:spTgt spid="100">
                                            <p:txEl>
                                              <p:pRg st="8" end="8"/>
                                            </p:txEl>
                                          </p:spTgt>
                                        </p:tgtEl>
                                        <p:attrNameLst>
                                          <p:attrName>ppt_h</p:attrName>
                                        </p:attrNameLst>
                                      </p:cBhvr>
                                      <p:tavLst>
                                        <p:tav tm="0">
                                          <p:val>
                                            <p:strVal val="#ppt_h"/>
                                          </p:val>
                                        </p:tav>
                                        <p:tav tm="100000">
                                          <p:val>
                                            <p:strVal val="#ppt_h"/>
                                          </p:val>
                                        </p:tav>
                                      </p:tavLst>
                                    </p:anim>
                                    <p:animEffect transition="in" filter="fade">
                                      <p:cBhvr>
                                        <p:cTn id="62" dur="1000"/>
                                        <p:tgtEl>
                                          <p:spTgt spid="100">
                                            <p:txEl>
                                              <p:pRg st="8" end="8"/>
                                            </p:txEl>
                                          </p:spTgt>
                                        </p:tgtEl>
                                      </p:cBhvr>
                                    </p:animEffect>
                                  </p:childTnLst>
                                </p:cTn>
                              </p:par>
                            </p:childTnLst>
                          </p:cTn>
                        </p:par>
                        <p:par>
                          <p:cTn id="63" fill="hold">
                            <p:stCondLst>
                              <p:cond delay="10000"/>
                            </p:stCondLst>
                            <p:childTnLst>
                              <p:par>
                                <p:cTn id="64" presetID="55" presetClass="entr" presetSubtype="0" fill="hold" nodeType="afterEffect">
                                  <p:stCondLst>
                                    <p:cond delay="0"/>
                                  </p:stCondLst>
                                  <p:childTnLst>
                                    <p:set>
                                      <p:cBhvr>
                                        <p:cTn id="65" dur="1" fill="hold">
                                          <p:stCondLst>
                                            <p:cond delay="0"/>
                                          </p:stCondLst>
                                        </p:cTn>
                                        <p:tgtEl>
                                          <p:spTgt spid="100">
                                            <p:txEl>
                                              <p:pRg st="9" end="9"/>
                                            </p:txEl>
                                          </p:spTgt>
                                        </p:tgtEl>
                                        <p:attrNameLst>
                                          <p:attrName>style.visibility</p:attrName>
                                        </p:attrNameLst>
                                      </p:cBhvr>
                                      <p:to>
                                        <p:strVal val="visible"/>
                                      </p:to>
                                    </p:set>
                                    <p:anim calcmode="lin" valueType="num">
                                      <p:cBhvr>
                                        <p:cTn id="66" dur="1000" fill="hold"/>
                                        <p:tgtEl>
                                          <p:spTgt spid="100">
                                            <p:txEl>
                                              <p:pRg st="9" end="9"/>
                                            </p:txEl>
                                          </p:spTgt>
                                        </p:tgtEl>
                                        <p:attrNameLst>
                                          <p:attrName>ppt_w</p:attrName>
                                        </p:attrNameLst>
                                      </p:cBhvr>
                                      <p:tavLst>
                                        <p:tav tm="0">
                                          <p:val>
                                            <p:strVal val="#ppt_w*0.70"/>
                                          </p:val>
                                        </p:tav>
                                        <p:tav tm="100000">
                                          <p:val>
                                            <p:strVal val="#ppt_w"/>
                                          </p:val>
                                        </p:tav>
                                      </p:tavLst>
                                    </p:anim>
                                    <p:anim calcmode="lin" valueType="num">
                                      <p:cBhvr>
                                        <p:cTn id="67" dur="1000" fill="hold"/>
                                        <p:tgtEl>
                                          <p:spTgt spid="100">
                                            <p:txEl>
                                              <p:pRg st="9" end="9"/>
                                            </p:txEl>
                                          </p:spTgt>
                                        </p:tgtEl>
                                        <p:attrNameLst>
                                          <p:attrName>ppt_h</p:attrName>
                                        </p:attrNameLst>
                                      </p:cBhvr>
                                      <p:tavLst>
                                        <p:tav tm="0">
                                          <p:val>
                                            <p:strVal val="#ppt_h"/>
                                          </p:val>
                                        </p:tav>
                                        <p:tav tm="100000">
                                          <p:val>
                                            <p:strVal val="#ppt_h"/>
                                          </p:val>
                                        </p:tav>
                                      </p:tavLst>
                                    </p:anim>
                                    <p:animEffect transition="in" filter="fade">
                                      <p:cBhvr>
                                        <p:cTn id="68" dur="1000"/>
                                        <p:tgtEl>
                                          <p:spTgt spid="100">
                                            <p:txEl>
                                              <p:pRg st="9" end="9"/>
                                            </p:txEl>
                                          </p:spTgt>
                                        </p:tgtEl>
                                      </p:cBhvr>
                                    </p:animEffect>
                                  </p:childTnLst>
                                </p:cTn>
                              </p:par>
                            </p:childTnLst>
                          </p:cTn>
                        </p:par>
                        <p:par>
                          <p:cTn id="69" fill="hold">
                            <p:stCondLst>
                              <p:cond delay="11000"/>
                            </p:stCondLst>
                            <p:childTnLst>
                              <p:par>
                                <p:cTn id="70" presetID="55" presetClass="entr" presetSubtype="0" fill="hold" nodeType="afterEffect">
                                  <p:stCondLst>
                                    <p:cond delay="0"/>
                                  </p:stCondLst>
                                  <p:childTnLst>
                                    <p:set>
                                      <p:cBhvr>
                                        <p:cTn id="71" dur="1" fill="hold">
                                          <p:stCondLst>
                                            <p:cond delay="0"/>
                                          </p:stCondLst>
                                        </p:cTn>
                                        <p:tgtEl>
                                          <p:spTgt spid="100">
                                            <p:txEl>
                                              <p:pRg st="10" end="10"/>
                                            </p:txEl>
                                          </p:spTgt>
                                        </p:tgtEl>
                                        <p:attrNameLst>
                                          <p:attrName>style.visibility</p:attrName>
                                        </p:attrNameLst>
                                      </p:cBhvr>
                                      <p:to>
                                        <p:strVal val="visible"/>
                                      </p:to>
                                    </p:set>
                                    <p:anim calcmode="lin" valueType="num">
                                      <p:cBhvr>
                                        <p:cTn id="72" dur="1000" fill="hold"/>
                                        <p:tgtEl>
                                          <p:spTgt spid="100">
                                            <p:txEl>
                                              <p:pRg st="10" end="10"/>
                                            </p:txEl>
                                          </p:spTgt>
                                        </p:tgtEl>
                                        <p:attrNameLst>
                                          <p:attrName>ppt_w</p:attrName>
                                        </p:attrNameLst>
                                      </p:cBhvr>
                                      <p:tavLst>
                                        <p:tav tm="0">
                                          <p:val>
                                            <p:strVal val="#ppt_w*0.70"/>
                                          </p:val>
                                        </p:tav>
                                        <p:tav tm="100000">
                                          <p:val>
                                            <p:strVal val="#ppt_w"/>
                                          </p:val>
                                        </p:tav>
                                      </p:tavLst>
                                    </p:anim>
                                    <p:anim calcmode="lin" valueType="num">
                                      <p:cBhvr>
                                        <p:cTn id="73" dur="1000" fill="hold"/>
                                        <p:tgtEl>
                                          <p:spTgt spid="100">
                                            <p:txEl>
                                              <p:pRg st="10" end="10"/>
                                            </p:txEl>
                                          </p:spTgt>
                                        </p:tgtEl>
                                        <p:attrNameLst>
                                          <p:attrName>ppt_h</p:attrName>
                                        </p:attrNameLst>
                                      </p:cBhvr>
                                      <p:tavLst>
                                        <p:tav tm="0">
                                          <p:val>
                                            <p:strVal val="#ppt_h"/>
                                          </p:val>
                                        </p:tav>
                                        <p:tav tm="100000">
                                          <p:val>
                                            <p:strVal val="#ppt_h"/>
                                          </p:val>
                                        </p:tav>
                                      </p:tavLst>
                                    </p:anim>
                                    <p:animEffect transition="in" filter="fade">
                                      <p:cBhvr>
                                        <p:cTn id="74" dur="1000"/>
                                        <p:tgtEl>
                                          <p:spTgt spid="100">
                                            <p:txEl>
                                              <p:pRg st="10" end="10"/>
                                            </p:txEl>
                                          </p:spTgt>
                                        </p:tgtEl>
                                      </p:cBhvr>
                                    </p:animEffect>
                                  </p:childTnLst>
                                </p:cTn>
                              </p:par>
                            </p:childTnLst>
                          </p:cTn>
                        </p:par>
                        <p:par>
                          <p:cTn id="75" fill="hold">
                            <p:stCondLst>
                              <p:cond delay="12000"/>
                            </p:stCondLst>
                            <p:childTnLst>
                              <p:par>
                                <p:cTn id="76" presetID="55" presetClass="entr" presetSubtype="0" fill="hold" nodeType="afterEffect">
                                  <p:stCondLst>
                                    <p:cond delay="0"/>
                                  </p:stCondLst>
                                  <p:childTnLst>
                                    <p:set>
                                      <p:cBhvr>
                                        <p:cTn id="77" dur="1" fill="hold">
                                          <p:stCondLst>
                                            <p:cond delay="0"/>
                                          </p:stCondLst>
                                        </p:cTn>
                                        <p:tgtEl>
                                          <p:spTgt spid="100">
                                            <p:txEl>
                                              <p:pRg st="11" end="11"/>
                                            </p:txEl>
                                          </p:spTgt>
                                        </p:tgtEl>
                                        <p:attrNameLst>
                                          <p:attrName>style.visibility</p:attrName>
                                        </p:attrNameLst>
                                      </p:cBhvr>
                                      <p:to>
                                        <p:strVal val="visible"/>
                                      </p:to>
                                    </p:set>
                                    <p:anim calcmode="lin" valueType="num">
                                      <p:cBhvr>
                                        <p:cTn id="78" dur="1000" fill="hold"/>
                                        <p:tgtEl>
                                          <p:spTgt spid="100">
                                            <p:txEl>
                                              <p:pRg st="11" end="11"/>
                                            </p:txEl>
                                          </p:spTgt>
                                        </p:tgtEl>
                                        <p:attrNameLst>
                                          <p:attrName>ppt_w</p:attrName>
                                        </p:attrNameLst>
                                      </p:cBhvr>
                                      <p:tavLst>
                                        <p:tav tm="0">
                                          <p:val>
                                            <p:strVal val="#ppt_w*0.70"/>
                                          </p:val>
                                        </p:tav>
                                        <p:tav tm="100000">
                                          <p:val>
                                            <p:strVal val="#ppt_w"/>
                                          </p:val>
                                        </p:tav>
                                      </p:tavLst>
                                    </p:anim>
                                    <p:anim calcmode="lin" valueType="num">
                                      <p:cBhvr>
                                        <p:cTn id="79" dur="1000" fill="hold"/>
                                        <p:tgtEl>
                                          <p:spTgt spid="100">
                                            <p:txEl>
                                              <p:pRg st="11" end="11"/>
                                            </p:txEl>
                                          </p:spTgt>
                                        </p:tgtEl>
                                        <p:attrNameLst>
                                          <p:attrName>ppt_h</p:attrName>
                                        </p:attrNameLst>
                                      </p:cBhvr>
                                      <p:tavLst>
                                        <p:tav tm="0">
                                          <p:val>
                                            <p:strVal val="#ppt_h"/>
                                          </p:val>
                                        </p:tav>
                                        <p:tav tm="100000">
                                          <p:val>
                                            <p:strVal val="#ppt_h"/>
                                          </p:val>
                                        </p:tav>
                                      </p:tavLst>
                                    </p:anim>
                                    <p:animEffect transition="in" filter="fade">
                                      <p:cBhvr>
                                        <p:cTn id="80" dur="1000"/>
                                        <p:tgtEl>
                                          <p:spTgt spid="100">
                                            <p:txEl>
                                              <p:pRg st="11" end="11"/>
                                            </p:txEl>
                                          </p:spTgt>
                                        </p:tgtEl>
                                      </p:cBhvr>
                                    </p:animEffect>
                                  </p:childTnLst>
                                </p:cTn>
                              </p:par>
                            </p:childTnLst>
                          </p:cTn>
                        </p:par>
                        <p:par>
                          <p:cTn id="81" fill="hold">
                            <p:stCondLst>
                              <p:cond delay="13000"/>
                            </p:stCondLst>
                            <p:childTnLst>
                              <p:par>
                                <p:cTn id="82" presetID="55" presetClass="entr" presetSubtype="0" fill="hold" nodeType="afterEffect">
                                  <p:stCondLst>
                                    <p:cond delay="0"/>
                                  </p:stCondLst>
                                  <p:childTnLst>
                                    <p:set>
                                      <p:cBhvr>
                                        <p:cTn id="83" dur="1" fill="hold">
                                          <p:stCondLst>
                                            <p:cond delay="0"/>
                                          </p:stCondLst>
                                        </p:cTn>
                                        <p:tgtEl>
                                          <p:spTgt spid="100">
                                            <p:txEl>
                                              <p:pRg st="12" end="12"/>
                                            </p:txEl>
                                          </p:spTgt>
                                        </p:tgtEl>
                                        <p:attrNameLst>
                                          <p:attrName>style.visibility</p:attrName>
                                        </p:attrNameLst>
                                      </p:cBhvr>
                                      <p:to>
                                        <p:strVal val="visible"/>
                                      </p:to>
                                    </p:set>
                                    <p:anim calcmode="lin" valueType="num">
                                      <p:cBhvr>
                                        <p:cTn id="84" dur="1000" fill="hold"/>
                                        <p:tgtEl>
                                          <p:spTgt spid="100">
                                            <p:txEl>
                                              <p:pRg st="12" end="12"/>
                                            </p:txEl>
                                          </p:spTgt>
                                        </p:tgtEl>
                                        <p:attrNameLst>
                                          <p:attrName>ppt_w</p:attrName>
                                        </p:attrNameLst>
                                      </p:cBhvr>
                                      <p:tavLst>
                                        <p:tav tm="0">
                                          <p:val>
                                            <p:strVal val="#ppt_w*0.70"/>
                                          </p:val>
                                        </p:tav>
                                        <p:tav tm="100000">
                                          <p:val>
                                            <p:strVal val="#ppt_w"/>
                                          </p:val>
                                        </p:tav>
                                      </p:tavLst>
                                    </p:anim>
                                    <p:anim calcmode="lin" valueType="num">
                                      <p:cBhvr>
                                        <p:cTn id="85" dur="1000" fill="hold"/>
                                        <p:tgtEl>
                                          <p:spTgt spid="100">
                                            <p:txEl>
                                              <p:pRg st="12" end="12"/>
                                            </p:txEl>
                                          </p:spTgt>
                                        </p:tgtEl>
                                        <p:attrNameLst>
                                          <p:attrName>ppt_h</p:attrName>
                                        </p:attrNameLst>
                                      </p:cBhvr>
                                      <p:tavLst>
                                        <p:tav tm="0">
                                          <p:val>
                                            <p:strVal val="#ppt_h"/>
                                          </p:val>
                                        </p:tav>
                                        <p:tav tm="100000">
                                          <p:val>
                                            <p:strVal val="#ppt_h"/>
                                          </p:val>
                                        </p:tav>
                                      </p:tavLst>
                                    </p:anim>
                                    <p:animEffect transition="in" filter="fade">
                                      <p:cBhvr>
                                        <p:cTn id="86" dur="1000"/>
                                        <p:tgtEl>
                                          <p:spTgt spid="100">
                                            <p:txEl>
                                              <p:pRg st="12" end="12"/>
                                            </p:txEl>
                                          </p:spTgt>
                                        </p:tgtEl>
                                      </p:cBhvr>
                                    </p:animEffect>
                                  </p:childTnLst>
                                </p:cTn>
                              </p:par>
                            </p:childTnLst>
                          </p:cTn>
                        </p:par>
                        <p:par>
                          <p:cTn id="87" fill="hold">
                            <p:stCondLst>
                              <p:cond delay="14000"/>
                            </p:stCondLst>
                            <p:childTnLst>
                              <p:par>
                                <p:cTn id="88" presetID="55" presetClass="entr" presetSubtype="0" fill="hold" nodeType="afterEffect">
                                  <p:stCondLst>
                                    <p:cond delay="0"/>
                                  </p:stCondLst>
                                  <p:childTnLst>
                                    <p:set>
                                      <p:cBhvr>
                                        <p:cTn id="89" dur="1" fill="hold">
                                          <p:stCondLst>
                                            <p:cond delay="0"/>
                                          </p:stCondLst>
                                        </p:cTn>
                                        <p:tgtEl>
                                          <p:spTgt spid="100">
                                            <p:txEl>
                                              <p:pRg st="13" end="13"/>
                                            </p:txEl>
                                          </p:spTgt>
                                        </p:tgtEl>
                                        <p:attrNameLst>
                                          <p:attrName>style.visibility</p:attrName>
                                        </p:attrNameLst>
                                      </p:cBhvr>
                                      <p:to>
                                        <p:strVal val="visible"/>
                                      </p:to>
                                    </p:set>
                                    <p:anim calcmode="lin" valueType="num">
                                      <p:cBhvr>
                                        <p:cTn id="90" dur="1000" fill="hold"/>
                                        <p:tgtEl>
                                          <p:spTgt spid="100">
                                            <p:txEl>
                                              <p:pRg st="13" end="13"/>
                                            </p:txEl>
                                          </p:spTgt>
                                        </p:tgtEl>
                                        <p:attrNameLst>
                                          <p:attrName>ppt_w</p:attrName>
                                        </p:attrNameLst>
                                      </p:cBhvr>
                                      <p:tavLst>
                                        <p:tav tm="0">
                                          <p:val>
                                            <p:strVal val="#ppt_w*0.70"/>
                                          </p:val>
                                        </p:tav>
                                        <p:tav tm="100000">
                                          <p:val>
                                            <p:strVal val="#ppt_w"/>
                                          </p:val>
                                        </p:tav>
                                      </p:tavLst>
                                    </p:anim>
                                    <p:anim calcmode="lin" valueType="num">
                                      <p:cBhvr>
                                        <p:cTn id="91" dur="1000" fill="hold"/>
                                        <p:tgtEl>
                                          <p:spTgt spid="100">
                                            <p:txEl>
                                              <p:pRg st="13" end="13"/>
                                            </p:txEl>
                                          </p:spTgt>
                                        </p:tgtEl>
                                        <p:attrNameLst>
                                          <p:attrName>ppt_h</p:attrName>
                                        </p:attrNameLst>
                                      </p:cBhvr>
                                      <p:tavLst>
                                        <p:tav tm="0">
                                          <p:val>
                                            <p:strVal val="#ppt_h"/>
                                          </p:val>
                                        </p:tav>
                                        <p:tav tm="100000">
                                          <p:val>
                                            <p:strVal val="#ppt_h"/>
                                          </p:val>
                                        </p:tav>
                                      </p:tavLst>
                                    </p:anim>
                                    <p:animEffect transition="in" filter="fade">
                                      <p:cBhvr>
                                        <p:cTn id="92" dur="1000"/>
                                        <p:tgtEl>
                                          <p:spTgt spid="100">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1266" name="文本框 11265"/>
          <p:cNvSpPr txBox="1"/>
          <p:nvPr/>
        </p:nvSpPr>
        <p:spPr>
          <a:xfrm>
            <a:off x="918210" y="555625"/>
            <a:ext cx="1244600" cy="706755"/>
          </a:xfrm>
          <a:prstGeom prst="rect">
            <a:avLst/>
          </a:prstGeom>
          <a:solidFill>
            <a:srgbClr val="FF0000"/>
          </a:solidFill>
          <a:ln w="9525">
            <a:noFill/>
          </a:ln>
        </p:spPr>
        <p:txBody>
          <a:bodyPr wrap="square" anchor="t" anchorCtr="0">
            <a:spAutoFit/>
          </a:bodyPr>
          <a:p>
            <a:pPr>
              <a:spcBef>
                <a:spcPct val="50000"/>
              </a:spcBef>
            </a:pPr>
            <a:r>
              <a:rPr lang="zh-CN" altLang="en-US" sz="4000" b="1">
                <a:solidFill>
                  <a:srgbClr val="0000FF"/>
                </a:solidFill>
                <a:latin typeface="华文中宋" panose="02010600040101010101" charset="-122"/>
                <a:ea typeface="华文中宋" panose="02010600040101010101" charset="-122"/>
              </a:rPr>
              <a:t>小结</a:t>
            </a:r>
            <a:endParaRPr lang="zh-CN" altLang="en-US" sz="4000" b="1">
              <a:solidFill>
                <a:srgbClr val="0000FF"/>
              </a:solidFill>
              <a:latin typeface="华文中宋" panose="02010600040101010101" charset="-122"/>
              <a:ea typeface="华文中宋" panose="02010600040101010101" charset="-122"/>
            </a:endParaRPr>
          </a:p>
        </p:txBody>
      </p:sp>
      <p:sp>
        <p:nvSpPr>
          <p:cNvPr id="11267" name="文本框 11266"/>
          <p:cNvSpPr txBox="1"/>
          <p:nvPr/>
        </p:nvSpPr>
        <p:spPr>
          <a:xfrm>
            <a:off x="2557145" y="431800"/>
            <a:ext cx="9180195" cy="1173480"/>
          </a:xfrm>
          <a:prstGeom prst="rect">
            <a:avLst/>
          </a:prstGeom>
          <a:solidFill>
            <a:schemeClr val="accent5">
              <a:lumMod val="20000"/>
              <a:lumOff val="80000"/>
            </a:schemeClr>
          </a:solidFill>
          <a:ln w="9525">
            <a:noFill/>
          </a:ln>
        </p:spPr>
        <p:txBody>
          <a:bodyPr wrap="square" anchor="t" anchorCtr="0">
            <a:spAutoFit/>
          </a:bodyPr>
          <a:p>
            <a:pPr>
              <a:lnSpc>
                <a:spcPct val="110000"/>
              </a:lnSpc>
              <a:spcBef>
                <a:spcPct val="50000"/>
              </a:spcBef>
            </a:pPr>
            <a:r>
              <a:rPr lang="en-US" altLang="zh-CN" sz="2800" b="1" dirty="0">
                <a:solidFill>
                  <a:srgbClr val="0000FF"/>
                </a:solidFill>
                <a:latin typeface="Times New Roman" panose="02020603050405020304" pitchFamily="18" charset="0"/>
                <a:ea typeface="黑体" panose="02010609060101010101" pitchFamily="2" charset="-122"/>
              </a:rPr>
              <a:t>       </a:t>
            </a:r>
            <a:r>
              <a:rPr lang="en-US" altLang="zh-CN" sz="2800" b="1" dirty="0">
                <a:latin typeface="华文中宋" panose="02010600040101010101" charset="-122"/>
                <a:ea typeface="华文中宋" panose="02010600040101010101" charset="-122"/>
              </a:rPr>
              <a:t> </a:t>
            </a:r>
            <a:r>
              <a:rPr lang="zh-CN" altLang="en-US" sz="3200" b="1" dirty="0">
                <a:latin typeface="华文中宋" panose="02010600040101010101" charset="-122"/>
                <a:ea typeface="华文中宋" panose="02010600040101010101" charset="-122"/>
              </a:rPr>
              <a:t>这</a:t>
            </a:r>
            <a:r>
              <a:rPr lang="zh-CN" altLang="en-US" sz="3200" b="1">
                <a:latin typeface="华文中宋" panose="02010600040101010101" charset="-122"/>
                <a:ea typeface="华文中宋" panose="02010600040101010101" charset="-122"/>
              </a:rPr>
              <a:t>篇报告文学材料丰富，画面广阔，揭示深刻，采用了双线交织的结构形式。</a:t>
            </a:r>
            <a:endParaRPr lang="zh-CN" altLang="en-US" sz="3200" b="1">
              <a:latin typeface="华文中宋" panose="02010600040101010101" charset="-122"/>
              <a:ea typeface="华文中宋" panose="02010600040101010101" charset="-122"/>
            </a:endParaRPr>
          </a:p>
        </p:txBody>
      </p:sp>
      <p:sp>
        <p:nvSpPr>
          <p:cNvPr id="11268" name="文本框 11267"/>
          <p:cNvSpPr txBox="1"/>
          <p:nvPr/>
        </p:nvSpPr>
        <p:spPr>
          <a:xfrm>
            <a:off x="1020445" y="2141538"/>
            <a:ext cx="620713" cy="1322070"/>
          </a:xfrm>
          <a:prstGeom prst="rect">
            <a:avLst/>
          </a:prstGeom>
          <a:solidFill>
            <a:schemeClr val="bg2"/>
          </a:solidFill>
          <a:ln w="9525">
            <a:noFill/>
          </a:ln>
        </p:spPr>
        <p:txBody>
          <a:bodyPr wrap="square" anchor="t" anchorCtr="0">
            <a:spAutoFit/>
          </a:bodyPr>
          <a:p>
            <a:pPr>
              <a:spcBef>
                <a:spcPct val="50000"/>
              </a:spcBef>
            </a:pPr>
            <a:r>
              <a:rPr lang="zh-CN" altLang="en-US" sz="4000" b="1">
                <a:solidFill>
                  <a:srgbClr val="0000FF"/>
                </a:solidFill>
                <a:latin typeface="华文中宋" panose="02010600040101010101" charset="-122"/>
                <a:ea typeface="华文中宋" panose="02010600040101010101" charset="-122"/>
              </a:rPr>
              <a:t>主线</a:t>
            </a:r>
            <a:endParaRPr lang="zh-CN" altLang="en-US" sz="4000" b="1">
              <a:solidFill>
                <a:srgbClr val="0000FF"/>
              </a:solidFill>
              <a:latin typeface="华文中宋" panose="02010600040101010101" charset="-122"/>
              <a:ea typeface="华文中宋" panose="02010600040101010101" charset="-122"/>
            </a:endParaRPr>
          </a:p>
        </p:txBody>
      </p:sp>
      <p:sp>
        <p:nvSpPr>
          <p:cNvPr id="11269" name="文本框 11268"/>
          <p:cNvSpPr txBox="1"/>
          <p:nvPr/>
        </p:nvSpPr>
        <p:spPr>
          <a:xfrm>
            <a:off x="2162175" y="1808480"/>
            <a:ext cx="9573895" cy="2256155"/>
          </a:xfrm>
          <a:prstGeom prst="rect">
            <a:avLst/>
          </a:prstGeom>
          <a:solidFill>
            <a:schemeClr val="accent4">
              <a:lumMod val="20000"/>
              <a:lumOff val="80000"/>
            </a:schemeClr>
          </a:solidFill>
          <a:ln w="9525">
            <a:noFill/>
          </a:ln>
        </p:spPr>
        <p:txBody>
          <a:bodyPr wrap="square" anchor="t" anchorCtr="0">
            <a:spAutoFit/>
          </a:bodyPr>
          <a:p>
            <a:pPr>
              <a:lnSpc>
                <a:spcPct val="110000"/>
              </a:lnSpc>
              <a:spcBef>
                <a:spcPct val="50000"/>
              </a:spcBef>
            </a:pPr>
            <a:r>
              <a:rPr lang="en-US" altLang="zh-CN" sz="2800" b="1" dirty="0">
                <a:solidFill>
                  <a:srgbClr val="0000FF"/>
                </a:solidFill>
                <a:latin typeface="Times New Roman" panose="02020603050405020304" pitchFamily="18" charset="0"/>
                <a:ea typeface="宋体" panose="02010600030101010101" pitchFamily="2" charset="-122"/>
              </a:rPr>
              <a:t>       </a:t>
            </a:r>
            <a:r>
              <a:rPr lang="en-US" altLang="zh-CN" sz="2800" b="1" dirty="0">
                <a:latin typeface="华文中宋" panose="02010600040101010101" charset="-122"/>
                <a:ea typeface="华文中宋" panose="02010600040101010101" charset="-122"/>
              </a:rPr>
              <a:t> </a:t>
            </a:r>
            <a:r>
              <a:rPr lang="zh-CN" altLang="en-US" sz="3200" b="1" dirty="0">
                <a:latin typeface="华文中宋" panose="02010600040101010101" charset="-122"/>
                <a:ea typeface="华文中宋" panose="02010600040101010101" charset="-122"/>
              </a:rPr>
              <a:t>以</a:t>
            </a:r>
            <a:r>
              <a:rPr lang="zh-CN" altLang="en-US" sz="3200" b="1">
                <a:latin typeface="华文中宋" panose="02010600040101010101" charset="-122"/>
                <a:ea typeface="华文中宋" panose="02010600040101010101" charset="-122"/>
              </a:rPr>
              <a:t>时间为序，描绘包身工一整天的生活和劳动画面：清晨起床</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吃早饭</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上工</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黄昏收工。这四个片段从生活条件恶劣、劳动条件恶劣两方面形象地反映出包身工悲惨的生活和劳动情况。</a:t>
            </a:r>
            <a:endParaRPr lang="zh-CN" altLang="en-US" sz="3200" b="1">
              <a:latin typeface="华文中宋" panose="02010600040101010101" charset="-122"/>
              <a:ea typeface="华文中宋" panose="02010600040101010101" charset="-122"/>
            </a:endParaRPr>
          </a:p>
        </p:txBody>
      </p:sp>
      <p:sp>
        <p:nvSpPr>
          <p:cNvPr id="11270" name="文本框 11269"/>
          <p:cNvSpPr txBox="1"/>
          <p:nvPr/>
        </p:nvSpPr>
        <p:spPr>
          <a:xfrm>
            <a:off x="918210" y="4652963"/>
            <a:ext cx="620713" cy="1322070"/>
          </a:xfrm>
          <a:prstGeom prst="rect">
            <a:avLst/>
          </a:prstGeom>
          <a:solidFill>
            <a:schemeClr val="bg2"/>
          </a:solidFill>
          <a:ln w="9525">
            <a:noFill/>
          </a:ln>
        </p:spPr>
        <p:txBody>
          <a:bodyPr wrap="square" anchor="t" anchorCtr="0">
            <a:spAutoFit/>
          </a:bodyPr>
          <a:p>
            <a:pPr>
              <a:spcBef>
                <a:spcPct val="50000"/>
              </a:spcBef>
            </a:pPr>
            <a:r>
              <a:rPr lang="zh-CN" altLang="en-US" sz="4000" b="1">
                <a:solidFill>
                  <a:srgbClr val="0000FF"/>
                </a:solidFill>
                <a:latin typeface="华文中宋" panose="02010600040101010101" charset="-122"/>
                <a:ea typeface="华文中宋" panose="02010600040101010101" charset="-122"/>
              </a:rPr>
              <a:t>副线</a:t>
            </a:r>
            <a:r>
              <a:rPr lang="zh-CN" altLang="en-US" sz="4000">
                <a:solidFill>
                  <a:srgbClr val="0000FF"/>
                </a:solidFill>
                <a:latin typeface="Times New Roman" panose="02020603050405020304" pitchFamily="18" charset="0"/>
                <a:ea typeface="宋体" panose="02010600030101010101" pitchFamily="2" charset="-122"/>
              </a:rPr>
              <a:t> </a:t>
            </a:r>
            <a:r>
              <a:rPr lang="zh-CN" altLang="en-US" sz="2400">
                <a:solidFill>
                  <a:srgbClr val="0000FF"/>
                </a:solidFill>
                <a:latin typeface="Times New Roman" panose="02020603050405020304" pitchFamily="18" charset="0"/>
                <a:ea typeface="宋体" panose="02010600030101010101" pitchFamily="2" charset="-122"/>
              </a:rPr>
              <a:t> </a:t>
            </a:r>
            <a:endParaRPr lang="zh-CN" altLang="en-US" sz="2400">
              <a:solidFill>
                <a:srgbClr val="0000FF"/>
              </a:solidFill>
              <a:latin typeface="Times New Roman" panose="02020603050405020304" pitchFamily="18" charset="0"/>
              <a:ea typeface="宋体" panose="02010600030101010101" pitchFamily="2" charset="-122"/>
            </a:endParaRPr>
          </a:p>
        </p:txBody>
      </p:sp>
      <p:sp>
        <p:nvSpPr>
          <p:cNvPr id="11271" name="文本框 11270"/>
          <p:cNvSpPr txBox="1"/>
          <p:nvPr/>
        </p:nvSpPr>
        <p:spPr>
          <a:xfrm>
            <a:off x="2162175" y="4355465"/>
            <a:ext cx="9575165" cy="1918335"/>
          </a:xfrm>
          <a:prstGeom prst="rect">
            <a:avLst/>
          </a:prstGeom>
          <a:solidFill>
            <a:schemeClr val="accent4">
              <a:lumMod val="20000"/>
              <a:lumOff val="80000"/>
            </a:schemeClr>
          </a:solidFill>
          <a:ln w="9525">
            <a:noFill/>
          </a:ln>
        </p:spPr>
        <p:txBody>
          <a:bodyPr wrap="square" anchor="t" anchorCtr="0">
            <a:spAutoFit/>
          </a:bodyPr>
          <a:p>
            <a:pPr>
              <a:lnSpc>
                <a:spcPct val="110000"/>
              </a:lnSpc>
              <a:spcBef>
                <a:spcPct val="50000"/>
              </a:spcBef>
            </a:pPr>
            <a:r>
              <a:rPr lang="en-US" altLang="zh-CN" sz="3200" b="1" dirty="0">
                <a:solidFill>
                  <a:srgbClr val="0000FF"/>
                </a:solidFill>
                <a:latin typeface="Times New Roman" panose="02020603050405020304" pitchFamily="18" charset="0"/>
                <a:ea typeface="宋体" panose="02010600030101010101" pitchFamily="2" charset="-122"/>
              </a:rPr>
              <a:t>        </a:t>
            </a:r>
            <a:r>
              <a:rPr lang="zh-CN" altLang="en-US" sz="3600" b="1" dirty="0">
                <a:latin typeface="华文中宋" panose="02010600040101010101" charset="-122"/>
                <a:ea typeface="华文中宋" panose="02010600040101010101" charset="-122"/>
              </a:rPr>
              <a:t>文中穿插着包身工制度的形成发展及膨大的状况，揭露了包身工制度的残酷和黑暗及其必然灭亡的历史趋势。</a:t>
            </a:r>
            <a:endParaRPr lang="zh-CN" altLang="en-US" sz="3600" b="1" dirty="0">
              <a:latin typeface="华文中宋" panose="02010600040101010101" charset="-122"/>
              <a:ea typeface="华文中宋" panose="02010600040101010101" charset="-122"/>
            </a:endParaRPr>
          </a:p>
        </p:txBody>
      </p:sp>
      <p:sp>
        <p:nvSpPr>
          <p:cNvPr id="29703" name="文本框 11271"/>
          <p:cNvSpPr txBox="1"/>
          <p:nvPr/>
        </p:nvSpPr>
        <p:spPr>
          <a:xfrm>
            <a:off x="4419600" y="4267200"/>
            <a:ext cx="685800" cy="460375"/>
          </a:xfrm>
          <a:prstGeom prst="rect">
            <a:avLst/>
          </a:prstGeom>
          <a:noFill/>
          <a:ln w="9525">
            <a:noFill/>
          </a:ln>
        </p:spPr>
        <p:txBody>
          <a:bodyPr anchor="t" anchorCtr="0">
            <a:spAutoFit/>
          </a:bodyPr>
          <a:p>
            <a:pPr>
              <a:spcBef>
                <a:spcPct val="50000"/>
              </a:spcBef>
            </a:pPr>
            <a:endParaRPr lang="zh-CN" altLang="zh-CN" sz="2400" dirty="0">
              <a:solidFill>
                <a:srgbClr val="0000FF"/>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ppt_x"/>
                                          </p:val>
                                        </p:tav>
                                        <p:tav tm="100000">
                                          <p:val>
                                            <p:strVal val="#ppt_x"/>
                                          </p:val>
                                        </p:tav>
                                      </p:tavLst>
                                    </p:anim>
                                    <p:anim calcmode="lin" valueType="num">
                                      <p:cBhvr additive="base">
                                        <p:cTn id="8" dur="1000" fill="hold"/>
                                        <p:tgtEl>
                                          <p:spTgt spid="112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1000" fill="hold"/>
                                        <p:tgtEl>
                                          <p:spTgt spid="11267"/>
                                        </p:tgtEl>
                                        <p:attrNameLst>
                                          <p:attrName>ppt_w</p:attrName>
                                        </p:attrNameLst>
                                      </p:cBhvr>
                                      <p:tavLst>
                                        <p:tav tm="0">
                                          <p:val>
                                            <p:strVal val="#ppt_w*0.70"/>
                                          </p:val>
                                        </p:tav>
                                        <p:tav tm="100000">
                                          <p:val>
                                            <p:strVal val="#ppt_w"/>
                                          </p:val>
                                        </p:tav>
                                      </p:tavLst>
                                    </p:anim>
                                    <p:anim calcmode="lin" valueType="num">
                                      <p:cBhvr>
                                        <p:cTn id="13" dur="1000" fill="hold"/>
                                        <p:tgtEl>
                                          <p:spTgt spid="11267"/>
                                        </p:tgtEl>
                                        <p:attrNameLst>
                                          <p:attrName>ppt_h</p:attrName>
                                        </p:attrNameLst>
                                      </p:cBhvr>
                                      <p:tavLst>
                                        <p:tav tm="0">
                                          <p:val>
                                            <p:strVal val="#ppt_h"/>
                                          </p:val>
                                        </p:tav>
                                        <p:tav tm="100000">
                                          <p:val>
                                            <p:strVal val="#ppt_h"/>
                                          </p:val>
                                        </p:tav>
                                      </p:tavLst>
                                    </p:anim>
                                    <p:animEffect transition="in" filter="fade">
                                      <p:cBhvr>
                                        <p:cTn id="14" dur="1000"/>
                                        <p:tgtEl>
                                          <p:spTgt spid="11267"/>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11268"/>
                                        </p:tgtEl>
                                        <p:attrNameLst>
                                          <p:attrName>style.visibility</p:attrName>
                                        </p:attrNameLst>
                                      </p:cBhvr>
                                      <p:to>
                                        <p:strVal val="visible"/>
                                      </p:to>
                                    </p:set>
                                    <p:anim calcmode="lin" valueType="num">
                                      <p:cBhvr additive="base">
                                        <p:cTn id="18" dur="1000" fill="hold"/>
                                        <p:tgtEl>
                                          <p:spTgt spid="11268"/>
                                        </p:tgtEl>
                                        <p:attrNameLst>
                                          <p:attrName>ppt_x</p:attrName>
                                        </p:attrNameLst>
                                      </p:cBhvr>
                                      <p:tavLst>
                                        <p:tav tm="0">
                                          <p:val>
                                            <p:strVal val="#ppt_x"/>
                                          </p:val>
                                        </p:tav>
                                        <p:tav tm="100000">
                                          <p:val>
                                            <p:strVal val="#ppt_x"/>
                                          </p:val>
                                        </p:tav>
                                      </p:tavLst>
                                    </p:anim>
                                    <p:anim calcmode="lin" valueType="num">
                                      <p:cBhvr additive="base">
                                        <p:cTn id="19" dur="1000" fill="hold"/>
                                        <p:tgtEl>
                                          <p:spTgt spid="11268"/>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grpId="0" nodeType="afterEffect">
                                  <p:stCondLst>
                                    <p:cond delay="0"/>
                                  </p:stCondLst>
                                  <p:childTnLst>
                                    <p:set>
                                      <p:cBhvr>
                                        <p:cTn id="22" dur="1" fill="hold">
                                          <p:stCondLst>
                                            <p:cond delay="0"/>
                                          </p:stCondLst>
                                        </p:cTn>
                                        <p:tgtEl>
                                          <p:spTgt spid="11269"/>
                                        </p:tgtEl>
                                        <p:attrNameLst>
                                          <p:attrName>style.visibility</p:attrName>
                                        </p:attrNameLst>
                                      </p:cBhvr>
                                      <p:to>
                                        <p:strVal val="visible"/>
                                      </p:to>
                                    </p:set>
                                    <p:anim calcmode="lin" valueType="num">
                                      <p:cBhvr>
                                        <p:cTn id="23" dur="1000" fill="hold"/>
                                        <p:tgtEl>
                                          <p:spTgt spid="11269"/>
                                        </p:tgtEl>
                                        <p:attrNameLst>
                                          <p:attrName>ppt_w</p:attrName>
                                        </p:attrNameLst>
                                      </p:cBhvr>
                                      <p:tavLst>
                                        <p:tav tm="0">
                                          <p:val>
                                            <p:strVal val="#ppt_w*0.70"/>
                                          </p:val>
                                        </p:tav>
                                        <p:tav tm="100000">
                                          <p:val>
                                            <p:strVal val="#ppt_w"/>
                                          </p:val>
                                        </p:tav>
                                      </p:tavLst>
                                    </p:anim>
                                    <p:anim calcmode="lin" valueType="num">
                                      <p:cBhvr>
                                        <p:cTn id="24" dur="1000" fill="hold"/>
                                        <p:tgtEl>
                                          <p:spTgt spid="11269"/>
                                        </p:tgtEl>
                                        <p:attrNameLst>
                                          <p:attrName>ppt_h</p:attrName>
                                        </p:attrNameLst>
                                      </p:cBhvr>
                                      <p:tavLst>
                                        <p:tav tm="0">
                                          <p:val>
                                            <p:strVal val="#ppt_h"/>
                                          </p:val>
                                        </p:tav>
                                        <p:tav tm="100000">
                                          <p:val>
                                            <p:strVal val="#ppt_h"/>
                                          </p:val>
                                        </p:tav>
                                      </p:tavLst>
                                    </p:anim>
                                    <p:animEffect transition="in" filter="fade">
                                      <p:cBhvr>
                                        <p:cTn id="25" dur="1000"/>
                                        <p:tgtEl>
                                          <p:spTgt spid="11269"/>
                                        </p:tgtEl>
                                      </p:cBhvr>
                                    </p:animEffect>
                                  </p:childTnLst>
                                </p:cTn>
                              </p:par>
                            </p:childTnLst>
                          </p:cTn>
                        </p:par>
                        <p:par>
                          <p:cTn id="26" fill="hold">
                            <p:stCondLst>
                              <p:cond delay="4000"/>
                            </p:stCondLst>
                            <p:childTnLst>
                              <p:par>
                                <p:cTn id="27" presetID="2" presetClass="entr" presetSubtype="4" fill="hold" grpId="0" nodeType="afterEffect">
                                  <p:stCondLst>
                                    <p:cond delay="0"/>
                                  </p:stCondLst>
                                  <p:childTnLst>
                                    <p:set>
                                      <p:cBhvr>
                                        <p:cTn id="28" dur="1000" fill="hold">
                                          <p:stCondLst>
                                            <p:cond delay="0"/>
                                          </p:stCondLst>
                                        </p:cTn>
                                        <p:tgtEl>
                                          <p:spTgt spid="11270"/>
                                        </p:tgtEl>
                                        <p:attrNameLst>
                                          <p:attrName>style.visibility</p:attrName>
                                        </p:attrNameLst>
                                      </p:cBhvr>
                                      <p:to>
                                        <p:strVal val="visible"/>
                                      </p:to>
                                    </p:set>
                                    <p:anim calcmode="lin" valueType="num">
                                      <p:cBhvr additive="base">
                                        <p:cTn id="29" dur="1000" fill="hold"/>
                                        <p:tgtEl>
                                          <p:spTgt spid="11270"/>
                                        </p:tgtEl>
                                        <p:attrNameLst>
                                          <p:attrName>ppt_x</p:attrName>
                                        </p:attrNameLst>
                                      </p:cBhvr>
                                      <p:tavLst>
                                        <p:tav tm="0">
                                          <p:val>
                                            <p:strVal val="#ppt_x"/>
                                          </p:val>
                                        </p:tav>
                                        <p:tav tm="100000">
                                          <p:val>
                                            <p:strVal val="#ppt_x"/>
                                          </p:val>
                                        </p:tav>
                                      </p:tavLst>
                                    </p:anim>
                                    <p:anim calcmode="lin" valueType="num">
                                      <p:cBhvr additive="base">
                                        <p:cTn id="30" dur="1000" fill="hold"/>
                                        <p:tgtEl>
                                          <p:spTgt spid="11270"/>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55" presetClass="entr" presetSubtype="0" fill="hold" grpId="0" nodeType="afterEffect">
                                  <p:stCondLst>
                                    <p:cond delay="0"/>
                                  </p:stCondLst>
                                  <p:childTnLst>
                                    <p:set>
                                      <p:cBhvr>
                                        <p:cTn id="33" dur="1" fill="hold">
                                          <p:stCondLst>
                                            <p:cond delay="0"/>
                                          </p:stCondLst>
                                        </p:cTn>
                                        <p:tgtEl>
                                          <p:spTgt spid="11271"/>
                                        </p:tgtEl>
                                        <p:attrNameLst>
                                          <p:attrName>style.visibility</p:attrName>
                                        </p:attrNameLst>
                                      </p:cBhvr>
                                      <p:to>
                                        <p:strVal val="visible"/>
                                      </p:to>
                                    </p:set>
                                    <p:anim calcmode="lin" valueType="num">
                                      <p:cBhvr>
                                        <p:cTn id="34" dur="1000" fill="hold"/>
                                        <p:tgtEl>
                                          <p:spTgt spid="11271"/>
                                        </p:tgtEl>
                                        <p:attrNameLst>
                                          <p:attrName>ppt_w</p:attrName>
                                        </p:attrNameLst>
                                      </p:cBhvr>
                                      <p:tavLst>
                                        <p:tav tm="0">
                                          <p:val>
                                            <p:strVal val="#ppt_w*0.70"/>
                                          </p:val>
                                        </p:tav>
                                        <p:tav tm="100000">
                                          <p:val>
                                            <p:strVal val="#ppt_w"/>
                                          </p:val>
                                        </p:tav>
                                      </p:tavLst>
                                    </p:anim>
                                    <p:anim calcmode="lin" valueType="num">
                                      <p:cBhvr>
                                        <p:cTn id="35" dur="1000" fill="hold"/>
                                        <p:tgtEl>
                                          <p:spTgt spid="11271"/>
                                        </p:tgtEl>
                                        <p:attrNameLst>
                                          <p:attrName>ppt_h</p:attrName>
                                        </p:attrNameLst>
                                      </p:cBhvr>
                                      <p:tavLst>
                                        <p:tav tm="0">
                                          <p:val>
                                            <p:strVal val="#ppt_h"/>
                                          </p:val>
                                        </p:tav>
                                        <p:tav tm="100000">
                                          <p:val>
                                            <p:strVal val="#ppt_h"/>
                                          </p:val>
                                        </p:tav>
                                      </p:tavLst>
                                    </p:anim>
                                    <p:animEffect transition="in" filter="fade">
                                      <p:cBhvr>
                                        <p:cTn id="36" dur="10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11267" grpId="0" bldLvl="0" animBg="1"/>
      <p:bldP spid="11268" grpId="0" bldLvl="0" animBg="1"/>
      <p:bldP spid="11269" grpId="0" bldLvl="0" animBg="1"/>
      <p:bldP spid="11270" grpId="0" bldLvl="0" animBg="1"/>
      <p:bldP spid="1127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147" name="内容占位符 6146"/>
          <p:cNvGraphicFramePr/>
          <p:nvPr>
            <p:ph idx="1"/>
            <p:custDataLst>
              <p:tags r:id="rId1"/>
            </p:custDataLst>
          </p:nvPr>
        </p:nvGraphicFramePr>
        <p:xfrm>
          <a:off x="349885" y="66675"/>
          <a:ext cx="11364595" cy="6269990"/>
        </p:xfrm>
        <a:graphic>
          <a:graphicData uri="http://schemas.openxmlformats.org/drawingml/2006/table">
            <a:tbl>
              <a:tblPr/>
              <a:tblGrid>
                <a:gridCol w="11364595"/>
              </a:tblGrid>
              <a:tr h="701040">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1" hangingPunct="1">
                        <a:spcBef>
                          <a:spcPct val="20000"/>
                        </a:spcBef>
                        <a:buSzPct val="85000"/>
                        <a:buFont typeface="Arial" panose="020B0604020202020204" pitchFamily="34" charset="0"/>
                        <a:buNone/>
                      </a:pPr>
                      <a:r>
                        <a:rPr lang="zh-CN" altLang="en-US" sz="4000" b="1">
                          <a:solidFill>
                            <a:srgbClr val="FF0000"/>
                          </a:solidFill>
                          <a:latin typeface="微软雅黑" panose="020B0503020204020204" charset="-122"/>
                          <a:ea typeface="微软雅黑" panose="020B0503020204020204" charset="-122"/>
                        </a:rPr>
                        <a:t>包身工信息档案卡片</a:t>
                      </a:r>
                      <a:endParaRPr lang="zh-CN" altLang="en-US" sz="4000" b="1">
                        <a:solidFill>
                          <a:srgbClr val="FF0000"/>
                        </a:solidFill>
                        <a:latin typeface="微软雅黑" panose="020B0503020204020204" charset="-122"/>
                        <a:ea typeface="微软雅黑" panose="020B0503020204020204"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4830">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cs typeface="华文中宋" panose="02010600040101010101" charset="-122"/>
                        </a:rPr>
                        <a:t>年龄：                  性别：        绰号：</a:t>
                      </a:r>
                      <a:endParaRPr lang="zh-CN" altLang="en-US" sz="2800" b="1">
                        <a:latin typeface="华文中宋" panose="02010600040101010101" charset="-122"/>
                        <a:ea typeface="华文中宋" panose="02010600040101010101" charset="-122"/>
                        <a:cs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工作单位：</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工作时间：</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03935">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60000"/>
                        </a:lnSpc>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工作环境：</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14425">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居住条件：</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62940">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饮食条件：</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28015">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劳动待遇：</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8485">
                <a:tc>
                  <a:txBody>
                    <a:bodyPr wrap="square"/>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20000"/>
                        </a:spcBef>
                        <a:buSzPct val="85000"/>
                        <a:buFont typeface="Arial" panose="020B0604020202020204" pitchFamily="34" charset="0"/>
                        <a:buNone/>
                      </a:pPr>
                      <a:r>
                        <a:rPr lang="zh-CN" altLang="en-US" sz="2800" b="1">
                          <a:latin typeface="华文中宋" panose="02010600040101010101" charset="-122"/>
                          <a:ea typeface="华文中宋" panose="02010600040101010101" charset="-122"/>
                        </a:rPr>
                        <a:t>来历（身份）：</a:t>
                      </a:r>
                      <a:endParaRPr lang="zh-CN" altLang="en-US" sz="2800" b="1">
                        <a:latin typeface="华文中宋" panose="02010600040101010101" charset="-122"/>
                        <a:ea typeface="华文中宋" panose="02010600040101010101"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1767" name="Text Box 28"/>
          <p:cNvSpPr txBox="1"/>
          <p:nvPr/>
        </p:nvSpPr>
        <p:spPr>
          <a:xfrm>
            <a:off x="2927350" y="1268413"/>
            <a:ext cx="1223963" cy="368300"/>
          </a:xfrm>
          <a:prstGeom prst="rect">
            <a:avLst/>
          </a:prstGeom>
          <a:noFill/>
          <a:ln w="9525">
            <a:noFill/>
          </a:ln>
        </p:spPr>
        <p:txBody>
          <a:bodyPr anchor="t" anchorCtr="0">
            <a:spAutoFit/>
          </a:bodyPr>
          <a:p>
            <a:pPr>
              <a:spcBef>
                <a:spcPct val="50000"/>
              </a:spcBef>
            </a:pPr>
            <a:endParaRPr lang="zh-CN" altLang="en-US" dirty="0">
              <a:latin typeface="Arial" panose="020B0604020202020204" pitchFamily="34" charset="0"/>
              <a:ea typeface="宋体" panose="02010600030101010101" pitchFamily="2" charset="-122"/>
            </a:endParaRPr>
          </a:p>
        </p:txBody>
      </p:sp>
      <p:sp>
        <p:nvSpPr>
          <p:cNvPr id="6170" name="Text Box 30"/>
          <p:cNvSpPr txBox="1"/>
          <p:nvPr/>
        </p:nvSpPr>
        <p:spPr>
          <a:xfrm>
            <a:off x="4657090" y="776923"/>
            <a:ext cx="555625"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女</a:t>
            </a:r>
            <a:endParaRPr lang="zh-CN" altLang="en-US" sz="2800" b="1" dirty="0">
              <a:solidFill>
                <a:srgbClr val="0000CC"/>
              </a:solidFill>
              <a:latin typeface="华文中宋" panose="02010600040101010101" charset="-122"/>
              <a:ea typeface="华文中宋" panose="02010600040101010101" charset="-122"/>
            </a:endParaRPr>
          </a:p>
        </p:txBody>
      </p:sp>
      <p:sp>
        <p:nvSpPr>
          <p:cNvPr id="6171" name="Text Box 31"/>
          <p:cNvSpPr txBox="1"/>
          <p:nvPr/>
        </p:nvSpPr>
        <p:spPr>
          <a:xfrm>
            <a:off x="6730365" y="805815"/>
            <a:ext cx="3975735"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芦柴棒、猪猡、娼妓等</a:t>
            </a:r>
            <a:endParaRPr lang="zh-CN" altLang="en-US" sz="2800" b="1" dirty="0">
              <a:solidFill>
                <a:srgbClr val="0000CC"/>
              </a:solidFill>
              <a:latin typeface="华文中宋" panose="02010600040101010101" charset="-122"/>
              <a:ea typeface="华文中宋" panose="02010600040101010101" charset="-122"/>
            </a:endParaRPr>
          </a:p>
        </p:txBody>
      </p:sp>
      <p:sp>
        <p:nvSpPr>
          <p:cNvPr id="6172" name="Text Box 32"/>
          <p:cNvSpPr txBox="1"/>
          <p:nvPr/>
        </p:nvSpPr>
        <p:spPr>
          <a:xfrm>
            <a:off x="3648075" y="1341438"/>
            <a:ext cx="2349500"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上海东洋纱厂</a:t>
            </a:r>
            <a:endParaRPr lang="zh-CN" altLang="en-US" sz="2800" b="1" dirty="0">
              <a:solidFill>
                <a:srgbClr val="0000CC"/>
              </a:solidFill>
              <a:latin typeface="华文中宋" panose="02010600040101010101" charset="-122"/>
              <a:ea typeface="华文中宋" panose="02010600040101010101" charset="-122"/>
            </a:endParaRPr>
          </a:p>
        </p:txBody>
      </p:sp>
      <p:sp>
        <p:nvSpPr>
          <p:cNvPr id="6173" name="Text Box 33"/>
          <p:cNvSpPr txBox="1"/>
          <p:nvPr/>
        </p:nvSpPr>
        <p:spPr>
          <a:xfrm>
            <a:off x="3503613" y="1844675"/>
            <a:ext cx="4464050" cy="521970"/>
          </a:xfrm>
          <a:prstGeom prst="rect">
            <a:avLst/>
          </a:prstGeom>
          <a:noFill/>
          <a:ln w="9525">
            <a:noFill/>
          </a:ln>
        </p:spPr>
        <p:txBody>
          <a:bodyPr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长达</a:t>
            </a:r>
            <a:r>
              <a:rPr lang="en-US" altLang="zh-CN" sz="2800" b="1" dirty="0">
                <a:solidFill>
                  <a:srgbClr val="0000CC"/>
                </a:solidFill>
                <a:latin typeface="华文中宋" panose="02010600040101010101" charset="-122"/>
                <a:ea typeface="华文中宋" panose="02010600040101010101" charset="-122"/>
              </a:rPr>
              <a:t>12</a:t>
            </a:r>
            <a:r>
              <a:rPr lang="zh-CN" altLang="en-US" sz="2800" b="1" dirty="0">
                <a:solidFill>
                  <a:srgbClr val="0000CC"/>
                </a:solidFill>
                <a:latin typeface="华文中宋" panose="02010600040101010101" charset="-122"/>
                <a:ea typeface="华文中宋" panose="02010600040101010101" charset="-122"/>
              </a:rPr>
              <a:t>个小时以上</a:t>
            </a:r>
            <a:endParaRPr lang="zh-CN" altLang="en-US" sz="2800" b="1" dirty="0">
              <a:solidFill>
                <a:srgbClr val="0000CC"/>
              </a:solidFill>
              <a:latin typeface="华文中宋" panose="02010600040101010101" charset="-122"/>
              <a:ea typeface="华文中宋" panose="02010600040101010101" charset="-122"/>
            </a:endParaRPr>
          </a:p>
        </p:txBody>
      </p:sp>
      <p:sp>
        <p:nvSpPr>
          <p:cNvPr id="6174" name="Text Box 34"/>
          <p:cNvSpPr txBox="1"/>
          <p:nvPr/>
        </p:nvSpPr>
        <p:spPr>
          <a:xfrm>
            <a:off x="3332480" y="2498090"/>
            <a:ext cx="6837680" cy="823595"/>
          </a:xfrm>
          <a:prstGeom prst="rect">
            <a:avLst/>
          </a:prstGeom>
          <a:noFill/>
          <a:ln w="9525">
            <a:noFill/>
          </a:ln>
        </p:spPr>
        <p:txBody>
          <a:bodyPr wrap="square" anchor="t" anchorCtr="0">
            <a:spAutoFit/>
          </a:bodyPr>
          <a:p>
            <a:pPr>
              <a:lnSpc>
                <a:spcPct val="60000"/>
              </a:lnSpc>
              <a:spcBef>
                <a:spcPct val="50000"/>
              </a:spcBef>
            </a:pPr>
            <a:r>
              <a:rPr lang="zh-CN" altLang="en-US" sz="2800" b="1" dirty="0">
                <a:solidFill>
                  <a:srgbClr val="0000CC"/>
                </a:solidFill>
                <a:latin typeface="华文中宋" panose="02010600040101010101" charset="-122"/>
                <a:ea typeface="华文中宋" panose="02010600040101010101" charset="-122"/>
              </a:rPr>
              <a:t>三大威胁（音响、尘埃、湿气）</a:t>
            </a:r>
            <a:endParaRPr lang="zh-CN" altLang="en-US" sz="2800" b="1" dirty="0">
              <a:solidFill>
                <a:srgbClr val="0000CC"/>
              </a:solidFill>
              <a:latin typeface="华文中宋" panose="02010600040101010101" charset="-122"/>
              <a:ea typeface="华文中宋" panose="02010600040101010101" charset="-122"/>
            </a:endParaRPr>
          </a:p>
          <a:p>
            <a:pPr>
              <a:lnSpc>
                <a:spcPct val="60000"/>
              </a:lnSpc>
              <a:spcBef>
                <a:spcPct val="50000"/>
              </a:spcBef>
            </a:pPr>
            <a:r>
              <a:rPr lang="zh-CN" altLang="en-US" sz="2800" b="1" dirty="0">
                <a:solidFill>
                  <a:srgbClr val="0000CC"/>
                </a:solidFill>
                <a:latin typeface="华文中宋" panose="02010600040101010101" charset="-122"/>
                <a:ea typeface="华文中宋" panose="02010600040101010101" charset="-122"/>
              </a:rPr>
              <a:t>三大危险（殴打、罚工钱、停生意）</a:t>
            </a:r>
            <a:endParaRPr lang="zh-CN" altLang="en-US" sz="2800" b="1" dirty="0">
              <a:solidFill>
                <a:srgbClr val="0000CC"/>
              </a:solidFill>
              <a:latin typeface="华文中宋" panose="02010600040101010101" charset="-122"/>
              <a:ea typeface="华文中宋" panose="02010600040101010101" charset="-122"/>
            </a:endParaRPr>
          </a:p>
        </p:txBody>
      </p:sp>
      <p:sp>
        <p:nvSpPr>
          <p:cNvPr id="6175" name="Text Box 42"/>
          <p:cNvSpPr txBox="1"/>
          <p:nvPr/>
        </p:nvSpPr>
        <p:spPr>
          <a:xfrm>
            <a:off x="2249170" y="3427095"/>
            <a:ext cx="9243060" cy="953135"/>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十七八个人挤在一起，蜂房般的格子铺，鸽子笼一般，充满了汗臭、粪臭和湿气</a:t>
            </a:r>
            <a:endParaRPr lang="zh-CN" altLang="en-US" sz="2800" b="1" dirty="0">
              <a:solidFill>
                <a:srgbClr val="0000CC"/>
              </a:solidFill>
              <a:latin typeface="华文中宋" panose="02010600040101010101" charset="-122"/>
              <a:ea typeface="华文中宋" panose="02010600040101010101" charset="-122"/>
            </a:endParaRPr>
          </a:p>
        </p:txBody>
      </p:sp>
      <p:sp>
        <p:nvSpPr>
          <p:cNvPr id="6176" name="Text Box 43"/>
          <p:cNvSpPr txBox="1"/>
          <p:nvPr/>
        </p:nvSpPr>
        <p:spPr>
          <a:xfrm>
            <a:off x="2249170" y="4520565"/>
            <a:ext cx="8733790"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两粥一饭（乡下用来喂猪的豆腐渣熬成的稀粥和烂菜叶）</a:t>
            </a:r>
            <a:endParaRPr lang="zh-CN" altLang="en-US" sz="2800" b="1" dirty="0">
              <a:solidFill>
                <a:srgbClr val="0000CC"/>
              </a:solidFill>
              <a:latin typeface="华文中宋" panose="02010600040101010101" charset="-122"/>
              <a:ea typeface="华文中宋" panose="02010600040101010101" charset="-122"/>
            </a:endParaRPr>
          </a:p>
        </p:txBody>
      </p:sp>
      <p:sp>
        <p:nvSpPr>
          <p:cNvPr id="6177" name="Text Box 44"/>
          <p:cNvSpPr txBox="1"/>
          <p:nvPr/>
        </p:nvSpPr>
        <p:spPr>
          <a:xfrm>
            <a:off x="2249170" y="5182870"/>
            <a:ext cx="5938520"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每天三角八分（成年人的三分之一）</a:t>
            </a:r>
            <a:endParaRPr lang="zh-CN" altLang="en-US" sz="2800" b="1" dirty="0">
              <a:solidFill>
                <a:srgbClr val="0000CC"/>
              </a:solidFill>
              <a:latin typeface="华文中宋" panose="02010600040101010101" charset="-122"/>
              <a:ea typeface="华文中宋" panose="02010600040101010101" charset="-122"/>
            </a:endParaRPr>
          </a:p>
        </p:txBody>
      </p:sp>
      <p:sp>
        <p:nvSpPr>
          <p:cNvPr id="6178" name="Text Box 45"/>
          <p:cNvSpPr txBox="1"/>
          <p:nvPr/>
        </p:nvSpPr>
        <p:spPr>
          <a:xfrm>
            <a:off x="3012440" y="5845175"/>
            <a:ext cx="2600325"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贫苦农村少女</a:t>
            </a:r>
            <a:endParaRPr lang="zh-CN" altLang="en-US" sz="2800" b="1" dirty="0">
              <a:solidFill>
                <a:srgbClr val="0000CC"/>
              </a:solidFill>
              <a:latin typeface="华文中宋" panose="02010600040101010101" charset="-122"/>
              <a:ea typeface="华文中宋" panose="02010600040101010101" charset="-122"/>
            </a:endParaRPr>
          </a:p>
        </p:txBody>
      </p:sp>
      <p:sp>
        <p:nvSpPr>
          <p:cNvPr id="6179" name="Text Box 29"/>
          <p:cNvSpPr txBox="1"/>
          <p:nvPr/>
        </p:nvSpPr>
        <p:spPr>
          <a:xfrm>
            <a:off x="1557020" y="808355"/>
            <a:ext cx="1774825" cy="521970"/>
          </a:xfrm>
          <a:prstGeom prst="rect">
            <a:avLst/>
          </a:prstGeom>
          <a:noFill/>
          <a:ln w="9525">
            <a:noFill/>
          </a:ln>
        </p:spPr>
        <p:txBody>
          <a:bodyPr wrap="square" anchor="t" anchorCtr="0">
            <a:spAutoFit/>
          </a:bodyPr>
          <a:p>
            <a:pPr>
              <a:spcBef>
                <a:spcPct val="50000"/>
              </a:spcBef>
            </a:pPr>
            <a:r>
              <a:rPr lang="zh-CN" altLang="en-US" sz="2800" b="1" dirty="0">
                <a:solidFill>
                  <a:srgbClr val="0000CC"/>
                </a:solidFill>
                <a:latin typeface="华文中宋" panose="02010600040101010101" charset="-122"/>
                <a:ea typeface="华文中宋" panose="02010600040101010101" charset="-122"/>
              </a:rPr>
              <a:t>十五六岁</a:t>
            </a:r>
            <a:endParaRPr lang="zh-CN" altLang="en-US" sz="2800" b="1" dirty="0">
              <a:solidFill>
                <a:srgbClr val="0000CC"/>
              </a:solidFill>
              <a:latin typeface="华文中宋" panose="02010600040101010101" charset="-122"/>
              <a:ea typeface="华文中宋" panose="02010600040101010101" charset="-122"/>
            </a:endParaRP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1000" fill="hold"/>
                                        <p:tgtEl>
                                          <p:spTgt spid="6147"/>
                                        </p:tgtEl>
                                        <p:attrNameLst>
                                          <p:attrName>ppt_w</p:attrName>
                                        </p:attrNameLst>
                                      </p:cBhvr>
                                      <p:tavLst>
                                        <p:tav tm="0">
                                          <p:val>
                                            <p:strVal val="#ppt_w*0.70"/>
                                          </p:val>
                                        </p:tav>
                                        <p:tav tm="100000">
                                          <p:val>
                                            <p:strVal val="#ppt_w"/>
                                          </p:val>
                                        </p:tav>
                                      </p:tavLst>
                                    </p:anim>
                                    <p:anim calcmode="lin" valueType="num">
                                      <p:cBhvr>
                                        <p:cTn id="8" dur="1000" fill="hold"/>
                                        <p:tgtEl>
                                          <p:spTgt spid="6147"/>
                                        </p:tgtEl>
                                        <p:attrNameLst>
                                          <p:attrName>ppt_h</p:attrName>
                                        </p:attrNameLst>
                                      </p:cBhvr>
                                      <p:tavLst>
                                        <p:tav tm="0">
                                          <p:val>
                                            <p:strVal val="#ppt_h"/>
                                          </p:val>
                                        </p:tav>
                                        <p:tav tm="100000">
                                          <p:val>
                                            <p:strVal val="#ppt_h"/>
                                          </p:val>
                                        </p:tav>
                                      </p:tavLst>
                                    </p:anim>
                                    <p:animEffect transition="in" filter="fade">
                                      <p:cBhvr>
                                        <p:cTn id="9" dur="1000"/>
                                        <p:tgtEl>
                                          <p:spTgt spid="614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500" fill="hold">
                                          <p:stCondLst>
                                            <p:cond delay="0"/>
                                          </p:stCondLst>
                                        </p:cTn>
                                        <p:tgtEl>
                                          <p:spTgt spid="6179">
                                            <p:txEl>
                                              <p:charRg st="0" end="5"/>
                                            </p:txEl>
                                          </p:spTgt>
                                        </p:tgtEl>
                                        <p:attrNameLst>
                                          <p:attrName>style.visibility</p:attrName>
                                        </p:attrNameLst>
                                      </p:cBhvr>
                                      <p:to>
                                        <p:strVal val="visible"/>
                                      </p:to>
                                    </p:set>
                                    <p:anim calcmode="lin" valueType="num">
                                      <p:cBhvr>
                                        <p:cTn id="14" dur="500" fill="hold"/>
                                        <p:tgtEl>
                                          <p:spTgt spid="6179">
                                            <p:txEl>
                                              <p:charRg st="0" end="5"/>
                                            </p:txEl>
                                          </p:spTgt>
                                        </p:tgtEl>
                                        <p:attrNameLst>
                                          <p:attrName>ppt_x</p:attrName>
                                        </p:attrNameLst>
                                      </p:cBhvr>
                                      <p:tavLst>
                                        <p:tav tm="0">
                                          <p:val>
                                            <p:strVal val="#ppt_x"/>
                                          </p:val>
                                        </p:tav>
                                        <p:tav tm="100000">
                                          <p:val>
                                            <p:strVal val="#ppt_x"/>
                                          </p:val>
                                        </p:tav>
                                      </p:tavLst>
                                    </p:anim>
                                    <p:anim calcmode="lin" valueType="num">
                                      <p:cBhvr>
                                        <p:cTn id="15" dur="500" fill="hold"/>
                                        <p:tgtEl>
                                          <p:spTgt spid="6179">
                                            <p:txEl>
                                              <p:charRg st="0" end="5"/>
                                            </p:txEl>
                                          </p:spTgt>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6170">
                                            <p:txEl>
                                              <p:charRg st="0" end="2"/>
                                            </p:txEl>
                                          </p:spTgt>
                                        </p:tgtEl>
                                        <p:attrNameLst>
                                          <p:attrName>style.visibility</p:attrName>
                                        </p:attrNameLst>
                                      </p:cBhvr>
                                      <p:to>
                                        <p:strVal val="visible"/>
                                      </p:to>
                                    </p:set>
                                    <p:anim calcmode="lin" valueType="num">
                                      <p:cBhvr additive="base">
                                        <p:cTn id="19" dur="500" fill="hold"/>
                                        <p:tgtEl>
                                          <p:spTgt spid="6170">
                                            <p:txEl>
                                              <p:charRg st="0"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70">
                                            <p:txEl>
                                              <p:charRg st="0"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6171">
                                            <p:txEl>
                                              <p:charRg st="0" end="11"/>
                                            </p:txEl>
                                          </p:spTgt>
                                        </p:tgtEl>
                                        <p:attrNameLst>
                                          <p:attrName>style.visibility</p:attrName>
                                        </p:attrNameLst>
                                      </p:cBhvr>
                                      <p:to>
                                        <p:strVal val="visible"/>
                                      </p:to>
                                    </p:set>
                                    <p:anim calcmode="lin" valueType="num">
                                      <p:cBhvr additive="base">
                                        <p:cTn id="24" dur="500" fill="hold"/>
                                        <p:tgtEl>
                                          <p:spTgt spid="6171">
                                            <p:txEl>
                                              <p:charRg st="0" end="1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171">
                                            <p:txEl>
                                              <p:charRg st="0" end="1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6172">
                                            <p:txEl>
                                              <p:charRg st="0" end="7"/>
                                            </p:txEl>
                                          </p:spTgt>
                                        </p:tgtEl>
                                        <p:attrNameLst>
                                          <p:attrName>style.visibility</p:attrName>
                                        </p:attrNameLst>
                                      </p:cBhvr>
                                      <p:to>
                                        <p:strVal val="visible"/>
                                      </p:to>
                                    </p:set>
                                    <p:anim calcmode="lin" valueType="num">
                                      <p:cBhvr additive="base">
                                        <p:cTn id="29" dur="500" fill="hold"/>
                                        <p:tgtEl>
                                          <p:spTgt spid="6172">
                                            <p:txEl>
                                              <p:charRg st="0"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172">
                                            <p:txEl>
                                              <p:charRg st="0" end="7"/>
                                            </p:txEl>
                                          </p:spTgt>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nodeType="afterEffect">
                                  <p:stCondLst>
                                    <p:cond delay="0"/>
                                  </p:stCondLst>
                                  <p:childTnLst>
                                    <p:set>
                                      <p:cBhvr>
                                        <p:cTn id="33" dur="1" fill="hold">
                                          <p:stCondLst>
                                            <p:cond delay="0"/>
                                          </p:stCondLst>
                                        </p:cTn>
                                        <p:tgtEl>
                                          <p:spTgt spid="6173">
                                            <p:txEl>
                                              <p:charRg st="0" end="10"/>
                                            </p:txEl>
                                          </p:spTgt>
                                        </p:tgtEl>
                                        <p:attrNameLst>
                                          <p:attrName>style.visibility</p:attrName>
                                        </p:attrNameLst>
                                      </p:cBhvr>
                                      <p:to>
                                        <p:strVal val="visible"/>
                                      </p:to>
                                    </p:set>
                                    <p:anim calcmode="lin" valueType="num">
                                      <p:cBhvr additive="base">
                                        <p:cTn id="34" dur="500" fill="hold"/>
                                        <p:tgtEl>
                                          <p:spTgt spid="6173">
                                            <p:txEl>
                                              <p:charRg st="0" end="1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173">
                                            <p:txEl>
                                              <p:charRg st="0" end="10"/>
                                            </p:txEl>
                                          </p:spTgt>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nodeType="afterEffect">
                                  <p:stCondLst>
                                    <p:cond delay="0"/>
                                  </p:stCondLst>
                                  <p:childTnLst>
                                    <p:set>
                                      <p:cBhvr>
                                        <p:cTn id="38" dur="1" fill="hold">
                                          <p:stCondLst>
                                            <p:cond delay="0"/>
                                          </p:stCondLst>
                                        </p:cTn>
                                        <p:tgtEl>
                                          <p:spTgt spid="6174">
                                            <p:txEl>
                                              <p:charRg st="0" end="15"/>
                                            </p:txEl>
                                          </p:spTgt>
                                        </p:tgtEl>
                                        <p:attrNameLst>
                                          <p:attrName>style.visibility</p:attrName>
                                        </p:attrNameLst>
                                      </p:cBhvr>
                                      <p:to>
                                        <p:strVal val="visible"/>
                                      </p:to>
                                    </p:set>
                                    <p:anim calcmode="lin" valueType="num">
                                      <p:cBhvr additive="base">
                                        <p:cTn id="39" dur="500" fill="hold"/>
                                        <p:tgtEl>
                                          <p:spTgt spid="6174">
                                            <p:txEl>
                                              <p:charRg st="0" end="1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174">
                                            <p:txEl>
                                              <p:charRg st="0" end="15"/>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174">
                                            <p:txEl>
                                              <p:charRg st="15" end="32"/>
                                            </p:txEl>
                                          </p:spTgt>
                                        </p:tgtEl>
                                        <p:attrNameLst>
                                          <p:attrName>style.visibility</p:attrName>
                                        </p:attrNameLst>
                                      </p:cBhvr>
                                      <p:to>
                                        <p:strVal val="visible"/>
                                      </p:to>
                                    </p:set>
                                    <p:anim calcmode="lin" valueType="num">
                                      <p:cBhvr additive="base">
                                        <p:cTn id="43" dur="500" fill="hold"/>
                                        <p:tgtEl>
                                          <p:spTgt spid="6174">
                                            <p:txEl>
                                              <p:charRg st="15" end="3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174">
                                            <p:txEl>
                                              <p:charRg st="15" end="32"/>
                                            </p:txEl>
                                          </p:spTgt>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 presetClass="entr" presetSubtype="4" fill="hold" nodeType="afterEffect">
                                  <p:stCondLst>
                                    <p:cond delay="0"/>
                                  </p:stCondLst>
                                  <p:childTnLst>
                                    <p:set>
                                      <p:cBhvr>
                                        <p:cTn id="47" dur="1" fill="hold">
                                          <p:stCondLst>
                                            <p:cond delay="0"/>
                                          </p:stCondLst>
                                        </p:cTn>
                                        <p:tgtEl>
                                          <p:spTgt spid="6175">
                                            <p:txEl>
                                              <p:charRg st="0" end="36"/>
                                            </p:txEl>
                                          </p:spTgt>
                                        </p:tgtEl>
                                        <p:attrNameLst>
                                          <p:attrName>style.visibility</p:attrName>
                                        </p:attrNameLst>
                                      </p:cBhvr>
                                      <p:to>
                                        <p:strVal val="visible"/>
                                      </p:to>
                                    </p:set>
                                    <p:anim calcmode="lin" valueType="num">
                                      <p:cBhvr additive="base">
                                        <p:cTn id="48" dur="500" fill="hold"/>
                                        <p:tgtEl>
                                          <p:spTgt spid="6175">
                                            <p:txEl>
                                              <p:charRg st="0" end="3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6175">
                                            <p:txEl>
                                              <p:charRg st="0" end="36"/>
                                            </p:txEl>
                                          </p:spTgt>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2" presetClass="entr" presetSubtype="4" fill="hold" nodeType="afterEffect">
                                  <p:stCondLst>
                                    <p:cond delay="0"/>
                                  </p:stCondLst>
                                  <p:childTnLst>
                                    <p:set>
                                      <p:cBhvr>
                                        <p:cTn id="52" dur="1" fill="hold">
                                          <p:stCondLst>
                                            <p:cond delay="0"/>
                                          </p:stCondLst>
                                        </p:cTn>
                                        <p:tgtEl>
                                          <p:spTgt spid="6176">
                                            <p:txEl>
                                              <p:charRg st="0" end="26"/>
                                            </p:txEl>
                                          </p:spTgt>
                                        </p:tgtEl>
                                        <p:attrNameLst>
                                          <p:attrName>style.visibility</p:attrName>
                                        </p:attrNameLst>
                                      </p:cBhvr>
                                      <p:to>
                                        <p:strVal val="visible"/>
                                      </p:to>
                                    </p:set>
                                    <p:anim calcmode="lin" valueType="num">
                                      <p:cBhvr additive="base">
                                        <p:cTn id="53" dur="500" fill="hold"/>
                                        <p:tgtEl>
                                          <p:spTgt spid="6176">
                                            <p:txEl>
                                              <p:charRg st="0" end="2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176">
                                            <p:txEl>
                                              <p:charRg st="0" end="26"/>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2" presetClass="entr" presetSubtype="4" fill="hold" nodeType="afterEffect">
                                  <p:stCondLst>
                                    <p:cond delay="0"/>
                                  </p:stCondLst>
                                  <p:childTnLst>
                                    <p:set>
                                      <p:cBhvr>
                                        <p:cTn id="57" dur="1" fill="hold">
                                          <p:stCondLst>
                                            <p:cond delay="0"/>
                                          </p:stCondLst>
                                        </p:cTn>
                                        <p:tgtEl>
                                          <p:spTgt spid="6177">
                                            <p:txEl>
                                              <p:charRg st="0" end="17"/>
                                            </p:txEl>
                                          </p:spTgt>
                                        </p:tgtEl>
                                        <p:attrNameLst>
                                          <p:attrName>style.visibility</p:attrName>
                                        </p:attrNameLst>
                                      </p:cBhvr>
                                      <p:to>
                                        <p:strVal val="visible"/>
                                      </p:to>
                                    </p:set>
                                    <p:anim calcmode="lin" valueType="num">
                                      <p:cBhvr additive="base">
                                        <p:cTn id="58" dur="500" fill="hold"/>
                                        <p:tgtEl>
                                          <p:spTgt spid="6177">
                                            <p:txEl>
                                              <p:charRg st="0" end="17"/>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77">
                                            <p:txEl>
                                              <p:charRg st="0" end="17"/>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 presetClass="entr" presetSubtype="4" fill="hold" nodeType="afterEffect">
                                  <p:stCondLst>
                                    <p:cond delay="0"/>
                                  </p:stCondLst>
                                  <p:childTnLst>
                                    <p:set>
                                      <p:cBhvr>
                                        <p:cTn id="62" dur="1" fill="hold">
                                          <p:stCondLst>
                                            <p:cond delay="0"/>
                                          </p:stCondLst>
                                        </p:cTn>
                                        <p:tgtEl>
                                          <p:spTgt spid="6178">
                                            <p:txEl>
                                              <p:charRg st="0" end="7"/>
                                            </p:txEl>
                                          </p:spTgt>
                                        </p:tgtEl>
                                        <p:attrNameLst>
                                          <p:attrName>style.visibility</p:attrName>
                                        </p:attrNameLst>
                                      </p:cBhvr>
                                      <p:to>
                                        <p:strVal val="visible"/>
                                      </p:to>
                                    </p:set>
                                    <p:anim calcmode="lin" valueType="num">
                                      <p:cBhvr additive="base">
                                        <p:cTn id="63" dur="500" fill="hold"/>
                                        <p:tgtEl>
                                          <p:spTgt spid="6178">
                                            <p:txEl>
                                              <p:charRg st="0" end="7"/>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6178">
                                            <p:txEl>
                                              <p:charRg st="0"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6" name="文本框 18435"/>
          <p:cNvSpPr txBox="1"/>
          <p:nvPr/>
        </p:nvSpPr>
        <p:spPr>
          <a:xfrm>
            <a:off x="985520" y="1466215"/>
            <a:ext cx="10220960" cy="4399915"/>
          </a:xfrm>
          <a:prstGeom prst="rect">
            <a:avLst/>
          </a:prstGeom>
          <a:noFill/>
          <a:ln w="12700" cap="sq" cmpd="sng">
            <a:noFill/>
            <a:prstDash val="solid"/>
            <a:miter/>
            <a:headEnd type="none" w="med" len="med"/>
            <a:tailEnd type="none" w="med" len="med"/>
          </a:ln>
        </p:spPr>
        <p:txBody>
          <a:bodyPr wrap="square">
            <a:spAutoFit/>
          </a:bodyPr>
          <a:p>
            <a:pPr eaLnBrk="0" hangingPunct="0">
              <a:lnSpc>
                <a:spcPct val="140000"/>
              </a:lnSpc>
            </a:pPr>
            <a:r>
              <a:rPr lang="zh-CN" altLang="en-US" sz="2800" b="1" noProof="1" dirty="0">
                <a:solidFill>
                  <a:srgbClr val="CC3399"/>
                </a:solidFill>
                <a:effectLst>
                  <a:outerShdw blurRad="38100" dist="38100" dir="2700000">
                    <a:srgbClr val="C0C0C0"/>
                  </a:outerShdw>
                </a:effectLst>
                <a:latin typeface="黑体" panose="02010609060101010101" pitchFamily="2" charset="-122"/>
                <a:ea typeface="黑体" panose="02010609060101010101" pitchFamily="2" charset="-122"/>
                <a:cs typeface="+mn-cs"/>
              </a:rPr>
              <a:t>   </a:t>
            </a:r>
            <a:r>
              <a:rPr lang="en-US" altLang="zh-CN" sz="2800" b="1" noProof="1" dirty="0">
                <a:solidFill>
                  <a:srgbClr val="CC3399"/>
                </a:solidFill>
                <a:effectLst>
                  <a:outerShdw blurRad="38100" dist="38100" dir="2700000">
                    <a:srgbClr val="C0C0C0"/>
                  </a:outerShdw>
                </a:effectLst>
                <a:latin typeface="黑体" panose="02010609060101010101" pitchFamily="2" charset="-122"/>
                <a:ea typeface="黑体" panose="02010609060101010101" pitchFamily="2" charset="-122"/>
                <a:cs typeface="+mn-cs"/>
              </a:rPr>
              <a:t>  </a:t>
            </a:r>
            <a:r>
              <a:rPr lang="zh-CN" altLang="en-US" sz="2800" b="1" noProof="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 </a:t>
            </a:r>
            <a:r>
              <a:rPr lang="zh-CN" altLang="en-US" sz="4000" b="1" noProof="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本文着重描述了包身工的悲惨生活，愤怒控诉了日本帝国主义勾结中国封建势力，培植野蛮的包身工制度，残酷压榨中国工人的罪行，并坚信中国工人必将奋起斗争，砸烂枷锁，迎来黎明。</a:t>
            </a:r>
            <a:r>
              <a:rPr lang="zh-CN" altLang="en-US" sz="4000" b="1" noProof="1" dirty="0">
                <a:solidFill>
                  <a:srgbClr val="CC3399"/>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 </a:t>
            </a:r>
            <a:endParaRPr lang="zh-CN" altLang="en-US" sz="4000" b="1" noProof="1" dirty="0">
              <a:solidFill>
                <a:srgbClr val="CC3399"/>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988560" y="555625"/>
            <a:ext cx="2214880" cy="706755"/>
          </a:xfrm>
          <a:prstGeom prst="rect">
            <a:avLst/>
          </a:prstGeom>
          <a:noFill/>
        </p:spPr>
        <p:txBody>
          <a:bodyPr wrap="none" rtlCol="0">
            <a:spAutoFit/>
          </a:bodyPr>
          <a:p>
            <a:pPr algn="l"/>
            <a:r>
              <a:rPr lang="zh-CN" altLang="en-US" sz="4000" b="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sym typeface="+mn-ea"/>
              </a:rPr>
              <a:t>本文主题</a:t>
            </a:r>
            <a:endParaRPr lang="zh-CN" altLang="en-US" sz="40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1000" fill="hold"/>
                                        <p:tgtEl>
                                          <p:spTgt spid="18436"/>
                                        </p:tgtEl>
                                        <p:attrNameLst>
                                          <p:attrName>ppt_w</p:attrName>
                                        </p:attrNameLst>
                                      </p:cBhvr>
                                      <p:tavLst>
                                        <p:tav tm="0">
                                          <p:val>
                                            <p:strVal val="#ppt_w*0.70"/>
                                          </p:val>
                                        </p:tav>
                                        <p:tav tm="100000">
                                          <p:val>
                                            <p:strVal val="#ppt_w"/>
                                          </p:val>
                                        </p:tav>
                                      </p:tavLst>
                                    </p:anim>
                                    <p:anim calcmode="lin" valueType="num">
                                      <p:cBhvr>
                                        <p:cTn id="13" dur="1000" fill="hold"/>
                                        <p:tgtEl>
                                          <p:spTgt spid="18436"/>
                                        </p:tgtEl>
                                        <p:attrNameLst>
                                          <p:attrName>ppt_h</p:attrName>
                                        </p:attrNameLst>
                                      </p:cBhvr>
                                      <p:tavLst>
                                        <p:tav tm="0">
                                          <p:val>
                                            <p:strVal val="#ppt_h"/>
                                          </p:val>
                                        </p:tav>
                                        <p:tav tm="100000">
                                          <p:val>
                                            <p:strVal val="#ppt_h"/>
                                          </p:val>
                                        </p:tav>
                                      </p:tavLst>
                                    </p:anim>
                                    <p:animEffect transition="in" filter="fade">
                                      <p:cBhvr>
                                        <p:cTn id="14"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内容占位符 20482"/>
          <p:cNvSpPr>
            <a:spLocks noGrp="1" noRot="1"/>
          </p:cNvSpPr>
          <p:nvPr>
            <p:ph idx="4294967295"/>
          </p:nvPr>
        </p:nvSpPr>
        <p:spPr>
          <a:xfrm>
            <a:off x="0" y="1490980"/>
            <a:ext cx="8227695" cy="4759325"/>
          </a:xfrm>
        </p:spPr>
        <p:txBody>
          <a:bodyPr lIns="90000" tIns="46800" rIns="90000" bIns="46800" rtlCol="0" anchor="t">
            <a:normAutofit/>
          </a:bodyPr>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1350" b="1" i="0" u="none" strike="noStrike" kern="1200" cap="none" spc="150" normalizeH="0" baseline="0" noProof="1">
                <a:solidFill>
                  <a:schemeClr val="tx1">
                    <a:lumMod val="65000"/>
                    <a:lumOff val="35000"/>
                  </a:schemeClr>
                </a:solidFill>
                <a:uFillTx/>
                <a:latin typeface="Arial" panose="020B0604020202020204" pitchFamily="34" charset="0"/>
                <a:ea typeface="仿宋_GB2312" pitchFamily="49" charset="-122"/>
                <a:cs typeface="+mn-cs"/>
              </a:rPr>
              <a:t>             </a:t>
            </a:r>
            <a:endParaRPr kumimoji="0" lang="zh-CN" altLang="en-US"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p:txBody>
      </p:sp>
      <p:sp>
        <p:nvSpPr>
          <p:cNvPr id="2" name="文本框 1"/>
          <p:cNvSpPr txBox="1"/>
          <p:nvPr/>
        </p:nvSpPr>
        <p:spPr>
          <a:xfrm>
            <a:off x="4954905" y="312420"/>
            <a:ext cx="2214880" cy="706755"/>
          </a:xfrm>
          <a:prstGeom prst="rect">
            <a:avLst/>
          </a:prstGeom>
          <a:noFill/>
        </p:spPr>
        <p:txBody>
          <a:bodyPr wrap="none" rtlCol="0">
            <a:spAutoFit/>
          </a:bodyPr>
          <a:p>
            <a:pPr algn="l"/>
            <a:r>
              <a:rPr lang="zh-CN" altLang="en-US" sz="4000" b="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sym typeface="+mn-ea"/>
              </a:rPr>
              <a:t>写作手法</a:t>
            </a:r>
            <a:endParaRPr kumimoji="0" lang="zh-CN" altLang="en-US" sz="4000" b="1" i="0" u="none" strike="noStrike" kern="1200" cap="none" spc="0" normalizeH="0" baseline="0" noProof="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sym typeface="+mn-ea"/>
            </a:endParaRPr>
          </a:p>
        </p:txBody>
      </p:sp>
      <p:sp>
        <p:nvSpPr>
          <p:cNvPr id="3" name="文本框 2"/>
          <p:cNvSpPr txBox="1"/>
          <p:nvPr/>
        </p:nvSpPr>
        <p:spPr>
          <a:xfrm>
            <a:off x="1708785" y="1197610"/>
            <a:ext cx="9060180" cy="5052695"/>
          </a:xfrm>
          <a:prstGeom prst="rect">
            <a:avLst/>
          </a:prstGeom>
          <a:noFill/>
        </p:spPr>
        <p:txBody>
          <a:bodyPr wrap="square" rtlCol="0">
            <a:spAutoFit/>
          </a:bodyPr>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FF0000"/>
                </a:solidFill>
                <a:uFillTx/>
                <a:latin typeface="华文中宋" panose="02010600040101010101" charset="-122"/>
                <a:ea typeface="华文中宋" panose="02010600040101010101" charset="-122"/>
                <a:sym typeface="+mn-ea"/>
              </a:rPr>
              <a:t>点面结合的写作手法</a:t>
            </a:r>
            <a:endPar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charset="-122"/>
                <a:ea typeface="华文中宋" panose="02010600040101010101" charset="-122"/>
                <a:sym typeface="+mn-ea"/>
              </a:rPr>
              <a:t>　　</a:t>
            </a:r>
            <a:r>
              <a:rPr lang="zh-CN" altLang="en-US" sz="3600" b="1" spc="150">
                <a:solidFill>
                  <a:srgbClr val="FF0000"/>
                </a:solidFill>
                <a:uFillTx/>
                <a:latin typeface="华文中宋" panose="02010600040101010101" charset="-122"/>
                <a:ea typeface="华文中宋" panose="02010600040101010101" charset="-122"/>
                <a:sym typeface="+mn-ea"/>
              </a:rPr>
              <a:t>面：</a:t>
            </a:r>
            <a:r>
              <a:rPr lang="zh-CN" altLang="en-US" sz="3600" b="1" spc="150">
                <a:solidFill>
                  <a:srgbClr val="000000"/>
                </a:solidFill>
                <a:uFillTx/>
                <a:latin typeface="华文中宋" panose="02010600040101010101" charset="-122"/>
                <a:ea typeface="华文中宋" panose="02010600040101010101" charset="-122"/>
                <a:sym typeface="+mn-ea"/>
              </a:rPr>
              <a:t>一般的、概括性的材料</a:t>
            </a:r>
            <a:endParaRPr kumimoji="0" lang="zh-CN" altLang="en-US"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charset="-122"/>
                <a:ea typeface="华文中宋" panose="02010600040101010101" charset="-122"/>
                <a:sym typeface="+mn-ea"/>
              </a:rPr>
              <a:t>　　　　　        </a:t>
            </a:r>
            <a:r>
              <a:rPr lang="zh-CN" altLang="en-US" sz="3600" b="1" spc="150">
                <a:solidFill>
                  <a:schemeClr val="tx2"/>
                </a:solidFill>
                <a:uFillTx/>
                <a:latin typeface="华文中宋" panose="02010600040101010101" charset="-122"/>
                <a:ea typeface="华文中宋" panose="02010600040101010101" charset="-122"/>
                <a:sym typeface="+mn-ea"/>
              </a:rPr>
              <a:t>（</a:t>
            </a:r>
            <a:r>
              <a:rPr lang="zh-CN" altLang="en-US" sz="3600" b="1" spc="150">
                <a:solidFill>
                  <a:srgbClr val="2518C8"/>
                </a:solidFill>
                <a:uFillTx/>
                <a:latin typeface="华文中宋" panose="02010600040101010101" charset="-122"/>
                <a:ea typeface="华文中宋" panose="02010600040101010101" charset="-122"/>
                <a:sym typeface="+mn-ea"/>
              </a:rPr>
              <a:t>骨架</a:t>
            </a:r>
            <a:r>
              <a:rPr lang="zh-CN" altLang="en-US" sz="3600" b="1" spc="150">
                <a:solidFill>
                  <a:schemeClr val="tx2"/>
                </a:solidFill>
                <a:uFillTx/>
                <a:latin typeface="华文中宋" panose="02010600040101010101" charset="-122"/>
                <a:ea typeface="华文中宋" panose="02010600040101010101" charset="-122"/>
                <a:sym typeface="+mn-ea"/>
              </a:rPr>
              <a:t>）</a:t>
            </a:r>
            <a:endParaRPr kumimoji="0" lang="zh-CN" altLang="en-US" sz="3600" b="1" i="0" u="none" strike="noStrike" kern="1200" cap="none" spc="150" normalizeH="0" baseline="0" noProof="1">
              <a:solidFill>
                <a:schemeClr val="tx2"/>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charset="-122"/>
                <a:ea typeface="华文中宋" panose="02010600040101010101" charset="-122"/>
                <a:sym typeface="+mn-ea"/>
              </a:rPr>
              <a:t>　　　　　　       ↓↑</a:t>
            </a:r>
            <a:endParaRPr kumimoji="0" lang="zh-CN" altLang="en-US"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charset="-122"/>
                <a:ea typeface="华文中宋" panose="02010600040101010101" charset="-122"/>
                <a:sym typeface="+mn-ea"/>
              </a:rPr>
              <a:t>　　　　　        </a:t>
            </a:r>
            <a:r>
              <a:rPr lang="zh-CN" altLang="en-US" sz="3600" b="1" spc="150">
                <a:solidFill>
                  <a:schemeClr val="tx2"/>
                </a:solidFill>
                <a:uFillTx/>
                <a:latin typeface="华文中宋" panose="02010600040101010101" charset="-122"/>
                <a:ea typeface="华文中宋" panose="02010600040101010101" charset="-122"/>
                <a:sym typeface="+mn-ea"/>
              </a:rPr>
              <a:t>（</a:t>
            </a:r>
            <a:r>
              <a:rPr lang="zh-CN" altLang="en-US" sz="3600" b="1" spc="150">
                <a:solidFill>
                  <a:srgbClr val="2518C8"/>
                </a:solidFill>
                <a:uFillTx/>
                <a:latin typeface="华文中宋" panose="02010600040101010101" charset="-122"/>
                <a:ea typeface="华文中宋" panose="02010600040101010101" charset="-122"/>
                <a:sym typeface="+mn-ea"/>
              </a:rPr>
              <a:t>血肉</a:t>
            </a:r>
            <a:r>
              <a:rPr lang="zh-CN" altLang="en-US" sz="3600" b="1" spc="150">
                <a:solidFill>
                  <a:schemeClr val="tx2"/>
                </a:solidFill>
                <a:uFillTx/>
                <a:latin typeface="华文中宋" panose="02010600040101010101" charset="-122"/>
                <a:ea typeface="华文中宋" panose="02010600040101010101" charset="-122"/>
                <a:sym typeface="+mn-ea"/>
              </a:rPr>
              <a:t>）</a:t>
            </a:r>
            <a:r>
              <a:rPr lang="zh-CN" altLang="en-US" sz="3600" b="1" spc="150">
                <a:solidFill>
                  <a:srgbClr val="000000"/>
                </a:solidFill>
                <a:uFillTx/>
                <a:latin typeface="华文中宋" panose="02010600040101010101" charset="-122"/>
                <a:ea typeface="华文中宋" panose="02010600040101010101" charset="-122"/>
                <a:sym typeface="+mn-ea"/>
              </a:rPr>
              <a:t>　　　　</a:t>
            </a:r>
            <a:endParaRPr kumimoji="0" lang="zh-CN" altLang="en-US"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charset="-122"/>
                <a:ea typeface="华文中宋" panose="02010600040101010101" charset="-122"/>
                <a:sym typeface="+mn-ea"/>
              </a:rPr>
              <a:t>　　</a:t>
            </a:r>
            <a:r>
              <a:rPr lang="zh-CN" altLang="en-US" sz="3600" b="1" spc="150">
                <a:solidFill>
                  <a:srgbClr val="FF0000"/>
                </a:solidFill>
                <a:uFillTx/>
                <a:latin typeface="华文中宋" panose="02010600040101010101" charset="-122"/>
                <a:ea typeface="华文中宋" panose="02010600040101010101" charset="-122"/>
                <a:sym typeface="+mn-ea"/>
              </a:rPr>
              <a:t>点：</a:t>
            </a:r>
            <a:r>
              <a:rPr lang="zh-CN" altLang="en-US" sz="3600" b="1" spc="150">
                <a:solidFill>
                  <a:srgbClr val="000000"/>
                </a:solidFill>
                <a:uFillTx/>
                <a:latin typeface="华文中宋" panose="02010600040101010101" charset="-122"/>
                <a:ea typeface="华文中宋" panose="02010600040101010101" charset="-122"/>
                <a:sym typeface="+mn-ea"/>
              </a:rPr>
              <a:t>典型人物、事件、细节、场面</a:t>
            </a:r>
            <a:endParaRPr kumimoji="0" lang="zh-CN" altLang="en-US"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21505"/>
          <p:cNvSpPr txBox="1"/>
          <p:nvPr/>
        </p:nvSpPr>
        <p:spPr>
          <a:xfrm>
            <a:off x="2241550" y="335280"/>
            <a:ext cx="9305925" cy="1863725"/>
          </a:xfrm>
          <a:prstGeom prst="rect">
            <a:avLst/>
          </a:prstGeom>
          <a:solidFill>
            <a:schemeClr val="accent2">
              <a:lumMod val="20000"/>
              <a:lumOff val="80000"/>
            </a:schemeClr>
          </a:solidFill>
          <a:ln w="9525">
            <a:noFill/>
          </a:ln>
        </p:spPr>
        <p:txBody>
          <a:bodyPr wrap="square" anchor="t" anchorCtr="0">
            <a:spAutoFit/>
          </a:bodyPr>
          <a:p>
            <a:pPr>
              <a:lnSpc>
                <a:spcPct val="90000"/>
              </a:lnSpc>
              <a:spcBef>
                <a:spcPct val="20000"/>
              </a:spcBef>
              <a:buClr>
                <a:schemeClr val="hlink"/>
              </a:buClr>
              <a:buSzPct val="110000"/>
            </a:pPr>
            <a:r>
              <a:rPr lang="en-US" altLang="zh-CN" sz="3200" b="1" dirty="0">
                <a:solidFill>
                  <a:srgbClr val="000000"/>
                </a:solidFill>
                <a:latin typeface="Tahoma" panose="020B0604030504040204" pitchFamily="34" charset="0"/>
                <a:ea typeface="楷体_GB2312" pitchFamily="49" charset="-122"/>
              </a:rPr>
              <a:t>      </a:t>
            </a:r>
            <a:r>
              <a:rPr lang="zh-CN" altLang="en-US" sz="3200" b="1" dirty="0">
                <a:solidFill>
                  <a:srgbClr val="FF0000"/>
                </a:solidFill>
                <a:latin typeface="华文中宋" panose="02010600040101010101" charset="-122"/>
                <a:ea typeface="华文中宋" panose="02010600040101010101" charset="-122"/>
              </a:rPr>
              <a:t>“面”</a:t>
            </a:r>
            <a:r>
              <a:rPr lang="zh-CN" altLang="en-US" sz="3200" b="1" dirty="0">
                <a:solidFill>
                  <a:srgbClr val="000000"/>
                </a:solidFill>
                <a:latin typeface="华文中宋" panose="02010600040101010101" charset="-122"/>
                <a:ea typeface="华文中宋" panose="02010600040101010101" charset="-122"/>
              </a:rPr>
              <a:t> 主要是人物的</a:t>
            </a:r>
            <a:r>
              <a:rPr lang="zh-CN" altLang="en-US" sz="3200" b="1" dirty="0">
                <a:solidFill>
                  <a:srgbClr val="002060"/>
                </a:solidFill>
                <a:latin typeface="华文中宋" panose="02010600040101010101" charset="-122"/>
                <a:ea typeface="华文中宋" panose="02010600040101010101" charset="-122"/>
              </a:rPr>
              <a:t>群体描写</a:t>
            </a:r>
            <a:r>
              <a:rPr lang="zh-CN" altLang="en-US" sz="3200" b="1" dirty="0">
                <a:solidFill>
                  <a:srgbClr val="000000"/>
                </a:solidFill>
                <a:latin typeface="华文中宋" panose="02010600040101010101" charset="-122"/>
                <a:ea typeface="华文中宋" panose="02010600040101010101" charset="-122"/>
              </a:rPr>
              <a:t>。写包身工的起床、吃粥、进工厂等等。作者速写式地描出包身工这个群体。从整体描写中表现包身工制度的黑暗，残酷。</a:t>
            </a:r>
            <a:endParaRPr lang="zh-CN" altLang="en-US" sz="2400" b="1" dirty="0">
              <a:solidFill>
                <a:srgbClr val="000000"/>
              </a:solidFill>
              <a:latin typeface="华文中宋" panose="02010600040101010101" charset="-122"/>
              <a:ea typeface="华文中宋" panose="02010600040101010101" charset="-122"/>
            </a:endParaRPr>
          </a:p>
        </p:txBody>
      </p:sp>
      <p:sp>
        <p:nvSpPr>
          <p:cNvPr id="21507" name="矩形 21506"/>
          <p:cNvSpPr/>
          <p:nvPr/>
        </p:nvSpPr>
        <p:spPr>
          <a:xfrm>
            <a:off x="2134870" y="2515870"/>
            <a:ext cx="9519285" cy="4030980"/>
          </a:xfrm>
          <a:prstGeom prst="rect">
            <a:avLst/>
          </a:prstGeom>
          <a:solidFill>
            <a:schemeClr val="accent2">
              <a:lumMod val="20000"/>
              <a:lumOff val="80000"/>
            </a:schemeClr>
          </a:solidFill>
          <a:ln w="9525">
            <a:noFill/>
          </a:ln>
        </p:spPr>
        <p:txBody>
          <a:bodyPr wrap="square" anchor="t" anchorCtr="0">
            <a:spAutoFit/>
          </a:bodyPr>
          <a:p>
            <a:pPr>
              <a:spcBef>
                <a:spcPct val="50000"/>
              </a:spcBef>
              <a:buClr>
                <a:schemeClr val="hlink"/>
              </a:buClr>
              <a:buSzPct val="110000"/>
            </a:pPr>
            <a:r>
              <a:rPr lang="en-US" altLang="zh-CN" sz="3200" b="1" dirty="0">
                <a:solidFill>
                  <a:srgbClr val="080910"/>
                </a:solidFill>
                <a:latin typeface="Tahoma" panose="020B0604030504040204" pitchFamily="34" charset="0"/>
                <a:ea typeface="楷体_GB2312" pitchFamily="49" charset="-122"/>
              </a:rPr>
              <a:t>      </a:t>
            </a:r>
            <a:r>
              <a:rPr lang="en-US" altLang="zh-CN" sz="3200" b="1" dirty="0">
                <a:solidFill>
                  <a:srgbClr val="080910"/>
                </a:solidFill>
                <a:latin typeface="华文中宋" panose="02010600040101010101" charset="-122"/>
                <a:ea typeface="华文中宋" panose="02010600040101010101" charset="-122"/>
              </a:rPr>
              <a:t> </a:t>
            </a:r>
            <a:r>
              <a:rPr lang="zh-CN" altLang="en-US" sz="3200" b="1" dirty="0">
                <a:solidFill>
                  <a:srgbClr val="080910"/>
                </a:solidFill>
                <a:latin typeface="华文中宋" panose="02010600040101010101" charset="-122"/>
                <a:ea typeface="华文中宋" panose="02010600040101010101" charset="-122"/>
              </a:rPr>
              <a:t>作者选取了一些</a:t>
            </a:r>
            <a:r>
              <a:rPr lang="zh-CN" altLang="en-US" sz="3200" b="1" dirty="0">
                <a:solidFill>
                  <a:srgbClr val="002060"/>
                </a:solidFill>
                <a:latin typeface="华文中宋" panose="02010600040101010101" charset="-122"/>
                <a:ea typeface="华文中宋" panose="02010600040101010101" charset="-122"/>
              </a:rPr>
              <a:t>典型的人物、典型的事例和典型的细节</a:t>
            </a:r>
            <a:r>
              <a:rPr lang="zh-CN" altLang="en-US" sz="3200" b="1" dirty="0">
                <a:solidFill>
                  <a:srgbClr val="080910"/>
                </a:solidFill>
                <a:latin typeface="华文中宋" panose="02010600040101010101" charset="-122"/>
                <a:ea typeface="华文中宋" panose="02010600040101010101" charset="-122"/>
              </a:rPr>
              <a:t>，这就是</a:t>
            </a:r>
            <a:r>
              <a:rPr lang="zh-CN" altLang="en-US" sz="3200" b="1" dirty="0">
                <a:solidFill>
                  <a:srgbClr val="FF0000"/>
                </a:solidFill>
                <a:latin typeface="华文中宋" panose="02010600040101010101" charset="-122"/>
                <a:ea typeface="华文中宋" panose="02010600040101010101" charset="-122"/>
              </a:rPr>
              <a:t>“点”</a:t>
            </a:r>
            <a:r>
              <a:rPr lang="zh-CN" altLang="en-US" sz="3200" b="1" dirty="0">
                <a:solidFill>
                  <a:srgbClr val="080910"/>
                </a:solidFill>
                <a:latin typeface="华文中宋" panose="02010600040101010101" charset="-122"/>
                <a:ea typeface="华文中宋" panose="02010600040101010101" charset="-122"/>
              </a:rPr>
              <a:t>。</a:t>
            </a:r>
            <a:endParaRPr lang="zh-CN" altLang="en-US" sz="3200" b="1" dirty="0">
              <a:solidFill>
                <a:srgbClr val="080910"/>
              </a:solidFill>
              <a:latin typeface="华文中宋" panose="02010600040101010101" charset="-122"/>
              <a:ea typeface="华文中宋" panose="02010600040101010101" charset="-122"/>
            </a:endParaRPr>
          </a:p>
          <a:p>
            <a:pPr>
              <a:spcBef>
                <a:spcPct val="50000"/>
              </a:spcBef>
              <a:buClr>
                <a:schemeClr val="hlink"/>
              </a:buClr>
              <a:buSzPct val="110000"/>
            </a:pPr>
            <a:r>
              <a:rPr lang="zh-CN" altLang="en-US" sz="3200" b="1" dirty="0">
                <a:solidFill>
                  <a:srgbClr val="FF0000"/>
                </a:solidFill>
                <a:latin typeface="华文中宋" panose="02010600040101010101" charset="-122"/>
                <a:ea typeface="华文中宋" panose="02010600040101010101" charset="-122"/>
              </a:rPr>
              <a:t>典型事例</a:t>
            </a:r>
            <a:r>
              <a:rPr lang="zh-CN" altLang="en-US" sz="3200" b="1" dirty="0">
                <a:solidFill>
                  <a:srgbClr val="080910"/>
                </a:solidFill>
                <a:latin typeface="华文中宋" panose="02010600040101010101" charset="-122"/>
                <a:ea typeface="华文中宋" panose="02010600040101010101" charset="-122"/>
              </a:rPr>
              <a:t>如：没吃上粥的包身工，接受老板娘亲自制作的“美食” ；</a:t>
            </a:r>
            <a:endParaRPr lang="zh-CN" altLang="en-US" sz="3200" b="1" dirty="0">
              <a:solidFill>
                <a:srgbClr val="080910"/>
              </a:solidFill>
              <a:latin typeface="华文中宋" panose="02010600040101010101" charset="-122"/>
              <a:ea typeface="华文中宋" panose="02010600040101010101" charset="-122"/>
            </a:endParaRPr>
          </a:p>
          <a:p>
            <a:pPr>
              <a:spcBef>
                <a:spcPct val="50000"/>
              </a:spcBef>
              <a:buClr>
                <a:schemeClr val="hlink"/>
              </a:buClr>
              <a:buSzPct val="110000"/>
            </a:pPr>
            <a:r>
              <a:rPr lang="zh-CN" altLang="en-US" sz="3200" b="1" dirty="0">
                <a:solidFill>
                  <a:srgbClr val="FF0000"/>
                </a:solidFill>
                <a:latin typeface="华文中宋" panose="02010600040101010101" charset="-122"/>
                <a:ea typeface="华文中宋" panose="02010600040101010101" charset="-122"/>
              </a:rPr>
              <a:t>典型细节</a:t>
            </a:r>
            <a:r>
              <a:rPr lang="zh-CN" altLang="en-US" sz="3200" b="1" dirty="0">
                <a:solidFill>
                  <a:srgbClr val="080910"/>
                </a:solidFill>
                <a:latin typeface="华文中宋" panose="02010600040101010101" charset="-122"/>
                <a:ea typeface="华文中宋" panose="02010600040101010101" charset="-122"/>
              </a:rPr>
              <a:t>如：包身工在“离开别人不到一尺的马桶上很响地小便” ；典型细节如：“芦柴棒”“小福子”等。 </a:t>
            </a:r>
            <a:endParaRPr lang="zh-CN" altLang="en-US" sz="3200" b="1" dirty="0">
              <a:solidFill>
                <a:srgbClr val="080910"/>
              </a:solidFill>
              <a:latin typeface="华文中宋" panose="02010600040101010101" charset="-122"/>
              <a:ea typeface="华文中宋" panose="02010600040101010101" charset="-122"/>
            </a:endParaRPr>
          </a:p>
        </p:txBody>
      </p:sp>
      <p:sp>
        <p:nvSpPr>
          <p:cNvPr id="2" name="文本框 1"/>
          <p:cNvSpPr txBox="1"/>
          <p:nvPr/>
        </p:nvSpPr>
        <p:spPr>
          <a:xfrm>
            <a:off x="813435" y="852170"/>
            <a:ext cx="783590" cy="829945"/>
          </a:xfrm>
          <a:prstGeom prst="rect">
            <a:avLst/>
          </a:prstGeom>
          <a:noFill/>
        </p:spPr>
        <p:txBody>
          <a:bodyPr wrap="square" rtlCol="0" anchor="t">
            <a:spAutoFit/>
          </a:bodyPr>
          <a:p>
            <a:r>
              <a:rPr lang="zh-CN" altLang="en-US" sz="4800" b="1" dirty="0">
                <a:solidFill>
                  <a:srgbClr val="FF0000"/>
                </a:solidFill>
                <a:latin typeface="微软雅黑" panose="020B0503020204020204" charset="-122"/>
                <a:ea typeface="微软雅黑" panose="020B0503020204020204" charset="-122"/>
                <a:sym typeface="+mn-ea"/>
              </a:rPr>
              <a:t>面</a:t>
            </a:r>
            <a:endParaRPr lang="zh-CN" altLang="en-US" sz="48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826135" y="4047490"/>
            <a:ext cx="770890" cy="768350"/>
          </a:xfrm>
          <a:prstGeom prst="rect">
            <a:avLst/>
          </a:prstGeom>
          <a:noFill/>
        </p:spPr>
        <p:txBody>
          <a:bodyPr wrap="square" rtlCol="0" anchor="t">
            <a:spAutoFit/>
          </a:bodyPr>
          <a:p>
            <a:r>
              <a:rPr lang="zh-CN" altLang="en-US" sz="4400" b="1" dirty="0">
                <a:solidFill>
                  <a:srgbClr val="FF0000"/>
                </a:solidFill>
                <a:latin typeface="微软雅黑" panose="020B0503020204020204" charset="-122"/>
                <a:ea typeface="微软雅黑" panose="020B0503020204020204" charset="-122"/>
                <a:sym typeface="+mn-ea"/>
              </a:rPr>
              <a:t>点</a:t>
            </a:r>
            <a:endParaRPr lang="zh-CN" altLang="en-US" sz="44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1506"/>
                                        </p:tgtEl>
                                        <p:attrNameLst>
                                          <p:attrName>style.visibility</p:attrName>
                                        </p:attrNameLst>
                                      </p:cBhvr>
                                      <p:to>
                                        <p:strVal val="visible"/>
                                      </p:to>
                                    </p:set>
                                    <p:anim calcmode="lin" valueType="num">
                                      <p:cBhvr>
                                        <p:cTn id="12" dur="1000" fill="hold"/>
                                        <p:tgtEl>
                                          <p:spTgt spid="21506"/>
                                        </p:tgtEl>
                                        <p:attrNameLst>
                                          <p:attrName>ppt_w</p:attrName>
                                        </p:attrNameLst>
                                      </p:cBhvr>
                                      <p:tavLst>
                                        <p:tav tm="0">
                                          <p:val>
                                            <p:strVal val="#ppt_w*0.70"/>
                                          </p:val>
                                        </p:tav>
                                        <p:tav tm="100000">
                                          <p:val>
                                            <p:strVal val="#ppt_w"/>
                                          </p:val>
                                        </p:tav>
                                      </p:tavLst>
                                    </p:anim>
                                    <p:anim calcmode="lin" valueType="num">
                                      <p:cBhvr>
                                        <p:cTn id="13" dur="1000" fill="hold"/>
                                        <p:tgtEl>
                                          <p:spTgt spid="21506"/>
                                        </p:tgtEl>
                                        <p:attrNameLst>
                                          <p:attrName>ppt_h</p:attrName>
                                        </p:attrNameLst>
                                      </p:cBhvr>
                                      <p:tavLst>
                                        <p:tav tm="0">
                                          <p:val>
                                            <p:strVal val="#ppt_h"/>
                                          </p:val>
                                        </p:tav>
                                        <p:tav tm="100000">
                                          <p:val>
                                            <p:strVal val="#ppt_h"/>
                                          </p:val>
                                        </p:tav>
                                      </p:tavLst>
                                    </p:anim>
                                    <p:animEffect transition="in" filter="fade">
                                      <p:cBhvr>
                                        <p:cTn id="14" dur="1000"/>
                                        <p:tgtEl>
                                          <p:spTgt spid="21506"/>
                                        </p:tgtEl>
                                      </p:cBhvr>
                                    </p:animEffect>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childTnLst>
                                </p:cTn>
                              </p:par>
                            </p:childTnLst>
                          </p:cTn>
                        </p:par>
                        <p:par>
                          <p:cTn id="20" fill="hold">
                            <p:stCondLst>
                              <p:cond delay="3000"/>
                            </p:stCondLst>
                            <p:childTnLst>
                              <p:par>
                                <p:cTn id="21" presetID="55" presetClass="entr" presetSubtype="0" fill="hold" grpId="0" nodeType="afterEffect">
                                  <p:stCondLst>
                                    <p:cond delay="0"/>
                                  </p:stCondLst>
                                  <p:childTnLst>
                                    <p:set>
                                      <p:cBhvr>
                                        <p:cTn id="22" dur="1" fill="hold">
                                          <p:stCondLst>
                                            <p:cond delay="0"/>
                                          </p:stCondLst>
                                        </p:cTn>
                                        <p:tgtEl>
                                          <p:spTgt spid="21507"/>
                                        </p:tgtEl>
                                        <p:attrNameLst>
                                          <p:attrName>style.visibility</p:attrName>
                                        </p:attrNameLst>
                                      </p:cBhvr>
                                      <p:to>
                                        <p:strVal val="visible"/>
                                      </p:to>
                                    </p:set>
                                    <p:anim calcmode="lin" valueType="num">
                                      <p:cBhvr>
                                        <p:cTn id="23" dur="1000" fill="hold"/>
                                        <p:tgtEl>
                                          <p:spTgt spid="21507"/>
                                        </p:tgtEl>
                                        <p:attrNameLst>
                                          <p:attrName>ppt_w</p:attrName>
                                        </p:attrNameLst>
                                      </p:cBhvr>
                                      <p:tavLst>
                                        <p:tav tm="0">
                                          <p:val>
                                            <p:strVal val="#ppt_w*0.70"/>
                                          </p:val>
                                        </p:tav>
                                        <p:tav tm="100000">
                                          <p:val>
                                            <p:strVal val="#ppt_w"/>
                                          </p:val>
                                        </p:tav>
                                      </p:tavLst>
                                    </p:anim>
                                    <p:anim calcmode="lin" valueType="num">
                                      <p:cBhvr>
                                        <p:cTn id="24" dur="1000" fill="hold"/>
                                        <p:tgtEl>
                                          <p:spTgt spid="21507"/>
                                        </p:tgtEl>
                                        <p:attrNameLst>
                                          <p:attrName>ppt_h</p:attrName>
                                        </p:attrNameLst>
                                      </p:cBhvr>
                                      <p:tavLst>
                                        <p:tav tm="0">
                                          <p:val>
                                            <p:strVal val="#ppt_h"/>
                                          </p:val>
                                        </p:tav>
                                        <p:tav tm="100000">
                                          <p:val>
                                            <p:strVal val="#ppt_h"/>
                                          </p:val>
                                        </p:tav>
                                      </p:tavLst>
                                    </p:anim>
                                    <p:animEffect transition="in" filter="fade">
                                      <p:cBhvr>
                                        <p:cTn id="25"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506" grpId="0" animBg="1"/>
      <p:bldP spid="3" grpId="0"/>
      <p:bldP spid="2150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398145" y="706755"/>
            <a:ext cx="11395710" cy="6000750"/>
          </a:xfrm>
          <a:prstGeom prst="rect">
            <a:avLst/>
          </a:prstGeom>
          <a:noFill/>
          <a:ln w="9525">
            <a:noFill/>
          </a:ln>
        </p:spPr>
        <p:txBody>
          <a:bodyPr wrap="square">
            <a:spAutoFit/>
          </a:bodyPr>
          <a:p>
            <a:pPr indent="0"/>
            <a:r>
              <a:rPr lang="zh-CN" sz="3200" b="1">
                <a:solidFill>
                  <a:srgbClr val="1E1E1E"/>
                </a:solidFill>
                <a:latin typeface="华文中宋" panose="02010600040101010101" charset="-122"/>
                <a:ea typeface="华文中宋" panose="02010600040101010101" charset="-122"/>
                <a:cs typeface="华文中宋" panose="02010600040101010101" charset="-122"/>
              </a:rPr>
              <a:t>1．</a:t>
            </a:r>
            <a:r>
              <a:rPr lang="zh-CN" sz="3200" b="1">
                <a:solidFill>
                  <a:srgbClr val="FF0000"/>
                </a:solidFill>
                <a:latin typeface="华文中宋" panose="02010600040101010101" charset="-122"/>
                <a:ea typeface="华文中宋" panose="02010600040101010101" charset="-122"/>
                <a:cs typeface="华文中宋" panose="02010600040101010101" charset="-122"/>
              </a:rPr>
              <a:t>知识与技能  </a:t>
            </a:r>
            <a:r>
              <a:rPr lang="zh-CN" sz="3200" b="1">
                <a:solidFill>
                  <a:srgbClr val="1E1E1E"/>
                </a:solidFill>
                <a:latin typeface="华文中宋" panose="02010600040101010101" charset="-122"/>
                <a:ea typeface="华文中宋" panose="02010600040101010101" charset="-122"/>
                <a:cs typeface="华文中宋" panose="02010600040101010101" charset="-122"/>
              </a:rPr>
              <a:t>  了解报告文学的一般特征和结构方式，培养阅读报告文学作品的能力，培养筛选信息的能力。 </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E1E1E"/>
                </a:solidFill>
                <a:latin typeface="华文中宋" panose="02010600040101010101" charset="-122"/>
                <a:ea typeface="华文中宋" panose="02010600040101010101" charset="-122"/>
                <a:cs typeface="华文中宋" panose="02010600040101010101" charset="-122"/>
              </a:rPr>
              <a:t>2．</a:t>
            </a:r>
            <a:r>
              <a:rPr lang="zh-CN" sz="3200" b="1">
                <a:solidFill>
                  <a:srgbClr val="FF0000"/>
                </a:solidFill>
                <a:latin typeface="华文中宋" panose="02010600040101010101" charset="-122"/>
                <a:ea typeface="华文中宋" panose="02010600040101010101" charset="-122"/>
                <a:cs typeface="华文中宋" panose="02010600040101010101" charset="-122"/>
              </a:rPr>
              <a:t>过程与方法</a:t>
            </a:r>
            <a:r>
              <a:rPr lang="zh-CN" sz="3200" b="1">
                <a:solidFill>
                  <a:srgbClr val="1E1E1E"/>
                </a:solidFill>
                <a:latin typeface="华文中宋" panose="02010600040101010101" charset="-122"/>
                <a:ea typeface="华文中宋" panose="02010600040101010101" charset="-122"/>
                <a:cs typeface="华文中宋" panose="02010600040101010101" charset="-122"/>
              </a:rPr>
              <a:t>    掌握新闻事实、背景材料、作者的主观评价三方面的内容，并学会据此分析一篇新闻的主要内容和写作特点。 </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E1E1E"/>
                </a:solidFill>
                <a:latin typeface="华文中宋" panose="02010600040101010101" charset="-122"/>
                <a:ea typeface="华文中宋" panose="02010600040101010101" charset="-122"/>
                <a:cs typeface="华文中宋" panose="02010600040101010101" charset="-122"/>
              </a:rPr>
              <a:t>3．</a:t>
            </a:r>
            <a:r>
              <a:rPr lang="zh-CN" sz="3200" b="1">
                <a:solidFill>
                  <a:srgbClr val="FF0000"/>
                </a:solidFill>
                <a:latin typeface="华文中宋" panose="02010600040101010101" charset="-122"/>
                <a:ea typeface="华文中宋" panose="02010600040101010101" charset="-122"/>
                <a:cs typeface="华文中宋" panose="02010600040101010101" charset="-122"/>
              </a:rPr>
              <a:t>情感态度的价值观</a:t>
            </a:r>
            <a:r>
              <a:rPr lang="zh-CN" sz="3200" b="1">
                <a:solidFill>
                  <a:srgbClr val="1E1E1E"/>
                </a:solidFill>
                <a:latin typeface="华文中宋" panose="02010600040101010101" charset="-122"/>
                <a:ea typeface="华文中宋" panose="02010600040101010101" charset="-122"/>
                <a:cs typeface="华文中宋" panose="02010600040101010101" charset="-122"/>
              </a:rPr>
              <a:t>    关注社会、关心时事、培养对于人的尊严和生存权利以及劳动权利的尊重，培养社会责任感和人权意识。 </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教学重点和难点 </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E1E1E"/>
                </a:solidFill>
                <a:latin typeface="华文中宋" panose="02010600040101010101" charset="-122"/>
                <a:ea typeface="华文中宋" panose="02010600040101010101" charset="-122"/>
                <a:cs typeface="华文中宋" panose="02010600040101010101" charset="-122"/>
              </a:rPr>
              <a:t>1．本文在结构上的特点、理清两条线索、区分新闻事实与新闻背景。 </a:t>
            </a:r>
            <a:endParaRPr lang="zh-CN" sz="32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E1E1E"/>
                </a:solidFill>
                <a:latin typeface="华文中宋" panose="02010600040101010101" charset="-122"/>
                <a:ea typeface="华文中宋" panose="02010600040101010101" charset="-122"/>
                <a:cs typeface="华文中宋" panose="02010600040101010101" charset="-122"/>
              </a:rPr>
              <a:t>2．本文选材上点面结合的特点。 </a:t>
            </a:r>
            <a:endParaRPr lang="zh-CN" altLang="en-US" sz="32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988560" y="10858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学习目标</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4580" name="文本框 5"/>
          <p:cNvSpPr txBox="1"/>
          <p:nvPr/>
        </p:nvSpPr>
        <p:spPr>
          <a:xfrm>
            <a:off x="404495" y="1865630"/>
            <a:ext cx="4658360" cy="583565"/>
          </a:xfrm>
          <a:prstGeom prst="rect">
            <a:avLst/>
          </a:prstGeom>
          <a:noFill/>
          <a:ln w="9525">
            <a:noFill/>
          </a:ln>
        </p:spPr>
        <p:txBody>
          <a:bodyPr wrap="square">
            <a:spAutoFit/>
          </a:bodyPr>
          <a:p>
            <a:pPr>
              <a:lnSpc>
                <a:spcPct val="100000"/>
              </a:lnSpc>
              <a:spcBef>
                <a:spcPct val="50000"/>
              </a:spcBef>
            </a:pPr>
            <a:r>
              <a:rPr lang="zh-CN" altLang="en-US" sz="3200" b="1" strike="noStrike" noProof="1" dirty="0">
                <a:solidFill>
                  <a:schemeClr val="bg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a:t>
            </a:r>
            <a:endParaRPr lang="zh-CN" altLang="en-US" sz="3200" b="1" strike="noStrike" noProof="1" dirty="0">
              <a:solidFill>
                <a:schemeClr val="bg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p:txBody>
      </p:sp>
      <p:sp>
        <p:nvSpPr>
          <p:cNvPr id="24584" name="文本框 11"/>
          <p:cNvSpPr txBox="1"/>
          <p:nvPr/>
        </p:nvSpPr>
        <p:spPr>
          <a:xfrm>
            <a:off x="2275840" y="954405"/>
            <a:ext cx="1734820"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highlight>
                  <a:srgbClr val="FFFF00"/>
                </a:highlight>
                <a:latin typeface="华文中宋" panose="02010600040101010101" charset="-122"/>
                <a:ea typeface="华文中宋" panose="02010600040101010101" charset="-122"/>
              </a:rPr>
              <a:t>包身工</a:t>
            </a:r>
            <a:endParaRPr lang="zh-CN" altLang="en-US" sz="4000" b="1" dirty="0">
              <a:solidFill>
                <a:srgbClr val="FF0000"/>
              </a:solidFill>
              <a:highlight>
                <a:srgbClr val="FFFF00"/>
              </a:highlight>
              <a:latin typeface="华文中宋" panose="02010600040101010101" charset="-122"/>
              <a:ea typeface="华文中宋" panose="02010600040101010101" charset="-122"/>
            </a:endParaRPr>
          </a:p>
        </p:txBody>
      </p:sp>
      <p:sp>
        <p:nvSpPr>
          <p:cNvPr id="24585" name="文本框 13"/>
          <p:cNvSpPr txBox="1"/>
          <p:nvPr/>
        </p:nvSpPr>
        <p:spPr>
          <a:xfrm>
            <a:off x="7840345" y="954405"/>
            <a:ext cx="2346325"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highlight>
                  <a:srgbClr val="FFFF00"/>
                </a:highlight>
                <a:latin typeface="华文中宋" panose="02010600040101010101" charset="-122"/>
                <a:ea typeface="华文中宋" panose="02010600040101010101" charset="-122"/>
              </a:rPr>
              <a:t>带工老板</a:t>
            </a:r>
            <a:endParaRPr lang="zh-CN" altLang="en-US" sz="4000" b="1" dirty="0">
              <a:solidFill>
                <a:srgbClr val="FF0000"/>
              </a:solidFill>
              <a:highlight>
                <a:srgbClr val="FFFF00"/>
              </a:highlight>
              <a:latin typeface="华文中宋" panose="02010600040101010101" charset="-122"/>
              <a:ea typeface="华文中宋" panose="02010600040101010101" charset="-122"/>
            </a:endParaRPr>
          </a:p>
        </p:txBody>
      </p:sp>
      <p:sp>
        <p:nvSpPr>
          <p:cNvPr id="24588" name="文本框 16"/>
          <p:cNvSpPr txBox="1"/>
          <p:nvPr/>
        </p:nvSpPr>
        <p:spPr>
          <a:xfrm>
            <a:off x="8578215" y="4290695"/>
            <a:ext cx="1155065" cy="645160"/>
          </a:xfrm>
          <a:prstGeom prst="rect">
            <a:avLst/>
          </a:prstGeom>
          <a:noFill/>
          <a:ln w="9525">
            <a:noFill/>
          </a:ln>
        </p:spPr>
        <p:txBody>
          <a:bodyPr wrap="square" anchor="t" anchorCtr="0">
            <a:spAutoFit/>
          </a:bodyPr>
          <a:p>
            <a:pPr>
              <a:spcBef>
                <a:spcPct val="50000"/>
              </a:spcBef>
            </a:pPr>
            <a:r>
              <a:rPr lang="zh-CN" altLang="en-US" sz="3600" b="1" dirty="0">
                <a:solidFill>
                  <a:srgbClr val="FF0000"/>
                </a:solidFill>
                <a:highlight>
                  <a:srgbClr val="FFFF00"/>
                </a:highlight>
                <a:latin typeface="华文中宋" panose="02010600040101010101" charset="-122"/>
                <a:ea typeface="华文中宋" panose="02010600040101010101" charset="-122"/>
              </a:rPr>
              <a:t>作用</a:t>
            </a:r>
            <a:endParaRPr lang="zh-CN" altLang="en-US" sz="3600" b="1" dirty="0">
              <a:solidFill>
                <a:srgbClr val="FF0000"/>
              </a:solidFill>
              <a:highlight>
                <a:srgbClr val="FFFF00"/>
              </a:highlight>
              <a:latin typeface="华文中宋" panose="02010600040101010101" charset="-122"/>
              <a:ea typeface="华文中宋" panose="02010600040101010101" charset="-122"/>
            </a:endParaRPr>
          </a:p>
        </p:txBody>
      </p:sp>
      <p:sp>
        <p:nvSpPr>
          <p:cNvPr id="24589" name="文本框 17"/>
          <p:cNvSpPr txBox="1"/>
          <p:nvPr/>
        </p:nvSpPr>
        <p:spPr>
          <a:xfrm>
            <a:off x="6351905" y="4874260"/>
            <a:ext cx="5607050" cy="1383665"/>
          </a:xfrm>
          <a:prstGeom prst="rect">
            <a:avLst/>
          </a:prstGeom>
          <a:solidFill>
            <a:schemeClr val="accent6">
              <a:lumMod val="40000"/>
              <a:lumOff val="60000"/>
            </a:schemeClr>
          </a:solidFill>
          <a:ln w="9525">
            <a:noFill/>
          </a:ln>
        </p:spPr>
        <p:txBody>
          <a:bodyPr wrap="square" anchor="t" anchorCtr="0">
            <a:spAutoFit/>
          </a:bodyPr>
          <a:p>
            <a:pPr>
              <a:spcBef>
                <a:spcPct val="50000"/>
              </a:spcBef>
            </a:pPr>
            <a:r>
              <a:rPr lang="en-US" altLang="zh-CN" sz="2800" b="1" dirty="0">
                <a:solidFill>
                  <a:srgbClr val="1102D1"/>
                </a:solidFill>
                <a:latin typeface="华文中宋" panose="02010600040101010101" charset="-122"/>
                <a:ea typeface="华文中宋" panose="02010600040101010101" charset="-122"/>
              </a:rPr>
              <a:t>      </a:t>
            </a:r>
            <a:r>
              <a:rPr lang="zh-CN" altLang="en-US" sz="2800" b="1" dirty="0">
                <a:solidFill>
                  <a:srgbClr val="1102D1"/>
                </a:solidFill>
                <a:latin typeface="华文中宋" panose="02010600040101010101" charset="-122"/>
                <a:ea typeface="华文中宋" panose="02010600040101010101" charset="-122"/>
              </a:rPr>
              <a:t>刻画出包身工奴隶一般的生活，揭露了帝国主义和中国封建势力相勾结残酷压榨包身工血汗的罪行。</a:t>
            </a:r>
            <a:endParaRPr lang="zh-CN" altLang="en-US" sz="2800" b="1" dirty="0">
              <a:solidFill>
                <a:srgbClr val="1102D1"/>
              </a:solidFill>
              <a:latin typeface="华文中宋" panose="02010600040101010101" charset="-122"/>
              <a:ea typeface="华文中宋" panose="02010600040101010101" charset="-122"/>
            </a:endParaRPr>
          </a:p>
        </p:txBody>
      </p:sp>
      <p:sp>
        <p:nvSpPr>
          <p:cNvPr id="2" name="文本框 1"/>
          <p:cNvSpPr txBox="1"/>
          <p:nvPr/>
        </p:nvSpPr>
        <p:spPr>
          <a:xfrm>
            <a:off x="4602480" y="241935"/>
            <a:ext cx="2214880" cy="706755"/>
          </a:xfrm>
          <a:prstGeom prst="rect">
            <a:avLst/>
          </a:prstGeom>
          <a:noFill/>
        </p:spPr>
        <p:txBody>
          <a:bodyPr wrap="none" rtlCol="0">
            <a:spAutoFit/>
          </a:bodyPr>
          <a:p>
            <a:pPr algn="l"/>
            <a:r>
              <a:rPr lang="zh-CN" altLang="en-US" sz="4000" b="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sym typeface="+mn-ea"/>
              </a:rPr>
              <a:t>对比手法</a:t>
            </a:r>
            <a:endParaRPr kumimoji="0" lang="zh-CN" altLang="en-US" sz="4000" b="1" i="0" u="none" strike="noStrike" kern="1200" cap="none" spc="0" normalizeH="0" baseline="0" noProof="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sym typeface="+mn-ea"/>
            </a:endParaRPr>
          </a:p>
        </p:txBody>
      </p:sp>
      <p:sp>
        <p:nvSpPr>
          <p:cNvPr id="3" name="文本框 2"/>
          <p:cNvSpPr txBox="1"/>
          <p:nvPr/>
        </p:nvSpPr>
        <p:spPr>
          <a:xfrm>
            <a:off x="412750" y="1691005"/>
            <a:ext cx="5732145" cy="4246245"/>
          </a:xfrm>
          <a:prstGeom prst="rect">
            <a:avLst/>
          </a:prstGeom>
          <a:solidFill>
            <a:schemeClr val="accent2">
              <a:lumMod val="20000"/>
              <a:lumOff val="80000"/>
            </a:schemeClr>
          </a:solidFill>
        </p:spPr>
        <p:txBody>
          <a:bodyPr wrap="square" rtlCol="0">
            <a:spAutoFit/>
          </a:bodyPr>
          <a:p>
            <a:pPr algn="l">
              <a:lnSpc>
                <a:spcPct val="100000"/>
              </a:lnSpc>
              <a:spcBef>
                <a:spcPct val="50000"/>
              </a:spcBef>
            </a:pPr>
            <a:r>
              <a:rPr lang="zh-CN" altLang="en-US" sz="3600" b="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住</a:t>
            </a:r>
            <a:r>
              <a:rPr lang="zh-CN" altLang="en-US" sz="3600" b="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“充满了汗臭、粪臭和湿气”“像鸽笼一般”的工房</a:t>
            </a:r>
            <a:endParaRPr lang="zh-CN" altLang="en-US" sz="3600" b="1" noProof="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a:p>
            <a:pPr algn="l">
              <a:lnSpc>
                <a:spcPct val="100000"/>
              </a:lnSpc>
              <a:spcBef>
                <a:spcPct val="50000"/>
              </a:spcBef>
            </a:pPr>
            <a:r>
              <a:rPr lang="zh-CN" altLang="en-US" sz="3600" b="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吃的</a:t>
            </a:r>
            <a:r>
              <a:rPr lang="zh-CN" altLang="en-US" sz="3600" b="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“浆糊一般“的薄粥；</a:t>
            </a:r>
            <a:endParaRPr lang="zh-CN" altLang="en-US" sz="3600" b="1" noProof="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endParaRPr>
          </a:p>
          <a:p>
            <a:pPr marL="0" lvl="4" algn="l" fontAlgn="base">
              <a:lnSpc>
                <a:spcPct val="100000"/>
              </a:lnSpc>
              <a:spcBef>
                <a:spcPct val="50000"/>
              </a:spcBef>
            </a:pPr>
            <a:r>
              <a:rPr lang="zh-CN" altLang="en-US" sz="3600" b="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穿的“</a:t>
            </a:r>
            <a:r>
              <a:rPr lang="zh-CN" altLang="en-US" sz="3600" b="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褪色和油脏了的湖绿乃至莲青的短衫”；</a:t>
            </a:r>
            <a:endParaRPr lang="zh-CN" altLang="en-US" sz="3600" b="1" strike="noStrike" noProof="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endParaRPr>
          </a:p>
          <a:p>
            <a:pPr marL="0" lvl="4" algn="l" fontAlgn="base">
              <a:lnSpc>
                <a:spcPct val="100000"/>
              </a:lnSpc>
              <a:spcBef>
                <a:spcPct val="50000"/>
              </a:spcBef>
            </a:pPr>
            <a:r>
              <a:rPr lang="zh-CN" altLang="en-US" sz="3600" b="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收入</a:t>
            </a:r>
            <a:r>
              <a:rPr lang="zh-CN" altLang="en-US" sz="3600" b="1" dirty="0">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“每天三角八分”。</a:t>
            </a:r>
            <a:endParaRPr lang="zh-CN" altLang="en-US" sz="3600" b="1" strike="noStrike" noProof="1" dirty="0">
              <a:solidFill>
                <a:schemeClr val="bg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6817360" y="1691005"/>
            <a:ext cx="4930775" cy="2360930"/>
          </a:xfrm>
          <a:prstGeom prst="rect">
            <a:avLst/>
          </a:prstGeom>
          <a:solidFill>
            <a:schemeClr val="accent2">
              <a:lumMod val="20000"/>
              <a:lumOff val="80000"/>
            </a:schemeClr>
          </a:solidFill>
        </p:spPr>
        <p:txBody>
          <a:bodyPr wrap="square" rtlCol="0">
            <a:spAutoFit/>
          </a:bodyPr>
          <a:p>
            <a:pPr algn="l">
              <a:lnSpc>
                <a:spcPct val="90000"/>
              </a:lnSpc>
              <a:spcBef>
                <a:spcPct val="50000"/>
              </a:spcBef>
            </a:pPr>
            <a:r>
              <a:rPr lang="zh-CN" altLang="en-US" sz="3600" b="1" dirty="0">
                <a:solidFill>
                  <a:srgbClr val="1102D1"/>
                </a:solidFill>
                <a:latin typeface="华文中宋" panose="02010600040101010101" charset="-122"/>
                <a:ea typeface="华文中宋" panose="02010600040101010101" charset="-122"/>
                <a:sym typeface="+mn-ea"/>
              </a:rPr>
              <a:t>穿的</a:t>
            </a:r>
            <a:r>
              <a:rPr lang="zh-CN" altLang="en-US" sz="3600" b="1" dirty="0">
                <a:solidFill>
                  <a:srgbClr val="002060"/>
                </a:solidFill>
                <a:latin typeface="华文中宋" panose="02010600040101010101" charset="-122"/>
                <a:ea typeface="华文中宋" panose="02010600040101010101" charset="-122"/>
                <a:sym typeface="+mn-ea"/>
              </a:rPr>
              <a:t>“拷绸”</a:t>
            </a:r>
            <a:endParaRPr lang="zh-CN" altLang="en-US" sz="3600" dirty="0">
              <a:solidFill>
                <a:srgbClr val="002060"/>
              </a:solidFill>
              <a:latin typeface="华文中宋" panose="02010600040101010101" charset="-122"/>
              <a:ea typeface="华文中宋" panose="02010600040101010101" charset="-122"/>
            </a:endParaRPr>
          </a:p>
          <a:p>
            <a:pPr algn="l">
              <a:lnSpc>
                <a:spcPct val="90000"/>
              </a:lnSpc>
              <a:spcBef>
                <a:spcPct val="50000"/>
              </a:spcBef>
            </a:pPr>
            <a:r>
              <a:rPr lang="zh-CN" altLang="en-US" sz="3600" b="1" dirty="0">
                <a:solidFill>
                  <a:srgbClr val="1102D1"/>
                </a:solidFill>
                <a:latin typeface="华文中宋" panose="02010600040101010101" charset="-122"/>
                <a:ea typeface="华文中宋" panose="02010600040101010101" charset="-122"/>
                <a:sym typeface="+mn-ea"/>
              </a:rPr>
              <a:t>收入</a:t>
            </a:r>
            <a:r>
              <a:rPr lang="zh-CN" altLang="en-US" sz="3600" b="1" dirty="0">
                <a:latin typeface="华文中宋" panose="02010600040101010101" charset="-122"/>
                <a:ea typeface="华文中宋" panose="02010600040101010101" charset="-122"/>
                <a:sym typeface="+mn-ea"/>
              </a:rPr>
              <a:t>不仅可以放债起屋买田，还能兼营茶楼浴室理发一类的买卖。</a:t>
            </a:r>
            <a:endParaRPr lang="zh-CN" altLang="en-US" sz="3600" b="1" dirty="0">
              <a:solidFill>
                <a:schemeClr val="bg1"/>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24584"/>
                                        </p:tgtEl>
                                        <p:attrNameLst>
                                          <p:attrName>style.visibility</p:attrName>
                                        </p:attrNameLst>
                                      </p:cBhvr>
                                      <p:to>
                                        <p:strVal val="visible"/>
                                      </p:to>
                                    </p:set>
                                    <p:anim calcmode="lin" valueType="num">
                                      <p:cBhvr additive="base">
                                        <p:cTn id="12" dur="1000" fill="hold"/>
                                        <p:tgtEl>
                                          <p:spTgt spid="24584"/>
                                        </p:tgtEl>
                                        <p:attrNameLst>
                                          <p:attrName>ppt_x</p:attrName>
                                        </p:attrNameLst>
                                      </p:cBhvr>
                                      <p:tavLst>
                                        <p:tav tm="0">
                                          <p:val>
                                            <p:strVal val="#ppt_x"/>
                                          </p:val>
                                        </p:tav>
                                        <p:tav tm="100000">
                                          <p:val>
                                            <p:strVal val="#ppt_x"/>
                                          </p:val>
                                        </p:tav>
                                      </p:tavLst>
                                    </p:anim>
                                    <p:anim calcmode="lin" valueType="num">
                                      <p:cBhvr additive="base">
                                        <p:cTn id="13" dur="1000" fill="hold"/>
                                        <p:tgtEl>
                                          <p:spTgt spid="24584"/>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55"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000" fill="hold">
                                          <p:stCondLst>
                                            <p:cond delay="0"/>
                                          </p:stCondLst>
                                        </p:cTn>
                                        <p:tgtEl>
                                          <p:spTgt spid="24585"/>
                                        </p:tgtEl>
                                        <p:attrNameLst>
                                          <p:attrName>style.visibility</p:attrName>
                                        </p:attrNameLst>
                                      </p:cBhvr>
                                      <p:to>
                                        <p:strVal val="visible"/>
                                      </p:to>
                                    </p:set>
                                    <p:anim calcmode="lin" valueType="num">
                                      <p:cBhvr additive="base">
                                        <p:cTn id="23" dur="1000" fill="hold"/>
                                        <p:tgtEl>
                                          <p:spTgt spid="24585"/>
                                        </p:tgtEl>
                                        <p:attrNameLst>
                                          <p:attrName>ppt_x</p:attrName>
                                        </p:attrNameLst>
                                      </p:cBhvr>
                                      <p:tavLst>
                                        <p:tav tm="0">
                                          <p:val>
                                            <p:strVal val="#ppt_x"/>
                                          </p:val>
                                        </p:tav>
                                        <p:tav tm="100000">
                                          <p:val>
                                            <p:strVal val="#ppt_x"/>
                                          </p:val>
                                        </p:tav>
                                      </p:tavLst>
                                    </p:anim>
                                    <p:anim calcmode="lin" valueType="num">
                                      <p:cBhvr additive="base">
                                        <p:cTn id="24" dur="1000" fill="hold"/>
                                        <p:tgtEl>
                                          <p:spTgt spid="24585"/>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55"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strVal val="#ppt_w*0.70"/>
                                          </p:val>
                                        </p:tav>
                                        <p:tav tm="100000">
                                          <p:val>
                                            <p:strVal val="#ppt_w"/>
                                          </p:val>
                                        </p:tav>
                                      </p:tavLst>
                                    </p:anim>
                                    <p:anim calcmode="lin" valueType="num">
                                      <p:cBhvr>
                                        <p:cTn id="29" dur="1000" fill="hold"/>
                                        <p:tgtEl>
                                          <p:spTgt spid="4"/>
                                        </p:tgtEl>
                                        <p:attrNameLst>
                                          <p:attrName>ppt_h</p:attrName>
                                        </p:attrNameLst>
                                      </p:cBhvr>
                                      <p:tavLst>
                                        <p:tav tm="0">
                                          <p:val>
                                            <p:strVal val="#ppt_h"/>
                                          </p:val>
                                        </p:tav>
                                        <p:tav tm="100000">
                                          <p:val>
                                            <p:strVal val="#ppt_h"/>
                                          </p:val>
                                        </p:tav>
                                      </p:tavLst>
                                    </p:anim>
                                    <p:animEffect transition="in" filter="fade">
                                      <p:cBhvr>
                                        <p:cTn id="30" dur="1000"/>
                                        <p:tgtEl>
                                          <p:spTgt spid="4"/>
                                        </p:tgtEl>
                                      </p:cBhvr>
                                    </p:animEffect>
                                  </p:childTnLst>
                                </p:cTn>
                              </p:par>
                            </p:childTnLst>
                          </p:cTn>
                        </p:par>
                        <p:par>
                          <p:cTn id="31" fill="hold">
                            <p:stCondLst>
                              <p:cond delay="5000"/>
                            </p:stCondLst>
                            <p:childTnLst>
                              <p:par>
                                <p:cTn id="32" presetID="2" presetClass="entr" presetSubtype="4" fill="hold" grpId="0" nodeType="afterEffect">
                                  <p:stCondLst>
                                    <p:cond delay="0"/>
                                  </p:stCondLst>
                                  <p:childTnLst>
                                    <p:set>
                                      <p:cBhvr>
                                        <p:cTn id="33" dur="1000" fill="hold">
                                          <p:stCondLst>
                                            <p:cond delay="0"/>
                                          </p:stCondLst>
                                        </p:cTn>
                                        <p:tgtEl>
                                          <p:spTgt spid="24588"/>
                                        </p:tgtEl>
                                        <p:attrNameLst>
                                          <p:attrName>style.visibility</p:attrName>
                                        </p:attrNameLst>
                                      </p:cBhvr>
                                      <p:to>
                                        <p:strVal val="visible"/>
                                      </p:to>
                                    </p:set>
                                    <p:anim calcmode="lin" valueType="num">
                                      <p:cBhvr additive="base">
                                        <p:cTn id="34" dur="1000" fill="hold"/>
                                        <p:tgtEl>
                                          <p:spTgt spid="24588"/>
                                        </p:tgtEl>
                                        <p:attrNameLst>
                                          <p:attrName>ppt_x</p:attrName>
                                        </p:attrNameLst>
                                      </p:cBhvr>
                                      <p:tavLst>
                                        <p:tav tm="0">
                                          <p:val>
                                            <p:strVal val="#ppt_x"/>
                                          </p:val>
                                        </p:tav>
                                        <p:tav tm="100000">
                                          <p:val>
                                            <p:strVal val="#ppt_x"/>
                                          </p:val>
                                        </p:tav>
                                      </p:tavLst>
                                    </p:anim>
                                    <p:anim calcmode="lin" valueType="num">
                                      <p:cBhvr additive="base">
                                        <p:cTn id="35" dur="1000" fill="hold"/>
                                        <p:tgtEl>
                                          <p:spTgt spid="24588"/>
                                        </p:tgtEl>
                                        <p:attrNameLst>
                                          <p:attrName>ppt_y</p:attrName>
                                        </p:attrNameLst>
                                      </p:cBhvr>
                                      <p:tavLst>
                                        <p:tav tm="0">
                                          <p:val>
                                            <p:strVal val="1+#ppt_h/2"/>
                                          </p:val>
                                        </p:tav>
                                        <p:tav tm="100000">
                                          <p:val>
                                            <p:strVal val="#ppt_y"/>
                                          </p:val>
                                        </p:tav>
                                      </p:tavLst>
                                    </p:anim>
                                  </p:childTnLst>
                                </p:cTn>
                              </p:par>
                            </p:childTnLst>
                          </p:cTn>
                        </p:par>
                        <p:par>
                          <p:cTn id="36" fill="hold">
                            <p:stCondLst>
                              <p:cond delay="6000"/>
                            </p:stCondLst>
                            <p:childTnLst>
                              <p:par>
                                <p:cTn id="37" presetID="55" presetClass="entr" presetSubtype="0" fill="hold" grpId="0" nodeType="afterEffect">
                                  <p:stCondLst>
                                    <p:cond delay="0"/>
                                  </p:stCondLst>
                                  <p:childTnLst>
                                    <p:set>
                                      <p:cBhvr>
                                        <p:cTn id="38" dur="1" fill="hold">
                                          <p:stCondLst>
                                            <p:cond delay="0"/>
                                          </p:stCondLst>
                                        </p:cTn>
                                        <p:tgtEl>
                                          <p:spTgt spid="24589"/>
                                        </p:tgtEl>
                                        <p:attrNameLst>
                                          <p:attrName>style.visibility</p:attrName>
                                        </p:attrNameLst>
                                      </p:cBhvr>
                                      <p:to>
                                        <p:strVal val="visible"/>
                                      </p:to>
                                    </p:set>
                                    <p:anim calcmode="lin" valueType="num">
                                      <p:cBhvr>
                                        <p:cTn id="39" dur="1000" fill="hold"/>
                                        <p:tgtEl>
                                          <p:spTgt spid="24589"/>
                                        </p:tgtEl>
                                        <p:attrNameLst>
                                          <p:attrName>ppt_w</p:attrName>
                                        </p:attrNameLst>
                                      </p:cBhvr>
                                      <p:tavLst>
                                        <p:tav tm="0">
                                          <p:val>
                                            <p:strVal val="#ppt_w*0.70"/>
                                          </p:val>
                                        </p:tav>
                                        <p:tav tm="100000">
                                          <p:val>
                                            <p:strVal val="#ppt_w"/>
                                          </p:val>
                                        </p:tav>
                                      </p:tavLst>
                                    </p:anim>
                                    <p:anim calcmode="lin" valueType="num">
                                      <p:cBhvr>
                                        <p:cTn id="40" dur="1000" fill="hold"/>
                                        <p:tgtEl>
                                          <p:spTgt spid="24589"/>
                                        </p:tgtEl>
                                        <p:attrNameLst>
                                          <p:attrName>ppt_h</p:attrName>
                                        </p:attrNameLst>
                                      </p:cBhvr>
                                      <p:tavLst>
                                        <p:tav tm="0">
                                          <p:val>
                                            <p:strVal val="#ppt_h"/>
                                          </p:val>
                                        </p:tav>
                                        <p:tav tm="100000">
                                          <p:val>
                                            <p:strVal val="#ppt_h"/>
                                          </p:val>
                                        </p:tav>
                                      </p:tavLst>
                                    </p:anim>
                                    <p:animEffect transition="in" filter="fade">
                                      <p:cBhvr>
                                        <p:cTn id="41" dur="10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584" grpId="0"/>
      <p:bldP spid="3" grpId="0" animBg="1"/>
      <p:bldP spid="24585" grpId="0"/>
      <p:bldP spid="4" grpId="0" animBg="1"/>
      <p:bldP spid="24588" grpId="0"/>
      <p:bldP spid="2458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1745" name="文本框 1"/>
          <p:cNvSpPr txBox="1"/>
          <p:nvPr/>
        </p:nvSpPr>
        <p:spPr>
          <a:xfrm>
            <a:off x="574040" y="180975"/>
            <a:ext cx="11043920" cy="6534785"/>
          </a:xfrm>
          <a:prstGeom prst="rect">
            <a:avLst/>
          </a:prstGeom>
          <a:noFill/>
          <a:ln w="9525">
            <a:noFill/>
          </a:ln>
        </p:spPr>
        <p:txBody>
          <a:bodyPr wrap="square" anchor="t" anchorCtr="0">
            <a:spAutoFit/>
          </a:bodyPr>
          <a:p>
            <a:pPr>
              <a:lnSpc>
                <a:spcPct val="120000"/>
              </a:lnSpc>
              <a:spcBef>
                <a:spcPct val="10000"/>
              </a:spcBef>
            </a:pPr>
            <a:r>
              <a:rPr lang="en-US" altLang="zh-CN" sz="4000" b="1" dirty="0">
                <a:solidFill>
                  <a:srgbClr val="FF0000"/>
                </a:solidFill>
                <a:latin typeface="华文中宋" panose="02010600040101010101" charset="-122"/>
                <a:ea typeface="华文中宋" panose="02010600040101010101" charset="-122"/>
              </a:rPr>
              <a:t>    </a:t>
            </a:r>
            <a:r>
              <a:rPr lang="zh-CN" altLang="en-US" sz="4000" b="1" dirty="0">
                <a:solidFill>
                  <a:srgbClr val="FF0000"/>
                </a:solidFill>
                <a:latin typeface="华文中宋" panose="02010600040101010101" charset="-122"/>
                <a:ea typeface="华文中宋" panose="02010600040101010101" charset="-122"/>
              </a:rPr>
              <a:t>从文中找出比喻、反语的句子</a:t>
            </a:r>
            <a:endParaRPr lang="zh-CN" altLang="en-US" sz="28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１．手脚瘦得像芦柴棒一样。</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２．像鸽笼一般地分得均匀。</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３．很像一只在肢体上附有吸盘的贼。</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４．包身工是一种“罐装了的劳动力”。</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５．手脚像芦柴棒一般的瘦，身体像弓一样</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　　的弯，面色像死人一样的惨。</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６．有几个“慈祥”的老板到小菜场去收集一些莴苣叶，用盐一浸，这就是她们难得的佳肴。</a:t>
            </a:r>
            <a:endParaRPr lang="zh-CN" altLang="en-US" sz="3200" b="1" dirty="0">
              <a:latin typeface="华文中宋" panose="02010600040101010101" charset="-122"/>
              <a:ea typeface="华文中宋" panose="02010600040101010101" charset="-122"/>
            </a:endParaRPr>
          </a:p>
          <a:p>
            <a:pPr>
              <a:lnSpc>
                <a:spcPct val="120000"/>
              </a:lnSpc>
              <a:spcBef>
                <a:spcPct val="10000"/>
              </a:spcBef>
            </a:pPr>
            <a:r>
              <a:rPr lang="zh-CN" altLang="en-US" sz="3200" b="1" dirty="0">
                <a:latin typeface="华文中宋" panose="02010600040101010101" charset="-122"/>
                <a:ea typeface="华文中宋" panose="02010600040101010101" charset="-122"/>
              </a:rPr>
              <a:t>７．这种文明的惩罚，有时会叫你继续到两小时以上。　　</a:t>
            </a:r>
            <a:endParaRPr lang="zh-CN" altLang="en-US" sz="32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31745">
                                            <p:txEl>
                                              <p:charRg st="0" end="18"/>
                                            </p:txEl>
                                          </p:spTgt>
                                        </p:tgtEl>
                                        <p:attrNameLst>
                                          <p:attrName>style.visibility</p:attrName>
                                        </p:attrNameLst>
                                      </p:cBhvr>
                                      <p:to>
                                        <p:strVal val="visible"/>
                                      </p:to>
                                    </p:set>
                                    <p:anim calcmode="lin" valueType="num">
                                      <p:cBhvr>
                                        <p:cTn id="7" dur="1000" fill="hold"/>
                                        <p:tgtEl>
                                          <p:spTgt spid="31745">
                                            <p:txEl>
                                              <p:charRg st="0" end="18"/>
                                            </p:txEl>
                                          </p:spTgt>
                                        </p:tgtEl>
                                        <p:attrNameLst>
                                          <p:attrName>ppt_x</p:attrName>
                                        </p:attrNameLst>
                                      </p:cBhvr>
                                      <p:tavLst>
                                        <p:tav tm="0">
                                          <p:val>
                                            <p:strVal val="#ppt_x"/>
                                          </p:val>
                                        </p:tav>
                                        <p:tav tm="100000">
                                          <p:val>
                                            <p:strVal val="#ppt_x"/>
                                          </p:val>
                                        </p:tav>
                                      </p:tavLst>
                                    </p:anim>
                                    <p:anim calcmode="lin" valueType="num">
                                      <p:cBhvr>
                                        <p:cTn id="8" dur="1000" fill="hold"/>
                                        <p:tgtEl>
                                          <p:spTgt spid="31745">
                                            <p:txEl>
                                              <p:charRg st="0" end="18"/>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1745">
                                            <p:txEl>
                                              <p:charRg st="18" end="32"/>
                                            </p:txEl>
                                          </p:spTgt>
                                        </p:tgtEl>
                                        <p:attrNameLst>
                                          <p:attrName>style.visibility</p:attrName>
                                        </p:attrNameLst>
                                      </p:cBhvr>
                                      <p:to>
                                        <p:strVal val="visible"/>
                                      </p:to>
                                    </p:set>
                                    <p:anim calcmode="lin" valueType="num">
                                      <p:cBhvr>
                                        <p:cTn id="12" dur="1000" fill="hold"/>
                                        <p:tgtEl>
                                          <p:spTgt spid="31745">
                                            <p:txEl>
                                              <p:charRg st="18" end="32"/>
                                            </p:txEl>
                                          </p:spTgt>
                                        </p:tgtEl>
                                        <p:attrNameLst>
                                          <p:attrName>ppt_w</p:attrName>
                                        </p:attrNameLst>
                                      </p:cBhvr>
                                      <p:tavLst>
                                        <p:tav tm="0">
                                          <p:val>
                                            <p:strVal val="#ppt_w*0.70"/>
                                          </p:val>
                                        </p:tav>
                                        <p:tav tm="100000">
                                          <p:val>
                                            <p:strVal val="#ppt_w"/>
                                          </p:val>
                                        </p:tav>
                                      </p:tavLst>
                                    </p:anim>
                                    <p:anim calcmode="lin" valueType="num">
                                      <p:cBhvr>
                                        <p:cTn id="13" dur="1000" fill="hold"/>
                                        <p:tgtEl>
                                          <p:spTgt spid="31745">
                                            <p:txEl>
                                              <p:charRg st="18" end="32"/>
                                            </p:txEl>
                                          </p:spTgt>
                                        </p:tgtEl>
                                        <p:attrNameLst>
                                          <p:attrName>ppt_h</p:attrName>
                                        </p:attrNameLst>
                                      </p:cBhvr>
                                      <p:tavLst>
                                        <p:tav tm="0">
                                          <p:val>
                                            <p:strVal val="#ppt_h"/>
                                          </p:val>
                                        </p:tav>
                                        <p:tav tm="100000">
                                          <p:val>
                                            <p:strVal val="#ppt_h"/>
                                          </p:val>
                                        </p:tav>
                                      </p:tavLst>
                                    </p:anim>
                                    <p:animEffect transition="in" filter="fade">
                                      <p:cBhvr>
                                        <p:cTn id="14" dur="1000"/>
                                        <p:tgtEl>
                                          <p:spTgt spid="31745">
                                            <p:txEl>
                                              <p:charRg st="18" end="32"/>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1745">
                                            <p:txEl>
                                              <p:charRg st="32" end="46"/>
                                            </p:txEl>
                                          </p:spTgt>
                                        </p:tgtEl>
                                        <p:attrNameLst>
                                          <p:attrName>style.visibility</p:attrName>
                                        </p:attrNameLst>
                                      </p:cBhvr>
                                      <p:to>
                                        <p:strVal val="visible"/>
                                      </p:to>
                                    </p:set>
                                    <p:anim calcmode="lin" valueType="num">
                                      <p:cBhvr>
                                        <p:cTn id="18" dur="1000" fill="hold"/>
                                        <p:tgtEl>
                                          <p:spTgt spid="31745">
                                            <p:txEl>
                                              <p:charRg st="32" end="46"/>
                                            </p:txEl>
                                          </p:spTgt>
                                        </p:tgtEl>
                                        <p:attrNameLst>
                                          <p:attrName>ppt_w</p:attrName>
                                        </p:attrNameLst>
                                      </p:cBhvr>
                                      <p:tavLst>
                                        <p:tav tm="0">
                                          <p:val>
                                            <p:strVal val="#ppt_w*0.70"/>
                                          </p:val>
                                        </p:tav>
                                        <p:tav tm="100000">
                                          <p:val>
                                            <p:strVal val="#ppt_w"/>
                                          </p:val>
                                        </p:tav>
                                      </p:tavLst>
                                    </p:anim>
                                    <p:anim calcmode="lin" valueType="num">
                                      <p:cBhvr>
                                        <p:cTn id="19" dur="1000" fill="hold"/>
                                        <p:tgtEl>
                                          <p:spTgt spid="31745">
                                            <p:txEl>
                                              <p:charRg st="32" end="46"/>
                                            </p:txEl>
                                          </p:spTgt>
                                        </p:tgtEl>
                                        <p:attrNameLst>
                                          <p:attrName>ppt_h</p:attrName>
                                        </p:attrNameLst>
                                      </p:cBhvr>
                                      <p:tavLst>
                                        <p:tav tm="0">
                                          <p:val>
                                            <p:strVal val="#ppt_h"/>
                                          </p:val>
                                        </p:tav>
                                        <p:tav tm="100000">
                                          <p:val>
                                            <p:strVal val="#ppt_h"/>
                                          </p:val>
                                        </p:tav>
                                      </p:tavLst>
                                    </p:anim>
                                    <p:animEffect transition="in" filter="fade">
                                      <p:cBhvr>
                                        <p:cTn id="20" dur="1000"/>
                                        <p:tgtEl>
                                          <p:spTgt spid="31745">
                                            <p:txEl>
                                              <p:charRg st="32" end="46"/>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1745">
                                            <p:txEl>
                                              <p:charRg st="46" end="64"/>
                                            </p:txEl>
                                          </p:spTgt>
                                        </p:tgtEl>
                                        <p:attrNameLst>
                                          <p:attrName>style.visibility</p:attrName>
                                        </p:attrNameLst>
                                      </p:cBhvr>
                                      <p:to>
                                        <p:strVal val="visible"/>
                                      </p:to>
                                    </p:set>
                                    <p:anim calcmode="lin" valueType="num">
                                      <p:cBhvr>
                                        <p:cTn id="24" dur="1000" fill="hold"/>
                                        <p:tgtEl>
                                          <p:spTgt spid="31745">
                                            <p:txEl>
                                              <p:charRg st="46" end="64"/>
                                            </p:txEl>
                                          </p:spTgt>
                                        </p:tgtEl>
                                        <p:attrNameLst>
                                          <p:attrName>ppt_w</p:attrName>
                                        </p:attrNameLst>
                                      </p:cBhvr>
                                      <p:tavLst>
                                        <p:tav tm="0">
                                          <p:val>
                                            <p:strVal val="#ppt_w*0.70"/>
                                          </p:val>
                                        </p:tav>
                                        <p:tav tm="100000">
                                          <p:val>
                                            <p:strVal val="#ppt_w"/>
                                          </p:val>
                                        </p:tav>
                                      </p:tavLst>
                                    </p:anim>
                                    <p:anim calcmode="lin" valueType="num">
                                      <p:cBhvr>
                                        <p:cTn id="25" dur="1000" fill="hold"/>
                                        <p:tgtEl>
                                          <p:spTgt spid="31745">
                                            <p:txEl>
                                              <p:charRg st="46" end="64"/>
                                            </p:txEl>
                                          </p:spTgt>
                                        </p:tgtEl>
                                        <p:attrNameLst>
                                          <p:attrName>ppt_h</p:attrName>
                                        </p:attrNameLst>
                                      </p:cBhvr>
                                      <p:tavLst>
                                        <p:tav tm="0">
                                          <p:val>
                                            <p:strVal val="#ppt_h"/>
                                          </p:val>
                                        </p:tav>
                                        <p:tav tm="100000">
                                          <p:val>
                                            <p:strVal val="#ppt_h"/>
                                          </p:val>
                                        </p:tav>
                                      </p:tavLst>
                                    </p:anim>
                                    <p:animEffect transition="in" filter="fade">
                                      <p:cBhvr>
                                        <p:cTn id="26" dur="1000"/>
                                        <p:tgtEl>
                                          <p:spTgt spid="31745">
                                            <p:txEl>
                                              <p:charRg st="46" end="64"/>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1745">
                                            <p:txEl>
                                              <p:charRg st="64" end="83"/>
                                            </p:txEl>
                                          </p:spTgt>
                                        </p:tgtEl>
                                        <p:attrNameLst>
                                          <p:attrName>style.visibility</p:attrName>
                                        </p:attrNameLst>
                                      </p:cBhvr>
                                      <p:to>
                                        <p:strVal val="visible"/>
                                      </p:to>
                                    </p:set>
                                    <p:anim calcmode="lin" valueType="num">
                                      <p:cBhvr>
                                        <p:cTn id="30" dur="1000" fill="hold"/>
                                        <p:tgtEl>
                                          <p:spTgt spid="31745">
                                            <p:txEl>
                                              <p:charRg st="64" end="83"/>
                                            </p:txEl>
                                          </p:spTgt>
                                        </p:tgtEl>
                                        <p:attrNameLst>
                                          <p:attrName>ppt_w</p:attrName>
                                        </p:attrNameLst>
                                      </p:cBhvr>
                                      <p:tavLst>
                                        <p:tav tm="0">
                                          <p:val>
                                            <p:strVal val="#ppt_w*0.70"/>
                                          </p:val>
                                        </p:tav>
                                        <p:tav tm="100000">
                                          <p:val>
                                            <p:strVal val="#ppt_w"/>
                                          </p:val>
                                        </p:tav>
                                      </p:tavLst>
                                    </p:anim>
                                    <p:anim calcmode="lin" valueType="num">
                                      <p:cBhvr>
                                        <p:cTn id="31" dur="1000" fill="hold"/>
                                        <p:tgtEl>
                                          <p:spTgt spid="31745">
                                            <p:txEl>
                                              <p:charRg st="64" end="83"/>
                                            </p:txEl>
                                          </p:spTgt>
                                        </p:tgtEl>
                                        <p:attrNameLst>
                                          <p:attrName>ppt_h</p:attrName>
                                        </p:attrNameLst>
                                      </p:cBhvr>
                                      <p:tavLst>
                                        <p:tav tm="0">
                                          <p:val>
                                            <p:strVal val="#ppt_h"/>
                                          </p:val>
                                        </p:tav>
                                        <p:tav tm="100000">
                                          <p:val>
                                            <p:strVal val="#ppt_h"/>
                                          </p:val>
                                        </p:tav>
                                      </p:tavLst>
                                    </p:anim>
                                    <p:animEffect transition="in" filter="fade">
                                      <p:cBhvr>
                                        <p:cTn id="32" dur="1000"/>
                                        <p:tgtEl>
                                          <p:spTgt spid="31745">
                                            <p:txEl>
                                              <p:charRg st="64" end="8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1745">
                                            <p:txEl>
                                              <p:charRg st="83" end="103"/>
                                            </p:txEl>
                                          </p:spTgt>
                                        </p:tgtEl>
                                        <p:attrNameLst>
                                          <p:attrName>style.visibility</p:attrName>
                                        </p:attrNameLst>
                                      </p:cBhvr>
                                      <p:to>
                                        <p:strVal val="visible"/>
                                      </p:to>
                                    </p:set>
                                    <p:anim calcmode="lin" valueType="num">
                                      <p:cBhvr>
                                        <p:cTn id="36" dur="1000" fill="hold"/>
                                        <p:tgtEl>
                                          <p:spTgt spid="31745">
                                            <p:txEl>
                                              <p:charRg st="83" end="103"/>
                                            </p:txEl>
                                          </p:spTgt>
                                        </p:tgtEl>
                                        <p:attrNameLst>
                                          <p:attrName>ppt_w</p:attrName>
                                        </p:attrNameLst>
                                      </p:cBhvr>
                                      <p:tavLst>
                                        <p:tav tm="0">
                                          <p:val>
                                            <p:strVal val="#ppt_w*0.70"/>
                                          </p:val>
                                        </p:tav>
                                        <p:tav tm="100000">
                                          <p:val>
                                            <p:strVal val="#ppt_w"/>
                                          </p:val>
                                        </p:tav>
                                      </p:tavLst>
                                    </p:anim>
                                    <p:anim calcmode="lin" valueType="num">
                                      <p:cBhvr>
                                        <p:cTn id="37" dur="1000" fill="hold"/>
                                        <p:tgtEl>
                                          <p:spTgt spid="31745">
                                            <p:txEl>
                                              <p:charRg st="83" end="103"/>
                                            </p:txEl>
                                          </p:spTgt>
                                        </p:tgtEl>
                                        <p:attrNameLst>
                                          <p:attrName>ppt_h</p:attrName>
                                        </p:attrNameLst>
                                      </p:cBhvr>
                                      <p:tavLst>
                                        <p:tav tm="0">
                                          <p:val>
                                            <p:strVal val="#ppt_h"/>
                                          </p:val>
                                        </p:tav>
                                        <p:tav tm="100000">
                                          <p:val>
                                            <p:strVal val="#ppt_h"/>
                                          </p:val>
                                        </p:tav>
                                      </p:tavLst>
                                    </p:anim>
                                    <p:animEffect transition="in" filter="fade">
                                      <p:cBhvr>
                                        <p:cTn id="38" dur="1000"/>
                                        <p:tgtEl>
                                          <p:spTgt spid="31745">
                                            <p:txEl>
                                              <p:charRg st="83" end="103"/>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1745">
                                            <p:txEl>
                                              <p:charRg st="103" end="119"/>
                                            </p:txEl>
                                          </p:spTgt>
                                        </p:tgtEl>
                                        <p:attrNameLst>
                                          <p:attrName>style.visibility</p:attrName>
                                        </p:attrNameLst>
                                      </p:cBhvr>
                                      <p:to>
                                        <p:strVal val="visible"/>
                                      </p:to>
                                    </p:set>
                                    <p:anim calcmode="lin" valueType="num">
                                      <p:cBhvr>
                                        <p:cTn id="42" dur="1000" fill="hold"/>
                                        <p:tgtEl>
                                          <p:spTgt spid="31745">
                                            <p:txEl>
                                              <p:charRg st="103" end="119"/>
                                            </p:txEl>
                                          </p:spTgt>
                                        </p:tgtEl>
                                        <p:attrNameLst>
                                          <p:attrName>ppt_w</p:attrName>
                                        </p:attrNameLst>
                                      </p:cBhvr>
                                      <p:tavLst>
                                        <p:tav tm="0">
                                          <p:val>
                                            <p:strVal val="#ppt_w*0.70"/>
                                          </p:val>
                                        </p:tav>
                                        <p:tav tm="100000">
                                          <p:val>
                                            <p:strVal val="#ppt_w"/>
                                          </p:val>
                                        </p:tav>
                                      </p:tavLst>
                                    </p:anim>
                                    <p:anim calcmode="lin" valueType="num">
                                      <p:cBhvr>
                                        <p:cTn id="43" dur="1000" fill="hold"/>
                                        <p:tgtEl>
                                          <p:spTgt spid="31745">
                                            <p:txEl>
                                              <p:charRg st="103" end="119"/>
                                            </p:txEl>
                                          </p:spTgt>
                                        </p:tgtEl>
                                        <p:attrNameLst>
                                          <p:attrName>ppt_h</p:attrName>
                                        </p:attrNameLst>
                                      </p:cBhvr>
                                      <p:tavLst>
                                        <p:tav tm="0">
                                          <p:val>
                                            <p:strVal val="#ppt_h"/>
                                          </p:val>
                                        </p:tav>
                                        <p:tav tm="100000">
                                          <p:val>
                                            <p:strVal val="#ppt_h"/>
                                          </p:val>
                                        </p:tav>
                                      </p:tavLst>
                                    </p:anim>
                                    <p:animEffect transition="in" filter="fade">
                                      <p:cBhvr>
                                        <p:cTn id="44" dur="1000"/>
                                        <p:tgtEl>
                                          <p:spTgt spid="31745">
                                            <p:txEl>
                                              <p:charRg st="103" end="119"/>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1745">
                                            <p:txEl>
                                              <p:charRg st="119" end="161"/>
                                            </p:txEl>
                                          </p:spTgt>
                                        </p:tgtEl>
                                        <p:attrNameLst>
                                          <p:attrName>style.visibility</p:attrName>
                                        </p:attrNameLst>
                                      </p:cBhvr>
                                      <p:to>
                                        <p:strVal val="visible"/>
                                      </p:to>
                                    </p:set>
                                    <p:anim calcmode="lin" valueType="num">
                                      <p:cBhvr>
                                        <p:cTn id="48" dur="1000" fill="hold"/>
                                        <p:tgtEl>
                                          <p:spTgt spid="31745">
                                            <p:txEl>
                                              <p:charRg st="119" end="161"/>
                                            </p:txEl>
                                          </p:spTgt>
                                        </p:tgtEl>
                                        <p:attrNameLst>
                                          <p:attrName>ppt_w</p:attrName>
                                        </p:attrNameLst>
                                      </p:cBhvr>
                                      <p:tavLst>
                                        <p:tav tm="0">
                                          <p:val>
                                            <p:strVal val="#ppt_w*0.70"/>
                                          </p:val>
                                        </p:tav>
                                        <p:tav tm="100000">
                                          <p:val>
                                            <p:strVal val="#ppt_w"/>
                                          </p:val>
                                        </p:tav>
                                      </p:tavLst>
                                    </p:anim>
                                    <p:anim calcmode="lin" valueType="num">
                                      <p:cBhvr>
                                        <p:cTn id="49" dur="1000" fill="hold"/>
                                        <p:tgtEl>
                                          <p:spTgt spid="31745">
                                            <p:txEl>
                                              <p:charRg st="119" end="161"/>
                                            </p:txEl>
                                          </p:spTgt>
                                        </p:tgtEl>
                                        <p:attrNameLst>
                                          <p:attrName>ppt_h</p:attrName>
                                        </p:attrNameLst>
                                      </p:cBhvr>
                                      <p:tavLst>
                                        <p:tav tm="0">
                                          <p:val>
                                            <p:strVal val="#ppt_h"/>
                                          </p:val>
                                        </p:tav>
                                        <p:tav tm="100000">
                                          <p:val>
                                            <p:strVal val="#ppt_h"/>
                                          </p:val>
                                        </p:tav>
                                      </p:tavLst>
                                    </p:anim>
                                    <p:animEffect transition="in" filter="fade">
                                      <p:cBhvr>
                                        <p:cTn id="50" dur="1000"/>
                                        <p:tgtEl>
                                          <p:spTgt spid="31745">
                                            <p:txEl>
                                              <p:charRg st="119" end="161"/>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31745">
                                            <p:txEl>
                                              <p:charRg st="161" end="188"/>
                                            </p:txEl>
                                          </p:spTgt>
                                        </p:tgtEl>
                                        <p:attrNameLst>
                                          <p:attrName>style.visibility</p:attrName>
                                        </p:attrNameLst>
                                      </p:cBhvr>
                                      <p:to>
                                        <p:strVal val="visible"/>
                                      </p:to>
                                    </p:set>
                                    <p:anim calcmode="lin" valueType="num">
                                      <p:cBhvr>
                                        <p:cTn id="54" dur="1000" fill="hold"/>
                                        <p:tgtEl>
                                          <p:spTgt spid="31745">
                                            <p:txEl>
                                              <p:charRg st="161" end="188"/>
                                            </p:txEl>
                                          </p:spTgt>
                                        </p:tgtEl>
                                        <p:attrNameLst>
                                          <p:attrName>ppt_w</p:attrName>
                                        </p:attrNameLst>
                                      </p:cBhvr>
                                      <p:tavLst>
                                        <p:tav tm="0">
                                          <p:val>
                                            <p:strVal val="#ppt_w*0.70"/>
                                          </p:val>
                                        </p:tav>
                                        <p:tav tm="100000">
                                          <p:val>
                                            <p:strVal val="#ppt_w"/>
                                          </p:val>
                                        </p:tav>
                                      </p:tavLst>
                                    </p:anim>
                                    <p:anim calcmode="lin" valueType="num">
                                      <p:cBhvr>
                                        <p:cTn id="55" dur="1000" fill="hold"/>
                                        <p:tgtEl>
                                          <p:spTgt spid="31745">
                                            <p:txEl>
                                              <p:charRg st="161" end="188"/>
                                            </p:txEl>
                                          </p:spTgt>
                                        </p:tgtEl>
                                        <p:attrNameLst>
                                          <p:attrName>ppt_h</p:attrName>
                                        </p:attrNameLst>
                                      </p:cBhvr>
                                      <p:tavLst>
                                        <p:tav tm="0">
                                          <p:val>
                                            <p:strVal val="#ppt_h"/>
                                          </p:val>
                                        </p:tav>
                                        <p:tav tm="100000">
                                          <p:val>
                                            <p:strVal val="#ppt_h"/>
                                          </p:val>
                                        </p:tav>
                                      </p:tavLst>
                                    </p:anim>
                                    <p:animEffect transition="in" filter="fade">
                                      <p:cBhvr>
                                        <p:cTn id="56" dur="1000"/>
                                        <p:tgtEl>
                                          <p:spTgt spid="31745">
                                            <p:txEl>
                                              <p:charRg st="161" end="1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9340" y="1580515"/>
            <a:ext cx="9952355" cy="1419860"/>
          </a:xfrm>
          <a:prstGeom prst="rect">
            <a:avLst/>
          </a:prstGeom>
          <a:noFill/>
        </p:spPr>
        <p:txBody>
          <a:bodyPr wrap="square" rtlCol="0" anchor="t">
            <a:spAutoFit/>
          </a:bodyPr>
          <a:p>
            <a:pPr>
              <a:lnSpc>
                <a:spcPct val="120000"/>
              </a:lnSpc>
            </a:pP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船户养墨鸭</a:t>
            </a:r>
            <a:r>
              <a:rPr lang="en-US" altLang="x-none" sz="3600" b="1" noProof="1">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a:t>
            </a: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捕鱼</a:t>
            </a:r>
            <a:r>
              <a:rPr lang="en-US" altLang="x-none" sz="3600" b="1" noProof="1">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a:t>
            </a: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卖钱（没有虐待）</a:t>
            </a:r>
            <a:endPar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带工老板</a:t>
            </a:r>
            <a:r>
              <a:rPr lang="en-US" altLang="x-none" sz="3600" b="1" noProof="1">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a:t>
            </a: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饲养包身工</a:t>
            </a:r>
            <a:r>
              <a:rPr lang="en-US" altLang="x-none" sz="3600" b="1" noProof="1">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a:t>
            </a:r>
            <a:r>
              <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赚钱（没有温情）</a:t>
            </a:r>
            <a:endParaRPr lang="zh-CN" altLang="en-US" sz="36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783590" y="3324225"/>
            <a:ext cx="10436225" cy="2861310"/>
          </a:xfrm>
          <a:prstGeom prst="rect">
            <a:avLst/>
          </a:prstGeom>
          <a:noFill/>
        </p:spPr>
        <p:txBody>
          <a:bodyPr wrap="square" rtlCol="0" anchor="t">
            <a:spAutoFit/>
          </a:bodyPr>
          <a:p>
            <a:pPr>
              <a:lnSpc>
                <a:spcPct val="150000"/>
              </a:lnSpc>
              <a:spcBef>
                <a:spcPct val="20000"/>
              </a:spcBef>
              <a:buClr>
                <a:schemeClr val="hlink"/>
              </a:buClr>
              <a:buFont typeface="Wingdings" panose="05000000000000000000" pitchFamily="2" charset="2"/>
            </a:pPr>
            <a:r>
              <a:rPr lang="zh-CN" altLang="en-US" sz="40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mn-cs"/>
                <a:sym typeface="+mn-ea"/>
                <a:hlinkClick r:id="rId1" action="ppaction://hlinkfile"/>
              </a:rPr>
              <a:t>类比</a:t>
            </a:r>
            <a:r>
              <a:rPr lang="zh-CN" altLang="en-US" sz="40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mn-cs"/>
                <a:sym typeface="+mn-ea"/>
              </a:rPr>
              <a:t>作用</a:t>
            </a:r>
            <a:r>
              <a:rPr lang="zh-CN" altLang="en-US" sz="4000" b="1" noProof="1" dirty="0">
                <a:effectLst>
                  <a:outerShdw blurRad="38100" dist="38100" dir="2700000">
                    <a:srgbClr val="C0C0C0"/>
                  </a:outerShdw>
                </a:effectLst>
                <a:latin typeface="华文中宋" panose="02010600040101010101" charset="-122"/>
                <a:ea typeface="华文中宋" panose="02010600040101010101" charset="-122"/>
                <a:cs typeface="+mn-cs"/>
                <a:sym typeface="+mn-ea"/>
              </a:rPr>
              <a:t>：形象地阐说了帝国主义及其买办们与包身工的剥削与被剥削的关系，有力地控诉了包身工制度的罪过。</a:t>
            </a:r>
            <a:endParaRPr lang="zh-CN" altLang="en-US" sz="4000" b="1" noProof="1" dirty="0">
              <a:effectLst>
                <a:outerShdw blurRad="38100" dist="38100" dir="2700000">
                  <a:srgbClr val="C0C0C0"/>
                </a:outerShdw>
              </a:effectLst>
              <a:latin typeface="华文中宋" panose="02010600040101010101" charset="-122"/>
              <a:ea typeface="华文中宋" panose="02010600040101010101" charset="-122"/>
              <a:cs typeface="+mn-cs"/>
              <a:sym typeface="+mn-ea"/>
            </a:endParaRPr>
          </a:p>
        </p:txBody>
      </p:sp>
      <p:sp>
        <p:nvSpPr>
          <p:cNvPr id="4" name="文本框 3"/>
          <p:cNvSpPr txBox="1"/>
          <p:nvPr/>
        </p:nvSpPr>
        <p:spPr>
          <a:xfrm>
            <a:off x="4822190" y="399415"/>
            <a:ext cx="2446655" cy="768350"/>
          </a:xfrm>
          <a:prstGeom prst="rect">
            <a:avLst/>
          </a:prstGeom>
          <a:noFill/>
        </p:spPr>
        <p:txBody>
          <a:bodyPr wrap="square" rtlCol="0" anchor="t">
            <a:spAutoFit/>
          </a:bodyPr>
          <a:p>
            <a:r>
              <a:rPr lang="zh-CN" altLang="en-US" sz="44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sym typeface="+mn-ea"/>
              </a:rPr>
              <a:t>类比方法</a:t>
            </a:r>
            <a:endParaRPr lang="zh-CN" altLang="en-US" sz="44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4">
                                            <p:txEl>
                                              <p:charRg st="0" end="11"/>
                                            </p:txEl>
                                          </p:spTgt>
                                        </p:tgtEl>
                                        <p:attrNameLst>
                                          <p:attrName>style.visibility</p:attrName>
                                        </p:attrNameLst>
                                      </p:cBhvr>
                                      <p:to>
                                        <p:strVal val="visible"/>
                                      </p:to>
                                    </p:set>
                                    <p:anim calcmode="lin" valueType="num">
                                      <p:cBhvr>
                                        <p:cTn id="7" dur="1000" fill="hold"/>
                                        <p:tgtEl>
                                          <p:spTgt spid="4">
                                            <p:txEl>
                                              <p:charRg st="0" end="11"/>
                                            </p:txEl>
                                          </p:spTgt>
                                        </p:tgtEl>
                                        <p:attrNameLst>
                                          <p:attrName>ppt_x</p:attrName>
                                        </p:attrNameLst>
                                      </p:cBhvr>
                                      <p:tavLst>
                                        <p:tav tm="0">
                                          <p:val>
                                            <p:strVal val="#ppt_x"/>
                                          </p:val>
                                        </p:tav>
                                        <p:tav tm="100000">
                                          <p:val>
                                            <p:strVal val="#ppt_x"/>
                                          </p:val>
                                        </p:tav>
                                      </p:tavLst>
                                    </p:anim>
                                    <p:anim calcmode="lin" valueType="num">
                                      <p:cBhvr>
                                        <p:cTn id="8" dur="1000" fill="hold"/>
                                        <p:tgtEl>
                                          <p:spTgt spid="4">
                                            <p:txEl>
                                              <p:charRg st="0" end="11"/>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8435" name="文本框 18434"/>
          <p:cNvSpPr txBox="1"/>
          <p:nvPr/>
        </p:nvSpPr>
        <p:spPr>
          <a:xfrm>
            <a:off x="1871663" y="539750"/>
            <a:ext cx="7932738" cy="706755"/>
          </a:xfrm>
          <a:prstGeom prst="rect">
            <a:avLst/>
          </a:prstGeom>
          <a:noFill/>
          <a:ln w="9525">
            <a:noFill/>
          </a:ln>
        </p:spPr>
        <p:txBody>
          <a:bodyPr wrap="square">
            <a:spAutoFit/>
          </a:bodyPr>
          <a:p>
            <a:pPr>
              <a:spcBef>
                <a:spcPct val="50000"/>
              </a:spcBef>
            </a:pPr>
            <a:r>
              <a:rPr lang="en-US" altLang="zh-CN" sz="4000" b="1" noProof="1" dirty="0">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cs typeface="+mn-cs"/>
              </a:rPr>
              <a:t>   </a:t>
            </a:r>
            <a:r>
              <a:rPr lang="en-US" altLang="zh-CN" sz="40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包身工制度的产生，发展与庞大</a:t>
            </a:r>
            <a:endParaRPr lang="en-US" altLang="zh-CN" sz="40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endParaRPr>
          </a:p>
        </p:txBody>
      </p:sp>
      <p:sp>
        <p:nvSpPr>
          <p:cNvPr id="18436" name="文本框 18435"/>
          <p:cNvSpPr txBox="1"/>
          <p:nvPr/>
        </p:nvSpPr>
        <p:spPr>
          <a:xfrm>
            <a:off x="1501775" y="5354955"/>
            <a:ext cx="8987155" cy="706755"/>
          </a:xfrm>
          <a:prstGeom prst="rect">
            <a:avLst/>
          </a:prstGeom>
          <a:noFill/>
          <a:ln w="12700" cap="sq" cmpd="sng">
            <a:noFill/>
            <a:prstDash val="solid"/>
            <a:miter/>
            <a:headEnd type="none" w="med" len="med"/>
            <a:tailEnd type="none" w="med" len="med"/>
          </a:ln>
        </p:spPr>
        <p:txBody>
          <a:bodyPr wrap="square">
            <a:spAutoFit/>
          </a:bodyPr>
          <a:p>
            <a:pPr eaLnBrk="0" hangingPunct="0"/>
            <a:r>
              <a:rPr lang="zh-CN" altLang="en-US" sz="4000" b="1" noProof="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东洋厂庞大的原因：</a:t>
            </a:r>
            <a:r>
              <a:rPr lang="zh-CN" altLang="en-US" sz="40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廉价劳动力滋养 </a:t>
            </a:r>
            <a:endParaRPr lang="zh-CN" altLang="en-US" sz="4000" b="1" noProof="1" dirty="0">
              <a:solidFill>
                <a:srgbClr val="00B05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p:txBody>
      </p:sp>
      <p:sp>
        <p:nvSpPr>
          <p:cNvPr id="18437" name="文本框 18436"/>
          <p:cNvSpPr txBox="1"/>
          <p:nvPr/>
        </p:nvSpPr>
        <p:spPr>
          <a:xfrm>
            <a:off x="1658620" y="1556385"/>
            <a:ext cx="8673465" cy="3138170"/>
          </a:xfrm>
          <a:prstGeom prst="rect">
            <a:avLst/>
          </a:prstGeom>
          <a:noFill/>
          <a:ln w="9525">
            <a:noFill/>
          </a:ln>
        </p:spPr>
        <p:txBody>
          <a:bodyPr wrap="square">
            <a:spAutoFit/>
          </a:bodyPr>
          <a:p>
            <a:pPr>
              <a:spcBef>
                <a:spcPct val="50000"/>
              </a:spcBef>
            </a:pPr>
            <a:r>
              <a:rPr lang="zh-CN" altLang="en-US" sz="3600" b="1" noProof="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产生：</a:t>
            </a:r>
            <a:r>
              <a:rPr lang="zh-CN" altLang="en-US" sz="3600" b="1" noProof="1" dirty="0">
                <a:solidFill>
                  <a:srgbClr val="00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历史原因（经济侵略、农村破产） </a:t>
            </a:r>
            <a:endParaRPr lang="zh-CN" altLang="en-US" sz="3600" b="1" noProof="1" dirty="0">
              <a:solidFill>
                <a:srgbClr val="00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a:p>
            <a:pPr>
              <a:spcBef>
                <a:spcPct val="50000"/>
              </a:spcBef>
            </a:pPr>
            <a:r>
              <a:rPr lang="zh-CN" altLang="en-US" sz="3600" b="1" noProof="1" dirty="0">
                <a:solidFill>
                  <a:srgbClr val="00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      直接原因（欺骗、包身契）</a:t>
            </a:r>
            <a:endParaRPr lang="zh-CN" altLang="en-US" sz="3600" b="1" noProof="1" dirty="0">
              <a:solidFill>
                <a:srgbClr val="00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a:p>
            <a:pPr>
              <a:spcBef>
                <a:spcPct val="50000"/>
              </a:spcBef>
            </a:pPr>
            <a:r>
              <a:rPr lang="zh-CN" altLang="en-US" sz="3600" b="1" noProof="1" dirty="0">
                <a:solidFill>
                  <a:srgbClr val="1102D1"/>
                </a:solidFill>
                <a:latin typeface="华文中宋" panose="02010600040101010101" charset="-122"/>
                <a:ea typeface="华文中宋" panose="02010600040101010101" charset="-122"/>
                <a:cs typeface="华文中宋" panose="02010600040101010101" charset="-122"/>
                <a:sym typeface="+mn-ea"/>
              </a:rPr>
              <a:t>发展：</a:t>
            </a:r>
            <a:r>
              <a:rPr lang="zh-CN" altLang="en-US" sz="3600" b="1" noProof="1" dirty="0">
                <a:solidFill>
                  <a:srgbClr val="000000"/>
                </a:solidFill>
                <a:latin typeface="华文中宋" panose="02010600040101010101" charset="-122"/>
                <a:ea typeface="华文中宋" panose="02010600040101010101" charset="-122"/>
                <a:cs typeface="华文中宋" panose="02010600040101010101" charset="-122"/>
                <a:sym typeface="+mn-ea"/>
              </a:rPr>
              <a:t>历史原因（抗日高涨、避免罢工） </a:t>
            </a:r>
            <a:endParaRPr lang="zh-CN" altLang="en-US" sz="3600" b="1" noProof="1" dirty="0">
              <a:solidFill>
                <a:srgbClr val="000000"/>
              </a:solidFill>
              <a:latin typeface="华文中宋" panose="02010600040101010101" charset="-122"/>
              <a:ea typeface="华文中宋" panose="02010600040101010101" charset="-122"/>
              <a:cs typeface="华文中宋" panose="02010600040101010101" charset="-122"/>
            </a:endParaRPr>
          </a:p>
          <a:p>
            <a:pPr>
              <a:spcBef>
                <a:spcPct val="50000"/>
              </a:spcBef>
            </a:pPr>
            <a:r>
              <a:rPr lang="zh-CN" altLang="en-US" sz="3600" b="1" noProof="1" dirty="0">
                <a:solidFill>
                  <a:srgbClr val="000000"/>
                </a:solidFill>
                <a:latin typeface="华文中宋" panose="02010600040101010101" charset="-122"/>
                <a:ea typeface="华文中宋" panose="02010600040101010101" charset="-122"/>
                <a:cs typeface="华文中宋" panose="02010600040101010101" charset="-122"/>
                <a:sym typeface="+mn-ea"/>
              </a:rPr>
              <a:t>      根本原因（可靠、安全、价廉）</a:t>
            </a:r>
            <a:r>
              <a:rPr lang="zh-CN" altLang="en-US" sz="3600" b="1" noProof="1" dirty="0">
                <a:solidFill>
                  <a:srgbClr val="000000"/>
                </a:solidFill>
                <a:latin typeface="黑体" panose="02010609060101010101" pitchFamily="2" charset="-122"/>
                <a:ea typeface="黑体" panose="02010609060101010101" pitchFamily="2" charset="-122"/>
                <a:cs typeface="+mn-cs"/>
                <a:sym typeface="+mn-ea"/>
              </a:rPr>
              <a:t>　</a:t>
            </a:r>
            <a:endParaRPr lang="zh-CN" altLang="en-US" sz="3600" b="1" noProof="1" dirty="0">
              <a:solidFill>
                <a:srgbClr val="000000"/>
              </a:solidFill>
              <a:latin typeface="黑体" panose="02010609060101010101" pitchFamily="2" charset="-122"/>
              <a:ea typeface="黑体" panose="02010609060101010101"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ppt_x</p:attrName>
                                        </p:attrNameLst>
                                      </p:cBhvr>
                                      <p:tavLst>
                                        <p:tav tm="0">
                                          <p:val>
                                            <p:strVal val="#ppt_x"/>
                                          </p:val>
                                        </p:tav>
                                        <p:tav tm="100000">
                                          <p:val>
                                            <p:strVal val="#ppt_x"/>
                                          </p:val>
                                        </p:tav>
                                      </p:tavLst>
                                    </p:anim>
                                    <p:anim calcmode="lin" valueType="num">
                                      <p:cBhvr>
                                        <p:cTn id="8" dur="1000" fill="hold"/>
                                        <p:tgtEl>
                                          <p:spTgt spid="1843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8437"/>
                                        </p:tgtEl>
                                        <p:attrNameLst>
                                          <p:attrName>style.visibility</p:attrName>
                                        </p:attrNameLst>
                                      </p:cBhvr>
                                      <p:to>
                                        <p:strVal val="visible"/>
                                      </p:to>
                                    </p:set>
                                    <p:anim calcmode="lin" valueType="num">
                                      <p:cBhvr>
                                        <p:cTn id="12" dur="1000" fill="hold"/>
                                        <p:tgtEl>
                                          <p:spTgt spid="18437"/>
                                        </p:tgtEl>
                                        <p:attrNameLst>
                                          <p:attrName>ppt_w</p:attrName>
                                        </p:attrNameLst>
                                      </p:cBhvr>
                                      <p:tavLst>
                                        <p:tav tm="0">
                                          <p:val>
                                            <p:strVal val="#ppt_w*0.70"/>
                                          </p:val>
                                        </p:tav>
                                        <p:tav tm="100000">
                                          <p:val>
                                            <p:strVal val="#ppt_w"/>
                                          </p:val>
                                        </p:tav>
                                      </p:tavLst>
                                    </p:anim>
                                    <p:anim calcmode="lin" valueType="num">
                                      <p:cBhvr>
                                        <p:cTn id="13" dur="1000" fill="hold"/>
                                        <p:tgtEl>
                                          <p:spTgt spid="18437"/>
                                        </p:tgtEl>
                                        <p:attrNameLst>
                                          <p:attrName>ppt_h</p:attrName>
                                        </p:attrNameLst>
                                      </p:cBhvr>
                                      <p:tavLst>
                                        <p:tav tm="0">
                                          <p:val>
                                            <p:strVal val="#ppt_h"/>
                                          </p:val>
                                        </p:tav>
                                        <p:tav tm="100000">
                                          <p:val>
                                            <p:strVal val="#ppt_h"/>
                                          </p:val>
                                        </p:tav>
                                      </p:tavLst>
                                    </p:anim>
                                    <p:animEffect transition="in" filter="fade">
                                      <p:cBhvr>
                                        <p:cTn id="14" dur="1000"/>
                                        <p:tgtEl>
                                          <p:spTgt spid="18437"/>
                                        </p:tgtEl>
                                      </p:cBhvr>
                                    </p:animEffect>
                                  </p:childTnLst>
                                </p:cTn>
                              </p:par>
                            </p:childTnLst>
                          </p:cTn>
                        </p:par>
                        <p:par>
                          <p:cTn id="15" fill="hold">
                            <p:stCondLst>
                              <p:cond delay="2000"/>
                            </p:stCondLst>
                            <p:childTnLst>
                              <p:par>
                                <p:cTn id="16" presetID="26" presetClass="entr" presetSubtype="0" fill="hold" grpId="0" nodeType="afterEffect">
                                  <p:stCondLst>
                                    <p:cond delay="0"/>
                                  </p:stCondLst>
                                  <p:childTnLst>
                                    <p:set>
                                      <p:cBhvr>
                                        <p:cTn id="17" dur="1" fill="hold">
                                          <p:stCondLst>
                                            <p:cond delay="0"/>
                                          </p:stCondLst>
                                        </p:cTn>
                                        <p:tgtEl>
                                          <p:spTgt spid="18436"/>
                                        </p:tgtEl>
                                        <p:attrNameLst>
                                          <p:attrName>style.visibility</p:attrName>
                                        </p:attrNameLst>
                                      </p:cBhvr>
                                      <p:to>
                                        <p:strVal val="visible"/>
                                      </p:to>
                                    </p:set>
                                    <p:animEffect transition="in" filter="wipe(down)">
                                      <p:cBhvr>
                                        <p:cTn id="18" dur="580">
                                          <p:stCondLst>
                                            <p:cond delay="0"/>
                                          </p:stCondLst>
                                        </p:cTn>
                                        <p:tgtEl>
                                          <p:spTgt spid="18436"/>
                                        </p:tgtEl>
                                      </p:cBhvr>
                                    </p:animEffect>
                                    <p:anim calcmode="lin" valueType="num">
                                      <p:cBhvr>
                                        <p:cTn id="19" dur="1822" tmFilter="0,0; 0.14,0.36; 0.43,0.73; 0.71,0.91; 1.0,1.0">
                                          <p:stCondLst>
                                            <p:cond delay="0"/>
                                          </p:stCondLst>
                                        </p:cTn>
                                        <p:tgtEl>
                                          <p:spTgt spid="1843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843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843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843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8436"/>
                                        </p:tgtEl>
                                        <p:attrNameLst>
                                          <p:attrName>ppt_y</p:attrName>
                                        </p:attrNameLst>
                                      </p:cBhvr>
                                      <p:tavLst>
                                        <p:tav tm="0" fmla="#ppt_y-sin(pi*$)/81">
                                          <p:val>
                                            <p:fltVal val="0"/>
                                          </p:val>
                                        </p:tav>
                                        <p:tav tm="100000">
                                          <p:val>
                                            <p:fltVal val="1"/>
                                          </p:val>
                                        </p:tav>
                                      </p:tavLst>
                                    </p:anim>
                                    <p:animScale>
                                      <p:cBhvr>
                                        <p:cTn id="24" dur="26">
                                          <p:stCondLst>
                                            <p:cond delay="650"/>
                                          </p:stCondLst>
                                        </p:cTn>
                                        <p:tgtEl>
                                          <p:spTgt spid="18436"/>
                                        </p:tgtEl>
                                      </p:cBhvr>
                                      <p:to x="100000" y="60000"/>
                                    </p:animScale>
                                    <p:animScale>
                                      <p:cBhvr>
                                        <p:cTn id="25" dur="166" decel="50000">
                                          <p:stCondLst>
                                            <p:cond delay="676"/>
                                          </p:stCondLst>
                                        </p:cTn>
                                        <p:tgtEl>
                                          <p:spTgt spid="18436"/>
                                        </p:tgtEl>
                                      </p:cBhvr>
                                      <p:to x="100000" y="100000"/>
                                    </p:animScale>
                                    <p:animScale>
                                      <p:cBhvr>
                                        <p:cTn id="26" dur="26">
                                          <p:stCondLst>
                                            <p:cond delay="1312"/>
                                          </p:stCondLst>
                                        </p:cTn>
                                        <p:tgtEl>
                                          <p:spTgt spid="18436"/>
                                        </p:tgtEl>
                                      </p:cBhvr>
                                      <p:to x="100000" y="80000"/>
                                    </p:animScale>
                                    <p:animScale>
                                      <p:cBhvr>
                                        <p:cTn id="27" dur="166" decel="50000">
                                          <p:stCondLst>
                                            <p:cond delay="1338"/>
                                          </p:stCondLst>
                                        </p:cTn>
                                        <p:tgtEl>
                                          <p:spTgt spid="18436"/>
                                        </p:tgtEl>
                                      </p:cBhvr>
                                      <p:to x="100000" y="100000"/>
                                    </p:animScale>
                                    <p:animScale>
                                      <p:cBhvr>
                                        <p:cTn id="28" dur="26">
                                          <p:stCondLst>
                                            <p:cond delay="1642"/>
                                          </p:stCondLst>
                                        </p:cTn>
                                        <p:tgtEl>
                                          <p:spTgt spid="18436"/>
                                        </p:tgtEl>
                                      </p:cBhvr>
                                      <p:to x="100000" y="90000"/>
                                    </p:animScale>
                                    <p:animScale>
                                      <p:cBhvr>
                                        <p:cTn id="29" dur="166" decel="50000">
                                          <p:stCondLst>
                                            <p:cond delay="1668"/>
                                          </p:stCondLst>
                                        </p:cTn>
                                        <p:tgtEl>
                                          <p:spTgt spid="18436"/>
                                        </p:tgtEl>
                                      </p:cBhvr>
                                      <p:to x="100000" y="100000"/>
                                    </p:animScale>
                                    <p:animScale>
                                      <p:cBhvr>
                                        <p:cTn id="30" dur="26">
                                          <p:stCondLst>
                                            <p:cond delay="1808"/>
                                          </p:stCondLst>
                                        </p:cTn>
                                        <p:tgtEl>
                                          <p:spTgt spid="18436"/>
                                        </p:tgtEl>
                                      </p:cBhvr>
                                      <p:to x="100000" y="95000"/>
                                    </p:animScale>
                                    <p:animScale>
                                      <p:cBhvr>
                                        <p:cTn id="31" dur="166" decel="50000">
                                          <p:stCondLst>
                                            <p:cond delay="1834"/>
                                          </p:stCondLst>
                                        </p:cTn>
                                        <p:tgtEl>
                                          <p:spTgt spid="1843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p:bldP spid="184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45135" y="936625"/>
            <a:ext cx="11301095" cy="1272540"/>
          </a:xfrm>
          <a:prstGeom prst="rect">
            <a:avLst/>
          </a:prstGeom>
          <a:noFill/>
        </p:spPr>
        <p:txBody>
          <a:bodyPr wrap="square" rtlCol="0" anchor="t">
            <a:spAutoFit/>
          </a:bodyPr>
          <a:p>
            <a:pPr>
              <a:lnSpc>
                <a:spcPct val="120000"/>
              </a:lnSpc>
            </a:pPr>
            <a:r>
              <a:rPr lang="en-US" altLang="zh-CN" sz="3200" b="1" noProof="1">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1</a:t>
            </a:r>
            <a:r>
              <a:rPr lang="zh-CN" altLang="en-US" sz="3200" b="1" noProof="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、粥菜？是不可能有的。有几个“慈祥”的老板到小菜场去收集一些莴苣的菜叶，用盐一浸，这就是她们难得的佳肴。</a:t>
            </a:r>
            <a:endParaRPr lang="zh-CN" altLang="en-US" sz="3200" b="1" noProof="1" dirty="0">
              <a:solidFill>
                <a:srgbClr val="1102D1"/>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6866" name="文本框 1"/>
          <p:cNvSpPr txBox="1"/>
          <p:nvPr/>
        </p:nvSpPr>
        <p:spPr>
          <a:xfrm>
            <a:off x="4447540" y="229870"/>
            <a:ext cx="3297555" cy="706755"/>
          </a:xfrm>
          <a:prstGeom prst="rect">
            <a:avLst/>
          </a:prstGeom>
          <a:noFill/>
          <a:ln w="9525">
            <a:noFill/>
          </a:ln>
        </p:spPr>
        <p:txBody>
          <a:bodyPr wrap="square" anchor="t" anchorCtr="0">
            <a:spAutoFit/>
          </a:bodyPr>
          <a:p>
            <a:r>
              <a:rPr lang="zh-CN" altLang="en-US" sz="4000" b="1" dirty="0">
                <a:solidFill>
                  <a:srgbClr val="FF0000"/>
                </a:solidFill>
                <a:latin typeface="微软雅黑" panose="020B0503020204020204" charset="-122"/>
                <a:ea typeface="微软雅黑" panose="020B0503020204020204" charset="-122"/>
              </a:rPr>
              <a:t>精彩语段探究</a:t>
            </a:r>
            <a:endParaRPr lang="zh-CN" altLang="en-US" sz="40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45770" y="2238375"/>
            <a:ext cx="11301730" cy="4420870"/>
          </a:xfrm>
          <a:prstGeom prst="rect">
            <a:avLst/>
          </a:prstGeom>
          <a:noFill/>
        </p:spPr>
        <p:txBody>
          <a:bodyPr wrap="square" rtlCol="0" anchor="t">
            <a:spAutoFit/>
          </a:bodyPr>
          <a:p>
            <a:pPr>
              <a:lnSpc>
                <a:spcPct val="110000"/>
              </a:lnSpc>
            </a:pPr>
            <a:r>
              <a:rPr lang="en-US" altLang="zh-CN" sz="3200" b="1">
                <a:solidFill>
                  <a:srgbClr val="000000"/>
                </a:solidFill>
                <a:latin typeface="华文中宋" panose="02010600040101010101" charset="-122"/>
                <a:ea typeface="华文中宋" panose="02010600040101010101" charset="-122"/>
                <a:sym typeface="+mn-ea"/>
              </a:rPr>
              <a:t>      </a:t>
            </a:r>
            <a:r>
              <a:rPr lang="zh-CN" altLang="en-US" sz="3200" b="1">
                <a:solidFill>
                  <a:srgbClr val="000000"/>
                </a:solidFill>
                <a:latin typeface="华文中宋" panose="02010600040101010101" charset="-122"/>
                <a:ea typeface="华文中宋" panose="02010600040101010101" charset="-122"/>
                <a:sym typeface="+mn-ea"/>
              </a:rPr>
              <a:t>这是通过</a:t>
            </a:r>
            <a:r>
              <a:rPr lang="zh-CN" altLang="en-US" sz="3200" b="1">
                <a:solidFill>
                  <a:srgbClr val="FF0000"/>
                </a:solidFill>
                <a:latin typeface="华文中宋" panose="02010600040101010101" charset="-122"/>
                <a:ea typeface="华文中宋" panose="02010600040101010101" charset="-122"/>
                <a:sym typeface="+mn-ea"/>
              </a:rPr>
              <a:t>反问和褒词贬用（贬词褒用）的修辞手法</a:t>
            </a:r>
            <a:r>
              <a:rPr lang="zh-CN" altLang="en-US" sz="3200" b="1">
                <a:solidFill>
                  <a:srgbClr val="000000"/>
                </a:solidFill>
                <a:latin typeface="华文中宋" panose="02010600040101010101" charset="-122"/>
                <a:ea typeface="华文中宋" panose="02010600040101010101" charset="-122"/>
                <a:sym typeface="+mn-ea"/>
              </a:rPr>
              <a:t>，含蓄地表达感情。“慈祥”这个褒义词，在这句中转为贬义了，这说明有的老板提供“粥菜”，看起来好像是为了改善包身工生活，实质上却是心怀鬼胎，为了从包身工身上榨取更多的利润。“佳肴”本是褒义词，指美味可口的鱼肉等荤菜。从菜场上收集来的菜叶当然算不上什么佳肴，作者故意称为“佳肴”，变褒为贬，反衬出包身工粥菜之难得及质量之粗，</a:t>
            </a:r>
            <a:r>
              <a:rPr lang="zh-CN" altLang="en-US" sz="3200" b="1">
                <a:solidFill>
                  <a:srgbClr val="FF0000"/>
                </a:solidFill>
                <a:latin typeface="华文中宋" panose="02010600040101010101" charset="-122"/>
                <a:ea typeface="华文中宋" panose="02010600040101010101" charset="-122"/>
                <a:sym typeface="+mn-ea"/>
              </a:rPr>
              <a:t>暗含讽刺的意味。 </a:t>
            </a:r>
            <a:endParaRPr lang="zh-CN" altLang="en-US" sz="3200" b="1">
              <a:solidFill>
                <a:srgbClr val="FF00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36866">
                                            <p:txEl>
                                              <p:charRg st="0" end="14"/>
                                            </p:txEl>
                                          </p:spTgt>
                                        </p:tgtEl>
                                        <p:attrNameLst>
                                          <p:attrName>style.visibility</p:attrName>
                                        </p:attrNameLst>
                                      </p:cBhvr>
                                      <p:to>
                                        <p:strVal val="visible"/>
                                      </p:to>
                                    </p:set>
                                    <p:anim calcmode="lin" valueType="num">
                                      <p:cBhvr additive="base">
                                        <p:cTn id="7" dur="1000" fill="hold"/>
                                        <p:tgtEl>
                                          <p:spTgt spid="36866">
                                            <p:txEl>
                                              <p:charRg st="0" end="14"/>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6866">
                                            <p:txEl>
                                              <p:charRg st="0" end="14"/>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charRg st="0" end="54"/>
                                            </p:txEl>
                                          </p:spTgt>
                                        </p:tgtEl>
                                        <p:attrNameLst>
                                          <p:attrName>style.visibility</p:attrName>
                                        </p:attrNameLst>
                                      </p:cBhvr>
                                      <p:to>
                                        <p:strVal val="visible"/>
                                      </p:to>
                                    </p:set>
                                    <p:anim calcmode="lin" valueType="num">
                                      <p:cBhvr>
                                        <p:cTn id="12" dur="1000" fill="hold"/>
                                        <p:tgtEl>
                                          <p:spTgt spid="4">
                                            <p:txEl>
                                              <p:charRg st="0" end="54"/>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charRg st="0" end="54"/>
                                            </p:txEl>
                                          </p:spTgt>
                                        </p:tgtEl>
                                        <p:attrNameLst>
                                          <p:attrName>ppt_h</p:attrName>
                                        </p:attrNameLst>
                                      </p:cBhvr>
                                      <p:tavLst>
                                        <p:tav tm="0">
                                          <p:val>
                                            <p:strVal val="#ppt_h"/>
                                          </p:val>
                                        </p:tav>
                                        <p:tav tm="100000">
                                          <p:val>
                                            <p:strVal val="#ppt_h"/>
                                          </p:val>
                                        </p:tav>
                                      </p:tavLst>
                                    </p:anim>
                                    <p:animEffect transition="in" filter="fade">
                                      <p:cBhvr>
                                        <p:cTn id="14" dur="1000"/>
                                        <p:tgtEl>
                                          <p:spTgt spid="4">
                                            <p:txEl>
                                              <p:charRg st="0" end="5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ppt_x"/>
                                          </p:val>
                                        </p:tav>
                                        <p:tav tm="100000">
                                          <p:val>
                                            <p:strVal val="#ppt_x"/>
                                          </p:val>
                                        </p:tav>
                                      </p:tavLst>
                                    </p:anim>
                                    <p:anim calcmode="lin" valueType="num">
                                      <p:cBhvr additive="base">
                                        <p:cTn id="20"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13313"/>
          <p:cNvSpPr>
            <a:spLocks noGrp="1" noRot="1"/>
          </p:cNvSpPr>
          <p:nvPr>
            <p:ph idx="4294967295"/>
          </p:nvPr>
        </p:nvSpPr>
        <p:spPr>
          <a:xfrm>
            <a:off x="299720" y="335915"/>
            <a:ext cx="8227695" cy="4759325"/>
          </a:xfrm>
        </p:spPr>
        <p:txBody>
          <a:bodyPr lIns="90000" tIns="46800" rIns="90000" bIns="46800" rtlCol="0" anchor="t">
            <a:norm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FF0000"/>
                </a:solidFill>
                <a:uFillTx/>
                <a:latin typeface="Arial" panose="020B0604020202020204" pitchFamily="34" charset="0"/>
                <a:ea typeface="微软雅黑" panose="020B0503020204020204" charset="-122"/>
                <a:cs typeface="+mn-cs"/>
              </a:rPr>
              <a:t> </a:t>
            </a:r>
            <a:r>
              <a:rPr kumimoji="0" lang="zh-CN" altLang="en-US" sz="135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rPr>
              <a:t> </a:t>
            </a:r>
            <a:r>
              <a:rPr kumimoji="0" lang="zh-CN" altLang="en-US" sz="1350" b="1" i="0" u="none" strike="noStrike" kern="1200" cap="none" spc="150" normalizeH="0" baseline="0" noProof="1">
                <a:solidFill>
                  <a:srgbClr val="1102D1"/>
                </a:solidFill>
                <a:uFillTx/>
                <a:latin typeface="华文中宋" panose="02010600040101010101" charset="-122"/>
                <a:ea typeface="华文中宋" panose="02010600040101010101" charset="-122"/>
                <a:cs typeface="+mn-cs"/>
              </a:rPr>
              <a:t> </a:t>
            </a:r>
            <a:endParaRPr kumimoji="0" lang="zh-CN" altLang="en-US" sz="3600" b="1" i="0" u="none" strike="noStrike" kern="1200" cap="none" spc="150" normalizeH="0" baseline="0" noProof="1">
              <a:solidFill>
                <a:srgbClr val="1102D1"/>
              </a:solidFill>
              <a:uFillTx/>
              <a:latin typeface="华文中宋" panose="02010600040101010101" charset="-122"/>
              <a:ea typeface="华文中宋" panose="02010600040101010101" charset="-122"/>
              <a:cs typeface="+mn-cs"/>
            </a:endParaRPr>
          </a:p>
        </p:txBody>
      </p:sp>
      <p:sp>
        <p:nvSpPr>
          <p:cNvPr id="2" name="文本框 1"/>
          <p:cNvSpPr txBox="1"/>
          <p:nvPr/>
        </p:nvSpPr>
        <p:spPr>
          <a:xfrm>
            <a:off x="551815" y="191135"/>
            <a:ext cx="11358880" cy="2934335"/>
          </a:xfrm>
          <a:prstGeom prst="rect">
            <a:avLst/>
          </a:prstGeom>
          <a:noFill/>
        </p:spPr>
        <p:txBody>
          <a:bodyPr wrap="square" rtlCol="0">
            <a:spAutoFit/>
          </a:bodyPr>
          <a:p>
            <a:pPr marL="0" marR="0" indent="0" algn="l" defTabSz="914400" rtl="0" eaLnBrk="1" fontAlgn="auto" latinLnBrk="0" hangingPunct="1">
              <a:lnSpc>
                <a:spcPct val="110000"/>
              </a:lnSpc>
              <a:spcBef>
                <a:spcPts val="0"/>
              </a:spcBef>
              <a:spcAft>
                <a:spcPts val="1000"/>
              </a:spcAft>
              <a:buClrTx/>
              <a:buSzTx/>
              <a:buFont typeface="Arial" panose="020B0604020202020204" pitchFamily="34" charset="0"/>
              <a:buNone/>
            </a:pPr>
            <a:r>
              <a:rPr lang="en-US" altLang="zh-CN" sz="2800" b="1" spc="150">
                <a:solidFill>
                  <a:srgbClr val="1102D1"/>
                </a:solidFill>
                <a:uFillTx/>
                <a:latin typeface="华文中宋" panose="02010600040101010101" charset="-122"/>
                <a:ea typeface="华文中宋" panose="02010600040101010101" charset="-122"/>
                <a:sym typeface="+mn-ea"/>
              </a:rPr>
              <a:t>2</a:t>
            </a:r>
            <a:r>
              <a:rPr lang="zh-CN" altLang="en-US" sz="2800" b="1" spc="150">
                <a:solidFill>
                  <a:srgbClr val="1102D1"/>
                </a:solidFill>
                <a:uFillTx/>
                <a:latin typeface="华文中宋" panose="02010600040101010101" charset="-122"/>
                <a:ea typeface="华文中宋" panose="02010600040101010101" charset="-122"/>
                <a:sym typeface="+mn-ea"/>
              </a:rPr>
              <a:t>、两粥一饭，十二小时工作，劳动强化，工房和老板家庭的义务服役，猪一般的生活，泥土一般地被践踏</a:t>
            </a:r>
            <a:r>
              <a:rPr lang="en-US" altLang="zh-CN" sz="2800" b="1" spc="150">
                <a:solidFill>
                  <a:srgbClr val="1102D1"/>
                </a:solidFill>
                <a:uFillTx/>
                <a:latin typeface="华文中宋" panose="02010600040101010101" charset="-122"/>
                <a:ea typeface="华文中宋" panose="02010600040101010101" charset="-122"/>
                <a:sym typeface="+mn-ea"/>
              </a:rPr>
              <a:t>———</a:t>
            </a:r>
            <a:r>
              <a:rPr lang="zh-CN" altLang="en-US" sz="2800" b="1" spc="150">
                <a:solidFill>
                  <a:srgbClr val="1102D1"/>
                </a:solidFill>
                <a:uFillTx/>
                <a:latin typeface="华文中宋" panose="02010600040101010101" charset="-122"/>
                <a:ea typeface="华文中宋" panose="02010600040101010101" charset="-122"/>
                <a:sym typeface="+mn-ea"/>
              </a:rPr>
              <a:t>血肉造成的“机器”，终究和钢铁造成的不一样，包身契上写明的三年期间，能够做满的大概不到三分之二。工作，工作，衰弱到不能走路还是工作，手脚像芦柴棒一般的瘦，身体像弓一般的弯，面色像死人一般的惨，咳着，喘着，淌着冷汗，还是被压迫着做工。</a:t>
            </a:r>
            <a:endParaRPr kumimoji="0" lang="zh-CN" altLang="en-US" sz="2800" b="1" i="0" u="none" strike="noStrike" kern="1200" cap="none" spc="150" normalizeH="0" baseline="0" noProof="1">
              <a:solidFill>
                <a:srgbClr val="1102D1"/>
              </a:solidFill>
              <a:uFillTx/>
              <a:latin typeface="华文中宋" panose="02010600040101010101" charset="-122"/>
              <a:ea typeface="华文中宋" panose="02010600040101010101" charset="-122"/>
              <a:cs typeface="+mn-cs"/>
              <a:sym typeface="+mn-ea"/>
            </a:endParaRPr>
          </a:p>
        </p:txBody>
      </p:sp>
      <p:sp>
        <p:nvSpPr>
          <p:cNvPr id="39937" name="文本框 3"/>
          <p:cNvSpPr txBox="1"/>
          <p:nvPr/>
        </p:nvSpPr>
        <p:spPr>
          <a:xfrm>
            <a:off x="551815" y="3267710"/>
            <a:ext cx="11358880" cy="3107690"/>
          </a:xfrm>
          <a:prstGeom prst="rect">
            <a:avLst/>
          </a:prstGeom>
          <a:noFill/>
          <a:ln w="9525">
            <a:noFill/>
          </a:ln>
        </p:spPr>
        <p:txBody>
          <a:bodyPr wrap="square" anchor="t" anchorCtr="0">
            <a:spAutoFit/>
          </a:bodyPr>
          <a:p>
            <a:r>
              <a:rPr lang="en-US" altLang="zh-CN" sz="2800" b="1" dirty="0">
                <a:solidFill>
                  <a:srgbClr val="002060"/>
                </a:solidFill>
                <a:latin typeface="Arial" panose="020B0604020202020204" pitchFamily="34" charset="0"/>
                <a:ea typeface="宋体" panose="02010600030101010101" pitchFamily="2" charset="-122"/>
              </a:rPr>
              <a:t>       </a:t>
            </a:r>
            <a:r>
              <a:rPr lang="zh-CN" altLang="en-US" sz="2800" b="1" dirty="0">
                <a:solidFill>
                  <a:srgbClr val="FF0000"/>
                </a:solidFill>
                <a:latin typeface="华文中宋" panose="02010600040101010101" charset="-122"/>
                <a:ea typeface="华文中宋" panose="02010600040101010101" charset="-122"/>
              </a:rPr>
              <a:t>六个短语概述了包身工一天的全部悲惨遭遇，排比加强了语气节奏，增强了感情色彩。</a:t>
            </a:r>
            <a:r>
              <a:rPr lang="zh-CN" altLang="en-US" sz="2800" b="1" dirty="0">
                <a:solidFill>
                  <a:srgbClr val="000000"/>
                </a:solidFill>
                <a:latin typeface="华文中宋" panose="02010600040101010101" charset="-122"/>
                <a:ea typeface="华文中宋" panose="02010600040101010101" charset="-122"/>
              </a:rPr>
              <a:t>“</a:t>
            </a:r>
            <a:r>
              <a:rPr lang="zh-CN" altLang="en-US" sz="2800" b="1" dirty="0">
                <a:solidFill>
                  <a:srgbClr val="FF0000"/>
                </a:solidFill>
                <a:latin typeface="华文中宋" panose="02010600040101010101" charset="-122"/>
                <a:ea typeface="华文中宋" panose="02010600040101010101" charset="-122"/>
              </a:rPr>
              <a:t>机器</a:t>
            </a:r>
            <a:r>
              <a:rPr lang="zh-CN" altLang="en-US" sz="2800" b="1" dirty="0">
                <a:solidFill>
                  <a:srgbClr val="000000"/>
                </a:solidFill>
                <a:latin typeface="华文中宋" panose="02010600040101010101" charset="-122"/>
                <a:ea typeface="华文中宋" panose="02010600040101010101" charset="-122"/>
              </a:rPr>
              <a:t>”借指包身工。“</a:t>
            </a:r>
            <a:r>
              <a:rPr lang="zh-CN" altLang="en-US" sz="2800" b="1" dirty="0">
                <a:solidFill>
                  <a:srgbClr val="FF0000"/>
                </a:solidFill>
                <a:latin typeface="华文中宋" panose="02010600040101010101" charset="-122"/>
                <a:ea typeface="华文中宋" panose="02010600040101010101" charset="-122"/>
              </a:rPr>
              <a:t>猪</a:t>
            </a:r>
            <a:r>
              <a:rPr lang="zh-CN" altLang="en-US" sz="2800" b="1" dirty="0">
                <a:solidFill>
                  <a:srgbClr val="000000"/>
                </a:solidFill>
                <a:latin typeface="华文中宋" panose="02010600040101010101" charset="-122"/>
                <a:ea typeface="华文中宋" panose="02010600040101010101" charset="-122"/>
              </a:rPr>
              <a:t>”的比喻说明包身工物质生活待遇的恶劣；“</a:t>
            </a:r>
            <a:r>
              <a:rPr lang="zh-CN" altLang="en-US" sz="2800" b="1" dirty="0">
                <a:solidFill>
                  <a:srgbClr val="FF0000"/>
                </a:solidFill>
                <a:latin typeface="华文中宋" panose="02010600040101010101" charset="-122"/>
                <a:ea typeface="华文中宋" panose="02010600040101010101" charset="-122"/>
              </a:rPr>
              <a:t>泥土</a:t>
            </a:r>
            <a:r>
              <a:rPr lang="zh-CN" altLang="en-US" sz="2800" b="1" dirty="0">
                <a:solidFill>
                  <a:srgbClr val="000000"/>
                </a:solidFill>
                <a:latin typeface="华文中宋" panose="02010600040101010101" charset="-122"/>
                <a:ea typeface="华文中宋" panose="02010600040101010101" charset="-122"/>
              </a:rPr>
              <a:t>”的比喻说明包身工地位的低下和毫无人身保障；“</a:t>
            </a:r>
            <a:r>
              <a:rPr lang="zh-CN" altLang="en-US" sz="2800" b="1" dirty="0">
                <a:solidFill>
                  <a:srgbClr val="FF0000"/>
                </a:solidFill>
                <a:latin typeface="华文中宋" panose="02010600040101010101" charset="-122"/>
                <a:ea typeface="华文中宋" panose="02010600040101010101" charset="-122"/>
              </a:rPr>
              <a:t>芦柴棒、弓</a:t>
            </a:r>
            <a:r>
              <a:rPr lang="zh-CN" altLang="en-US" sz="2800" b="1" dirty="0">
                <a:solidFill>
                  <a:srgbClr val="000000"/>
                </a:solidFill>
                <a:latin typeface="华文中宋" panose="02010600040101010101" charset="-122"/>
                <a:ea typeface="华文中宋" panose="02010600040101010101" charset="-122"/>
              </a:rPr>
              <a:t>”等比喻，直观地展现了包身工的凄惨形象，具有极强的感染力。</a:t>
            </a:r>
            <a:endParaRPr lang="zh-CN" altLang="en-US" sz="2800" b="1" dirty="0">
              <a:solidFill>
                <a:srgbClr val="000000"/>
              </a:solidFill>
              <a:latin typeface="华文中宋" panose="02010600040101010101" charset="-122"/>
              <a:ea typeface="华文中宋" panose="02010600040101010101" charset="-122"/>
            </a:endParaRPr>
          </a:p>
          <a:p>
            <a:r>
              <a:rPr lang="zh-CN" altLang="en-US" sz="2800" b="1" dirty="0">
                <a:solidFill>
                  <a:srgbClr val="000000"/>
                </a:solidFill>
                <a:latin typeface="华文中宋" panose="02010600040101010101" charset="-122"/>
                <a:ea typeface="华文中宋" panose="02010600040101010101" charset="-122"/>
              </a:rPr>
              <a:t>   </a:t>
            </a:r>
            <a:r>
              <a:rPr lang="en-US" altLang="zh-CN" sz="2800" b="1" dirty="0">
                <a:solidFill>
                  <a:srgbClr val="000000"/>
                </a:solidFill>
                <a:latin typeface="华文中宋" panose="02010600040101010101" charset="-122"/>
                <a:ea typeface="华文中宋" panose="02010600040101010101" charset="-122"/>
              </a:rPr>
              <a:t>   </a:t>
            </a:r>
            <a:r>
              <a:rPr lang="zh-CN" altLang="en-US" sz="2800" b="1" dirty="0">
                <a:solidFill>
                  <a:srgbClr val="000000"/>
                </a:solidFill>
                <a:latin typeface="华文中宋" panose="02010600040101010101" charset="-122"/>
                <a:ea typeface="华文中宋" panose="02010600040101010101" charset="-122"/>
              </a:rPr>
              <a:t>“工作，工作</a:t>
            </a:r>
            <a:r>
              <a:rPr lang="en-US" altLang="zh-CN" sz="2800" b="1">
                <a:solidFill>
                  <a:srgbClr val="000000"/>
                </a:solidFill>
                <a:latin typeface="华文中宋" panose="02010600040101010101" charset="-122"/>
                <a:ea typeface="华文中宋" panose="02010600040101010101" charset="-122"/>
              </a:rPr>
              <a:t>……</a:t>
            </a:r>
            <a:r>
              <a:rPr lang="zh-CN" altLang="en-US" sz="2800" b="1" dirty="0">
                <a:solidFill>
                  <a:srgbClr val="000000"/>
                </a:solidFill>
                <a:latin typeface="华文中宋" panose="02010600040101010101" charset="-122"/>
                <a:ea typeface="华文中宋" panose="02010600040101010101" charset="-122"/>
              </a:rPr>
              <a:t>咳着，喘着，淌着冷汗，还是被压迫着做工”等句子用了</a:t>
            </a:r>
            <a:r>
              <a:rPr lang="zh-CN" altLang="en-US" sz="2800" b="1" dirty="0">
                <a:solidFill>
                  <a:srgbClr val="FF0000"/>
                </a:solidFill>
                <a:latin typeface="华文中宋" panose="02010600040101010101" charset="-122"/>
                <a:ea typeface="华文中宋" panose="02010600040101010101" charset="-122"/>
              </a:rPr>
              <a:t>反复咏叹</a:t>
            </a:r>
            <a:r>
              <a:rPr lang="zh-CN" altLang="en-US" sz="2800" b="1" dirty="0">
                <a:solidFill>
                  <a:srgbClr val="000000"/>
                </a:solidFill>
                <a:latin typeface="华文中宋" panose="02010600040101010101" charset="-122"/>
                <a:ea typeface="华文中宋" panose="02010600040101010101" charset="-122"/>
              </a:rPr>
              <a:t>的方 法，表达了作者对包身工悲惨命运的深切同情。</a:t>
            </a:r>
            <a:endParaRPr lang="zh-CN" altLang="en-US" sz="2800" b="1" dirty="0">
              <a:solidFill>
                <a:srgbClr val="00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9937">
                                            <p:txEl>
                                              <p:pRg st="0" end="0"/>
                                            </p:txEl>
                                          </p:spTgt>
                                        </p:tgtEl>
                                        <p:attrNameLst>
                                          <p:attrName>style.visibility</p:attrName>
                                        </p:attrNameLst>
                                      </p:cBhvr>
                                      <p:to>
                                        <p:strVal val="visible"/>
                                      </p:to>
                                    </p:set>
                                    <p:anim calcmode="lin" valueType="num">
                                      <p:cBhvr additive="base">
                                        <p:cTn id="14" dur="1000" fill="hold"/>
                                        <p:tgtEl>
                                          <p:spTgt spid="39937">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9937">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9937">
                                            <p:txEl>
                                              <p:pRg st="1" end="1"/>
                                            </p:txEl>
                                          </p:spTgt>
                                        </p:tgtEl>
                                        <p:attrNameLst>
                                          <p:attrName>style.visibility</p:attrName>
                                        </p:attrNameLst>
                                      </p:cBhvr>
                                      <p:to>
                                        <p:strVal val="visible"/>
                                      </p:to>
                                    </p:set>
                                    <p:anim calcmode="lin" valueType="num">
                                      <p:cBhvr additive="base">
                                        <p:cTn id="19" dur="1000" fill="hold"/>
                                        <p:tgtEl>
                                          <p:spTgt spid="39937">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993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13313"/>
          <p:cNvSpPr>
            <a:spLocks noGrp="1" noRot="1"/>
          </p:cNvSpPr>
          <p:nvPr>
            <p:ph idx="4294967295"/>
          </p:nvPr>
        </p:nvSpPr>
        <p:spPr>
          <a:xfrm>
            <a:off x="0" y="1490980"/>
            <a:ext cx="8227695" cy="4759325"/>
          </a:xfrm>
        </p:spPr>
        <p:txBody>
          <a:bodyPr lIns="90000" tIns="46800" rIns="90000" bIns="46800" rtlCol="0" anchor="t">
            <a:norm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rPr>
              <a:t> </a:t>
            </a:r>
            <a:endParaRPr kumimoji="0" lang="zh-CN" altLang="en-US" sz="135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endParaRPr>
          </a:p>
        </p:txBody>
      </p:sp>
      <p:sp>
        <p:nvSpPr>
          <p:cNvPr id="2" name="文本框 1"/>
          <p:cNvSpPr txBox="1"/>
          <p:nvPr/>
        </p:nvSpPr>
        <p:spPr>
          <a:xfrm>
            <a:off x="357505" y="295275"/>
            <a:ext cx="11477625" cy="5978525"/>
          </a:xfrm>
          <a:prstGeom prst="rect">
            <a:avLst/>
          </a:prstGeom>
          <a:noFill/>
        </p:spPr>
        <p:txBody>
          <a:bodyPr wrap="square" rtlCol="0" anchor="t">
            <a:sp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200" b="1" spc="150">
                <a:solidFill>
                  <a:srgbClr val="1102D1"/>
                </a:solidFill>
                <a:uFillTx/>
                <a:latin typeface="Arial" panose="020B0604020202020204" pitchFamily="34" charset="0"/>
                <a:ea typeface="微软雅黑" panose="020B0503020204020204" charset="-122"/>
                <a:sym typeface="+mn-ea"/>
              </a:rPr>
              <a:t> </a:t>
            </a:r>
            <a:r>
              <a:rPr lang="en-US" altLang="zh-CN" sz="3200" b="1" spc="150">
                <a:solidFill>
                  <a:srgbClr val="1102D1"/>
                </a:solidFill>
                <a:uFillTx/>
                <a:latin typeface="华文中宋" panose="02010600040101010101" charset="-122"/>
                <a:ea typeface="华文中宋" panose="02010600040101010101" charset="-122"/>
                <a:sym typeface="+mn-ea"/>
              </a:rPr>
              <a:t>3</a:t>
            </a:r>
            <a:r>
              <a:rPr lang="zh-CN" altLang="en-US" sz="3200" b="1" spc="150">
                <a:solidFill>
                  <a:srgbClr val="1102D1"/>
                </a:solidFill>
                <a:uFillTx/>
                <a:latin typeface="华文中宋" panose="02010600040101010101" charset="-122"/>
                <a:ea typeface="华文中宋" panose="02010600040101010101" charset="-122"/>
                <a:sym typeface="+mn-ea"/>
              </a:rPr>
              <a:t>、在这千万被压榨的包身工中间，没有光，没有热，没有温情，没有希望……没有人道。这儿有的是二十世纪的技术、机械、体制和对这种体制忠实服役的十六世纪封建制度下的奴隶！</a:t>
            </a:r>
            <a:endParaRPr kumimoji="0" lang="zh-CN" altLang="en-US" sz="3200" b="1" i="0" u="none" strike="noStrike" kern="1200" cap="none" spc="150" normalizeH="0" baseline="0" noProof="1">
              <a:solidFill>
                <a:srgbClr val="1102D1"/>
              </a:solidFill>
              <a:uFillTx/>
              <a:latin typeface="华文中宋" panose="02010600040101010101" charset="-122"/>
              <a:ea typeface="华文中宋" panose="02010600040101010101" charset="-122"/>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zh-CN" altLang="en-US" sz="3200" b="1" spc="150">
                <a:solidFill>
                  <a:srgbClr val="FF0000"/>
                </a:solidFill>
                <a:uFillTx/>
                <a:latin typeface="华文中宋" panose="02010600040101010101" charset="-122"/>
                <a:ea typeface="华文中宋" panose="02010600040101010101" charset="-122"/>
                <a:sym typeface="+mn-ea"/>
              </a:rPr>
              <a:t>    </a:t>
            </a:r>
            <a:r>
              <a:rPr lang="zh-CN" altLang="en-US" sz="3200" b="1" spc="150">
                <a:solidFill>
                  <a:srgbClr val="002060"/>
                </a:solidFill>
                <a:uFillTx/>
                <a:latin typeface="华文中宋" panose="02010600040101010101" charset="-122"/>
                <a:ea typeface="华文中宋" panose="02010600040101010101" charset="-122"/>
                <a:sym typeface="+mn-ea"/>
              </a:rPr>
              <a:t> </a:t>
            </a:r>
            <a:r>
              <a:rPr lang="zh-CN" altLang="en-US" sz="3200" b="1" spc="150" dirty="0">
                <a:solidFill>
                  <a:srgbClr val="FF0000"/>
                </a:solidFill>
                <a:uFillTx/>
                <a:latin typeface="华文中宋" panose="02010600040101010101" charset="-122"/>
                <a:ea typeface="华文中宋" panose="02010600040101010101" charset="-122"/>
                <a:sym typeface="+mn-ea"/>
              </a:rPr>
              <a:t>这是作者对包身工制度的控诉，运用了排比的修辞方法，以排山倒海的气势指斥包身工制度的罪恶。</a:t>
            </a:r>
            <a:r>
              <a:rPr lang="zh-CN" altLang="en-US" sz="3200" b="1" spc="150" dirty="0">
                <a:solidFill>
                  <a:srgbClr val="000000"/>
                </a:solidFill>
                <a:uFillTx/>
                <a:latin typeface="华文中宋" panose="02010600040101010101" charset="-122"/>
                <a:ea typeface="华文中宋" panose="02010600040101010101" charset="-122"/>
                <a:sym typeface="+mn-ea"/>
              </a:rPr>
              <a:t>后一句中，“</a:t>
            </a:r>
            <a:r>
              <a:rPr lang="en-US" altLang="zh-CN" sz="3200" b="1" spc="150">
                <a:solidFill>
                  <a:srgbClr val="000000"/>
                </a:solidFill>
                <a:uFillTx/>
                <a:latin typeface="华文中宋" panose="02010600040101010101" charset="-122"/>
                <a:ea typeface="华文中宋" panose="02010600040101010101" charset="-122"/>
                <a:sym typeface="+mn-ea"/>
              </a:rPr>
              <a:t>20</a:t>
            </a:r>
            <a:r>
              <a:rPr lang="zh-CN" altLang="en-US" sz="3200" b="1" spc="150" dirty="0">
                <a:solidFill>
                  <a:srgbClr val="000000"/>
                </a:solidFill>
                <a:uFillTx/>
                <a:latin typeface="华文中宋" panose="02010600040101010101" charset="-122"/>
                <a:ea typeface="华文中宋" panose="02010600040101010101" charset="-122"/>
                <a:sym typeface="+mn-ea"/>
              </a:rPr>
              <a:t>世纪的烂熟了的技术、机械、体制”代表了人类技术文明的进步，这同“</a:t>
            </a:r>
            <a:r>
              <a:rPr lang="en-US" altLang="zh-CN" sz="3200" b="1" spc="150">
                <a:solidFill>
                  <a:srgbClr val="000000"/>
                </a:solidFill>
                <a:uFillTx/>
                <a:latin typeface="华文中宋" panose="02010600040101010101" charset="-122"/>
                <a:ea typeface="华文中宋" panose="02010600040101010101" charset="-122"/>
                <a:sym typeface="+mn-ea"/>
              </a:rPr>
              <a:t>16</a:t>
            </a:r>
            <a:r>
              <a:rPr lang="zh-CN" altLang="en-US" sz="3200" b="1" spc="150" dirty="0">
                <a:solidFill>
                  <a:srgbClr val="000000"/>
                </a:solidFill>
                <a:uFillTx/>
                <a:latin typeface="华文中宋" panose="02010600040101010101" charset="-122"/>
                <a:ea typeface="华文中宋" panose="02010600040101010101" charset="-122"/>
                <a:sym typeface="+mn-ea"/>
              </a:rPr>
              <a:t>世纪封建制度下的奴隶”形成巨大反差，两种事物结合在包身工身上，揭露了包身工遭受的压迫之深。</a:t>
            </a:r>
            <a:r>
              <a:rPr lang="zh-CN" altLang="en-US" sz="3200" b="1" spc="150">
                <a:solidFill>
                  <a:srgbClr val="FF0000"/>
                </a:solidFill>
                <a:uFillTx/>
                <a:latin typeface="华文中宋" panose="02010600040101010101" charset="-122"/>
                <a:ea typeface="华文中宋" panose="02010600040101010101" charset="-122"/>
                <a:sym typeface="+mn-ea"/>
              </a:rPr>
              <a:t>　</a:t>
            </a:r>
            <a:endParaRPr lang="zh-CN" altLang="en-US" sz="3200" b="1" spc="150">
              <a:solidFill>
                <a:srgbClr val="FF0000"/>
              </a:solidFill>
              <a:uFillTx/>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框 3"/>
          <p:cNvSpPr txBox="1"/>
          <p:nvPr/>
        </p:nvSpPr>
        <p:spPr>
          <a:xfrm>
            <a:off x="663575" y="233680"/>
            <a:ext cx="11106785" cy="6390640"/>
          </a:xfrm>
          <a:prstGeom prst="rect">
            <a:avLst/>
          </a:prstGeom>
          <a:noFill/>
          <a:ln w="9525">
            <a:noFill/>
          </a:ln>
        </p:spPr>
        <p:txBody>
          <a:bodyPr wrap="square" anchor="t" anchorCtr="0">
            <a:spAutoFit/>
          </a:bodyPr>
          <a:p>
            <a:pPr>
              <a:lnSpc>
                <a:spcPct val="160000"/>
              </a:lnSpc>
            </a:pPr>
            <a:r>
              <a:rPr lang="en-US" altLang="zh-CN" sz="3200" b="1">
                <a:solidFill>
                  <a:srgbClr val="FF0000"/>
                </a:solidFill>
                <a:latin typeface="Arial" panose="020B0604020202020204" pitchFamily="34" charset="0"/>
                <a:ea typeface="宋体" panose="02010600030101010101" pitchFamily="2" charset="-122"/>
              </a:rPr>
              <a:t> </a:t>
            </a:r>
            <a:r>
              <a:rPr lang="en-US" altLang="zh-CN" sz="3200" b="1">
                <a:solidFill>
                  <a:srgbClr val="1102D1"/>
                </a:solidFill>
                <a:latin typeface="华文中宋" panose="02010600040101010101" charset="-122"/>
                <a:ea typeface="华文中宋" panose="02010600040101010101" charset="-122"/>
              </a:rPr>
              <a:t> 4</a:t>
            </a:r>
            <a:r>
              <a:rPr lang="zh-CN" altLang="en-US" sz="3200" b="1">
                <a:solidFill>
                  <a:srgbClr val="1102D1"/>
                </a:solidFill>
                <a:latin typeface="华文中宋" panose="02010600040101010101" charset="-122"/>
                <a:ea typeface="华文中宋" panose="02010600040101010101" charset="-122"/>
              </a:rPr>
              <a:t>、黑夜，静寂得像死一般的黑夜！但是，黎明的到来，毕竟是无法抗拒的。索洛警告美国人当心枕木下的尸首，我也想警告某一些人，当心呻吟着的那些锭子上的冤魂。</a:t>
            </a:r>
            <a:endParaRPr lang="zh-CN" altLang="en-US" sz="3200" b="1">
              <a:solidFill>
                <a:srgbClr val="1102D1"/>
              </a:solidFill>
              <a:latin typeface="华文中宋" panose="02010600040101010101" charset="-122"/>
              <a:ea typeface="华文中宋" panose="02010600040101010101" charset="-122"/>
            </a:endParaRPr>
          </a:p>
          <a:p>
            <a:pPr>
              <a:lnSpc>
                <a:spcPct val="160000"/>
              </a:lnSpc>
            </a:pPr>
            <a:r>
              <a:rPr lang="zh-CN" altLang="en-US" sz="3200" b="1">
                <a:solidFill>
                  <a:srgbClr val="1102D1"/>
                </a:solidFill>
                <a:latin typeface="华文中宋" panose="02010600040101010101" charset="-122"/>
                <a:ea typeface="华文中宋" panose="02010600040101010101" charset="-122"/>
              </a:rPr>
              <a:t>     </a:t>
            </a:r>
            <a:r>
              <a:rPr lang="zh-CN" altLang="en-US" sz="3200" b="1">
                <a:solidFill>
                  <a:srgbClr val="000000"/>
                </a:solidFill>
                <a:latin typeface="华文中宋" panose="02010600040101010101" charset="-122"/>
                <a:ea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rPr>
              <a:t>直抒胸臆，表现了作者要摧毁包身工这一罪恶制度强烈的愿望。</a:t>
            </a:r>
            <a:r>
              <a:rPr lang="zh-CN" altLang="en-US" sz="3200" b="1">
                <a:solidFill>
                  <a:srgbClr val="000000"/>
                </a:solidFill>
                <a:latin typeface="华文中宋" panose="02010600040101010101" charset="-122"/>
                <a:ea typeface="华文中宋" panose="02010600040101010101" charset="-122"/>
              </a:rPr>
              <a:t>同时，向肆无忌惮地压榨中国劳动人民的帝国主义者和一切反动统治者发出了警告：当心呻吟着的那些锭子上的冤魂。这就使这篇侧重于揭露黑暗的报告文学，显出了一点亮色。</a:t>
            </a:r>
            <a:endParaRPr lang="zh-CN" altLang="en-US" sz="3200" b="1">
              <a:solidFill>
                <a:srgbClr val="00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1985">
                                            <p:txEl>
                                              <p:charRg st="0" end="78"/>
                                            </p:txEl>
                                          </p:spTgt>
                                        </p:tgtEl>
                                        <p:attrNameLst>
                                          <p:attrName>style.visibility</p:attrName>
                                        </p:attrNameLst>
                                      </p:cBhvr>
                                      <p:to>
                                        <p:strVal val="visible"/>
                                      </p:to>
                                    </p:set>
                                    <p:anim calcmode="lin" valueType="num">
                                      <p:cBhvr>
                                        <p:cTn id="7" dur="1000" fill="hold"/>
                                        <p:tgtEl>
                                          <p:spTgt spid="41985">
                                            <p:txEl>
                                              <p:charRg st="0" end="78"/>
                                            </p:txEl>
                                          </p:spTgt>
                                        </p:tgtEl>
                                        <p:attrNameLst>
                                          <p:attrName>ppt_w</p:attrName>
                                        </p:attrNameLst>
                                      </p:cBhvr>
                                      <p:tavLst>
                                        <p:tav tm="0">
                                          <p:val>
                                            <p:strVal val="#ppt_w*0.70"/>
                                          </p:val>
                                        </p:tav>
                                        <p:tav tm="100000">
                                          <p:val>
                                            <p:strVal val="#ppt_w"/>
                                          </p:val>
                                        </p:tav>
                                      </p:tavLst>
                                    </p:anim>
                                    <p:anim calcmode="lin" valueType="num">
                                      <p:cBhvr>
                                        <p:cTn id="8" dur="1000" fill="hold"/>
                                        <p:tgtEl>
                                          <p:spTgt spid="41985">
                                            <p:txEl>
                                              <p:charRg st="0" end="78"/>
                                            </p:txEl>
                                          </p:spTgt>
                                        </p:tgtEl>
                                        <p:attrNameLst>
                                          <p:attrName>ppt_h</p:attrName>
                                        </p:attrNameLst>
                                      </p:cBhvr>
                                      <p:tavLst>
                                        <p:tav tm="0">
                                          <p:val>
                                            <p:strVal val="#ppt_h"/>
                                          </p:val>
                                        </p:tav>
                                        <p:tav tm="100000">
                                          <p:val>
                                            <p:strVal val="#ppt_h"/>
                                          </p:val>
                                        </p:tav>
                                      </p:tavLst>
                                    </p:anim>
                                    <p:animEffect transition="in" filter="fade">
                                      <p:cBhvr>
                                        <p:cTn id="9" dur="1000"/>
                                        <p:tgtEl>
                                          <p:spTgt spid="41985">
                                            <p:txEl>
                                              <p:charRg st="0" end="78"/>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41985">
                                            <p:txEl>
                                              <p:charRg st="78" end="191"/>
                                            </p:txEl>
                                          </p:spTgt>
                                        </p:tgtEl>
                                        <p:attrNameLst>
                                          <p:attrName>style.visibility</p:attrName>
                                        </p:attrNameLst>
                                      </p:cBhvr>
                                      <p:to>
                                        <p:strVal val="visible"/>
                                      </p:to>
                                    </p:set>
                                    <p:anim calcmode="lin" valueType="num">
                                      <p:cBhvr additive="base">
                                        <p:cTn id="14" dur="1000" fill="hold"/>
                                        <p:tgtEl>
                                          <p:spTgt spid="41985">
                                            <p:txEl>
                                              <p:charRg st="78" end="19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41985">
                                            <p:txEl>
                                              <p:charRg st="78" end="19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3745" y="1097280"/>
            <a:ext cx="7124065" cy="645160"/>
          </a:xfrm>
          <a:prstGeom prst="rect">
            <a:avLst/>
          </a:prstGeom>
          <a:noFill/>
        </p:spPr>
        <p:txBody>
          <a:bodyPr wrap="none" rtlCol="0" anchor="t">
            <a:spAutoFit/>
          </a:bodyPr>
          <a:p>
            <a:r>
              <a:rPr lang="en-US" sz="3600" b="1">
                <a:solidFill>
                  <a:srgbClr val="2518C8"/>
                </a:solidFill>
                <a:latin typeface="华文中宋" panose="02010600040101010101" charset="-122"/>
                <a:ea typeface="华文中宋" panose="02010600040101010101" charset="-122"/>
                <a:cs typeface="华文中宋" panose="02010600040101010101" charset="-122"/>
                <a:sym typeface="+mn-ea"/>
              </a:rPr>
              <a:t>1</a:t>
            </a:r>
            <a:r>
              <a:rPr lang="zh-CN" altLang="en-US" sz="3600" b="1">
                <a:solidFill>
                  <a:srgbClr val="2518C8"/>
                </a:solidFill>
                <a:latin typeface="华文中宋" panose="02010600040101010101" charset="-122"/>
                <a:ea typeface="华文中宋" panose="02010600040101010101" charset="-122"/>
                <a:cs typeface="华文中宋" panose="02010600040101010101" charset="-122"/>
                <a:sym typeface="+mn-ea"/>
              </a:rPr>
              <a:t>、</a:t>
            </a:r>
            <a:r>
              <a:rPr sz="3600" b="1">
                <a:solidFill>
                  <a:srgbClr val="2518C8"/>
                </a:solidFill>
                <a:latin typeface="华文中宋" panose="02010600040101010101" charset="-122"/>
                <a:ea typeface="华文中宋" panose="02010600040101010101" charset="-122"/>
                <a:cs typeface="华文中宋" panose="02010600040101010101" charset="-122"/>
                <a:sym typeface="+mn-ea"/>
              </a:rPr>
              <a:t>本文的主线和副线分别是什么?</a:t>
            </a:r>
            <a:endParaRPr lang="zh-CN" altLang="en-US" sz="3600" b="1">
              <a:solidFill>
                <a:srgbClr val="2518C8"/>
              </a:solidFill>
              <a:latin typeface="华文中宋" panose="02010600040101010101" charset="-122"/>
              <a:ea typeface="华文中宋" panose="02010600040101010101" charset="-122"/>
              <a:cs typeface="华文中宋" panose="02010600040101010101" charset="-122"/>
              <a:sym typeface="+mn-ea"/>
            </a:endParaRPr>
          </a:p>
        </p:txBody>
      </p:sp>
      <p:sp>
        <p:nvSpPr>
          <p:cNvPr id="5" name="文本框 4"/>
          <p:cNvSpPr txBox="1"/>
          <p:nvPr/>
        </p:nvSpPr>
        <p:spPr>
          <a:xfrm>
            <a:off x="4940935" y="184785"/>
            <a:ext cx="2310130" cy="706755"/>
          </a:xfrm>
          <a:prstGeom prst="rect">
            <a:avLst/>
          </a:prstGeom>
          <a:noFill/>
        </p:spPr>
        <p:txBody>
          <a:bodyPr wrap="square" rtlCol="0">
            <a:spAutoFit/>
          </a:bodyPr>
          <a:p>
            <a:r>
              <a:rPr lang="zh-CN" altLang="en-US" sz="4000" b="1">
                <a:solidFill>
                  <a:srgbClr val="FF0000"/>
                </a:solidFill>
              </a:rPr>
              <a:t>课文探究</a:t>
            </a:r>
            <a:endParaRPr lang="zh-CN" altLang="en-US" sz="4000" b="1">
              <a:solidFill>
                <a:srgbClr val="FF0000"/>
              </a:solidFill>
            </a:endParaRPr>
          </a:p>
        </p:txBody>
      </p:sp>
      <p:sp>
        <p:nvSpPr>
          <p:cNvPr id="6" name="文本框 5"/>
          <p:cNvSpPr txBox="1"/>
          <p:nvPr/>
        </p:nvSpPr>
        <p:spPr>
          <a:xfrm>
            <a:off x="575945" y="1948815"/>
            <a:ext cx="10923905" cy="4523105"/>
          </a:xfrm>
          <a:prstGeom prst="rect">
            <a:avLst/>
          </a:prstGeom>
          <a:noFill/>
        </p:spPr>
        <p:txBody>
          <a:bodyPr wrap="square" rtlCol="0" anchor="t">
            <a:spAutoFit/>
          </a:bodyPr>
          <a:p>
            <a:pPr algn="just" eaLnBrk="1" latinLnBrk="0" hangingPunct="1">
              <a:lnSpc>
                <a:spcPct val="15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主线：</a:t>
            </a:r>
            <a:r>
              <a:rPr lang="zh-CN" altLang="en-US" sz="3200" b="1">
                <a:solidFill>
                  <a:srgbClr val="00B0F0"/>
                </a:solidFill>
                <a:latin typeface="华文中宋" panose="02010600040101010101" charset="-122"/>
                <a:ea typeface="华文中宋" panose="02010600040101010101" charset="-122"/>
                <a:cs typeface="华文中宋" panose="02010600040101010101" charset="-122"/>
                <a:sym typeface="+mn-ea"/>
              </a:rPr>
              <a:t>以时间为序,描绘包身工一整天的生活和劳动画面：</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清晨起床➝吃早饭➝上工➝黄昏收工。这四个片段从生活条件恶劣、劳动条件恶劣两方面形象地反映出包身工悲惨的生活和劳动状况。</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5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副线：</a:t>
            </a:r>
            <a:r>
              <a:rPr lang="zh-CN" altLang="en-US" sz="3200" b="1">
                <a:solidFill>
                  <a:srgbClr val="00B0F0"/>
                </a:solidFill>
                <a:latin typeface="华文中宋" panose="02010600040101010101" charset="-122"/>
                <a:ea typeface="华文中宋" panose="02010600040101010101" charset="-122"/>
                <a:cs typeface="华文中宋" panose="02010600040101010101" charset="-122"/>
                <a:sym typeface="+mn-ea"/>
              </a:rPr>
              <a:t>文中穿插着包身工制度形成、发展和膨大的状况，</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揭露了包身工制度的残酷和黑暗,及其必然灭亡的历史趋势。</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6">
                                            <p:txEl>
                                              <p:pRg st="0" end="0"/>
                                            </p:txEl>
                                          </p:spTgt>
                                        </p:tgtEl>
                                        <p:attrNameLst>
                                          <p:attrName>style.visibility</p:attrName>
                                        </p:attrNameLst>
                                      </p:cBhvr>
                                      <p:to>
                                        <p:strVal val="visible"/>
                                      </p:to>
                                    </p:set>
                                    <p:anim calcmode="lin" valueType="num">
                                      <p:cBhvr additive="base">
                                        <p:cTn id="1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6">
                                            <p:txEl>
                                              <p:pRg st="1" end="1"/>
                                            </p:txEl>
                                          </p:spTgt>
                                        </p:tgtEl>
                                        <p:attrNameLst>
                                          <p:attrName>style.visibility</p:attrName>
                                        </p:attrNameLst>
                                      </p:cBhvr>
                                      <p:to>
                                        <p:strVal val="visible"/>
                                      </p:to>
                                    </p:set>
                                    <p:anim calcmode="lin" valueType="num">
                                      <p:cBhvr additive="base">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1"/>
          <p:cNvSpPr txBox="1"/>
          <p:nvPr/>
        </p:nvSpPr>
        <p:spPr>
          <a:xfrm>
            <a:off x="704850" y="482600"/>
            <a:ext cx="11089640" cy="632460"/>
          </a:xfrm>
          <a:prstGeom prst="rect">
            <a:avLst/>
          </a:prstGeom>
          <a:noFill/>
          <a:ln w="9525">
            <a:noFill/>
          </a:ln>
        </p:spPr>
        <p:txBody>
          <a:bodyPr wrap="square" anchor="t" anchorCtr="0">
            <a:spAutoFit/>
          </a:bodyPr>
          <a:p>
            <a:pPr>
              <a:lnSpc>
                <a:spcPct val="110000"/>
              </a:lnSpc>
            </a:pPr>
            <a:r>
              <a:rPr lang="en-US" altLang="zh-CN" sz="3200" b="1">
                <a:solidFill>
                  <a:srgbClr val="000000"/>
                </a:solidFill>
                <a:latin typeface="Arial" panose="020B0604020202020204" pitchFamily="34" charset="0"/>
                <a:ea typeface="宋体" panose="02010600030101010101" pitchFamily="2" charset="-122"/>
              </a:rPr>
              <a:t>       </a:t>
            </a:r>
            <a:r>
              <a:rPr lang="en-US" altLang="zh-CN" sz="3200" b="1">
                <a:solidFill>
                  <a:srgbClr val="000000"/>
                </a:solidFill>
                <a:latin typeface="华文中宋" panose="02010600040101010101" charset="-122"/>
                <a:ea typeface="华文中宋" panose="02010600040101010101" charset="-122"/>
              </a:rPr>
              <a:t> </a:t>
            </a:r>
            <a:endParaRPr lang="zh-CN" altLang="en-US" sz="3200" b="1">
              <a:solidFill>
                <a:srgbClr val="000000"/>
              </a:solidFill>
              <a:latin typeface="华文中宋" panose="02010600040101010101" charset="-122"/>
              <a:ea typeface="华文中宋" panose="02010600040101010101" charset="-122"/>
            </a:endParaRPr>
          </a:p>
        </p:txBody>
      </p:sp>
      <p:sp>
        <p:nvSpPr>
          <p:cNvPr id="2" name="文本框 1"/>
          <p:cNvSpPr txBox="1"/>
          <p:nvPr/>
        </p:nvSpPr>
        <p:spPr>
          <a:xfrm>
            <a:off x="364490" y="38735"/>
            <a:ext cx="11430000" cy="1076325"/>
          </a:xfrm>
          <a:prstGeom prst="rect">
            <a:avLst/>
          </a:prstGeom>
          <a:noFill/>
        </p:spPr>
        <p:txBody>
          <a:bodyPr wrap="square" rtlCol="0" anchor="t">
            <a:spAutoFit/>
          </a:bodyPr>
          <a:p>
            <a:pPr indent="0" algn="just" eaLnBrk="1" latinLnBrk="0" hangingPunct="1">
              <a:lnSpc>
                <a:spcPct val="100000"/>
              </a:lnSpc>
            </a:pPr>
            <a:r>
              <a:rPr sz="3200" b="1">
                <a:solidFill>
                  <a:srgbClr val="2518C8"/>
                </a:solidFill>
                <a:latin typeface="华文中宋" panose="02010600040101010101" charset="-122"/>
                <a:ea typeface="华文中宋" panose="02010600040101010101" charset="-122"/>
                <a:cs typeface="华文中宋" panose="02010600040101010101" charset="-122"/>
                <a:sym typeface="+mn-ea"/>
              </a:rPr>
              <a:t>2.作者从吃、穿、住、行几个方面全面再现了旧中国包身工的苦难生活,请简要分析。</a:t>
            </a:r>
            <a:endParaRPr lang="zh-CN" altLang="en-US" sz="3200" b="1">
              <a:solidFill>
                <a:srgbClr val="2518C8"/>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266065" y="1115060"/>
            <a:ext cx="11660505" cy="5692775"/>
          </a:xfrm>
          <a:prstGeom prst="rect">
            <a:avLst/>
          </a:prstGeom>
          <a:noFill/>
        </p:spPr>
        <p:txBody>
          <a:bodyPr wrap="square" rtlCol="0" anchor="t">
            <a:spAutoFit/>
          </a:bodyPr>
          <a:p>
            <a:pPr algn="just" eaLnBrk="1" latinLnBrk="0" hangingPunct="1">
              <a:lnSpc>
                <a:spcPct val="10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“吃”:</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她们的定食是</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两粥一饭</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早晚吃粥,粥是和浆糊一般的薄粥,中午的干饭由老板差人给她们送进工厂里去。粥的成分并不和一般通用的意义一样,里面是较少的籼米、锅焦、碎米和较多的乡下人用来喂猪的豆腐渣,莴苣的菜叶就是难得的佳肴。</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0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“穿”:</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没有例外地</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穿着短衣</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,上面是褪色和油脏了的湖绿乃至莲青的短衫,下面是玄色或者条纹的裤子,长头发,很多还梳着辫子,破脏的粗布鞋,缠着未放大的脚,走路也就有点蹒跚的样子。</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indent="711200" algn="just" eaLnBrk="1" latinLnBrk="0" hangingPunct="1">
              <a:lnSpc>
                <a:spcPct val="100000"/>
              </a:lnSpc>
              <a:extLst>
                <a:ext uri="{35155182-B16C-46BC-9424-99874614C6A1}">
                  <wpsdc:indentchars xmlns:wpsdc="http://www.wps.cn/officeDocument/2017/drawingmlCustomData" val="200" checksum="3773799597"/>
                </a:ext>
              </a:extLst>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“住”:</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她们住在蜂房般的</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格子铺里</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七尺阔、十二尺深的工房楼下,横七竖八地躺满了十六七个“猪猡”,空气中充满了汗臭、粪臭和湿气。长方形的、红砖墙严密地封锁着的工房区域,像鸽子笼一般地分得均匀,每间工房的楼上楼下,平均住着三十二三个“懒虫”和“猪猡”。</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indent="711200" algn="just" eaLnBrk="1" latinLnBrk="0" hangingPunct="1">
              <a:lnSpc>
                <a:spcPct val="100000"/>
              </a:lnSpc>
              <a:extLst>
                <a:ext uri="{35155182-B16C-46BC-9424-99874614C6A1}">
                  <wpsdc:indentchars xmlns:wpsdc="http://www.wps.cn/officeDocument/2017/drawingmlCustomData" val="200" checksum="3773799597"/>
                </a:ext>
              </a:extLst>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“行”(上工):</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包身工</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没有自由</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,只能在严密监视下往来于工房和工厂之间,两点一线,终日面临着音响、尘埃和湿气三大威胁,“人人得而欺之”。</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3">
                                            <p:txEl>
                                              <p:pRg st="3" end="3"/>
                                            </p:txEl>
                                          </p:spTgt>
                                        </p:tgtEl>
                                        <p:attrNameLst>
                                          <p:attrName>style.visibility</p:attrName>
                                        </p:attrNameLst>
                                      </p:cBhvr>
                                      <p:to>
                                        <p:strVal val="visible"/>
                                      </p:to>
                                    </p:set>
                                    <p:anim calcmode="lin" valueType="num">
                                      <p:cBhvr additive="base">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9580" y="798195"/>
            <a:ext cx="11293475" cy="5777230"/>
          </a:xfrm>
          <a:prstGeom prst="rect">
            <a:avLst/>
          </a:prstGeom>
          <a:noFill/>
        </p:spPr>
        <p:txBody>
          <a:bodyPr wrap="square" rtlCol="0" anchor="t">
            <a:spAutoFit/>
          </a:bodyPr>
          <a:p>
            <a:pPr>
              <a:lnSpc>
                <a:spcPct val="11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在旧社会，广大劳动人民在帝国主义的侵略和黑暗势力的压迫下，过着水深火热的生活。报告文学《包身工》反映的就是这样的社会现实。</a:t>
            </a:r>
            <a:r>
              <a:rPr lang="zh-CN" altLang="en-US" sz="2800" b="1">
                <a:solidFill>
                  <a:srgbClr val="2518C8"/>
                </a:solidFill>
                <a:latin typeface="华文中宋" panose="02010600040101010101" charset="-122"/>
                <a:ea typeface="华文中宋" panose="02010600040101010101" charset="-122"/>
                <a:cs typeface="华文中宋" panose="02010600040101010101" charset="-122"/>
              </a:rPr>
              <a:t>作品记述了当时包身工们悲惨的生活和极端恶劣的生存环境，写出了帝国主义及其帮凶对工人的野蛮压榨和残酷迫害，揭示了“没有法律，没有人道”的包身工制度必然覆灭的命运。</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这篇报告文学用文学的语言和手法报道社会生活中的典型事件，真实再现了包身工晨起与做工时的悲惨状况，字里行间饱含同情，</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阅读时要多留意其新闻性与文学性是如何做到有机统一的。</a:t>
            </a:r>
            <a:r>
              <a:rPr lang="zh-CN" altLang="en-US" sz="2800" b="1">
                <a:latin typeface="华文中宋" panose="02010600040101010101" charset="-122"/>
                <a:ea typeface="华文中宋" panose="02010600040101010101" charset="-122"/>
                <a:cs typeface="华文中宋" panose="02010600040101010101" charset="-122"/>
              </a:rPr>
              <a:t>文中有大量的细节描写，阅读时要注意分析和体会。另外，还要结合文中交代的一些背景材料，把“包身工”现象放在当时的社会历史背景下去思考，理解造成底层人民苦难的根本原因，体会作者“灵魂的震动”（夏衍《从&lt;包身工&gt;引起的回忆》）。</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42240"/>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3" name="文本框 2"/>
          <p:cNvSpPr txBox="1"/>
          <p:nvPr/>
        </p:nvSpPr>
        <p:spPr>
          <a:xfrm>
            <a:off x="501015" y="165100"/>
            <a:ext cx="11191240" cy="1272540"/>
          </a:xfrm>
          <a:prstGeom prst="rect">
            <a:avLst/>
          </a:prstGeom>
          <a:noFill/>
        </p:spPr>
        <p:txBody>
          <a:bodyPr wrap="square" rtlCol="0" anchor="t">
            <a:spAutoFit/>
          </a:bodyPr>
          <a:p>
            <a:pPr>
              <a:lnSpc>
                <a:spcPct val="120000"/>
              </a:lnSpc>
            </a:pPr>
            <a:r>
              <a:rPr sz="3200" b="1">
                <a:solidFill>
                  <a:srgbClr val="2518C8"/>
                </a:solidFill>
                <a:latin typeface="华文中宋" panose="02010600040101010101" charset="-122"/>
                <a:ea typeface="华文中宋" panose="02010600040101010101" charset="-122"/>
                <a:cs typeface="华文中宋" panose="02010600040101010101" charset="-122"/>
                <a:sym typeface="+mn-ea"/>
              </a:rPr>
              <a:t>3.“芦柴棒”这个形象在文中出现了四次。请在文中找出并分析各次的作用。</a:t>
            </a:r>
            <a:endParaRPr lang="zh-CN" altLang="en-US" sz="3200" b="1">
              <a:solidFill>
                <a:srgbClr val="2518C8"/>
              </a:solid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351155" y="1384300"/>
            <a:ext cx="11491595" cy="5262245"/>
          </a:xfrm>
          <a:prstGeom prst="rect">
            <a:avLst/>
          </a:prstGeom>
          <a:noFill/>
        </p:spPr>
        <p:txBody>
          <a:bodyPr wrap="square" rtlCol="0" anchor="t">
            <a:spAutoFit/>
          </a:bodyPr>
          <a:p>
            <a:pPr algn="just" eaLnBrk="1" latinLnBrk="0" hangingPunct="1">
              <a:lnSpc>
                <a:spcPct val="150000"/>
              </a:lnSpc>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第一次:</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名字的由来。</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作用:</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突出她的瘦,从侧面反映包身工生活的艰难;</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5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突出她地位低下,以代号来代表她这个人。</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50000"/>
              </a:lnSpc>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第二次:</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生病受罚。</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作用:</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揭露带工老板的凶狠残暴、老板娘的冷漠</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5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无情、芦柴棒受虐之凄惨。</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50000"/>
              </a:lnSpc>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第三次:</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放工抄身。</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作用:</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从侧面反映芦柴棒的枯瘦,以其他人的同情</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5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反衬带工老板的无情和贪婪。</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50000"/>
              </a:lnSpc>
            </a:pP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第四次:</a:t>
            </a:r>
            <a:r>
              <a:rPr lang="en-US" altLang="zh-CN" sz="28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收入状况。</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作用:</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突出老板获利之巨和包身工的劳动所得,两</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50000"/>
              </a:lnSpc>
            </a:pP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rPr>
              <a:t>相对比突出包身工制度的不公正。</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4">
                                            <p:txEl>
                                              <p:pRg st="0" end="0"/>
                                            </p:txEl>
                                          </p:spTgt>
                                        </p:tgtEl>
                                        <p:attrNameLst>
                                          <p:attrName>style.visibility</p:attrName>
                                        </p:attrNameLst>
                                      </p:cBhvr>
                                      <p:to>
                                        <p:strVal val="visible"/>
                                      </p:to>
                                    </p:set>
                                    <p:anim calcmode="lin" valueType="num">
                                      <p:cBhvr additive="base">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4">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000" fill="hold">
                                          <p:stCondLst>
                                            <p:cond delay="0"/>
                                          </p:stCondLst>
                                        </p:cTn>
                                        <p:tgtEl>
                                          <p:spTgt spid="4">
                                            <p:txEl>
                                              <p:pRg st="1" end="1"/>
                                            </p:txEl>
                                          </p:spTgt>
                                        </p:tgtEl>
                                        <p:attrNameLst>
                                          <p:attrName>style.visibility</p:attrName>
                                        </p:attrNameLst>
                                      </p:cBhvr>
                                      <p:to>
                                        <p:strVal val="visible"/>
                                      </p:to>
                                    </p:set>
                                    <p:anim calcmode="lin" valueType="num">
                                      <p:cBhvr additive="base">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000"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 calcmode="lin" valueType="num">
                                      <p:cBhvr additive="base">
                                        <p:cTn id="2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 calcmode="lin" valueType="num">
                                      <p:cBhvr additive="base">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4">
                                            <p:txEl>
                                              <p:pRg st="4" end="4"/>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000" fill="hold">
                                          <p:stCondLst>
                                            <p:cond delay="0"/>
                                          </p:stCondLst>
                                        </p:cTn>
                                        <p:tgtEl>
                                          <p:spTgt spid="4">
                                            <p:txEl>
                                              <p:pRg st="5" end="5"/>
                                            </p:txEl>
                                          </p:spTgt>
                                        </p:tgtEl>
                                        <p:attrNameLst>
                                          <p:attrName>style.visibility</p:attrName>
                                        </p:attrNameLst>
                                      </p:cBhvr>
                                      <p:to>
                                        <p:strVal val="visible"/>
                                      </p:to>
                                    </p:set>
                                    <p:anim calcmode="lin" valueType="num">
                                      <p:cBhvr additive="base">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000" fill="hold">
                                          <p:stCondLst>
                                            <p:cond delay="0"/>
                                          </p:stCondLst>
                                        </p:cTn>
                                        <p:tgtEl>
                                          <p:spTgt spid="4">
                                            <p:txEl>
                                              <p:pRg st="6" end="6"/>
                                            </p:txEl>
                                          </p:spTgt>
                                        </p:tgtEl>
                                        <p:attrNameLst>
                                          <p:attrName>style.visibility</p:attrName>
                                        </p:attrNameLst>
                                      </p:cBhvr>
                                      <p:to>
                                        <p:strVal val="visible"/>
                                      </p:to>
                                    </p:set>
                                    <p:anim calcmode="lin" valueType="num">
                                      <p:cBhvr additive="base">
                                        <p:cTn id="4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2" dur="1000" fill="hold"/>
                                        <p:tgtEl>
                                          <p:spTgt spid="4">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000" fill="hold">
                                          <p:stCondLst>
                                            <p:cond delay="0"/>
                                          </p:stCondLst>
                                        </p:cTn>
                                        <p:tgtEl>
                                          <p:spTgt spid="4">
                                            <p:txEl>
                                              <p:pRg st="7" end="7"/>
                                            </p:txEl>
                                          </p:spTgt>
                                        </p:tgtEl>
                                        <p:attrNameLst>
                                          <p:attrName>style.visibility</p:attrName>
                                        </p:attrNameLst>
                                      </p:cBhvr>
                                      <p:to>
                                        <p:strVal val="visible"/>
                                      </p:to>
                                    </p:set>
                                    <p:anim calcmode="lin" valueType="num">
                                      <p:cBhvr additive="base">
                                        <p:cTn id="45"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6" dur="1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81990" y="252730"/>
            <a:ext cx="8646795" cy="700405"/>
          </a:xfrm>
          <a:prstGeom prst="rect">
            <a:avLst/>
          </a:prstGeom>
          <a:noFill/>
        </p:spPr>
        <p:txBody>
          <a:bodyPr wrap="square" rtlCol="0">
            <a:spAutoFit/>
          </a:bodyPr>
          <a:p>
            <a:pPr indent="0" algn="just" eaLnBrk="1" latinLnBrk="0" hangingPunct="1">
              <a:lnSpc>
                <a:spcPct val="110000"/>
              </a:lnSpc>
            </a:pPr>
            <a:r>
              <a:rPr sz="3600" b="1">
                <a:solidFill>
                  <a:srgbClr val="2518C8"/>
                </a:solidFill>
                <a:latin typeface="华文中宋" panose="02010600040101010101" charset="-122"/>
                <a:ea typeface="华文中宋" panose="02010600040101010101" charset="-122"/>
                <a:cs typeface="华文中宋" panose="02010600040101010101" charset="-122"/>
              </a:rPr>
              <a:t>4.文中写了小福子怎样的故事?有何作用?</a:t>
            </a:r>
            <a:endParaRPr sz="3600" b="1">
              <a:solidFill>
                <a:srgbClr val="2518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527050" y="1109980"/>
            <a:ext cx="11323320" cy="5502910"/>
          </a:xfrm>
          <a:prstGeom prst="rect">
            <a:avLst/>
          </a:prstGeom>
          <a:noFill/>
        </p:spPr>
        <p:txBody>
          <a:bodyPr wrap="square" rtlCol="0">
            <a:spAutoFit/>
          </a:bodyPr>
          <a:p>
            <a:pPr algn="just" eaLnBrk="1" latinLnBrk="0" hangingPunct="1">
              <a:lnSpc>
                <a:spcPct val="11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包身工是“人人得而欺之”的,这话很能表现出她们悲惨的处境。文章对小福子受罚的叙述与描写正体现了这一点。</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她只因为“整好了的烂纱没有装起”这点小事就遭打,拿莫温殴打她,东洋婆罚她头顶皮带盘心子向着墙壁站立,罚了两小时,赶不出一天的活,带工老板又会殴打她。此外还有“饿饭、吊起、关黑房间”等惩罚。</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10000"/>
              </a:lnSpc>
            </a:pP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对小福子受罚的描写表现了包身工受罚的随意性、残酷性、多样性和时间长等特点，</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典型地表现了她们受压迫的惨重，具体而深刻地揭露了帝国主义与中国封建势力相勾结，任意凌辱工人的罪行。从中可以看出</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中外剥削者凶残的面目。</a:t>
            </a:r>
            <a:endParaRPr lang="zh-CN" altLang="en-US" sz="3200" b="1">
              <a:solidFill>
                <a:srgbClr val="FF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96595" y="340360"/>
            <a:ext cx="10599420" cy="1419860"/>
          </a:xfrm>
          <a:prstGeom prst="rect">
            <a:avLst/>
          </a:prstGeom>
          <a:noFill/>
        </p:spPr>
        <p:txBody>
          <a:bodyPr wrap="square" rtlCol="0">
            <a:spAutoFit/>
          </a:bodyPr>
          <a:p>
            <a:pPr indent="0" algn="just" eaLnBrk="1" latinLnBrk="0" hangingPunct="1">
              <a:lnSpc>
                <a:spcPct val="120000"/>
              </a:lnSpc>
            </a:pPr>
            <a:r>
              <a:rPr lang="en-US" sz="3600" b="1">
                <a:solidFill>
                  <a:srgbClr val="2518C8"/>
                </a:solidFill>
                <a:latin typeface="华文中宋" panose="02010600040101010101" charset="-122"/>
                <a:ea typeface="华文中宋" panose="02010600040101010101" charset="-122"/>
                <a:cs typeface="华文中宋" panose="02010600040101010101" charset="-122"/>
              </a:rPr>
              <a:t>5</a:t>
            </a:r>
            <a:r>
              <a:rPr sz="3600" b="1">
                <a:solidFill>
                  <a:srgbClr val="2518C8"/>
                </a:solidFill>
                <a:latin typeface="华文中宋" panose="02010600040101010101" charset="-122"/>
                <a:ea typeface="华文中宋" panose="02010600040101010101" charset="-122"/>
                <a:cs typeface="华文中宋" panose="02010600040101010101" charset="-122"/>
              </a:rPr>
              <a:t>.为什么文章既描写了包身工的悲惨生活,还要议论包身工制度?</a:t>
            </a:r>
            <a:endParaRPr sz="3600" b="1">
              <a:solidFill>
                <a:srgbClr val="2518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497840" y="1847850"/>
            <a:ext cx="11195685" cy="4274820"/>
          </a:xfrm>
          <a:prstGeom prst="rect">
            <a:avLst/>
          </a:prstGeom>
          <a:noFill/>
        </p:spPr>
        <p:txBody>
          <a:bodyPr wrap="square" rtlCol="0">
            <a:spAutoFit/>
          </a:bodyPr>
          <a:p>
            <a:pPr algn="just" eaLnBrk="1" latinLnBrk="0" hangingPunct="1">
              <a:lnSpc>
                <a:spcPct val="17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运用了描写、记叙，说明、议论相结合的写法，两者结合,互为补充。</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描写、记叙部分好像电影中的</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特写镜头</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，说明、议论部分好像是特写镜头的</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解说词</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。特写使人获得形象认识，解说使人获得本质认识。随着时间的推移，包身工的生活图景越来越清晰，读者对包身工制度本质的认识越来越深刻。</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95350" y="366395"/>
            <a:ext cx="6393180" cy="700405"/>
          </a:xfrm>
          <a:prstGeom prst="rect">
            <a:avLst/>
          </a:prstGeom>
          <a:noFill/>
        </p:spPr>
        <p:txBody>
          <a:bodyPr wrap="square" rtlCol="0">
            <a:spAutoFit/>
          </a:bodyPr>
          <a:p>
            <a:pPr indent="0" algn="just" eaLnBrk="1" latinLnBrk="0" hangingPunct="1">
              <a:lnSpc>
                <a:spcPct val="110000"/>
              </a:lnSpc>
            </a:pPr>
            <a:r>
              <a:rPr lang="en-US" sz="3600" b="1">
                <a:solidFill>
                  <a:srgbClr val="2518C8"/>
                </a:solidFill>
                <a:latin typeface="华文中宋" panose="02010600040101010101" charset="-122"/>
                <a:ea typeface="华文中宋" panose="02010600040101010101" charset="-122"/>
                <a:cs typeface="华文中宋" panose="02010600040101010101" charset="-122"/>
              </a:rPr>
              <a:t>6</a:t>
            </a:r>
            <a:r>
              <a:rPr sz="3600" b="1">
                <a:solidFill>
                  <a:srgbClr val="2518C8"/>
                </a:solidFill>
                <a:latin typeface="华文中宋" panose="02010600040101010101" charset="-122"/>
                <a:ea typeface="华文中宋" panose="02010600040101010101" charset="-122"/>
                <a:cs typeface="华文中宋" panose="02010600040101010101" charset="-122"/>
              </a:rPr>
              <a:t>.文章结尾一段有什么作用?</a:t>
            </a:r>
            <a:endParaRPr sz="3600" b="1">
              <a:solidFill>
                <a:srgbClr val="2518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506095" y="1066800"/>
            <a:ext cx="11180445" cy="5262245"/>
          </a:xfrm>
          <a:prstGeom prst="rect">
            <a:avLst/>
          </a:prstGeom>
          <a:noFill/>
        </p:spPr>
        <p:txBody>
          <a:bodyPr wrap="square" rtlCol="0">
            <a:spAutoFit/>
          </a:bodyPr>
          <a:p>
            <a:pPr algn="just" eaLnBrk="1" latinLnBrk="0" hangingPunct="1">
              <a:lnSpc>
                <a:spcPct val="15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这段文字写得含蓄深沉。</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尽管中国仍处于“长夜难明”“魔鬼横行”的时候,但是中国人民永远也不会屈服,他们一定会勇敢地站起来,坚决地与反动势力做斗争,黑夜终将过去,黎明必将到来。本段文字</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表达了作者对光明必将到来的坚定信心。</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同时,这又是对帝国主义资本家及其走狗帮凶带工老板的严正警告,</a:t>
            </a:r>
            <a:r>
              <a:rPr lang="zh-CN" altLang="en-US" sz="3200" b="1">
                <a:solidFill>
                  <a:srgbClr val="FF0000"/>
                </a:solidFill>
                <a:latin typeface="华文中宋" panose="02010600040101010101" charset="-122"/>
                <a:ea typeface="华文中宋" panose="02010600040101010101" charset="-122"/>
                <a:cs typeface="华文中宋" panose="02010600040101010101" charset="-122"/>
              </a:rPr>
              <a:t>表达了作者义愤填膺的感情。</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这就使这篇侧重于揭露黑暗的报告文学,显出了一抹亮色,从而升华了作品主题。</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41655" y="156845"/>
            <a:ext cx="11139805" cy="1272540"/>
          </a:xfrm>
          <a:prstGeom prst="rect">
            <a:avLst/>
          </a:prstGeom>
          <a:noFill/>
        </p:spPr>
        <p:txBody>
          <a:bodyPr wrap="square" rtlCol="0">
            <a:spAutoFit/>
          </a:bodyPr>
          <a:p>
            <a:pPr indent="0" algn="just" eaLnBrk="1" latinLnBrk="0" hangingPunct="1">
              <a:lnSpc>
                <a:spcPct val="120000"/>
              </a:lnSpc>
            </a:pPr>
            <a:r>
              <a:rPr lang="en-US" sz="3200" b="1">
                <a:solidFill>
                  <a:srgbClr val="2518C8"/>
                </a:solidFill>
                <a:latin typeface="华文中宋" panose="02010600040101010101" charset="-122"/>
                <a:ea typeface="华文中宋" panose="02010600040101010101" charset="-122"/>
                <a:cs typeface="华文中宋" panose="02010600040101010101" charset="-122"/>
              </a:rPr>
              <a:t>7</a:t>
            </a:r>
            <a:r>
              <a:rPr sz="3200" b="1">
                <a:solidFill>
                  <a:srgbClr val="2518C8"/>
                </a:solidFill>
                <a:latin typeface="华文中宋" panose="02010600040101010101" charset="-122"/>
                <a:ea typeface="华文中宋" panose="02010600040101010101" charset="-122"/>
                <a:cs typeface="华文中宋" panose="02010600040101010101" charset="-122"/>
              </a:rPr>
              <a:t>.包身工受到了非人的剥削和压迫,她们的这种悲惨命运是谁造成的?</a:t>
            </a:r>
            <a:endParaRPr sz="3200" b="1">
              <a:solidFill>
                <a:srgbClr val="2518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363855" y="1366520"/>
            <a:ext cx="11464925" cy="5303520"/>
          </a:xfrm>
          <a:prstGeom prst="rect">
            <a:avLst/>
          </a:prstGeom>
          <a:noFill/>
        </p:spPr>
        <p:txBody>
          <a:bodyPr wrap="square" rtlCol="0">
            <a:spAutoFit/>
          </a:bodyPr>
          <a:p>
            <a:pPr algn="just" eaLnBrk="1" latinLnBrk="0" hangingPunct="1">
              <a:lnSpc>
                <a:spcPct val="11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①</a:t>
            </a: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直接造成包身工悲惨命运的是带工老板。</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包身工是被带工老板凭着“可以将一根稻草讲成金条的嘴巴”从农村骗来的,是“顺从地替带工赚钱的‘机器’”。“包身工的身体是属于带工老板的”,“她们根本就没有‘做’或者‘不做’的自由”。</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1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②</a:t>
            </a: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造成包身工悲惨命运的还有“东洋婆”和走狗“拿莫温”。</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他们随时会给包身工殴打、罚工钱和“停生意”的惩罚,殴打之外还有饿饭、吊起、关黑房间等方法,种种惩罚让包身工苦不堪言。</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1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③</a:t>
            </a: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造成包身工悲惨命运的罪魁祸首是国民党统治下帝国主义和封建势力相互勾结而形成的制度,是压榨中国人民的反动统治者。</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包身工制度是在半殖民地半封建社会的温床上,受到国民党反动政府“特殊优惠”的保护,伴随着中国农村经济的衰败生长出来的一颗毒瘤。</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2" end="2"/>
                                            </p:txEl>
                                          </p:spTgt>
                                        </p:tgtEl>
                                        <p:attrNameLst>
                                          <p:attrName>style.visibility</p:attrName>
                                        </p:attrNameLst>
                                      </p:cBhvr>
                                      <p:to>
                                        <p:strVal val="visible"/>
                                      </p:to>
                                    </p:set>
                                    <p:anim calcmode="lin" valueType="num">
                                      <p:cBhvr additive="base">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noRot="1"/>
          </p:cNvSpPr>
          <p:nvPr>
            <p:ph type="title" idx="4294967295"/>
          </p:nvPr>
        </p:nvSpPr>
        <p:spPr>
          <a:xfrm>
            <a:off x="4854575" y="292100"/>
            <a:ext cx="2400300" cy="993775"/>
          </a:xfrm>
        </p:spPr>
        <p:txBody>
          <a:bodyPr anchor="ctr">
            <a:normAutofit fontScale="90000"/>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6000" b="1" i="0" u="none" strike="noStrike" kern="1200" cap="none" spc="300" normalizeH="0" baseline="0" noProof="1">
                <a:solidFill>
                  <a:srgbClr val="FF0000"/>
                </a:solidFill>
                <a:uFillTx/>
                <a:latin typeface="微软雅黑" panose="020B0503020204020204" charset="-122"/>
                <a:ea typeface="微软雅黑" panose="020B0503020204020204" charset="-122"/>
                <a:cs typeface="+mj-cs"/>
              </a:rPr>
              <a:t>包身工</a:t>
            </a:r>
            <a:endParaRPr kumimoji="0" lang="zh-CN" altLang="en-US" sz="6000" b="1" i="0" u="none" strike="noStrike" kern="1200" cap="none" spc="300" normalizeH="0" baseline="0" noProof="1">
              <a:solidFill>
                <a:srgbClr val="FF0000"/>
              </a:solidFill>
              <a:uFillTx/>
              <a:latin typeface="微软雅黑" panose="020B0503020204020204" charset="-122"/>
              <a:ea typeface="微软雅黑" panose="020B0503020204020204" charset="-122"/>
              <a:cs typeface="+mj-cs"/>
            </a:endParaRPr>
          </a:p>
        </p:txBody>
      </p:sp>
      <p:sp>
        <p:nvSpPr>
          <p:cNvPr id="11267" name="文本占位符 11266"/>
          <p:cNvSpPr>
            <a:spLocks noGrp="1" noRot="1"/>
          </p:cNvSpPr>
          <p:nvPr>
            <p:ph idx="1"/>
          </p:nvPr>
        </p:nvSpPr>
        <p:spPr>
          <a:xfrm>
            <a:off x="753745" y="1600200"/>
            <a:ext cx="10979150" cy="4526280"/>
          </a:xfrm>
        </p:spPr>
        <p:txBody>
          <a:bodyPr>
            <a:normAutofit lnSpcReduction="10000"/>
          </a:bodyPr>
          <a:p>
            <a:pPr marL="342900" marR="0" indent="-342900" algn="l" defTabSz="914400" rtl="0" eaLnBrk="1" fontAlgn="base" latinLnBrk="0" hangingPunct="1">
              <a:lnSpc>
                <a:spcPct val="140000"/>
              </a:lnSpc>
              <a:spcBef>
                <a:spcPct val="20000"/>
              </a:spcBef>
              <a:spcAft>
                <a:spcPct val="0"/>
              </a:spcAft>
              <a:buClrTx/>
              <a:buSzTx/>
              <a:buFontTx/>
              <a:buNone/>
            </a:pPr>
            <a:r>
              <a:rPr kumimoji="0" lang="zh-CN" altLang="en-US" sz="3600" b="1" i="0" u="none" strike="noStrike" kern="1200" cap="none" spc="0" normalizeH="0" baseline="0" noProof="1">
                <a:solidFill>
                  <a:schemeClr val="hlink"/>
                </a:solidFill>
                <a:effectLst>
                  <a:outerShdw blurRad="38100" dist="38100" dir="2700000">
                    <a:srgbClr val="C0C0C0"/>
                  </a:outerShdw>
                </a:effectLst>
                <a:uFillTx/>
                <a:latin typeface="+mn-lt"/>
                <a:ea typeface="黑体" panose="02010609060101010101" pitchFamily="2" charset="-122"/>
                <a:cs typeface="+mn-cs"/>
              </a:rPr>
              <a:t>         </a:t>
            </a:r>
            <a:r>
              <a:rPr kumimoji="0" lang="zh-CN" altLang="en-US" sz="44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rPr>
              <a:t> </a:t>
            </a:r>
            <a:endParaRPr kumimoji="0" lang="zh-CN" altLang="en-US" sz="44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898525" y="1285875"/>
            <a:ext cx="10834370" cy="4964430"/>
          </a:xfrm>
          <a:prstGeom prst="rect">
            <a:avLst/>
          </a:prstGeom>
          <a:noFill/>
        </p:spPr>
        <p:txBody>
          <a:bodyPr wrap="square" rtlCol="0">
            <a:spAutoFit/>
          </a:bodyPr>
          <a:p>
            <a:pPr algn="l">
              <a:lnSpc>
                <a:spcPct val="180000"/>
              </a:lnSpc>
            </a:pPr>
            <a:r>
              <a:rPr lang="zh-CN" altLang="en-US" sz="4000" b="1">
                <a:solidFill>
                  <a:schemeClr val="hlink"/>
                </a:solidFill>
                <a:effectLst>
                  <a:outerShdw blurRad="38100" dist="38100" dir="2700000">
                    <a:srgbClr val="C0C0C0"/>
                  </a:outerShdw>
                </a:effectLst>
                <a:uFillTx/>
                <a:ea typeface="黑体" panose="02010609060101010101" pitchFamily="2" charset="-122"/>
                <a:sym typeface="+mn-ea"/>
              </a:rPr>
              <a:t> </a:t>
            </a:r>
            <a:r>
              <a:rPr lang="en-US" altLang="zh-CN" sz="4000" b="1">
                <a:solidFill>
                  <a:schemeClr val="hlink"/>
                </a:solidFill>
                <a:effectLst>
                  <a:outerShdw blurRad="38100" dist="38100" dir="2700000">
                    <a:srgbClr val="C0C0C0"/>
                  </a:outerShdw>
                </a:effectLst>
                <a:uFillTx/>
                <a:ea typeface="黑体" panose="02010609060101010101" pitchFamily="2" charset="-122"/>
                <a:sym typeface="+mn-ea"/>
              </a:rPr>
              <a:t>         </a:t>
            </a:r>
            <a:r>
              <a:rPr lang="zh-CN" altLang="en-US" sz="4400" b="1">
                <a:solidFill>
                  <a:srgbClr val="000000"/>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sym typeface="+mn-ea"/>
              </a:rPr>
              <a:t>二十世纪二三十年代，在上海东洋纱厂里，为外国人工作的女工。因为这些女工在进厂时已经签订了卖身契，失去了人身的自由权，所以被称为“</a:t>
            </a:r>
            <a:r>
              <a:rPr lang="zh-CN" altLang="en-US" sz="4400" b="1">
                <a:solidFill>
                  <a:srgbClr val="1102D1"/>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sym typeface="+mn-ea"/>
              </a:rPr>
              <a:t>包身工</a:t>
            </a:r>
            <a:r>
              <a:rPr lang="zh-CN" altLang="en-US" sz="4400" b="1">
                <a:solidFill>
                  <a:srgbClr val="000000"/>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sym typeface="+mn-ea"/>
              </a:rPr>
              <a:t>”。</a:t>
            </a:r>
            <a:endParaRPr kumimoji="0" lang="zh-CN" altLang="en-US" sz="44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ppt_x"/>
                                          </p:val>
                                        </p:tav>
                                        <p:tav tm="100000">
                                          <p:val>
                                            <p:strVal val="#ppt_x"/>
                                          </p:val>
                                        </p:tav>
                                      </p:tavLst>
                                    </p:anim>
                                    <p:anim calcmode="lin" valueType="num">
                                      <p:cBhvr additive="base">
                                        <p:cTn id="8" dur="1000" fill="hold"/>
                                        <p:tgtEl>
                                          <p:spTgt spid="11266"/>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1266"/>
                                        </p:tgtEl>
                                        <p:attrNameLst>
                                          <p:attrName>ppt_c</p:attrName>
                                        </p:attrNameLst>
                                      </p:cBhvr>
                                      <p:to>
                                        <a:schemeClr val="accent2"/>
                                      </p:to>
                                    </p:animClr>
                                  </p:sub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9217"/>
          <p:cNvSpPr>
            <a:spLocks noGrp="1" noRot="1"/>
          </p:cNvSpPr>
          <p:nvPr>
            <p:ph type="title"/>
          </p:nvPr>
        </p:nvSpPr>
        <p:spPr>
          <a:xfrm>
            <a:off x="825500" y="342900"/>
            <a:ext cx="2584450" cy="704850"/>
          </a:xfrm>
        </p:spPr>
        <p:txBody>
          <a:bodyPr lIns="90000" tIns="46800" rIns="90000" bIns="46800" rtlCol="0" anchor="ctr" anchorCtr="0">
            <a:normAutofit fontScale="90000"/>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400" b="1" i="0" u="none" strike="noStrike" kern="1200" cap="none" spc="300" normalizeH="0" baseline="0" noProof="1">
                <a:solidFill>
                  <a:srgbClr val="FF0000"/>
                </a:solidFill>
                <a:uFillTx/>
                <a:latin typeface="微软雅黑" panose="020B0503020204020204" charset="-122"/>
                <a:ea typeface="微软雅黑" panose="020B0503020204020204" charset="-122"/>
                <a:cs typeface="+mj-cs"/>
                <a:sym typeface="微软雅黑" panose="020B0503020204020204" charset="-122"/>
              </a:rPr>
              <a:t>作者简介</a:t>
            </a:r>
            <a:endParaRPr kumimoji="0" lang="zh-CN" altLang="en-US" sz="4400" b="1" i="0" u="none" strike="noStrike" kern="1200" cap="none" spc="300" normalizeH="0" baseline="0" noProof="1">
              <a:solidFill>
                <a:srgbClr val="FF0000"/>
              </a:solidFill>
              <a:uFillTx/>
              <a:latin typeface="微软雅黑" panose="020B0503020204020204" charset="-122"/>
              <a:ea typeface="微软雅黑" panose="020B0503020204020204" charset="-122"/>
              <a:cs typeface="+mj-cs"/>
              <a:sym typeface="微软雅黑" panose="020B0503020204020204" charset="-122"/>
            </a:endParaRPr>
          </a:p>
        </p:txBody>
      </p:sp>
      <p:sp>
        <p:nvSpPr>
          <p:cNvPr id="18434" name="矩形 9218"/>
          <p:cNvSpPr/>
          <p:nvPr/>
        </p:nvSpPr>
        <p:spPr>
          <a:xfrm>
            <a:off x="6003925" y="3048000"/>
            <a:ext cx="309880" cy="768350"/>
          </a:xfrm>
          <a:prstGeom prst="rect">
            <a:avLst/>
          </a:prstGeom>
          <a:noFill/>
          <a:ln w="9525">
            <a:noFill/>
          </a:ln>
        </p:spPr>
        <p:txBody>
          <a:bodyPr wrap="none" anchor="t" anchorCtr="0">
            <a:spAutoFit/>
          </a:bodyPr>
          <a:p>
            <a:endParaRPr lang="zh-CN" altLang="en-US" sz="4400" dirty="0">
              <a:solidFill>
                <a:schemeClr val="tx2"/>
              </a:solidFill>
              <a:latin typeface="Times New Roman" panose="02020603050405020304" pitchFamily="18" charset="0"/>
              <a:ea typeface="宋体" panose="02010600030101010101" pitchFamily="2" charset="-122"/>
            </a:endParaRPr>
          </a:p>
        </p:txBody>
      </p:sp>
      <p:sp>
        <p:nvSpPr>
          <p:cNvPr id="18435" name="矩形 9219"/>
          <p:cNvSpPr/>
          <p:nvPr/>
        </p:nvSpPr>
        <p:spPr>
          <a:xfrm>
            <a:off x="6003925" y="3048000"/>
            <a:ext cx="309880" cy="768350"/>
          </a:xfrm>
          <a:prstGeom prst="rect">
            <a:avLst/>
          </a:prstGeom>
          <a:noFill/>
          <a:ln w="9525">
            <a:noFill/>
          </a:ln>
        </p:spPr>
        <p:txBody>
          <a:bodyPr wrap="none" anchor="t" anchorCtr="0">
            <a:spAutoFit/>
          </a:bodyPr>
          <a:p>
            <a:endParaRPr lang="zh-CN" altLang="en-US" sz="4400" dirty="0">
              <a:solidFill>
                <a:schemeClr val="tx2"/>
              </a:solidFill>
              <a:latin typeface="Times New Roman" panose="02020603050405020304" pitchFamily="18" charset="0"/>
              <a:ea typeface="宋体" panose="02010600030101010101" pitchFamily="2" charset="-122"/>
            </a:endParaRPr>
          </a:p>
        </p:txBody>
      </p:sp>
      <p:sp>
        <p:nvSpPr>
          <p:cNvPr id="18436" name="矩形 9220"/>
          <p:cNvSpPr/>
          <p:nvPr/>
        </p:nvSpPr>
        <p:spPr>
          <a:xfrm>
            <a:off x="6003925" y="3048000"/>
            <a:ext cx="309880" cy="768350"/>
          </a:xfrm>
          <a:prstGeom prst="rect">
            <a:avLst/>
          </a:prstGeom>
          <a:noFill/>
          <a:ln w="9525">
            <a:noFill/>
          </a:ln>
        </p:spPr>
        <p:txBody>
          <a:bodyPr wrap="none" anchor="t" anchorCtr="0">
            <a:spAutoFit/>
          </a:bodyPr>
          <a:p>
            <a:endParaRPr lang="zh-CN" altLang="en-US" sz="4400" dirty="0">
              <a:solidFill>
                <a:schemeClr val="tx2"/>
              </a:solidFill>
              <a:latin typeface="Times New Roman" panose="02020603050405020304" pitchFamily="18" charset="0"/>
              <a:ea typeface="宋体" panose="02010600030101010101" pitchFamily="2" charset="-122"/>
            </a:endParaRPr>
          </a:p>
        </p:txBody>
      </p:sp>
      <p:pic>
        <p:nvPicPr>
          <p:cNvPr id="6149" name="内容占位符 9221" descr="xiay"/>
          <p:cNvPicPr>
            <a:picLocks noGrp="1" noChangeAspect="1"/>
          </p:cNvPicPr>
          <p:nvPr>
            <p:ph idx="1"/>
          </p:nvPr>
        </p:nvPicPr>
        <p:blipFill>
          <a:blip r:embed="rId1"/>
          <a:stretch>
            <a:fillRect/>
          </a:stretch>
        </p:blipFill>
        <p:spPr>
          <a:xfrm>
            <a:off x="265113" y="1286510"/>
            <a:ext cx="3705225" cy="5210175"/>
          </a:xfrm>
          <a:noFill/>
          <a:ln>
            <a:noFill/>
          </a:ln>
        </p:spPr>
      </p:pic>
      <p:sp>
        <p:nvSpPr>
          <p:cNvPr id="13318" name="文本框 9222"/>
          <p:cNvSpPr txBox="1"/>
          <p:nvPr/>
        </p:nvSpPr>
        <p:spPr>
          <a:xfrm>
            <a:off x="4387850" y="471170"/>
            <a:ext cx="7491095" cy="5850890"/>
          </a:xfrm>
          <a:prstGeom prst="rect">
            <a:avLst/>
          </a:prstGeom>
          <a:noFill/>
          <a:ln w="9525">
            <a:noFill/>
          </a:ln>
        </p:spPr>
        <p:txBody>
          <a:bodyPr wrap="square" anchor="t" anchorCtr="0">
            <a:spAutoFit/>
          </a:bodyPr>
          <a:p>
            <a:pPr>
              <a:lnSpc>
                <a:spcPct val="110000"/>
              </a:lnSpc>
              <a:spcBef>
                <a:spcPct val="50000"/>
              </a:spcBef>
            </a:pPr>
            <a:r>
              <a:rPr lang="en-US" altLang="zh-CN" sz="2000" b="1" dirty="0">
                <a:solidFill>
                  <a:srgbClr val="FF0000"/>
                </a:solidFill>
                <a:latin typeface="Arial" panose="020B0604020202020204" pitchFamily="34" charset="0"/>
                <a:ea typeface="宋体" panose="02010600030101010101" pitchFamily="2" charset="-122"/>
              </a:rPr>
              <a:t>   </a:t>
            </a:r>
            <a:r>
              <a:rPr lang="en-US" altLang="zh-CN" sz="2000" b="1" dirty="0">
                <a:solidFill>
                  <a:srgbClr val="FF0000"/>
                </a:solidFill>
                <a:latin typeface="华文中宋" panose="02010600040101010101" charset="-122"/>
                <a:ea typeface="华文中宋" panose="02010600040101010101" charset="-122"/>
              </a:rPr>
              <a:t> </a:t>
            </a:r>
            <a:r>
              <a:rPr lang="en-US" altLang="zh-CN" sz="2400" b="1" dirty="0">
                <a:solidFill>
                  <a:srgbClr val="FF0000"/>
                </a:solidFill>
                <a:latin typeface="华文中宋" panose="02010600040101010101" charset="-122"/>
                <a:ea typeface="华文中宋" panose="02010600040101010101" charset="-122"/>
              </a:rPr>
              <a:t>      </a:t>
            </a:r>
            <a:r>
              <a:rPr lang="zh-CN" altLang="en-US" sz="3600" b="1" dirty="0">
                <a:latin typeface="华文中宋" panose="02010600040101010101" charset="-122"/>
                <a:ea typeface="华文中宋" panose="02010600040101010101" charset="-122"/>
              </a:rPr>
              <a:t>夏衍（</a:t>
            </a:r>
            <a:r>
              <a:rPr lang="en-US" altLang="zh-CN" sz="3600" b="1">
                <a:latin typeface="华文中宋" panose="02010600040101010101" charset="-122"/>
                <a:ea typeface="华文中宋" panose="02010600040101010101" charset="-122"/>
              </a:rPr>
              <a:t>1900-1995</a:t>
            </a:r>
            <a:r>
              <a:rPr lang="zh-CN" altLang="en-US" sz="3600" b="1" dirty="0">
                <a:latin typeface="华文中宋" panose="02010600040101010101" charset="-122"/>
                <a:ea typeface="华文中宋" panose="02010600040101010101" charset="-122"/>
              </a:rPr>
              <a:t>），原名沈端先，浙江省杭州市人。著名作家，电影艺术家；此笔名从发表</a:t>
            </a:r>
            <a:r>
              <a:rPr lang="en-US" altLang="zh-CN" sz="3600" b="1">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包身工</a:t>
            </a:r>
            <a:r>
              <a:rPr lang="en-US" altLang="zh-CN" sz="3600" b="1">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起用。</a:t>
            </a:r>
            <a:endParaRPr lang="zh-CN" altLang="en-US" sz="3600" b="1" dirty="0">
              <a:latin typeface="华文中宋" panose="02010600040101010101" charset="-122"/>
              <a:ea typeface="华文中宋" panose="02010600040101010101" charset="-122"/>
            </a:endParaRPr>
          </a:p>
          <a:p>
            <a:pPr>
              <a:lnSpc>
                <a:spcPct val="110000"/>
              </a:lnSpc>
              <a:spcBef>
                <a:spcPct val="50000"/>
              </a:spcBef>
            </a:pPr>
            <a:r>
              <a:rPr lang="zh-CN" altLang="en-US" sz="3600" b="1" dirty="0">
                <a:latin typeface="华文中宋" panose="02010600040101010101" charset="-122"/>
                <a:ea typeface="华文中宋" panose="02010600040101010101" charset="-122"/>
              </a:rPr>
              <a:t> </a:t>
            </a:r>
            <a:r>
              <a:rPr lang="en-US" altLang="zh-CN" sz="3600" b="1" dirty="0">
                <a:latin typeface="华文中宋" panose="02010600040101010101" charset="-122"/>
                <a:ea typeface="华文中宋" panose="02010600040101010101" charset="-122"/>
              </a:rPr>
              <a:t>     </a:t>
            </a:r>
            <a:r>
              <a:rPr lang="zh-CN" altLang="en-US" sz="3600" b="1" dirty="0">
                <a:latin typeface="华文中宋" panose="02010600040101010101" charset="-122"/>
                <a:ea typeface="华文中宋" panose="02010600040101010101" charset="-122"/>
                <a:sym typeface="+mn-ea"/>
              </a:rPr>
              <a:t>作品有</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上海屋檐下</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法西斯细菌</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考验</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等话剧本，并把小说</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林家铺子</a:t>
            </a:r>
            <a:r>
              <a:rPr lang="en-US" altLang="zh-CN" sz="3600" b="1">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祝福</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等改编为电影剧本。</a:t>
            </a:r>
            <a:r>
              <a:rPr lang="en-US" altLang="zh-CN" sz="3600" b="1">
                <a:solidFill>
                  <a:srgbClr val="1102D1"/>
                </a:solidFill>
                <a:latin typeface="华文中宋" panose="02010600040101010101" charset="-122"/>
                <a:ea typeface="华文中宋" panose="02010600040101010101" charset="-122"/>
                <a:sym typeface="+mn-ea"/>
              </a:rPr>
              <a:t>《</a:t>
            </a:r>
            <a:r>
              <a:rPr lang="zh-CN" altLang="en-US" sz="3600" b="1" dirty="0">
                <a:solidFill>
                  <a:srgbClr val="1102D1"/>
                </a:solidFill>
                <a:latin typeface="华文中宋" panose="02010600040101010101" charset="-122"/>
                <a:ea typeface="华文中宋" panose="02010600040101010101" charset="-122"/>
                <a:sym typeface="+mn-ea"/>
              </a:rPr>
              <a:t>包身工</a:t>
            </a:r>
            <a:r>
              <a:rPr lang="en-US" altLang="zh-CN" sz="3600" b="1">
                <a:solidFill>
                  <a:srgbClr val="1102D1"/>
                </a:solidFill>
                <a:latin typeface="华文中宋" panose="02010600040101010101" charset="-122"/>
                <a:ea typeface="华文中宋" panose="02010600040101010101" charset="-122"/>
                <a:sym typeface="+mn-ea"/>
              </a:rPr>
              <a:t>》</a:t>
            </a:r>
            <a:r>
              <a:rPr lang="zh-CN" altLang="en-US" sz="3600" b="1" dirty="0">
                <a:solidFill>
                  <a:srgbClr val="1102D1"/>
                </a:solidFill>
                <a:latin typeface="华文中宋" panose="02010600040101010101" charset="-122"/>
                <a:ea typeface="华文中宋" panose="02010600040101010101" charset="-122"/>
                <a:sym typeface="+mn-ea"/>
              </a:rPr>
              <a:t>是中国现代文学史上第一部报告文学作品。</a:t>
            </a:r>
            <a:endParaRPr lang="zh-CN" altLang="en-US" sz="3600" b="1" dirty="0">
              <a:solidFill>
                <a:srgbClr val="1102D1"/>
              </a:solidFill>
              <a:latin typeface="华文中宋" panose="02010600040101010101" charset="-122"/>
              <a:ea typeface="华文中宋" panose="02010600040101010101" charset="-122"/>
              <a:sym typeface="+mn-ea"/>
            </a:endParaRPr>
          </a:p>
        </p:txBody>
      </p:sp>
      <p:sp>
        <p:nvSpPr>
          <p:cNvPr id="14338" name="文本框 10242"/>
          <p:cNvSpPr txBox="1"/>
          <p:nvPr/>
        </p:nvSpPr>
        <p:spPr>
          <a:xfrm>
            <a:off x="8347075" y="1817370"/>
            <a:ext cx="4608513" cy="645160"/>
          </a:xfrm>
          <a:prstGeom prst="rect">
            <a:avLst/>
          </a:prstGeom>
          <a:noFill/>
          <a:ln w="9525">
            <a:noFill/>
          </a:ln>
        </p:spPr>
        <p:txBody>
          <a:bodyPr wrap="square" anchor="t" anchorCtr="0">
            <a:spAutoFit/>
          </a:bodyPr>
          <a:p>
            <a:pPr>
              <a:spcBef>
                <a:spcPct val="50000"/>
              </a:spcBef>
            </a:pPr>
            <a:r>
              <a:rPr lang="en-US" altLang="zh-CN" sz="2800" b="1" dirty="0">
                <a:solidFill>
                  <a:srgbClr val="FF0000"/>
                </a:solidFill>
                <a:latin typeface="Arial" panose="020B0604020202020204" pitchFamily="34" charset="0"/>
                <a:ea typeface="宋体" panose="02010600030101010101" pitchFamily="2" charset="-122"/>
              </a:rPr>
              <a:t>    </a:t>
            </a:r>
            <a:r>
              <a:rPr lang="en-US" altLang="zh-CN" sz="3600" b="1" dirty="0">
                <a:solidFill>
                  <a:srgbClr val="FF0000"/>
                </a:solidFill>
                <a:latin typeface="Arial" panose="020B0604020202020204" pitchFamily="34" charset="0"/>
                <a:ea typeface="宋体" panose="02010600030101010101" pitchFamily="2" charset="-122"/>
              </a:rPr>
              <a:t>  </a:t>
            </a:r>
            <a:endParaRPr lang="zh-CN" altLang="en-US" sz="4000" b="1" dirty="0">
              <a:solidFill>
                <a:srgbClr val="1102D1"/>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3313"/>
                                        </p:tgtEl>
                                        <p:attrNameLst>
                                          <p:attrName>style.visibility</p:attrName>
                                        </p:attrNameLst>
                                      </p:cBhvr>
                                      <p:to>
                                        <p:strVal val="visible"/>
                                      </p:to>
                                    </p:set>
                                    <p:anim calcmode="lin" valueType="num">
                                      <p:cBhvr>
                                        <p:cTn id="7" dur="1000" fill="hold"/>
                                        <p:tgtEl>
                                          <p:spTgt spid="13313"/>
                                        </p:tgtEl>
                                        <p:attrNameLst>
                                          <p:attrName>ppt_x</p:attrName>
                                        </p:attrNameLst>
                                      </p:cBhvr>
                                      <p:tavLst>
                                        <p:tav tm="0">
                                          <p:val>
                                            <p:strVal val="#ppt_x"/>
                                          </p:val>
                                        </p:tav>
                                        <p:tav tm="100000">
                                          <p:val>
                                            <p:strVal val="#ppt_x"/>
                                          </p:val>
                                        </p:tav>
                                      </p:tavLst>
                                    </p:anim>
                                    <p:anim calcmode="lin" valueType="num">
                                      <p:cBhvr>
                                        <p:cTn id="8" dur="1000" fill="hold"/>
                                        <p:tgtEl>
                                          <p:spTgt spid="133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149"/>
                                        </p:tgtEl>
                                        <p:attrNameLst>
                                          <p:attrName>style.visibility</p:attrName>
                                        </p:attrNameLst>
                                      </p:cBhvr>
                                      <p:to>
                                        <p:strVal val="visible"/>
                                      </p:to>
                                    </p:set>
                                    <p:anim calcmode="lin" valueType="num">
                                      <p:cBhvr>
                                        <p:cTn id="11" dur="1000" fill="hold"/>
                                        <p:tgtEl>
                                          <p:spTgt spid="6149"/>
                                        </p:tgtEl>
                                        <p:attrNameLst>
                                          <p:attrName>ppt_x</p:attrName>
                                        </p:attrNameLst>
                                      </p:cBhvr>
                                      <p:tavLst>
                                        <p:tav tm="0">
                                          <p:val>
                                            <p:strVal val="#ppt_x"/>
                                          </p:val>
                                        </p:tav>
                                        <p:tav tm="100000">
                                          <p:val>
                                            <p:strVal val="#ppt_x"/>
                                          </p:val>
                                        </p:tav>
                                      </p:tavLst>
                                    </p:anim>
                                    <p:anim calcmode="lin" valueType="num">
                                      <p:cBhvr>
                                        <p:cTn id="12" dur="1000" fill="hold"/>
                                        <p:tgtEl>
                                          <p:spTgt spid="614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3318"/>
                                        </p:tgtEl>
                                        <p:attrNameLst>
                                          <p:attrName>style.visibility</p:attrName>
                                        </p:attrNameLst>
                                      </p:cBhvr>
                                      <p:to>
                                        <p:strVal val="visible"/>
                                      </p:to>
                                    </p:set>
                                    <p:animEffect transition="in" filter="circle(in)">
                                      <p:cBhvr>
                                        <p:cTn id="16" dur="1000"/>
                                        <p:tgtEl>
                                          <p:spTgt spid="13318"/>
                                        </p:tgtEl>
                                      </p:cBhvr>
                                    </p:animEffect>
                                  </p:childTnLst>
                                </p:cTn>
                              </p:par>
                              <p:par>
                                <p:cTn id="17" presetID="6" presetClass="entr" presetSubtype="16" fill="hold" grpId="0" nodeType="withEffect">
                                  <p:stCondLst>
                                    <p:cond delay="0"/>
                                  </p:stCondLst>
                                  <p:childTnLst>
                                    <p:set>
                                      <p:cBhvr>
                                        <p:cTn id="18" dur="1000" fill="hold">
                                          <p:stCondLst>
                                            <p:cond delay="0"/>
                                          </p:stCondLst>
                                        </p:cTn>
                                        <p:tgtEl>
                                          <p:spTgt spid="14338"/>
                                        </p:tgtEl>
                                        <p:attrNameLst>
                                          <p:attrName>style.visibility</p:attrName>
                                        </p:attrNameLst>
                                      </p:cBhvr>
                                      <p:to>
                                        <p:strVal val="visible"/>
                                      </p:to>
                                    </p:set>
                                    <p:animEffect transition="in" filter="circle(in)">
                                      <p:cBhvr>
                                        <p:cTn id="19"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13318" grpId="0" bldLvl="0" animBg="1"/>
      <p:bldP spid="1433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框 3"/>
          <p:cNvSpPr txBox="1"/>
          <p:nvPr/>
        </p:nvSpPr>
        <p:spPr>
          <a:xfrm>
            <a:off x="270510" y="892175"/>
            <a:ext cx="11651615" cy="5502910"/>
          </a:xfrm>
          <a:prstGeom prst="rect">
            <a:avLst/>
          </a:prstGeom>
          <a:noFill/>
          <a:ln w="9525">
            <a:noFill/>
          </a:ln>
        </p:spPr>
        <p:txBody>
          <a:bodyPr wrap="square" anchor="t" anchorCtr="0">
            <a:spAutoFit/>
          </a:bodyPr>
          <a:p>
            <a:pPr>
              <a:lnSpc>
                <a:spcPct val="110000"/>
              </a:lnSpc>
              <a:spcBef>
                <a:spcPct val="50000"/>
              </a:spcBef>
              <a:buClr>
                <a:schemeClr val="bg1"/>
              </a:buClr>
            </a:pPr>
            <a:r>
              <a:rPr lang="en-US" altLang="zh-CN" sz="2400" b="1" dirty="0">
                <a:latin typeface="Times New Roman" panose="02020603050405020304" pitchFamily="18" charset="0"/>
                <a:ea typeface="楷体_GB2312" pitchFamily="49" charset="-122"/>
              </a:rPr>
              <a:t>     </a:t>
            </a:r>
            <a:r>
              <a:rPr lang="en-US" altLang="zh-CN" sz="3200" b="1" dirty="0">
                <a:latin typeface="Times New Roman" panose="02020603050405020304" pitchFamily="18" charset="0"/>
                <a:ea typeface="楷体_GB2312" pitchFamily="49" charset="-122"/>
              </a:rPr>
              <a:t>     </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包身工</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反映的是“一</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二八”前后到抗日战争前夕这一时期国民党统治区社会的黑暗。那时，中国农村在帝国主义特别是日本帝国主义的经济侵略下日益贫困，东部沿海地区大批破产农民涌向城市，又为帝国主义的经济侵略提供了廉价劳动力；靠近上海的苏北地区，每年都有大批无法生活的农家女子，被诱骗到上海做“包身工”。日本帝国主义的侵略步步深入，我国人民的抗日情绪不断高涨，上海工人运动十分活跃。为了避免罢工的威胁，日本资本家就大量雇佣包身工来代替普通的自由劳动者。这篇文章针对帝国主义这种残暴掠夺进行了有力的揭发和严厉的抨击，它对于动员人民起来反抗日本帝国主义起了一定的作用。</a:t>
            </a:r>
            <a:endParaRPr lang="zh-CN" altLang="en-US" sz="3200">
              <a:latin typeface="华文中宋" panose="02010600040101010101" charset="-122"/>
              <a:ea typeface="华文中宋" panose="02010600040101010101" charset="-122"/>
            </a:endParaRPr>
          </a:p>
        </p:txBody>
      </p:sp>
      <p:sp>
        <p:nvSpPr>
          <p:cNvPr id="8194" name="文本框 4"/>
          <p:cNvSpPr txBox="1"/>
          <p:nvPr/>
        </p:nvSpPr>
        <p:spPr>
          <a:xfrm>
            <a:off x="5516563" y="185420"/>
            <a:ext cx="1389062"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背 景 </a:t>
            </a:r>
            <a:endParaRPr lang="zh-CN" altLang="en-US" sz="4000" b="1">
              <a:solidFill>
                <a:srgbClr val="FF0000"/>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8194">
                                            <p:txEl>
                                              <p:charRg st="0" end="8"/>
                                            </p:txEl>
                                          </p:spTgt>
                                        </p:tgtEl>
                                        <p:attrNameLst>
                                          <p:attrName>style.visibility</p:attrName>
                                        </p:attrNameLst>
                                      </p:cBhvr>
                                      <p:to>
                                        <p:strVal val="visible"/>
                                      </p:to>
                                    </p:set>
                                    <p:anim calcmode="lin" valueType="num">
                                      <p:cBhvr>
                                        <p:cTn id="7" dur="1000" fill="hold"/>
                                        <p:tgtEl>
                                          <p:spTgt spid="8194">
                                            <p:txEl>
                                              <p:charRg st="0" end="8"/>
                                            </p:txEl>
                                          </p:spTgt>
                                        </p:tgtEl>
                                        <p:attrNameLst>
                                          <p:attrName>ppt_x</p:attrName>
                                        </p:attrNameLst>
                                      </p:cBhvr>
                                      <p:tavLst>
                                        <p:tav tm="0">
                                          <p:val>
                                            <p:strVal val="#ppt_x"/>
                                          </p:val>
                                        </p:tav>
                                        <p:tav tm="100000">
                                          <p:val>
                                            <p:strVal val="#ppt_x"/>
                                          </p:val>
                                        </p:tav>
                                      </p:tavLst>
                                    </p:anim>
                                    <p:anim calcmode="lin" valueType="num">
                                      <p:cBhvr>
                                        <p:cTn id="8" dur="1000" fill="hold"/>
                                        <p:tgtEl>
                                          <p:spTgt spid="8194">
                                            <p:txEl>
                                              <p:charRg st="0" end="8"/>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8193">
                                            <p:txEl>
                                              <p:charRg st="0" end="285"/>
                                            </p:txEl>
                                          </p:spTgt>
                                        </p:tgtEl>
                                        <p:attrNameLst>
                                          <p:attrName>style.visibility</p:attrName>
                                        </p:attrNameLst>
                                      </p:cBhvr>
                                      <p:to>
                                        <p:strVal val="visible"/>
                                      </p:to>
                                    </p:set>
                                    <p:anim calcmode="lin" valueType="num">
                                      <p:cBhvr>
                                        <p:cTn id="12" dur="1000" fill="hold"/>
                                        <p:tgtEl>
                                          <p:spTgt spid="8193">
                                            <p:txEl>
                                              <p:charRg st="0" end="285"/>
                                            </p:txEl>
                                          </p:spTgt>
                                        </p:tgtEl>
                                        <p:attrNameLst>
                                          <p:attrName>ppt_w</p:attrName>
                                        </p:attrNameLst>
                                      </p:cBhvr>
                                      <p:tavLst>
                                        <p:tav tm="0">
                                          <p:val>
                                            <p:strVal val="#ppt_w*0.70"/>
                                          </p:val>
                                        </p:tav>
                                        <p:tav tm="100000">
                                          <p:val>
                                            <p:strVal val="#ppt_w"/>
                                          </p:val>
                                        </p:tav>
                                      </p:tavLst>
                                    </p:anim>
                                    <p:anim calcmode="lin" valueType="num">
                                      <p:cBhvr>
                                        <p:cTn id="13" dur="1000" fill="hold"/>
                                        <p:tgtEl>
                                          <p:spTgt spid="8193">
                                            <p:txEl>
                                              <p:charRg st="0" end="285"/>
                                            </p:txEl>
                                          </p:spTgt>
                                        </p:tgtEl>
                                        <p:attrNameLst>
                                          <p:attrName>ppt_h</p:attrName>
                                        </p:attrNameLst>
                                      </p:cBhvr>
                                      <p:tavLst>
                                        <p:tav tm="0">
                                          <p:val>
                                            <p:strVal val="#ppt_h"/>
                                          </p:val>
                                        </p:tav>
                                        <p:tav tm="100000">
                                          <p:val>
                                            <p:strVal val="#ppt_h"/>
                                          </p:val>
                                        </p:tav>
                                      </p:tavLst>
                                    </p:anim>
                                    <p:animEffect transition="in" filter="fade">
                                      <p:cBhvr>
                                        <p:cTn id="14" dur="1000"/>
                                        <p:tgtEl>
                                          <p:spTgt spid="8193">
                                            <p:txEl>
                                              <p:charRg st="0" end="2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2005" y="1230630"/>
            <a:ext cx="10664825" cy="706755"/>
          </a:xfrm>
          <a:prstGeom prst="rect">
            <a:avLst/>
          </a:prstGeom>
          <a:noFill/>
        </p:spPr>
        <p:txBody>
          <a:bodyPr wrap="square" rtlCol="0">
            <a:spAutoFit/>
          </a:bodyPr>
          <a:p>
            <a:pPr marL="342900" marR="0" indent="-342900" defTabSz="914400">
              <a:spcBef>
                <a:spcPct val="20000"/>
              </a:spcBef>
              <a:buClrTx/>
              <a:buSzTx/>
              <a:buFontTx/>
            </a:pPr>
            <a:r>
              <a:rPr lang="en-US" altLang="zh-CN" sz="4000" b="1" noProof="1">
                <a:solidFill>
                  <a:srgbClr val="C0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     </a:t>
            </a:r>
            <a:endParaRPr kumimoji="0" lang="zh-CN" altLang="en-US" sz="4000" b="1" kern="1200" cap="none" spc="0" normalizeH="0" baseline="0" noProof="1">
              <a:solidFill>
                <a:schemeClr val="accent2"/>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803775" y="219075"/>
            <a:ext cx="2418080" cy="768350"/>
          </a:xfrm>
          <a:prstGeom prst="rect">
            <a:avLst/>
          </a:prstGeom>
          <a:noFill/>
        </p:spPr>
        <p:txBody>
          <a:bodyPr wrap="none" rtlCol="0">
            <a:spAutoFit/>
          </a:bodyPr>
          <a:p>
            <a:r>
              <a:rPr lang="zh-CN" altLang="en-US" sz="44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j-cs"/>
                <a:sym typeface="+mn-ea"/>
              </a:rPr>
              <a:t>文体常识</a:t>
            </a:r>
            <a:endParaRPr kumimoji="0" lang="zh-CN" altLang="en-US" sz="4400" b="1" kern="1200" cap="none" spc="0" normalizeH="0" baseline="0"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j-cs"/>
              <a:sym typeface="+mn-ea"/>
            </a:endParaRPr>
          </a:p>
        </p:txBody>
      </p:sp>
      <p:sp>
        <p:nvSpPr>
          <p:cNvPr id="7" name="文本框 6"/>
          <p:cNvSpPr txBox="1"/>
          <p:nvPr/>
        </p:nvSpPr>
        <p:spPr>
          <a:xfrm>
            <a:off x="511175" y="987425"/>
            <a:ext cx="11247120" cy="5573395"/>
          </a:xfrm>
          <a:prstGeom prst="rect">
            <a:avLst/>
          </a:prstGeom>
          <a:noFill/>
        </p:spPr>
        <p:txBody>
          <a:bodyPr wrap="square" rtlCol="0" anchor="t">
            <a:spAutoFit/>
          </a:bodyPr>
          <a:p>
            <a:pPr>
              <a:lnSpc>
                <a:spcPct val="110000"/>
              </a:lnSpc>
            </a:pPr>
            <a:r>
              <a:rPr lang="en-US" sz="3600" b="1">
                <a:latin typeface="华文中宋" panose="02010600040101010101" charset="-122"/>
                <a:ea typeface="华文中宋" panose="02010600040101010101" charset="-122"/>
                <a:cs typeface="华文中宋" panose="02010600040101010101" charset="-122"/>
                <a:sym typeface="+mn-ea"/>
              </a:rPr>
              <a:t>     </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报告文学是文学体裁的一种</a:t>
            </a:r>
            <a:r>
              <a:rPr lang="zh-CN" sz="3600" b="1">
                <a:solidFill>
                  <a:srgbClr val="FF0000"/>
                </a:solidFill>
                <a:latin typeface="华文中宋" panose="02010600040101010101" charset="-122"/>
                <a:ea typeface="华文中宋" panose="02010600040101010101" charset="-122"/>
                <a:cs typeface="华文中宋" panose="02010600040101010101" charset="-122"/>
                <a:sym typeface="+mn-ea"/>
              </a:rPr>
              <a:t>，</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散文中的一类</a:t>
            </a:r>
            <a:r>
              <a:rPr lang="zh-CN" sz="3600" b="1">
                <a:solidFill>
                  <a:srgbClr val="FF0000"/>
                </a:solidFill>
                <a:latin typeface="华文中宋" panose="02010600040101010101" charset="-122"/>
                <a:ea typeface="华文中宋" panose="02010600040101010101" charset="-122"/>
                <a:cs typeface="华文中宋" panose="02010600040101010101" charset="-122"/>
                <a:sym typeface="+mn-ea"/>
              </a:rPr>
              <a:t>，</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是通讯、速写、特写等的统称</a:t>
            </a:r>
            <a:r>
              <a:rPr sz="3600" b="1">
                <a:latin typeface="华文中宋" panose="02010600040101010101" charset="-122"/>
                <a:ea typeface="华文中宋" panose="02010600040101010101" charset="-122"/>
                <a:cs typeface="华文中宋" panose="02010600040101010101" charset="-122"/>
                <a:sym typeface="+mn-ea"/>
              </a:rPr>
              <a:t>。报告文学被誉为文学创作中的“轻骑兵”,能迅速、及时地“报告”现实生活中具有典型意义的人物、事件、问题及其发展趋势。因为它是“报告”</a:t>
            </a:r>
            <a:r>
              <a:rPr lang="zh-CN" sz="3600" b="1">
                <a:latin typeface="华文中宋" panose="02010600040101010101" charset="-122"/>
                <a:ea typeface="华文中宋" panose="02010600040101010101" charset="-122"/>
                <a:cs typeface="华文中宋" panose="02010600040101010101" charset="-122"/>
                <a:sym typeface="+mn-ea"/>
              </a:rPr>
              <a:t>，</a:t>
            </a:r>
            <a:r>
              <a:rPr sz="3600" b="1">
                <a:latin typeface="华文中宋" panose="02010600040101010101" charset="-122"/>
                <a:ea typeface="华文中宋" panose="02010600040101010101" charset="-122"/>
                <a:cs typeface="华文中宋" panose="02010600040101010101" charset="-122"/>
                <a:sym typeface="+mn-ea"/>
              </a:rPr>
              <a:t>所以</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要求所反映的是真人真事</a:t>
            </a:r>
            <a:r>
              <a:rPr sz="3600" b="1">
                <a:latin typeface="华文中宋" panose="02010600040101010101" charset="-122"/>
                <a:ea typeface="华文中宋" panose="02010600040101010101" charset="-122"/>
                <a:cs typeface="华文中宋" panose="02010600040101010101" charset="-122"/>
                <a:sym typeface="+mn-ea"/>
              </a:rPr>
              <a:t>。又因为它是“文学”</a:t>
            </a:r>
            <a:r>
              <a:rPr lang="zh-CN" sz="3600" b="1">
                <a:latin typeface="华文中宋" panose="02010600040101010101" charset="-122"/>
                <a:ea typeface="华文中宋" panose="02010600040101010101" charset="-122"/>
                <a:cs typeface="华文中宋" panose="02010600040101010101" charset="-122"/>
                <a:sym typeface="+mn-ea"/>
              </a:rPr>
              <a:t>，</a:t>
            </a:r>
            <a:r>
              <a:rPr sz="3600" b="1">
                <a:latin typeface="华文中宋" panose="02010600040101010101" charset="-122"/>
                <a:ea typeface="华文中宋" panose="02010600040101010101" charset="-122"/>
                <a:cs typeface="华文中宋" panose="02010600040101010101" charset="-122"/>
                <a:sym typeface="+mn-ea"/>
              </a:rPr>
              <a:t>又</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要求所反映的真人真事要有典型性</a:t>
            </a:r>
            <a:r>
              <a:rPr lang="zh-CN" sz="3600" b="1">
                <a:latin typeface="华文中宋" panose="02010600040101010101" charset="-122"/>
                <a:ea typeface="华文中宋" panose="02010600040101010101" charset="-122"/>
                <a:cs typeface="华文中宋" panose="02010600040101010101" charset="-122"/>
                <a:sym typeface="+mn-ea"/>
              </a:rPr>
              <a:t>，</a:t>
            </a:r>
            <a:r>
              <a:rPr sz="3600" b="1">
                <a:latin typeface="华文中宋" panose="02010600040101010101" charset="-122"/>
                <a:ea typeface="华文中宋" panose="02010600040101010101" charset="-122"/>
                <a:cs typeface="华文中宋" panose="02010600040101010101" charset="-122"/>
                <a:sym typeface="+mn-ea"/>
              </a:rPr>
              <a:t>所以允许进行一定的艺术加工。报告文学主要有三个特点</a:t>
            </a:r>
            <a:r>
              <a:rPr lang="zh-CN" sz="3600" b="1">
                <a:latin typeface="华文中宋" panose="02010600040101010101" charset="-122"/>
                <a:ea typeface="华文中宋" panose="02010600040101010101" charset="-122"/>
                <a:cs typeface="华文中宋" panose="02010600040101010101" charset="-122"/>
                <a:sym typeface="+mn-ea"/>
              </a:rPr>
              <a:t>：</a:t>
            </a:r>
            <a:r>
              <a:rPr sz="3600" b="1">
                <a:solidFill>
                  <a:srgbClr val="FF0000"/>
                </a:solidFill>
                <a:latin typeface="华文中宋" panose="02010600040101010101" charset="-122"/>
                <a:ea typeface="华文中宋" panose="02010600040101010101" charset="-122"/>
                <a:cs typeface="华文中宋" panose="02010600040101010101" charset="-122"/>
                <a:sym typeface="+mn-ea"/>
              </a:rPr>
              <a:t>新闻性、文学性、政论性。</a:t>
            </a:r>
            <a:r>
              <a:rPr sz="3600" b="1">
                <a:latin typeface="华文中宋" panose="02010600040101010101" charset="-122"/>
                <a:ea typeface="华文中宋" panose="02010600040101010101" charset="-122"/>
                <a:cs typeface="华文中宋" panose="02010600040101010101" charset="-122"/>
                <a:sym typeface="+mn-ea"/>
              </a:rPr>
              <a:t>著名的报告文学有《谁是最可爱的人》《地质之光》《包身工》等。</a:t>
            </a:r>
            <a:endParaRPr lang="zh-CN" altLang="en-US" sz="36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22165" y="203835"/>
            <a:ext cx="2722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题目的意思</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414020" y="1056005"/>
            <a:ext cx="11364595" cy="5406390"/>
          </a:xfrm>
          <a:prstGeom prst="rect">
            <a:avLst/>
          </a:prstGeom>
          <a:noFill/>
        </p:spPr>
        <p:txBody>
          <a:bodyPr wrap="square" rtlCol="0">
            <a:spAutoFit/>
          </a:bodyPr>
          <a:p>
            <a:pPr algn="l">
              <a:lnSpc>
                <a:spcPct val="120000"/>
              </a:lnSpc>
            </a:pPr>
            <a:r>
              <a:rPr lang="en-US" altLang="zh-CN" sz="3200" b="1" dirty="0">
                <a:latin typeface="华文中宋" panose="02010600040101010101" charset="-122"/>
                <a:ea typeface="华文中宋" panose="02010600040101010101" charset="-122"/>
                <a:sym typeface="+mn-ea"/>
              </a:rPr>
              <a:t>      </a:t>
            </a:r>
            <a:r>
              <a:rPr lang="zh-CN" altLang="en-US" sz="3200" b="1" dirty="0">
                <a:solidFill>
                  <a:srgbClr val="FF0000"/>
                </a:solidFill>
                <a:latin typeface="华文中宋" panose="02010600040101010101" charset="-122"/>
                <a:ea typeface="华文中宋" panose="02010600040101010101" charset="-122"/>
                <a:sym typeface="+mn-ea"/>
              </a:rPr>
              <a:t>报告文学</a:t>
            </a:r>
            <a:r>
              <a:rPr lang="zh-CN" altLang="en-US" sz="3200" b="1">
                <a:solidFill>
                  <a:srgbClr val="FF0000"/>
                </a:solidFill>
                <a:latin typeface="华文中宋" panose="02010600040101010101" charset="-122"/>
                <a:ea typeface="华文中宋" panose="02010600040101010101" charset="-122"/>
                <a:sym typeface="+mn-ea"/>
              </a:rPr>
              <a:t>可以写人，可以写事，也可以写问题。</a:t>
            </a:r>
            <a:r>
              <a:rPr lang="en-US" altLang="zh-CN" sz="3200" b="1">
                <a:solidFill>
                  <a:srgbClr val="0000FF"/>
                </a:solidFill>
                <a:latin typeface="华文中宋" panose="02010600040101010101" charset="-122"/>
                <a:ea typeface="华文中宋" panose="02010600040101010101" charset="-122"/>
                <a:sym typeface="+mn-ea"/>
              </a:rPr>
              <a:t>《</a:t>
            </a:r>
            <a:r>
              <a:rPr lang="zh-CN" altLang="en-US" sz="3200" b="1">
                <a:solidFill>
                  <a:srgbClr val="0000FF"/>
                </a:solidFill>
                <a:latin typeface="华文中宋" panose="02010600040101010101" charset="-122"/>
                <a:ea typeface="华文中宋" panose="02010600040101010101" charset="-122"/>
                <a:sym typeface="+mn-ea"/>
              </a:rPr>
              <a:t>包身工</a:t>
            </a:r>
            <a:r>
              <a:rPr lang="en-US" altLang="zh-CN" sz="3200" b="1">
                <a:solidFill>
                  <a:srgbClr val="0000FF"/>
                </a:solidFill>
                <a:latin typeface="华文中宋" panose="02010600040101010101" charset="-122"/>
                <a:ea typeface="华文中宋" panose="02010600040101010101" charset="-122"/>
                <a:sym typeface="+mn-ea"/>
              </a:rPr>
              <a:t>》</a:t>
            </a:r>
            <a:r>
              <a:rPr lang="zh-CN" altLang="en-US" sz="3200" b="1">
                <a:solidFill>
                  <a:srgbClr val="0000FF"/>
                </a:solidFill>
                <a:latin typeface="华文中宋" panose="02010600040101010101" charset="-122"/>
                <a:ea typeface="华文中宋" panose="02010600040101010101" charset="-122"/>
                <a:sym typeface="+mn-ea"/>
              </a:rPr>
              <a:t>属于第三种，写问题。</a:t>
            </a:r>
            <a:r>
              <a:rPr lang="zh-CN" altLang="en-US" sz="3200" b="1">
                <a:latin typeface="华文中宋" panose="02010600040101010101" charset="-122"/>
                <a:ea typeface="华文中宋" panose="02010600040101010101" charset="-122"/>
                <a:sym typeface="+mn-ea"/>
              </a:rPr>
              <a:t>以“</a:t>
            </a:r>
            <a:r>
              <a:rPr lang="zh-CN" altLang="en-US" sz="3200" b="1">
                <a:solidFill>
                  <a:srgbClr val="FF0000"/>
                </a:solidFill>
                <a:latin typeface="华文中宋" panose="02010600040101010101" charset="-122"/>
                <a:ea typeface="华文中宋" panose="02010600040101010101" charset="-122"/>
                <a:sym typeface="+mn-ea"/>
              </a:rPr>
              <a:t>包身工</a:t>
            </a:r>
            <a:r>
              <a:rPr lang="zh-CN" altLang="en-US" sz="3200" b="1">
                <a:latin typeface="华文中宋" panose="02010600040101010101" charset="-122"/>
                <a:ea typeface="华文中宋" panose="02010600040101010101" charset="-122"/>
                <a:sym typeface="+mn-ea"/>
              </a:rPr>
              <a:t>”为题，点明文章以包身工问题为中心；同时也</a:t>
            </a:r>
            <a:r>
              <a:rPr lang="zh-CN" altLang="en-US" sz="3200" b="1">
                <a:solidFill>
                  <a:srgbClr val="0000FF"/>
                </a:solidFill>
                <a:latin typeface="华文中宋" panose="02010600040101010101" charset="-122"/>
                <a:ea typeface="华文中宋" panose="02010600040101010101" charset="-122"/>
                <a:sym typeface="+mn-ea"/>
              </a:rPr>
              <a:t>暗示文章的中心思想：</a:t>
            </a:r>
            <a:r>
              <a:rPr lang="zh-CN" altLang="en-US" sz="3200" b="1" dirty="0">
                <a:highlight>
                  <a:srgbClr val="FFFF00"/>
                </a:highlight>
                <a:latin typeface="华文中宋" panose="02010600040101010101" charset="-122"/>
                <a:ea typeface="华文中宋" panose="02010600040101010101" charset="-122"/>
                <a:sym typeface="+mn-ea"/>
              </a:rPr>
              <a:t>通过写包身工的悲惨生活，揭露</a:t>
            </a:r>
            <a:r>
              <a:rPr lang="zh-CN" altLang="en-US" sz="3200" b="1">
                <a:highlight>
                  <a:srgbClr val="FFFF00"/>
                </a:highlight>
                <a:latin typeface="华文中宋" panose="02010600040101010101" charset="-122"/>
                <a:ea typeface="华文中宋" panose="02010600040101010101" charset="-122"/>
                <a:sym typeface="+mn-ea"/>
              </a:rPr>
              <a:t>“包身工”制度。</a:t>
            </a:r>
            <a:endParaRPr lang="zh-CN" altLang="en-US" sz="3200" b="1">
              <a:latin typeface="华文中宋" panose="02010600040101010101" charset="-122"/>
              <a:ea typeface="华文中宋" panose="02010600040101010101" charset="-122"/>
              <a:sym typeface="+mn-ea"/>
            </a:endParaRPr>
          </a:p>
          <a:p>
            <a:pPr algn="l">
              <a:lnSpc>
                <a:spcPct val="120000"/>
              </a:lnSpc>
            </a:pPr>
            <a:r>
              <a:rPr lang="zh-CN" altLang="en-US" sz="3200" b="1">
                <a:latin typeface="华文中宋" panose="02010600040101010101" charset="-122"/>
                <a:ea typeface="华文中宋" panose="02010600040101010101" charset="-122"/>
                <a:sym typeface="+mn-ea"/>
              </a:rPr>
              <a:t> </a:t>
            </a:r>
            <a:r>
              <a:rPr lang="en-US" altLang="zh-CN" sz="3200" b="1">
                <a:latin typeface="华文中宋" panose="02010600040101010101" charset="-122"/>
                <a:ea typeface="华文中宋" panose="02010600040101010101" charset="-122"/>
                <a:sym typeface="+mn-ea"/>
              </a:rPr>
              <a:t>     </a:t>
            </a:r>
            <a:r>
              <a:rPr lang="zh-CN" altLang="en-US" sz="3200" b="1">
                <a:latin typeface="华文中宋" panose="02010600040101010101" charset="-122"/>
                <a:ea typeface="华文中宋" panose="02010600040101010101" charset="-122"/>
                <a:sym typeface="+mn-ea"/>
              </a:rPr>
              <a:t>这篇作品虽是以写问题为中心，也离不开写人物。一共两类人物：一类是</a:t>
            </a:r>
            <a:r>
              <a:rPr lang="zh-CN" altLang="en-US" sz="3200" b="1">
                <a:solidFill>
                  <a:srgbClr val="0000FF"/>
                </a:solidFill>
                <a:latin typeface="华文中宋" panose="02010600040101010101" charset="-122"/>
                <a:ea typeface="华文中宋" panose="02010600040101010101" charset="-122"/>
                <a:sym typeface="+mn-ea"/>
              </a:rPr>
              <a:t>包身工</a:t>
            </a:r>
            <a:r>
              <a:rPr lang="zh-CN" altLang="en-US" sz="3200" b="1">
                <a:latin typeface="华文中宋" panose="02010600040101010101" charset="-122"/>
                <a:ea typeface="华文中宋" panose="02010600040101010101" charset="-122"/>
                <a:sym typeface="+mn-ea"/>
              </a:rPr>
              <a:t>，一类是</a:t>
            </a:r>
            <a:r>
              <a:rPr lang="zh-CN" altLang="en-US" sz="3200" b="1">
                <a:solidFill>
                  <a:srgbClr val="0000FF"/>
                </a:solidFill>
                <a:latin typeface="华文中宋" panose="02010600040101010101" charset="-122"/>
                <a:ea typeface="华文中宋" panose="02010600040101010101" charset="-122"/>
                <a:sym typeface="+mn-ea"/>
              </a:rPr>
              <a:t>压迫和剥削包身工的带工老板、老板娘、东洋婆、打杂的、拿摩温、荡管等</a:t>
            </a:r>
            <a:r>
              <a:rPr lang="zh-CN" altLang="en-US" sz="3200" b="1">
                <a:latin typeface="华文中宋" panose="02010600040101010101" charset="-122"/>
                <a:ea typeface="华文中宋" panose="02010600040101010101" charset="-122"/>
                <a:sym typeface="+mn-ea"/>
              </a:rPr>
              <a:t>。着重要写的是包身工，写第二类人物也是为了描写包身工。全篇没有一个完整的人物和事件，但作为整个包身工形象却十分鲜明。</a:t>
            </a:r>
            <a:endParaRPr lang="zh-CN" altLang="en-US" sz="3200" b="1">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1265"/>
          <p:cNvSpPr>
            <a:spLocks noGrp="1"/>
          </p:cNvSpPr>
          <p:nvPr>
            <p:ph type="title"/>
          </p:nvPr>
        </p:nvSpPr>
        <p:spPr>
          <a:xfrm>
            <a:off x="5160963" y="258763"/>
            <a:ext cx="1870075" cy="704850"/>
          </a:xfrm>
        </p:spPr>
        <p:txBody>
          <a:bodyPr lIns="90000" tIns="46800" rIns="90000" bIns="46800" rtlCol="0" anchor="ctr" anchorCtr="0">
            <a:normAutofit fontScale="90000"/>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800" b="1" i="0" u="none" strike="noStrike" kern="1200" cap="none" spc="300" normalizeH="0" baseline="0" noProof="1" dirty="0">
                <a:solidFill>
                  <a:srgbClr val="FF0000"/>
                </a:solidFill>
                <a:uFillTx/>
                <a:latin typeface="微软雅黑" panose="020B0503020204020204" charset="-122"/>
                <a:ea typeface="微软雅黑" panose="020B0503020204020204" charset="-122"/>
                <a:cs typeface="+mj-cs"/>
                <a:sym typeface="微软雅黑" panose="020B0503020204020204" charset="-122"/>
              </a:rPr>
              <a:t>字 音</a:t>
            </a:r>
            <a:endParaRPr kumimoji="0" lang="zh-CN" altLang="en-US" sz="4800" b="1" i="0" u="none" strike="noStrike" kern="1200" cap="none" spc="300" normalizeH="0" baseline="0" noProof="1" dirty="0">
              <a:solidFill>
                <a:srgbClr val="FF0000"/>
              </a:solidFill>
              <a:uFillTx/>
              <a:latin typeface="微软雅黑" panose="020B0503020204020204" charset="-122"/>
              <a:ea typeface="微软雅黑" panose="020B0503020204020204" charset="-122"/>
              <a:cs typeface="+mj-cs"/>
              <a:sym typeface="微软雅黑" panose="020B0503020204020204" charset="-122"/>
            </a:endParaRPr>
          </a:p>
        </p:txBody>
      </p:sp>
      <p:sp>
        <p:nvSpPr>
          <p:cNvPr id="24580" name="文本框 11268"/>
          <p:cNvSpPr txBox="1"/>
          <p:nvPr/>
        </p:nvSpPr>
        <p:spPr>
          <a:xfrm>
            <a:off x="1682750" y="6203950"/>
            <a:ext cx="309880" cy="583565"/>
          </a:xfrm>
          <a:prstGeom prst="rect">
            <a:avLst/>
          </a:prstGeom>
          <a:noFill/>
          <a:ln w="12700">
            <a:noFill/>
          </a:ln>
        </p:spPr>
        <p:txBody>
          <a:bodyPr wrap="none" anchor="t" anchorCtr="0">
            <a:spAutoFit/>
          </a:bodyPr>
          <a:p>
            <a:pPr eaLnBrk="0" hangingPunct="0">
              <a:buClr>
                <a:schemeClr val="bg1"/>
              </a:buClr>
            </a:pPr>
            <a:endParaRPr lang="zh-CN" altLang="zh-CN" sz="3200" dirty="0">
              <a:latin typeface="Times New Roman" panose="02020603050405020304" pitchFamily="18" charset="0"/>
              <a:ea typeface="隶书" panose="02010509060101010101" pitchFamily="1" charset="-122"/>
            </a:endParaRPr>
          </a:p>
        </p:txBody>
      </p:sp>
      <p:sp>
        <p:nvSpPr>
          <p:cNvPr id="24581" name="文本框 11269"/>
          <p:cNvSpPr txBox="1"/>
          <p:nvPr/>
        </p:nvSpPr>
        <p:spPr>
          <a:xfrm>
            <a:off x="9964738" y="6059488"/>
            <a:ext cx="309880" cy="583565"/>
          </a:xfrm>
          <a:prstGeom prst="rect">
            <a:avLst/>
          </a:prstGeom>
          <a:noFill/>
          <a:ln w="12700">
            <a:noFill/>
          </a:ln>
        </p:spPr>
        <p:txBody>
          <a:bodyPr wrap="none" anchor="t" anchorCtr="0">
            <a:spAutoFit/>
          </a:bodyPr>
          <a:p>
            <a:pPr eaLnBrk="0" hangingPunct="0">
              <a:buClr>
                <a:schemeClr val="bg1"/>
              </a:buClr>
            </a:pPr>
            <a:endParaRPr lang="zh-CN" altLang="zh-CN" sz="3200" dirty="0">
              <a:latin typeface="Times New Roman" panose="02020603050405020304" pitchFamily="18" charset="0"/>
              <a:ea typeface="隶书" panose="02010509060101010101" pitchFamily="1" charset="-122"/>
            </a:endParaRPr>
          </a:p>
        </p:txBody>
      </p:sp>
      <p:sp>
        <p:nvSpPr>
          <p:cNvPr id="2" name="文本框 1"/>
          <p:cNvSpPr txBox="1"/>
          <p:nvPr/>
        </p:nvSpPr>
        <p:spPr>
          <a:xfrm>
            <a:off x="1251585" y="963930"/>
            <a:ext cx="4326890" cy="5502910"/>
          </a:xfrm>
          <a:prstGeom prst="rect">
            <a:avLst/>
          </a:prstGeom>
          <a:noFill/>
        </p:spPr>
        <p:txBody>
          <a:bodyPr wrap="square" rtlCol="0">
            <a:spAutoFit/>
          </a:bodyPr>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蠕</a:t>
            </a: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动</a:t>
            </a:r>
            <a:r>
              <a:rPr lang="en-US" altLang="zh-CN" sz="3600" b="1" spc="150" dirty="0">
                <a:solidFill>
                  <a:srgbClr val="00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rú</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拷绸</a:t>
            </a: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衫</a:t>
            </a: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裤</a:t>
            </a:r>
            <a:r>
              <a:rPr lang="en-US" altLang="zh-CN" sz="3600" b="1" spc="150" dirty="0">
                <a:solidFill>
                  <a:srgbClr val="00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shān</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呵</a:t>
            </a: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欠</a:t>
            </a:r>
            <a:r>
              <a:rPr lang="en-US" altLang="zh-CN" sz="3600" b="1" spc="150" dirty="0">
                <a:solidFill>
                  <a:srgbClr val="00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hē</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睡眼</a:t>
            </a: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惺</a:t>
            </a: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忪</a:t>
            </a:r>
            <a:r>
              <a:rPr lang="en-US" altLang="zh-CN" sz="3600" b="1" spc="150" dirty="0">
                <a:solidFill>
                  <a:srgbClr val="00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xīng</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水门</a:t>
            </a: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汀</a:t>
            </a:r>
            <a:r>
              <a:rPr lang="en-US" altLang="zh-CN" sz="3600" b="1" spc="150" dirty="0">
                <a:solidFill>
                  <a:srgbClr val="FF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tīng</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弄</a:t>
            </a: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堂</a:t>
            </a:r>
            <a:r>
              <a:rPr lang="en-US" altLang="zh-CN" sz="3600" b="1" spc="150" dirty="0">
                <a:solidFill>
                  <a:srgbClr val="00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lòng</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褴褛</a:t>
            </a:r>
            <a:r>
              <a:rPr lang="en-US" altLang="zh-CN" sz="3600" b="1" spc="150" dirty="0">
                <a:solidFill>
                  <a:srgbClr val="FF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lánlǔ</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微软雅黑" panose="020B0503020204020204" charset="-122"/>
              </a:rPr>
              <a:t>游</a:t>
            </a:r>
            <a:r>
              <a:rPr lang="zh-CN" altLang="en-US" sz="3600" b="1" spc="150" dirty="0">
                <a:solidFill>
                  <a:srgbClr val="FF0000"/>
                </a:solidFill>
                <a:uFillTx/>
                <a:latin typeface="华文中宋" panose="02010600040101010101" charset="-122"/>
                <a:ea typeface="华文中宋" panose="02010600040101010101" charset="-122"/>
                <a:sym typeface="微软雅黑" panose="020B0503020204020204" charset="-122"/>
              </a:rPr>
              <a:t>说</a:t>
            </a:r>
            <a:r>
              <a:rPr lang="en-US" altLang="zh-CN" sz="3600" b="1" spc="150" dirty="0">
                <a:solidFill>
                  <a:srgbClr val="FF0000"/>
                </a:solidFill>
                <a:uFillTx/>
                <a:latin typeface="华文中宋" panose="02010600040101010101" charset="-122"/>
                <a:ea typeface="华文中宋" panose="02010600040101010101" charset="-122"/>
                <a:sym typeface="微软雅黑" panose="020B0503020204020204" charset="-122"/>
              </a:rPr>
              <a:t>        </a:t>
            </a:r>
            <a:r>
              <a:rPr lang="en-US" altLang="zh-CN" sz="3600" b="1" spc="150" dirty="0" err="1">
                <a:solidFill>
                  <a:srgbClr val="000000"/>
                </a:solidFill>
                <a:uFillTx/>
                <a:latin typeface="华文中宋" panose="02010600040101010101" charset="-122"/>
                <a:ea typeface="华文中宋" panose="02010600040101010101" charset="-122"/>
                <a:sym typeface="微软雅黑" panose="020B0503020204020204" charset="-122"/>
              </a:rPr>
              <a:t>(</a:t>
            </a:r>
            <a:r>
              <a:rPr lang="en-US" altLang="zh-CN" sz="3600" b="1" spc="150" dirty="0" err="1">
                <a:solidFill>
                  <a:srgbClr val="1102D1"/>
                </a:solidFill>
                <a:uFillTx/>
                <a:latin typeface="华文中宋" panose="02010600040101010101" charset="-122"/>
                <a:ea typeface="华文中宋" panose="02010600040101010101" charset="-122"/>
                <a:sym typeface="微软雅黑" panose="020B0503020204020204" charset="-122"/>
              </a:rPr>
              <a:t>shuì</a:t>
            </a:r>
            <a:r>
              <a:rPr lang="en-US" altLang="zh-CN" sz="3600" b="1" spc="150">
                <a:solidFill>
                  <a:srgbClr val="000000"/>
                </a:solidFill>
                <a:uFillTx/>
                <a:latin typeface="华文中宋" panose="02010600040101010101" charset="-122"/>
                <a:ea typeface="华文中宋" panose="02010600040101010101" charset="-122"/>
                <a:sym typeface="微软雅黑" panose="020B0503020204020204" charset="-122"/>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sym typeface="微软雅黑" panose="020B0503020204020204" charset="-122"/>
            </a:endParaRPr>
          </a:p>
        </p:txBody>
      </p:sp>
      <p:sp>
        <p:nvSpPr>
          <p:cNvPr id="3" name="文本框 2"/>
          <p:cNvSpPr txBox="1"/>
          <p:nvPr/>
        </p:nvSpPr>
        <p:spPr>
          <a:xfrm>
            <a:off x="6908165" y="963930"/>
            <a:ext cx="3941445" cy="5502910"/>
          </a:xfrm>
          <a:prstGeom prst="rect">
            <a:avLst/>
          </a:prstGeom>
          <a:noFill/>
        </p:spPr>
        <p:txBody>
          <a:bodyPr wrap="square" rtlCol="0">
            <a:spAutoFit/>
          </a:bodyPr>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荤</a:t>
            </a:r>
            <a:r>
              <a:rPr lang="zh-CN" altLang="en-US" sz="3600" b="1" spc="150" dirty="0">
                <a:solidFill>
                  <a:srgbClr val="000000"/>
                </a:solidFill>
                <a:uFillTx/>
                <a:latin typeface="华文中宋" panose="02010600040101010101" charset="-122"/>
                <a:ea typeface="华文中宋" panose="02010600040101010101" charset="-122"/>
                <a:sym typeface="+mn-ea"/>
              </a:rPr>
              <a:t>腥</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hūn</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mn-ea"/>
              </a:rPr>
              <a:t>执</a:t>
            </a:r>
            <a:r>
              <a:rPr lang="zh-CN" altLang="en-US" sz="3600" b="1" spc="150" dirty="0">
                <a:solidFill>
                  <a:srgbClr val="FF0000"/>
                </a:solidFill>
                <a:uFillTx/>
                <a:latin typeface="华文中宋" panose="02010600040101010101" charset="-122"/>
                <a:ea typeface="华文中宋" panose="02010600040101010101" charset="-122"/>
                <a:sym typeface="+mn-ea"/>
              </a:rPr>
              <a:t>拗</a:t>
            </a:r>
            <a:r>
              <a:rPr lang="en-US" altLang="zh-CN" sz="3600" b="1" spc="150" dirty="0">
                <a:solidFill>
                  <a:srgbClr val="FF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niù</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吆</a:t>
            </a:r>
            <a:r>
              <a:rPr lang="zh-CN" altLang="en-US" sz="3600" b="1" spc="150" dirty="0">
                <a:solidFill>
                  <a:srgbClr val="000000"/>
                </a:solidFill>
                <a:uFillTx/>
                <a:latin typeface="华文中宋" panose="02010600040101010101" charset="-122"/>
                <a:ea typeface="华文中宋" panose="02010600040101010101" charset="-122"/>
                <a:sym typeface="+mn-ea"/>
              </a:rPr>
              <a:t>喝</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yāo</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000000"/>
                </a:solidFill>
                <a:uFillTx/>
                <a:latin typeface="华文中宋" panose="02010600040101010101" charset="-122"/>
                <a:ea typeface="华文中宋" panose="02010600040101010101" charset="-122"/>
                <a:sym typeface="+mn-ea"/>
              </a:rPr>
              <a:t>佳</a:t>
            </a:r>
            <a:r>
              <a:rPr lang="zh-CN" altLang="en-US" sz="3600" b="1" spc="150" dirty="0">
                <a:solidFill>
                  <a:srgbClr val="FF0000"/>
                </a:solidFill>
                <a:uFillTx/>
                <a:latin typeface="华文中宋" panose="02010600040101010101" charset="-122"/>
                <a:ea typeface="华文中宋" panose="02010600040101010101" charset="-122"/>
                <a:sym typeface="+mn-ea"/>
              </a:rPr>
              <a:t>肴</a:t>
            </a:r>
            <a:r>
              <a:rPr lang="en-US" altLang="zh-CN" sz="3600" b="1" spc="150" dirty="0">
                <a:solidFill>
                  <a:srgbClr val="FF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yáo</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轧</a:t>
            </a:r>
            <a:r>
              <a:rPr lang="zh-CN" altLang="en-US" sz="3600" b="1" spc="150" dirty="0">
                <a:solidFill>
                  <a:srgbClr val="000000"/>
                </a:solidFill>
                <a:uFillTx/>
                <a:latin typeface="华文中宋" panose="02010600040101010101" charset="-122"/>
                <a:ea typeface="华文中宋" panose="02010600040101010101" charset="-122"/>
                <a:sym typeface="+mn-ea"/>
              </a:rPr>
              <a:t>票处</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gá</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搅</a:t>
            </a:r>
            <a:r>
              <a:rPr lang="zh-CN" altLang="en-US" sz="3600" b="1" spc="150" dirty="0">
                <a:solidFill>
                  <a:srgbClr val="000000"/>
                </a:solidFill>
                <a:uFillTx/>
                <a:latin typeface="华文中宋" panose="02010600040101010101" charset="-122"/>
                <a:ea typeface="华文中宋" panose="02010600040101010101" charset="-122"/>
                <a:sym typeface="+mn-ea"/>
              </a:rPr>
              <a:t>拌</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jiǎo</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露</a:t>
            </a:r>
            <a:r>
              <a:rPr lang="zh-CN" altLang="en-US" sz="3600" b="1" spc="150" dirty="0">
                <a:solidFill>
                  <a:srgbClr val="000000"/>
                </a:solidFill>
                <a:uFillTx/>
                <a:latin typeface="华文中宋" panose="02010600040101010101" charset="-122"/>
                <a:ea typeface="华文中宋" panose="02010600040101010101" charset="-122"/>
                <a:sym typeface="+mn-ea"/>
              </a:rPr>
              <a:t>骨</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lù</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a:p>
            <a:pPr marL="0" marR="0" indent="0" algn="l" defTabSz="685800" rtl="0" eaLnBrk="1" fontAlgn="auto" latinLnBrk="0" hangingPunct="1">
              <a:lnSpc>
                <a:spcPct val="110000"/>
              </a:lnSpc>
              <a:spcBef>
                <a:spcPct val="0"/>
              </a:spcBef>
              <a:spcAft>
                <a:spcPts val="600"/>
              </a:spcAft>
              <a:buClrTx/>
              <a:buSzTx/>
              <a:buFontTx/>
              <a:buNone/>
            </a:pPr>
            <a:r>
              <a:rPr lang="zh-CN" altLang="en-US" sz="3600" b="1" spc="150" dirty="0">
                <a:solidFill>
                  <a:srgbClr val="FF0000"/>
                </a:solidFill>
                <a:uFillTx/>
                <a:latin typeface="华文中宋" panose="02010600040101010101" charset="-122"/>
                <a:ea typeface="华文中宋" panose="02010600040101010101" charset="-122"/>
                <a:sym typeface="+mn-ea"/>
              </a:rPr>
              <a:t>揩</a:t>
            </a:r>
            <a:r>
              <a:rPr lang="zh-CN" altLang="en-US" sz="3600" b="1" spc="150" dirty="0">
                <a:solidFill>
                  <a:srgbClr val="000000"/>
                </a:solidFill>
                <a:uFillTx/>
                <a:latin typeface="华文中宋" panose="02010600040101010101" charset="-122"/>
                <a:ea typeface="华文中宋" panose="02010600040101010101" charset="-122"/>
                <a:sym typeface="+mn-ea"/>
              </a:rPr>
              <a:t>地板</a:t>
            </a:r>
            <a:r>
              <a:rPr lang="en-US" altLang="zh-CN" sz="3600" b="1" spc="150" dirty="0">
                <a:solidFill>
                  <a:srgbClr val="000000"/>
                </a:solidFill>
                <a:uFillTx/>
                <a:latin typeface="华文中宋" panose="02010600040101010101" charset="-122"/>
                <a:ea typeface="华文中宋" panose="02010600040101010101" charset="-122"/>
                <a:sym typeface="+mn-ea"/>
              </a:rPr>
              <a:t>  </a:t>
            </a:r>
            <a:r>
              <a:rPr lang="en-US" altLang="zh-CN" sz="3600" b="1" spc="150" dirty="0" err="1">
                <a:solidFill>
                  <a:srgbClr val="000000"/>
                </a:solidFill>
                <a:uFillTx/>
                <a:latin typeface="华文中宋" panose="02010600040101010101" charset="-122"/>
                <a:ea typeface="华文中宋" panose="02010600040101010101" charset="-122"/>
                <a:sym typeface="+mn-ea"/>
              </a:rPr>
              <a:t>(</a:t>
            </a:r>
            <a:r>
              <a:rPr lang="en-US" altLang="zh-CN" sz="3600" b="1" spc="150" dirty="0" err="1">
                <a:solidFill>
                  <a:srgbClr val="1102D1"/>
                </a:solidFill>
                <a:uFillTx/>
                <a:latin typeface="华文中宋" panose="02010600040101010101" charset="-122"/>
                <a:ea typeface="华文中宋" panose="02010600040101010101" charset="-122"/>
                <a:sym typeface="+mn-ea"/>
              </a:rPr>
              <a:t>kāi</a:t>
            </a:r>
            <a:r>
              <a:rPr lang="en-US" altLang="zh-CN" sz="3600" b="1" spc="150">
                <a:solidFill>
                  <a:srgbClr val="000000"/>
                </a:solidFill>
                <a:uFillTx/>
                <a:latin typeface="华文中宋" panose="02010600040101010101" charset="-122"/>
                <a:ea typeface="华文中宋" panose="02010600040101010101" charset="-122"/>
                <a:sym typeface="+mn-ea"/>
              </a:rPr>
              <a:t>)</a:t>
            </a:r>
            <a:endParaRPr kumimoji="0" lang="en-US" altLang="zh-CN" sz="3600" b="1" i="0" u="none" strike="noStrike" kern="1200" cap="none" spc="150" normalizeH="0" baseline="0" noProof="1">
              <a:solidFill>
                <a:srgbClr val="000000"/>
              </a:solidFill>
              <a:uFillTx/>
              <a:latin typeface="华文中宋" panose="02010600040101010101" charset="-122"/>
              <a:ea typeface="华文中宋" panose="0201060004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385"/>
                                        </p:tgtEl>
                                        <p:attrNameLst>
                                          <p:attrName>style.visibility</p:attrName>
                                        </p:attrNameLst>
                                      </p:cBhvr>
                                      <p:to>
                                        <p:strVal val="visible"/>
                                      </p:to>
                                    </p:set>
                                    <p:anim calcmode="lin" valueType="num">
                                      <p:cBhvr>
                                        <p:cTn id="7" dur="1000" fill="hold"/>
                                        <p:tgtEl>
                                          <p:spTgt spid="16385"/>
                                        </p:tgtEl>
                                        <p:attrNameLst>
                                          <p:attrName>ppt_x</p:attrName>
                                        </p:attrNameLst>
                                      </p:cBhvr>
                                      <p:tavLst>
                                        <p:tav tm="0">
                                          <p:val>
                                            <p:strVal val="#ppt_x"/>
                                          </p:val>
                                        </p:tav>
                                        <p:tav tm="100000">
                                          <p:val>
                                            <p:strVal val="#ppt_x"/>
                                          </p:val>
                                        </p:tav>
                                      </p:tavLst>
                                    </p:anim>
                                    <p:anim calcmode="lin" valueType="num">
                                      <p:cBhvr>
                                        <p:cTn id="8" dur="1000" fill="hold"/>
                                        <p:tgtEl>
                                          <p:spTgt spid="1638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2" grpId="0"/>
      <p:bldP spid="3" grpId="0"/>
    </p:bldLst>
  </p:timing>
</p:sld>
</file>

<file path=ppt/tags/tag1.xml><?xml version="1.0" encoding="utf-8"?>
<p:tagLst xmlns:p="http://schemas.openxmlformats.org/presentationml/2006/main">
  <p:tag name="KSO_WM_SLIDE_MODEL_TYPE" val="timeline"/>
</p:tagLst>
</file>

<file path=ppt/tags/tag2.xml><?xml version="1.0" encoding="utf-8"?>
<p:tagLst xmlns:p="http://schemas.openxmlformats.org/presentationml/2006/main">
  <p:tag name="TABLE_ENDDRAG_ORIGIN_RECT" val="894*516"/>
  <p:tag name="TABLE_ENDDRAG_RECT" val="27*5*894*5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7406</Words>
  <Application>WPS 演示</Application>
  <PresentationFormat>宽屏</PresentationFormat>
  <Paragraphs>326</Paragraphs>
  <Slides>34</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34</vt:i4>
      </vt:variant>
    </vt:vector>
  </HeadingPairs>
  <TitlesOfParts>
    <vt:vector size="51" baseType="lpstr">
      <vt:lpstr>Arial</vt:lpstr>
      <vt:lpstr>宋体</vt:lpstr>
      <vt:lpstr>Wingdings</vt:lpstr>
      <vt:lpstr>华文行楷</vt:lpstr>
      <vt:lpstr>华文中宋</vt:lpstr>
      <vt:lpstr>微软雅黑</vt:lpstr>
      <vt:lpstr>黑体</vt:lpstr>
      <vt:lpstr>Times New Roman</vt:lpstr>
      <vt:lpstr>楷体_GB2312</vt:lpstr>
      <vt:lpstr>新宋体</vt:lpstr>
      <vt:lpstr>隶书</vt:lpstr>
      <vt:lpstr>Arial Unicode MS</vt:lpstr>
      <vt:lpstr>Calibri</vt:lpstr>
      <vt:lpstr>仿宋_GB2312</vt:lpstr>
      <vt:lpstr>仿宋</vt:lpstr>
      <vt:lpstr>Tahoma</vt:lpstr>
      <vt:lpstr>Office 主题</vt:lpstr>
      <vt:lpstr>PowerPoint 演示文稿</vt:lpstr>
      <vt:lpstr>PowerPoint 演示文稿</vt:lpstr>
      <vt:lpstr>PowerPoint 演示文稿</vt:lpstr>
      <vt:lpstr>包身工</vt:lpstr>
      <vt:lpstr>作者简介</vt:lpstr>
      <vt:lpstr>PowerPoint 演示文稿</vt:lpstr>
      <vt:lpstr>PowerPoint 演示文稿</vt:lpstr>
      <vt:lpstr>PowerPoint 演示文稿</vt:lpstr>
      <vt:lpstr>字 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5</cp:revision>
  <dcterms:created xsi:type="dcterms:W3CDTF">2021-10-05T07:55:00Z</dcterms:created>
  <dcterms:modified xsi:type="dcterms:W3CDTF">2021-12-29T01:24:00Z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33552EB773464C47A0F7F0A3DE8683EE</vt:lpwstr>
  </property>
  <property fmtid="{D5CDD505-2E9C-101B-9397-08002B2CF9AE}" pid="3" name="KSOProductBuildVer">
    <vt:lpwstr>2052-11.1.0.11194</vt:lpwstr>
  </property>
</Properties>
</file>