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950" r:id="rId2"/>
    <p:sldId id="1194" r:id="rId3"/>
    <p:sldId id="825" r:id="rId4"/>
    <p:sldId id="920" r:id="rId5"/>
    <p:sldId id="1195" r:id="rId6"/>
    <p:sldId id="1196" r:id="rId7"/>
    <p:sldId id="1199" r:id="rId8"/>
    <p:sldId id="1203" r:id="rId9"/>
    <p:sldId id="1198" r:id="rId10"/>
    <p:sldId id="1142" r:id="rId11"/>
    <p:sldId id="1143" r:id="rId12"/>
    <p:sldId id="1144" r:id="rId13"/>
    <p:sldId id="977" r:id="rId1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100" d="100"/>
          <a:sy n="100" d="100"/>
        </p:scale>
        <p:origin x="-846" y="-37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3" r:id="rId8"/>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dministrator\Desktop\2.12\timg (12).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44155" y="442614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微专题　小说四级概念答题法</a:t>
            </a:r>
          </a:p>
        </p:txBody>
      </p:sp>
      <p:sp>
        <p:nvSpPr>
          <p:cNvPr id="15" name="矩形 14"/>
          <p:cNvSpPr/>
          <p:nvPr/>
        </p:nvSpPr>
        <p:spPr>
          <a:xfrm>
            <a:off x="2944155" y="3914800"/>
            <a:ext cx="9425978" cy="446276"/>
          </a:xfrm>
          <a:prstGeom prst="rect">
            <a:avLst/>
          </a:prstGeom>
        </p:spPr>
        <p:txBody>
          <a:bodyPr wrap="none">
            <a:spAutoFit/>
          </a:bodyPr>
          <a:lstStyle/>
          <a:p>
            <a:pPr defTabSz="914400">
              <a:spcBef>
                <a:spcPct val="20000"/>
              </a:spcBef>
            </a:pPr>
            <a:r>
              <a:rPr lang="zh-CN" altLang="zh-CN" sz="2300" dirty="0">
                <a:solidFill>
                  <a:schemeClr val="tx1">
                    <a:lumMod val="65000"/>
                    <a:lumOff val="35000"/>
                  </a:schemeClr>
                </a:solidFill>
                <a:latin typeface="Times New Roman" pitchFamily="18" charset="0"/>
                <a:ea typeface="微软雅黑"/>
                <a:cs typeface="Times New Roman" pitchFamily="18" charset="0"/>
              </a:rPr>
              <a:t>第三章　文学类文本阅读</a:t>
            </a:r>
            <a:r>
              <a:rPr lang="en-US" altLang="zh-CN" sz="2300" dirty="0">
                <a:solidFill>
                  <a:schemeClr val="tx1">
                    <a:lumMod val="65000"/>
                    <a:lumOff val="35000"/>
                  </a:schemeClr>
                </a:solidFill>
                <a:latin typeface="Times New Roman" pitchFamily="18" charset="0"/>
                <a:ea typeface="微软雅黑"/>
                <a:cs typeface="Times New Roman" pitchFamily="18" charset="0"/>
              </a:rPr>
              <a:t>·</a:t>
            </a:r>
            <a:r>
              <a:rPr lang="zh-CN" altLang="zh-CN" sz="2300" dirty="0">
                <a:solidFill>
                  <a:schemeClr val="tx1">
                    <a:lumMod val="65000"/>
                    <a:lumOff val="35000"/>
                  </a:schemeClr>
                </a:solidFill>
                <a:latin typeface="Times New Roman" pitchFamily="18" charset="0"/>
                <a:ea typeface="微软雅黑"/>
                <a:cs typeface="Times New Roman" pitchFamily="18" charset="0"/>
              </a:rPr>
              <a:t>小说</a:t>
            </a:r>
            <a:r>
              <a:rPr lang="zh-CN" altLang="zh-CN" sz="23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3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300" dirty="0" smtClean="0">
                <a:solidFill>
                  <a:schemeClr val="tx1">
                    <a:lumMod val="65000"/>
                    <a:lumOff val="35000"/>
                  </a:schemeClr>
                </a:solidFill>
                <a:latin typeface="Times New Roman" pitchFamily="18" charset="0"/>
                <a:ea typeface="微软雅黑"/>
                <a:cs typeface="Times New Roman" pitchFamily="18" charset="0"/>
              </a:rPr>
              <a:t>基于理解与感悟的审美鉴赏阅读</a:t>
            </a:r>
            <a:endParaRPr lang="zh-CN" altLang="en-US" sz="23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2938" y="136476"/>
            <a:ext cx="11272852" cy="6586394"/>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小　结</a:t>
            </a:r>
            <a:endParaRPr lang="zh-CN" altLang="zh-CN" sz="1050" b="1" kern="100" dirty="0">
              <a:solidFill>
                <a:srgbClr val="C00000"/>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答情节题，往往要考虑情节本身、人物、主题三方面的作用。其中情节是主要的。</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答人物题，首先要从人物自身的正面和侧面描写考虑，其次要考虑人物所处的环境、情节的推进和主题的表现。</a:t>
            </a:r>
            <a:endParaRPr lang="zh-CN" altLang="zh-CN" sz="1050" kern="100" dirty="0">
              <a:latin typeface="宋体"/>
              <a:cs typeface="Courier New"/>
            </a:endParaRPr>
          </a:p>
          <a:p>
            <a:pPr indent="720000">
              <a:lnSpc>
                <a:spcPct val="150000"/>
              </a:lnSpc>
            </a:pPr>
            <a:r>
              <a:rPr lang="zh-CN" altLang="zh-CN" sz="2800" kern="100" dirty="0">
                <a:latin typeface="Times New Roman"/>
                <a:ea typeface="华文细黑"/>
                <a:cs typeface="Times New Roman"/>
              </a:rPr>
              <a:t>答主题题，往往要从主要人物、人物关系入手，还要考虑到情节的推进、社会环境的设计等</a:t>
            </a:r>
            <a:r>
              <a:rPr lang="zh-CN" altLang="zh-CN" sz="2800" kern="100" dirty="0" smtClean="0">
                <a:latin typeface="Times New Roman"/>
                <a:ea typeface="华文细黑"/>
                <a:cs typeface="Times New Roman"/>
              </a:rPr>
              <a:t>。</a:t>
            </a:r>
            <a:endParaRPr lang="en-US" altLang="zh-CN" sz="2800" kern="100" dirty="0">
              <a:latin typeface="Times New Roman"/>
              <a:ea typeface="华文细黑"/>
            </a:endParaRPr>
          </a:p>
          <a:p>
            <a:pPr indent="720000">
              <a:lnSpc>
                <a:spcPct val="150000"/>
              </a:lnSpc>
            </a:pPr>
            <a:r>
              <a:rPr lang="zh-CN" altLang="zh-CN" sz="2800" kern="100" dirty="0" smtClean="0">
                <a:latin typeface="Times New Roman"/>
                <a:ea typeface="华文细黑"/>
                <a:cs typeface="Times New Roman"/>
              </a:rPr>
              <a:t>小说</a:t>
            </a:r>
            <a:r>
              <a:rPr lang="zh-CN" altLang="zh-CN" sz="2800" kern="100" dirty="0">
                <a:latin typeface="Times New Roman"/>
                <a:ea typeface="华文细黑"/>
                <a:cs typeface="Times New Roman"/>
              </a:rPr>
              <a:t>四级概念答题法的精髓在于：该题涉及哪个概念，先从自身概念角度答题，如是情节题，就先从情节角度答题；如是环境题，就先从环境角度答题。然后再从其余三个概念角度考虑答题。</a:t>
            </a:r>
            <a:endParaRPr lang="zh-CN" altLang="zh-CN" sz="1050" kern="100" dirty="0">
              <a:effectLst/>
              <a:latin typeface="宋体"/>
              <a:cs typeface="Courier New"/>
            </a:endParaRPr>
          </a:p>
        </p:txBody>
      </p:sp>
    </p:spTree>
    <p:extLst>
      <p:ext uri="{BB962C8B-B14F-4D97-AF65-F5344CB8AC3E}">
        <p14:creationId xmlns:p14="http://schemas.microsoft.com/office/powerpoint/2010/main" val="12131995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8744" y="584333"/>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二、小说四级概念答题法的使用</a:t>
            </a:r>
            <a:endParaRPr lang="zh-CN" altLang="zh-CN" sz="280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小说四级概念答题法在一定程度上反映了小说阅读的规律和答题特点，应该成为我们答题时主要思考的角度与方向，甚至说融进我们答题的血脉中。如果再配以读者、审美效果两个要素，效果会更好。</a:t>
            </a:r>
            <a:endParaRPr lang="zh-CN" altLang="zh-CN" sz="2800" kern="100" dirty="0">
              <a:latin typeface="宋体"/>
              <a:cs typeface="Courier New"/>
            </a:endParaRPr>
          </a:p>
          <a:p>
            <a:pPr indent="723900">
              <a:lnSpc>
                <a:spcPct val="150000"/>
              </a:lnSpc>
            </a:pPr>
            <a:r>
              <a:rPr lang="zh-CN" altLang="zh-CN" sz="2800" kern="100" dirty="0">
                <a:latin typeface="Times New Roman"/>
                <a:ea typeface="华文细黑"/>
                <a:cs typeface="Times New Roman"/>
              </a:rPr>
              <a:t>但是，应看到这种方法只是为我们提供了思考的角度与方向，绝不可以成为答题模式而机械化。近年来，命题者为了反对答题的模式化，在题干的限定上下了不少功夫。如</a:t>
            </a:r>
            <a:r>
              <a:rPr lang="en-US" altLang="zh-CN" sz="2800" kern="100" dirty="0">
                <a:latin typeface="Times New Roman"/>
                <a:ea typeface="华文细黑"/>
              </a:rPr>
              <a:t>2017</a:t>
            </a:r>
            <a:r>
              <a:rPr lang="zh-CN" altLang="zh-CN" sz="2800" kern="100" dirty="0">
                <a:latin typeface="Times New Roman"/>
                <a:ea typeface="华文细黑"/>
                <a:cs typeface="Times New Roman"/>
              </a:rPr>
              <a:t>年高考江苏卷第</a:t>
            </a:r>
            <a:r>
              <a:rPr lang="en-US" altLang="zh-CN" sz="2800" kern="100" dirty="0">
                <a:latin typeface="Times New Roman"/>
                <a:ea typeface="华文细黑"/>
              </a:rPr>
              <a:t>15</a:t>
            </a:r>
            <a:r>
              <a:rPr lang="zh-CN" altLang="zh-CN" sz="2800" kern="100" dirty="0">
                <a:latin typeface="Times New Roman"/>
                <a:ea typeface="华文细黑"/>
                <a:cs typeface="Times New Roman"/>
              </a:rPr>
              <a:t>题：小狗奎尼在小说中多次出现</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简析其</a:t>
            </a:r>
            <a:r>
              <a:rPr lang="zh-CN" altLang="zh-CN" sz="2800" kern="100" dirty="0" smtClean="0">
                <a:latin typeface="Times New Roman"/>
                <a:ea typeface="华文细黑"/>
                <a:cs typeface="Times New Roman"/>
              </a:rPr>
              <a:t>对</a:t>
            </a:r>
            <a:r>
              <a:rPr lang="zh-CN" altLang="zh-CN" sz="2800" kern="100" dirty="0">
                <a:latin typeface="Times New Roman"/>
                <a:ea typeface="华文细黑"/>
                <a:cs typeface="Times New Roman"/>
              </a:rPr>
              <a:t>人物刻画的映衬作用</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该题本可以</a:t>
            </a:r>
            <a:endParaRPr lang="zh-CN" altLang="zh-CN" sz="2800" kern="100" dirty="0">
              <a:effectLst/>
              <a:latin typeface="宋体"/>
              <a:cs typeface="Courier New"/>
            </a:endParaRPr>
          </a:p>
        </p:txBody>
      </p:sp>
    </p:spTree>
    <p:extLst>
      <p:ext uri="{BB962C8B-B14F-4D97-AF65-F5344CB8AC3E}">
        <p14:creationId xmlns:p14="http://schemas.microsoft.com/office/powerpoint/2010/main" val="23760849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7794" y="583382"/>
            <a:ext cx="1116124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命成：小狗奎尼在小说中有什么作用？请简要分析。而考生本可以按照情节、人物、主题等角度答题，但是由于命题限定为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对人物刻画的映衬作用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，这就只能从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这一角度去答题，而且必须答得具体。这是一个反对答题模式化的很好的例子。可是，即便如此，也仍然可以借助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两个概念来答题：小狗奎尼出现在小说几处情节中，分别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映衬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什么样的心理与性格。因此，对于这种方法，我们既要让它成为我们思考的出发点，化为思考、答题的血脉，又要因题而异，灵活使用。</a:t>
            </a:r>
            <a:endParaRPr lang="zh-CN" altLang="zh-CN" sz="1050" kern="100" dirty="0">
              <a:effectLst/>
              <a:latin typeface="宋体"/>
              <a:cs typeface="Courier New"/>
            </a:endParaRPr>
          </a:p>
        </p:txBody>
      </p:sp>
    </p:spTree>
    <p:extLst>
      <p:ext uri="{BB962C8B-B14F-4D97-AF65-F5344CB8AC3E}">
        <p14:creationId xmlns:p14="http://schemas.microsoft.com/office/powerpoint/2010/main" val="3739209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6" descr="C:\Users\Administrator\Desktop\2.12\timg (12).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1648" y="579110"/>
            <a:ext cx="10972200"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专题微语</a:t>
            </a:r>
            <a:r>
              <a:rPr lang="en-US" altLang="zh-CN" sz="2800" b="1" kern="100" dirty="0" smtClean="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小说作为一种独立的文学艺术，有它独特的艺术规律和特点。在小说阅读答题训练中也存在着有别于其他文体而附着于小说独立、独特艺术之中的答题方法。这就是广大师生摸索出来的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小说四级概念答题法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。希望考生能掌握这种方法，对你的答题会有所帮助。</a:t>
            </a:r>
            <a:endParaRPr lang="zh-CN" altLang="zh-CN" sz="1050" kern="100" dirty="0">
              <a:effectLst/>
              <a:latin typeface="宋体"/>
              <a:cs typeface="Courier New"/>
            </a:endParaRPr>
          </a:p>
        </p:txBody>
      </p:sp>
    </p:spTree>
    <p:extLst>
      <p:ext uri="{BB962C8B-B14F-4D97-AF65-F5344CB8AC3E}">
        <p14:creationId xmlns:p14="http://schemas.microsoft.com/office/powerpoint/2010/main" val="1286365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278" y="477466"/>
            <a:ext cx="11081922"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一、小说四级概念答题法阐释</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情节、人物、环境、主题是小说构成的四要素，也是一个统一的艺术整体。小说的命题重点也正是围绕这四个关键词展开的。当我们透过林林总总的答题步骤和方法而试图寻找小说答题的规律时，我们欣喜地发现小说的答题也是围绕这四个关键词展开的。抓住了这四个关键词，可以迅速切入思路，保证基本不遗漏要点，因此，称之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小说四级概念答题法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。那么具体如何运用呢？</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8186" y="127193"/>
            <a:ext cx="11531892"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情节结构题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例题</a:t>
            </a:r>
            <a:r>
              <a:rPr lang="en-US" altLang="zh-CN" sz="2800" b="1" kern="100" dirty="0">
                <a:solidFill>
                  <a:srgbClr val="0000FF"/>
                </a:solidFill>
                <a:latin typeface="Times New Roman"/>
                <a:ea typeface="华文细黑"/>
                <a:cs typeface="Courier New"/>
              </a:rPr>
              <a:t>1</a:t>
            </a:r>
            <a:r>
              <a:rPr lang="zh-CN" altLang="zh-CN" sz="2800" kern="100" dirty="0">
                <a:latin typeface="Times New Roman"/>
                <a:ea typeface="华文细黑"/>
                <a:cs typeface="Times New Roman"/>
              </a:rPr>
              <a:t>　本文以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与特吉的冲突开篇，这样写有什么作用？请简要分析。</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年山东卷第</a:t>
            </a:r>
            <a:r>
              <a:rPr lang="en-US" altLang="zh-CN" sz="2800" kern="100" dirty="0">
                <a:latin typeface="Times New Roman"/>
                <a:ea typeface="华文细黑"/>
                <a:cs typeface="Courier New"/>
              </a:rPr>
              <a:t>19</a:t>
            </a:r>
            <a:r>
              <a:rPr lang="zh-CN" altLang="zh-CN" sz="2800" kern="100" dirty="0">
                <a:latin typeface="Times New Roman"/>
                <a:ea typeface="华文细黑"/>
                <a:cs typeface="Times New Roman"/>
              </a:rPr>
              <a:t>题</a:t>
            </a:r>
            <a:r>
              <a:rPr lang="en-US" altLang="zh-CN" sz="2800" kern="100" dirty="0" smtClean="0">
                <a:latin typeface="Times New Roman"/>
                <a:ea typeface="华文细黑"/>
                <a:cs typeface="Courier New"/>
              </a:rPr>
              <a:t>)</a:t>
            </a:r>
          </a:p>
          <a:p>
            <a:pPr lvl="0" algn="just">
              <a:lnSpc>
                <a:spcPct val="150000"/>
              </a:lnSpc>
            </a:pPr>
            <a:r>
              <a:rPr lang="zh-CN" altLang="zh-CN" sz="2800" b="1" kern="100" dirty="0">
                <a:solidFill>
                  <a:prstClr val="black"/>
                </a:solidFill>
                <a:latin typeface="Times New Roman"/>
                <a:ea typeface="华文细黑"/>
                <a:cs typeface="Times New Roman"/>
              </a:rPr>
              <a:t>答案　</a:t>
            </a: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通过紧张的冲突，引起读者的阅读兴趣，把读者迅速带入小说情境；</a:t>
            </a: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引出下文</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去打猎的故事；</a:t>
            </a: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交代</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的孤儿身份、与继父的情感隔膜，以及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对亲情的渴望；</a:t>
            </a:r>
            <a:r>
              <a:rPr lang="en-US" altLang="zh-CN" sz="2800" kern="100" dirty="0">
                <a:solidFill>
                  <a:prstClr val="black"/>
                </a:solidFill>
                <a:latin typeface="宋体"/>
                <a:ea typeface="华文细黑"/>
                <a:cs typeface="Times New Roman"/>
              </a:rPr>
              <a:t>④</a:t>
            </a:r>
            <a:r>
              <a:rPr lang="zh-CN" altLang="zh-CN" sz="2800" kern="100" dirty="0">
                <a:solidFill>
                  <a:prstClr val="black"/>
                </a:solidFill>
                <a:latin typeface="Times New Roman"/>
                <a:ea typeface="华文细黑"/>
                <a:cs typeface="Times New Roman"/>
              </a:rPr>
              <a:t>初步刻画</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性格的倔强和好强。</a:t>
            </a:r>
            <a:endParaRPr lang="en-US" altLang="zh-CN" sz="2800" kern="100" dirty="0">
              <a:solidFill>
                <a:prstClr val="black"/>
              </a:solidFill>
              <a:latin typeface="Times New Roman"/>
              <a:ea typeface="华文细黑"/>
              <a:cs typeface="Times New Roman"/>
            </a:endParaRPr>
          </a:p>
          <a:p>
            <a:pPr lvl="0" algn="just">
              <a:lnSpc>
                <a:spcPct val="150000"/>
              </a:lnSpc>
            </a:pPr>
            <a:r>
              <a:rPr lang="zh-CN" altLang="zh-CN" sz="2800" b="1" kern="100" dirty="0">
                <a:solidFill>
                  <a:prstClr val="black"/>
                </a:solidFill>
                <a:latin typeface="Times New Roman"/>
                <a:ea typeface="华文细黑"/>
                <a:cs typeface="Times New Roman"/>
              </a:rPr>
              <a:t>解析　</a:t>
            </a:r>
            <a:r>
              <a:rPr lang="zh-CN" altLang="zh-CN" sz="2800" kern="100" dirty="0">
                <a:solidFill>
                  <a:prstClr val="black"/>
                </a:solidFill>
                <a:latin typeface="Times New Roman"/>
                <a:ea typeface="华文细黑"/>
                <a:cs typeface="Times New Roman"/>
              </a:rPr>
              <a:t>第</a:t>
            </a: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点是从读者效果回答，第</a:t>
            </a: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点是从情节结构自身角度回答，</a:t>
            </a:r>
            <a:r>
              <a:rPr lang="en-US" altLang="zh-CN" sz="2800" kern="100" dirty="0">
                <a:solidFill>
                  <a:prstClr val="black"/>
                </a:solidFill>
                <a:latin typeface="宋体"/>
                <a:ea typeface="华文细黑"/>
                <a:cs typeface="Times New Roman"/>
              </a:rPr>
              <a:t>③④</a:t>
            </a:r>
            <a:r>
              <a:rPr lang="zh-CN" altLang="zh-CN" sz="2800" kern="100" dirty="0">
                <a:solidFill>
                  <a:prstClr val="black"/>
                </a:solidFill>
                <a:latin typeface="Times New Roman"/>
                <a:ea typeface="华文细黑"/>
                <a:cs typeface="Times New Roman"/>
              </a:rPr>
              <a:t>两点是从人物角度回答。该题涉及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四级概念</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中的情节、人物两个要素</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75556" y="477466"/>
            <a:ext cx="10863564"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例题</a:t>
            </a:r>
            <a:r>
              <a:rPr lang="en-US" altLang="zh-CN" sz="2800" b="1" kern="100" dirty="0">
                <a:solidFill>
                  <a:srgbClr val="0000FF"/>
                </a:solidFill>
                <a:latin typeface="Times New Roman"/>
                <a:ea typeface="华文细黑"/>
                <a:cs typeface="Courier New"/>
              </a:rPr>
              <a:t>2</a:t>
            </a:r>
            <a:r>
              <a:rPr lang="zh-CN" altLang="zh-CN" sz="2800" kern="100" dirty="0">
                <a:latin typeface="Times New Roman"/>
                <a:ea typeface="华文细黑"/>
                <a:cs typeface="Times New Roman"/>
              </a:rPr>
              <a:t>　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为中心谋篇布局，这有什么好处？请简要说明。</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题</a:t>
            </a:r>
            <a:r>
              <a:rPr lang="en-US" altLang="zh-CN" sz="2800" kern="100" dirty="0" smtClean="0">
                <a:latin typeface="Times New Roman"/>
                <a:ea typeface="华文细黑"/>
                <a:cs typeface="Courier New"/>
              </a:rPr>
              <a:t>)</a:t>
            </a:r>
          </a:p>
          <a:p>
            <a:pPr lvl="0" algn="just">
              <a:lnSpc>
                <a:spcPct val="150000"/>
              </a:lnSpc>
            </a:pPr>
            <a:r>
              <a:rPr lang="zh-CN" altLang="zh-CN" sz="2800" b="1" kern="100" dirty="0">
                <a:solidFill>
                  <a:prstClr val="black"/>
                </a:solidFill>
                <a:latin typeface="Times New Roman"/>
                <a:ea typeface="华文细黑"/>
                <a:cs typeface="Times New Roman"/>
              </a:rPr>
              <a:t>答案　</a:t>
            </a: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省去许多不必要的叙述交代，使情节更简洁</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集中描写人物在特定环境下的状态与感受，使主题更突出。</a:t>
            </a:r>
            <a:endParaRPr lang="zh-CN" altLang="zh-CN" sz="1050" kern="100" dirty="0">
              <a:solidFill>
                <a:prstClr val="black"/>
              </a:solidFill>
              <a:latin typeface="宋体"/>
              <a:cs typeface="Courier New"/>
            </a:endParaRPr>
          </a:p>
          <a:p>
            <a:pPr lvl="0" algn="just">
              <a:lnSpc>
                <a:spcPct val="150000"/>
              </a:lnSpc>
            </a:pPr>
            <a:r>
              <a:rPr lang="zh-CN" altLang="zh-CN" sz="2800" b="1" kern="100" dirty="0">
                <a:solidFill>
                  <a:prstClr val="black"/>
                </a:solidFill>
                <a:latin typeface="Times New Roman"/>
                <a:ea typeface="华文细黑"/>
                <a:cs typeface="Times New Roman"/>
              </a:rPr>
              <a:t>解析　</a:t>
            </a:r>
            <a:r>
              <a:rPr lang="zh-CN" altLang="zh-CN" sz="2800" kern="100" dirty="0">
                <a:solidFill>
                  <a:prstClr val="black"/>
                </a:solidFill>
                <a:latin typeface="Times New Roman"/>
                <a:ea typeface="华文细黑"/>
                <a:cs typeface="Times New Roman"/>
              </a:rPr>
              <a:t>第</a:t>
            </a: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点是从情节角度回答，第</a:t>
            </a: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点兼及人物、主题两个角度。该题涉及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四级概念</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中的情节、人物、主题三个要素</a:t>
            </a:r>
            <a:r>
              <a:rPr lang="zh-CN" altLang="zh-CN" sz="2800" kern="100" dirty="0" smtClean="0">
                <a:solidFill>
                  <a:prstClr val="black"/>
                </a:solidFill>
                <a:latin typeface="Times New Roman"/>
                <a:ea typeface="华文细黑"/>
                <a:cs typeface="Times New Roman"/>
              </a:rPr>
              <a:t>。</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141181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9492" y="112335"/>
            <a:ext cx="11531892"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人物形象题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例题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在小说中的主要作用是什么？请简要分析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年全国卷</a:t>
            </a:r>
            <a:r>
              <a:rPr lang="zh-CN" altLang="zh-CN" sz="2800" kern="100" dirty="0">
                <a:latin typeface="宋体"/>
                <a:cs typeface="宋体"/>
              </a:rPr>
              <a:t>Ⅲ</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r>
              <a:rPr lang="en-US" altLang="zh-CN" sz="2800" kern="100" dirty="0" smtClean="0">
                <a:latin typeface="Times New Roman"/>
                <a:ea typeface="华文细黑"/>
                <a:cs typeface="Courier New"/>
              </a:rPr>
              <a:t>]</a:t>
            </a:r>
          </a:p>
          <a:p>
            <a:pPr lvl="0" algn="just">
              <a:lnSpc>
                <a:spcPct val="150000"/>
              </a:lnSpc>
            </a:pPr>
            <a:r>
              <a:rPr lang="zh-CN" altLang="zh-CN" sz="2800" b="1" kern="100" dirty="0">
                <a:latin typeface="Times New Roman"/>
                <a:ea typeface="华文细黑"/>
                <a:cs typeface="Times New Roman"/>
              </a:rPr>
              <a:t>答案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讲述故事：小说故事是由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叙述出来的，真实可信</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推进情节：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是事件的参与者，由于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的提议，情节得以发展变化</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衬托人物：小说主人公王有福的性格，由于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的存在而更加鲜明。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意思对即</a:t>
            </a:r>
            <a:r>
              <a:rPr lang="zh-CN" altLang="zh-CN" sz="2800" kern="100" dirty="0" smtClean="0">
                <a:latin typeface="Times New Roman"/>
                <a:ea typeface="华文细黑"/>
                <a:cs typeface="Times New Roman"/>
              </a:rPr>
              <a:t>可</a:t>
            </a:r>
            <a:r>
              <a:rPr lang="en-US" altLang="zh-CN" sz="2800" kern="100" dirty="0" smtClean="0">
                <a:latin typeface="Times New Roman"/>
                <a:ea typeface="华文细黑"/>
                <a:cs typeface="Courier New"/>
              </a:rPr>
              <a:t>)</a:t>
            </a:r>
          </a:p>
          <a:p>
            <a:pPr lvl="0" algn="just">
              <a:lnSpc>
                <a:spcPct val="150000"/>
              </a:lnSpc>
            </a:pPr>
            <a:r>
              <a:rPr lang="zh-CN" altLang="zh-CN" sz="2800" b="1" kern="100" dirty="0">
                <a:latin typeface="Times New Roman"/>
                <a:ea typeface="华文细黑"/>
                <a:cs typeface="Times New Roman"/>
              </a:rPr>
              <a:t>解析　</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点是从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自身人物形象方面回答，第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点是从情节方面回答，第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点是从衬托他人形象方面回答。这样，分析人物形象作用题主要是从情节和人物两级概念回答的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954917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763" y="126951"/>
            <a:ext cx="11192741"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三</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环境描写题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例题　</a:t>
            </a:r>
            <a:r>
              <a:rPr lang="zh-CN" altLang="zh-CN" sz="2800" kern="100" dirty="0">
                <a:latin typeface="Times New Roman"/>
                <a:ea typeface="华文细黑"/>
                <a:cs typeface="Times New Roman"/>
              </a:rPr>
              <a:t>小说中的主要人物是骑手，但几乎一半篇幅是在写峡谷。作者为什么这样处理？请结合全文，谈谈你的看法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年新课标全国卷</a:t>
            </a:r>
            <a:r>
              <a:rPr lang="zh-CN" altLang="zh-CN" sz="2800" kern="100" dirty="0">
                <a:latin typeface="宋体"/>
                <a:cs typeface="宋体"/>
              </a:rPr>
              <a:t>Ⅱ</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题</a:t>
            </a:r>
            <a:r>
              <a:rPr lang="en-US" altLang="zh-CN" sz="2800" kern="100" dirty="0" smtClean="0">
                <a:latin typeface="Times New Roman"/>
                <a:ea typeface="华文细黑"/>
                <a:cs typeface="Courier New"/>
              </a:rPr>
              <a:t>]</a:t>
            </a:r>
          </a:p>
          <a:p>
            <a:pPr lvl="0" algn="just">
              <a:lnSpc>
                <a:spcPct val="150000"/>
              </a:lnSpc>
            </a:pPr>
            <a:r>
              <a:rPr lang="zh-CN" altLang="zh-CN" sz="2800" b="1" kern="100" dirty="0" smtClean="0">
                <a:latin typeface="Times New Roman"/>
                <a:ea typeface="华文细黑"/>
                <a:cs typeface="Times New Roman"/>
              </a:rPr>
              <a:t>答案　</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从在小说中的地位来看，峡谷是作者有意塑造的一个自然形象，与骑手一样有着重要的审美意义，所以峡谷的描写是小说不可缺少的内容；</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从形象塑造上看，峡谷是骑手的主要活动空间，所以峡谷的描写对塑造骑手形象、表现骑手性格起着关键作用；</a:t>
            </a: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从艺术表现上看，峡谷的描写，使人与物有机融合，峡谷的原始沉静与骑手的孤独沉默相辅相成，互为比照映衬</a:t>
            </a:r>
            <a:r>
              <a:rPr lang="zh-CN" altLang="zh-CN" sz="2800" kern="100" spc="-800" dirty="0">
                <a:solidFill>
                  <a:prstClr val="black"/>
                </a:solidFill>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产生更好的艺术效果</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宋体"/>
                <a:ea typeface="华文细黑"/>
                <a:cs typeface="Times New Roman"/>
              </a:rPr>
              <a:t>④</a:t>
            </a:r>
            <a:r>
              <a:rPr lang="zh-CN" altLang="zh-CN" sz="2800" kern="100" dirty="0">
                <a:solidFill>
                  <a:prstClr val="black"/>
                </a:solidFill>
                <a:latin typeface="Times New Roman"/>
                <a:ea typeface="华文细黑"/>
                <a:cs typeface="Times New Roman"/>
              </a:rPr>
              <a:t>从</a:t>
            </a:r>
            <a:r>
              <a:rPr lang="zh-CN" altLang="zh-CN" sz="2800" kern="100" dirty="0" smtClean="0">
                <a:solidFill>
                  <a:prstClr val="black"/>
                </a:solidFill>
                <a:latin typeface="Times New Roman"/>
                <a:ea typeface="华文细黑"/>
                <a:cs typeface="Times New Roman"/>
              </a:rPr>
              <a:t>思想</a:t>
            </a:r>
            <a:r>
              <a:rPr lang="zh-CN" altLang="zh-CN" sz="2800" kern="100" dirty="0">
                <a:solidFill>
                  <a:prstClr val="black"/>
                </a:solidFill>
                <a:latin typeface="Times New Roman"/>
                <a:ea typeface="华文细黑"/>
                <a:cs typeface="Times New Roman"/>
              </a:rPr>
              <a:t>内</a:t>
            </a:r>
            <a:endParaRPr lang="en-US" altLang="zh-CN" sz="2800" kern="100" dirty="0">
              <a:latin typeface="Times New Roman"/>
              <a:ea typeface="华文细黑"/>
              <a:cs typeface="Times New Roman"/>
            </a:endParaRPr>
          </a:p>
        </p:txBody>
      </p:sp>
    </p:spTree>
    <p:extLst>
      <p:ext uri="{BB962C8B-B14F-4D97-AF65-F5344CB8AC3E}">
        <p14:creationId xmlns:p14="http://schemas.microsoft.com/office/powerpoint/2010/main" val="3875075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553270"/>
            <a:ext cx="10972200" cy="2708410"/>
          </a:xfrm>
          <a:prstGeom prst="rect">
            <a:avLst/>
          </a:prstGeom>
        </p:spPr>
        <p:txBody>
          <a:bodyPr wrap="square" lIns="121898" tIns="60948" rIns="121898" bIns="60948">
            <a:spAutoFit/>
          </a:bodyPr>
          <a:lstStyle/>
          <a:p>
            <a:pPr lvl="0" algn="just">
              <a:lnSpc>
                <a:spcPct val="150000"/>
              </a:lnSpc>
            </a:pPr>
            <a:r>
              <a:rPr lang="zh-CN" altLang="zh-CN" sz="2800" kern="100" dirty="0" smtClean="0">
                <a:latin typeface="Times New Roman"/>
                <a:ea typeface="华文细黑"/>
                <a:cs typeface="Times New Roman"/>
              </a:rPr>
              <a:t>涵</a:t>
            </a:r>
            <a:r>
              <a:rPr lang="zh-CN" altLang="zh-CN" sz="2800" kern="100" dirty="0">
                <a:latin typeface="Times New Roman"/>
                <a:ea typeface="华文细黑"/>
                <a:cs typeface="Times New Roman"/>
              </a:rPr>
              <a:t>上看，峡谷的描写，蕴含着作者对大自然原始美与生命力的赞叹之情，这不仅丰富了小说的内涵，也使小说的主题更为鲜明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50000"/>
              </a:lnSpc>
            </a:pPr>
            <a:r>
              <a:rPr lang="zh-CN" altLang="zh-CN" sz="2800" b="1" kern="100" dirty="0">
                <a:latin typeface="Times New Roman"/>
                <a:ea typeface="华文细黑"/>
                <a:cs typeface="Times New Roman"/>
              </a:rPr>
              <a:t>解析　</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点是从环境自身角度回答，</a:t>
            </a:r>
            <a:r>
              <a:rPr lang="en-US" altLang="zh-CN" sz="2800" kern="100" dirty="0">
                <a:latin typeface="宋体"/>
                <a:ea typeface="华文细黑"/>
                <a:cs typeface="Times New Roman"/>
              </a:rPr>
              <a:t>②④</a:t>
            </a:r>
            <a:r>
              <a:rPr lang="zh-CN" altLang="zh-CN" sz="2800" kern="100" dirty="0">
                <a:latin typeface="Times New Roman"/>
                <a:ea typeface="华文细黑"/>
                <a:cs typeface="Times New Roman"/>
              </a:rPr>
              <a:t>点分别是从人物形象、主题角度回答。该题涉及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四级概念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中的人物、环境、主题三个</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965397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7531" y="298043"/>
            <a:ext cx="1141771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四</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主题题</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例题</a:t>
            </a:r>
            <a:r>
              <a:rPr lang="zh-CN" altLang="zh-CN" sz="2800" kern="100" dirty="0">
                <a:latin typeface="Times New Roman"/>
                <a:ea typeface="华文细黑"/>
                <a:cs typeface="Times New Roman"/>
              </a:rPr>
              <a:t>　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为标题，有什么寓意？请结合全文简要分析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年全国卷</a:t>
            </a:r>
            <a:r>
              <a:rPr lang="zh-CN" altLang="zh-CN" sz="2800" kern="100" dirty="0">
                <a:latin typeface="宋体"/>
                <a:cs typeface="宋体"/>
              </a:rPr>
              <a:t>Ⅰ</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题</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r>
              <a:rPr lang="en-US" altLang="zh-CN" sz="2800" kern="100" dirty="0" smtClean="0">
                <a:latin typeface="Times New Roman"/>
                <a:ea typeface="华文细黑"/>
                <a:cs typeface="Courier New"/>
              </a:rPr>
              <a:t>]</a:t>
            </a:r>
            <a:endParaRPr lang="en-US" altLang="zh-CN" sz="2800" kern="100" dirty="0">
              <a:latin typeface="Times New Roman"/>
              <a:ea typeface="华文细黑"/>
              <a:cs typeface="Courier New"/>
            </a:endParaRPr>
          </a:p>
          <a:p>
            <a:pPr lvl="0" algn="just">
              <a:lnSpc>
                <a:spcPct val="150000"/>
              </a:lnSpc>
            </a:pPr>
            <a:r>
              <a:rPr lang="zh-CN" altLang="zh-CN" sz="2800" b="1" kern="100" dirty="0" smtClean="0">
                <a:latin typeface="Times New Roman"/>
                <a:ea typeface="华文细黑"/>
                <a:cs typeface="Times New Roman"/>
              </a:rPr>
              <a:t>答案　</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锄作为一种农具，象征六安爷的人生和精神；</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锄喻示劳动者与土地的亲密关系；</a:t>
            </a: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锄意味着传统的农业生产和生活方式；</a:t>
            </a:r>
            <a:r>
              <a:rPr lang="en-US" altLang="zh-CN" sz="2800" kern="100" dirty="0" smtClean="0">
                <a:latin typeface="宋体"/>
                <a:ea typeface="华文细黑"/>
                <a:cs typeface="Times New Roman"/>
              </a:rPr>
              <a:t>④</a:t>
            </a:r>
            <a:r>
              <a:rPr lang="zh-CN" altLang="zh-CN" sz="2800" kern="100" dirty="0" smtClean="0">
                <a:latin typeface="Times New Roman"/>
                <a:ea typeface="华文细黑"/>
                <a:cs typeface="Times New Roman"/>
              </a:rPr>
              <a:t>锄作为一种劳作行为，蕴含着六安爷对土地的热爱，又暗含着他对土地的告别。</a:t>
            </a:r>
            <a:endParaRPr lang="en-US" altLang="zh-CN" sz="2800" kern="100" dirty="0" smtClean="0">
              <a:latin typeface="Times New Roman"/>
              <a:ea typeface="华文细黑"/>
              <a:cs typeface="Times New Roman"/>
            </a:endParaRPr>
          </a:p>
          <a:p>
            <a:pPr lvl="0" algn="just">
              <a:lnSpc>
                <a:spcPct val="150000"/>
              </a:lnSpc>
            </a:pPr>
            <a:r>
              <a:rPr lang="zh-CN" altLang="zh-CN" sz="2800" b="1" kern="100" dirty="0" smtClean="0">
                <a:latin typeface="Times New Roman"/>
                <a:ea typeface="华文细黑"/>
                <a:cs typeface="Times New Roman"/>
              </a:rPr>
              <a:t>解析</a:t>
            </a:r>
            <a:r>
              <a:rPr lang="zh-CN" altLang="zh-CN" sz="2800" b="1" kern="100" dirty="0">
                <a:latin typeface="Times New Roman"/>
                <a:ea typeface="华文细黑"/>
                <a:cs typeface="Times New Roman"/>
              </a:rPr>
              <a:t>　</a:t>
            </a:r>
            <a:r>
              <a:rPr lang="zh-CN" altLang="zh-CN" sz="2800" kern="100" dirty="0">
                <a:latin typeface="Times New Roman"/>
                <a:ea typeface="华文细黑"/>
                <a:cs typeface="Times New Roman"/>
              </a:rPr>
              <a:t>该题四个答题要点，</a:t>
            </a:r>
            <a:r>
              <a:rPr lang="en-US" altLang="zh-CN" sz="2800" kern="100" dirty="0">
                <a:latin typeface="宋体"/>
                <a:ea typeface="华文细黑"/>
                <a:cs typeface="Times New Roman"/>
              </a:rPr>
              <a:t>①④</a:t>
            </a:r>
            <a:r>
              <a:rPr lang="zh-CN" altLang="zh-CN" sz="2800" kern="100" dirty="0">
                <a:latin typeface="Times New Roman"/>
                <a:ea typeface="华文细黑"/>
                <a:cs typeface="Times New Roman"/>
              </a:rPr>
              <a:t>点是从人物形象角度回答，</a:t>
            </a:r>
            <a:r>
              <a:rPr lang="en-US" altLang="zh-CN" sz="2800" kern="100" dirty="0">
                <a:latin typeface="宋体"/>
                <a:ea typeface="华文细黑"/>
                <a:cs typeface="Times New Roman"/>
              </a:rPr>
              <a:t>②③</a:t>
            </a:r>
            <a:r>
              <a:rPr lang="zh-CN" altLang="zh-CN" sz="2800" kern="100" dirty="0">
                <a:latin typeface="Times New Roman"/>
                <a:ea typeface="华文细黑"/>
                <a:cs typeface="Times New Roman"/>
              </a:rPr>
              <a:t>点是从主题角度回答。该题涉及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四级概念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中的人物、主题两个要素。当然，其他标题类题目有的也会涉及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四级概念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中的情节、环境两个要素</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p:txBody>
      </p:sp>
    </p:spTree>
    <p:extLst>
      <p:ext uri="{BB962C8B-B14F-4D97-AF65-F5344CB8AC3E}">
        <p14:creationId xmlns:p14="http://schemas.microsoft.com/office/powerpoint/2010/main" val="2889041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7723</TotalTime>
  <Words>519</Words>
  <Application>Microsoft Office PowerPoint</Application>
  <PresentationFormat>自定义</PresentationFormat>
  <Paragraphs>51</Paragraphs>
  <Slides>13</Slides>
  <Notes>11</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919</cp:revision>
  <dcterms:modified xsi:type="dcterms:W3CDTF">2018-03-27T05:53:22Z</dcterms:modified>
</cp:coreProperties>
</file>