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334" r:id="rId3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  <p:sldId id="361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1260" y="-606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9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GIF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GIF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GIF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jpeg"/><Relationship Id="rId1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1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GIF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GIF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GIF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539574" y="1968872"/>
            <a:ext cx="36279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err="1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ai</a:t>
            </a:r>
            <a:r>
              <a:rPr lang="en-US" altLang="zh-CN" sz="6000" b="1" dirty="0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6000" b="1" dirty="0" err="1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ei</a:t>
            </a:r>
            <a:r>
              <a:rPr lang="en-US" altLang="zh-CN" sz="6000" b="1" dirty="0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 </a:t>
            </a:r>
            <a:r>
              <a:rPr lang="en-US" altLang="zh-CN" sz="6000" b="1" dirty="0" err="1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ui</a:t>
            </a:r>
            <a:r>
              <a:rPr lang="en-US" altLang="zh-CN" sz="6000" b="1" dirty="0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6000" b="1" dirty="0">
              <a:solidFill>
                <a:schemeClr val="accent6">
                  <a:lumMod val="50000"/>
                </a:schemeClr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211341" y="42171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语文一年级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9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70823" y="1210442"/>
            <a:ext cx="3858789" cy="1398180"/>
            <a:chOff x="6070823" y="1210442"/>
            <a:chExt cx="3858789" cy="139818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6070823" y="1210442"/>
              <a:ext cx="3820152" cy="139818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089526" y="1210442"/>
              <a:ext cx="384008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b</a:t>
              </a:r>
              <a:r>
                <a:rPr lang="en-US" altLang="zh-CN" sz="80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ái</a:t>
              </a:r>
              <a:r>
                <a:rPr lang="en-US" altLang="zh-CN" sz="80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c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ài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70823" y="2823657"/>
            <a:ext cx="3820152" cy="1425080"/>
            <a:chOff x="6070823" y="2823657"/>
            <a:chExt cx="3820152" cy="142508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6070823" y="2850557"/>
              <a:ext cx="3820152" cy="139818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6121721" y="2823657"/>
              <a:ext cx="367910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c</a:t>
              </a:r>
              <a:r>
                <a:rPr lang="en-US" altLang="zh-CN" sz="80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ǎi</a:t>
              </a:r>
              <a:r>
                <a:rPr lang="en-US" altLang="zh-CN" sz="80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qí</a:t>
              </a:r>
              <a:endParaRPr lang="zh-CN" altLang="en-US" sz="80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70823" y="4358183"/>
            <a:ext cx="4708793" cy="1454108"/>
            <a:chOff x="6070823" y="4358183"/>
            <a:chExt cx="4708793" cy="145410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6070823" y="4414111"/>
              <a:ext cx="3820152" cy="139818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121721" y="4358183"/>
              <a:ext cx="465789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d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ài</a:t>
              </a:r>
              <a:r>
                <a:rPr lang="en-US" altLang="zh-CN" sz="80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shǔ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2704" y="581230"/>
            <a:ext cx="2652723" cy="19707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047" y="2852997"/>
            <a:ext cx="2214210" cy="13438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1390" y="4358183"/>
            <a:ext cx="1371581" cy="179667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6448194" y="922607"/>
            <a:ext cx="2373724" cy="13981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180258" y="873618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ei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779" y="2527068"/>
            <a:ext cx="3035994" cy="35864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849258" y="3285577"/>
            <a:ext cx="4354285" cy="13981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113457" y="3213007"/>
            <a:ext cx="4046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e</a:t>
            </a:r>
            <a:r>
              <a:rPr lang="en-US" altLang="zh-CN" sz="8000" dirty="0" err="1" smtClean="0">
                <a:latin typeface="Gadugi" panose="020B0502040204020203" pitchFamily="34" charset="0"/>
                <a:ea typeface="Gadugi" panose="020B0502040204020203" pitchFamily="34" charset="0"/>
              </a:rPr>
              <a:t>+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000" dirty="0" smtClean="0">
                <a:latin typeface="Gadugi" panose="020B0502040204020203" pitchFamily="34" charset="0"/>
                <a:ea typeface="Gadugi" panose="020B0502040204020203" pitchFamily="34" charset="0"/>
              </a:rPr>
              <a:t>→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ei</a:t>
            </a:r>
            <a:r>
              <a:rPr lang="en-US" altLang="zh-CN" sz="8000" dirty="0" smtClean="0">
                <a:latin typeface="Gadugi" panose="020B0502040204020203" pitchFamily="34" charset="0"/>
                <a:ea typeface="Gadugi" panose="020B0502040204020203" pitchFamily="34" charset="0"/>
              </a:rPr>
              <a:t> </a:t>
            </a:r>
            <a:r>
              <a:rPr lang="en-US" altLang="zh-CN" sz="4000" dirty="0" smtClean="0">
                <a:latin typeface="Gadugi" panose="020B0502040204020203" pitchFamily="34" charset="0"/>
                <a:ea typeface="Gadugi" panose="020B0502040204020203" pitchFamily="34" charset="0"/>
              </a:rPr>
              <a:t> </a:t>
            </a:r>
            <a:endParaRPr lang="zh-CN" altLang="en-US" sz="4000" dirty="0">
              <a:latin typeface="Gadugi" panose="020B0502040204020203" pitchFamily="34" charset="0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245721" y="1401588"/>
            <a:ext cx="4060908" cy="4418641"/>
          </a:xfrm>
          <a:prstGeom prst="roundRect">
            <a:avLst/>
          </a:prstGeom>
          <a:noFill/>
          <a:ln w="25400" cmpd="dbl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50000"/>
              </a:lnSpc>
            </a:pP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ei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的四声调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ēi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ēi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ēi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小杯子，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éi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éi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éi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陪着你，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0</a:t>
            </a:r>
            <a:r>
              <a:rPr lang="en-US" altLang="zh-CN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0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 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0</a:t>
            </a:r>
            <a:r>
              <a:rPr lang="en-US" altLang="zh-CN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长尾巴，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-</a:t>
            </a: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-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-</a:t>
            </a: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棉被子。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471077" y="2213200"/>
            <a:ext cx="6063983" cy="13981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70910" y="2133241"/>
            <a:ext cx="5328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ēi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éi</a:t>
            </a:r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0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  </a:t>
            </a:r>
            <a:r>
              <a:rPr lang="en-US" altLang="zh-CN" sz="8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-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86" y="3847592"/>
            <a:ext cx="3599734" cy="19726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245721" y="1401588"/>
            <a:ext cx="4060908" cy="4418641"/>
          </a:xfrm>
          <a:prstGeom prst="roundRect">
            <a:avLst/>
          </a:prstGeom>
          <a:noFill/>
          <a:ln w="25400" cmpd="dbl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50000"/>
              </a:lnSpc>
            </a:pP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ei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的四声调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ēi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ēi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ēi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小杯子，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éi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éi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éi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陪着你，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ě</a:t>
            </a: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ě</a:t>
            </a: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ě</a:t>
            </a: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长尾巴，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è</a:t>
            </a: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è</a:t>
            </a: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è</a:t>
            </a: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棉被子。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471077" y="2213200"/>
            <a:ext cx="6063983" cy="13981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70910" y="2133241"/>
            <a:ext cx="5328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ēi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éi</a:t>
            </a:r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ě</a:t>
            </a:r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è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86" y="3847592"/>
            <a:ext cx="3599734" cy="19726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84861" y="1273999"/>
            <a:ext cx="6319887" cy="1425080"/>
            <a:chOff x="1184861" y="1273999"/>
            <a:chExt cx="6319887" cy="142508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1440765" y="1300899"/>
              <a:ext cx="6063983" cy="139818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184861" y="1273999"/>
              <a:ext cx="524170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l</a:t>
              </a:r>
              <a:r>
                <a:rPr lang="en-US" altLang="zh-CN" sz="8000" dirty="0" smtClean="0">
                  <a:latin typeface="Gadugi" panose="020B0502040204020203" pitchFamily="34" charset="0"/>
                  <a:ea typeface="Gadugi" panose="020B0502040204020203" pitchFamily="34" charset="0"/>
                </a:rPr>
                <a:t>-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èi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4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→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8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l</a:t>
              </a:r>
              <a:r>
                <a:rPr lang="en-US" altLang="zh-CN" sz="80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èi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56546" y="4578326"/>
            <a:ext cx="6248202" cy="1472851"/>
            <a:chOff x="1256546" y="4578326"/>
            <a:chExt cx="6248202" cy="147285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1440765" y="4652997"/>
              <a:ext cx="6063983" cy="139818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256546" y="4578326"/>
              <a:ext cx="624820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g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ěi</a:t>
              </a:r>
              <a:r>
                <a:rPr lang="zh-CN" altLang="en-US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w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éi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h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ēi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56545" y="2860489"/>
            <a:ext cx="6432422" cy="1514639"/>
            <a:chOff x="1256545" y="2860489"/>
            <a:chExt cx="6432422" cy="151463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1440765" y="2976948"/>
              <a:ext cx="6063983" cy="139818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256545" y="2860489"/>
              <a:ext cx="64324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b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ēi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p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éi</a:t>
              </a:r>
              <a:r>
                <a:rPr lang="zh-CN" altLang="en-US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f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ēi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9620" y="2303662"/>
            <a:ext cx="2117410" cy="310699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6070823" y="1210442"/>
            <a:ext cx="3639235" cy="13981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173237" y="1183542"/>
            <a:ext cx="39577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b</a:t>
            </a:r>
            <a:r>
              <a:rPr lang="en-US" altLang="zh-CN" sz="8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èi</a:t>
            </a:r>
            <a:r>
              <a:rPr lang="en-US" altLang="zh-CN" sz="8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zi</a:t>
            </a:r>
            <a:r>
              <a:rPr lang="en-US" altLang="zh-CN" sz="8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endParaRPr lang="zh-CN" altLang="en-US" sz="80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6070823" y="2850557"/>
            <a:ext cx="3639235" cy="139818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013581" y="2792653"/>
            <a:ext cx="40593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m</a:t>
            </a:r>
            <a:r>
              <a:rPr lang="en-US" altLang="zh-CN" sz="8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éi</a:t>
            </a:r>
            <a:r>
              <a:rPr lang="en-US" altLang="zh-CN" sz="8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huā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6070823" y="4414111"/>
            <a:ext cx="3639235" cy="139818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173237" y="4358183"/>
            <a:ext cx="37400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lú</a:t>
            </a:r>
            <a:r>
              <a:rPr lang="en-US" altLang="zh-CN" sz="8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8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wěi</a:t>
            </a:r>
            <a:endParaRPr lang="zh-CN" altLang="en-US" sz="80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8651" y="581230"/>
            <a:ext cx="2628038" cy="19042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4480" y="2771689"/>
            <a:ext cx="2267187" cy="13653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3787" y="4358183"/>
            <a:ext cx="4028571" cy="178095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1440765" y="2387370"/>
            <a:ext cx="2373724" cy="13981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172829" y="2338381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ui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500915" y="1311635"/>
            <a:ext cx="4354285" cy="13981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779628" y="1239065"/>
            <a:ext cx="4046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r>
              <a:rPr lang="en-US" altLang="zh-CN" sz="8000" dirty="0" err="1" smtClean="0">
                <a:latin typeface="Gadugi" panose="020B0502040204020203" pitchFamily="34" charset="0"/>
                <a:ea typeface="Gadugi" panose="020B0502040204020203" pitchFamily="34" charset="0"/>
              </a:rPr>
              <a:t>+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000" dirty="0" smtClean="0">
                <a:latin typeface="Gadugi" panose="020B0502040204020203" pitchFamily="34" charset="0"/>
                <a:ea typeface="Gadugi" panose="020B0502040204020203" pitchFamily="34" charset="0"/>
              </a:rPr>
              <a:t>→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ui</a:t>
            </a:r>
            <a:r>
              <a:rPr lang="en-US" altLang="zh-CN" sz="8000" dirty="0" smtClean="0">
                <a:latin typeface="Gadugi" panose="020B0502040204020203" pitchFamily="34" charset="0"/>
                <a:ea typeface="Gadugi" panose="020B0502040204020203" pitchFamily="34" charset="0"/>
              </a:rPr>
              <a:t> </a:t>
            </a:r>
            <a:r>
              <a:rPr lang="en-US" altLang="zh-CN" sz="4000" dirty="0" smtClean="0">
                <a:latin typeface="Gadugi" panose="020B0502040204020203" pitchFamily="34" charset="0"/>
                <a:ea typeface="Gadugi" panose="020B0502040204020203" pitchFamily="34" charset="0"/>
              </a:rPr>
              <a:t> </a:t>
            </a:r>
            <a:endParaRPr lang="zh-CN" altLang="en-US" sz="4000" dirty="0">
              <a:latin typeface="Gadugi" panose="020B0502040204020203" pitchFamily="34" charset="0"/>
              <a:ea typeface="GB Pinyinok-B" panose="02010601030101010101" pitchFamily="2" charset="-122"/>
            </a:endParaRPr>
          </a:p>
        </p:txBody>
      </p:sp>
      <p:pic>
        <p:nvPicPr>
          <p:cNvPr id="9" name="Picture 9" descr="c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236" y="3001368"/>
            <a:ext cx="2721678" cy="320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245721" y="1401588"/>
            <a:ext cx="4060908" cy="4418641"/>
          </a:xfrm>
          <a:prstGeom prst="roundRect">
            <a:avLst/>
          </a:prstGeom>
          <a:noFill/>
          <a:ln w="25400" cmpd="dbl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的四声调</a:t>
            </a:r>
            <a:endParaRPr lang="zh-CN" altLang="en-US" sz="2800" dirty="0">
              <a:solidFill>
                <a:schemeClr val="tx1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uī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uī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uī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危险啊，</a:t>
            </a:r>
            <a:endParaRPr lang="zh-CN" altLang="en-US" sz="2800" dirty="0">
              <a:solidFill>
                <a:schemeClr val="tx1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uí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uí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uí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违规啦，</a:t>
            </a:r>
            <a:endParaRPr lang="zh-CN" altLang="en-US" sz="2800" dirty="0">
              <a:solidFill>
                <a:schemeClr val="tx1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uǐ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uǐ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uǐ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小尾巴，</a:t>
            </a:r>
            <a:endParaRPr lang="zh-CN" altLang="en-US" sz="2800" dirty="0">
              <a:solidFill>
                <a:schemeClr val="tx1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uì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uì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uì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喂饱了。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471077" y="2213200"/>
            <a:ext cx="6063983" cy="13981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0" y="2125919"/>
            <a:ext cx="62266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uī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uí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uǐ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uì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3222" y="3805718"/>
            <a:ext cx="3279692" cy="242412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121686" y="873618"/>
            <a:ext cx="4618885" cy="5012510"/>
          </a:xfrm>
          <a:prstGeom prst="roundRect">
            <a:avLst/>
          </a:prstGeom>
          <a:noFill/>
          <a:ln w="25400" cmpd="dbl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有</a:t>
            </a:r>
            <a:r>
              <a:rPr lang="en-US" altLang="zh-CN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，给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老大</a:t>
            </a:r>
            <a:r>
              <a:rPr lang="en-US" altLang="zh-CN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戴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老大</a:t>
            </a:r>
            <a:r>
              <a:rPr lang="en-US" altLang="zh-CN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不在，给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老二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o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戴，老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o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不在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给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老三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e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戴；要是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一起来，谁在后面就谁戴。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85870" y="122913"/>
            <a:ext cx="1537140" cy="4102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8"/>
          <p:cNvSpPr>
            <a:spLocks noChangeArrowheads="1"/>
          </p:cNvSpPr>
          <p:nvPr/>
        </p:nvSpPr>
        <p:spPr bwMode="auto">
          <a:xfrm flipH="1">
            <a:off x="1765925" y="1906535"/>
            <a:ext cx="254481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i="1" dirty="0" smtClean="0">
                <a:solidFill>
                  <a:srgbClr val="684F00"/>
                </a:solidFill>
                <a:latin typeface="Arial Rounded MT Bold" panose="020F0704030504030204" pitchFamily="34" charset="0"/>
                <a:ea typeface="微软雅黑" panose="020B0503020204020204" charset="-122"/>
                <a:sym typeface="Times New Roman" panose="02020603050405020304" pitchFamily="18" charset="0"/>
              </a:rPr>
              <a:t>标 调 规 则</a:t>
            </a:r>
            <a:endParaRPr lang="zh-CN" altLang="en-US" sz="3600" b="1" i="1" dirty="0">
              <a:solidFill>
                <a:srgbClr val="684F00"/>
              </a:solidFill>
              <a:latin typeface="Arial Rounded MT Bold" panose="020F0704030504030204" pitchFamily="34" charset="0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5885" y="3474985"/>
            <a:ext cx="3140915" cy="240946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69688" y="1273999"/>
            <a:ext cx="6335060" cy="1425080"/>
            <a:chOff x="1169688" y="1273999"/>
            <a:chExt cx="6335060" cy="142508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1440765" y="1300899"/>
              <a:ext cx="6063983" cy="139818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169688" y="1273999"/>
              <a:ext cx="588727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t</a:t>
              </a:r>
              <a:r>
                <a:rPr lang="en-US" altLang="zh-CN" sz="8000" dirty="0" smtClean="0">
                  <a:latin typeface="Gadugi" panose="020B0502040204020203" pitchFamily="34" charset="0"/>
                  <a:ea typeface="Gadugi" panose="020B0502040204020203" pitchFamily="34" charset="0"/>
                </a:rPr>
                <a:t>-</a:t>
              </a:r>
              <a:r>
                <a:rPr lang="en-US" altLang="zh-CN" sz="8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80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uǐ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4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→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t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uǐ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79271" y="4578326"/>
            <a:ext cx="6624711" cy="1472851"/>
            <a:chOff x="1179271" y="4578326"/>
            <a:chExt cx="6624711" cy="147285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1440765" y="4652997"/>
              <a:ext cx="6063983" cy="139818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179271" y="4578326"/>
              <a:ext cx="66247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z</a:t>
              </a:r>
              <a:r>
                <a:rPr lang="en-US" altLang="zh-CN" sz="80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uǐ</a:t>
              </a:r>
              <a:r>
                <a:rPr lang="en-US" altLang="zh-CN" sz="8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r</a:t>
              </a:r>
              <a:r>
                <a:rPr lang="en-US" altLang="zh-CN" sz="80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uì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sh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uǐ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66391" y="2860489"/>
            <a:ext cx="6624711" cy="1514639"/>
            <a:chOff x="1166391" y="2860489"/>
            <a:chExt cx="6624711" cy="151463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1440765" y="2976948"/>
              <a:ext cx="6063983" cy="139818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166391" y="2860489"/>
              <a:ext cx="66247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h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uì</a:t>
              </a:r>
              <a:r>
                <a:rPr lang="zh-CN" altLang="en-US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d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uī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ch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uī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3172" y="1948597"/>
            <a:ext cx="2685746" cy="375246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800" y="2710612"/>
            <a:ext cx="2400696" cy="3307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53" y="1341228"/>
            <a:ext cx="6908191" cy="4415656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8405029" y="1233713"/>
            <a:ext cx="3786971" cy="1283171"/>
          </a:xfrm>
          <a:prstGeom prst="cloudCallout">
            <a:avLst>
              <a:gd name="adj1" fmla="val -23274"/>
              <a:gd name="adj2" fmla="val 129915"/>
            </a:avLst>
          </a:prstGeom>
          <a:noFill/>
          <a:ln w="25400" cmpd="sng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说说你看到了什么？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70823" y="892482"/>
            <a:ext cx="3639235" cy="1425080"/>
            <a:chOff x="6070823" y="892482"/>
            <a:chExt cx="3639235" cy="142508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6070823" y="919382"/>
              <a:ext cx="3639235" cy="139818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173237" y="892482"/>
              <a:ext cx="353682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wū</a:t>
              </a:r>
              <a:r>
                <a:rPr lang="en-US" altLang="zh-CN" sz="8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8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ɡ</a:t>
              </a:r>
              <a:r>
                <a:rPr lang="en-US" altLang="zh-CN" sz="80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uī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11030" y="2843523"/>
            <a:ext cx="3959793" cy="1441261"/>
            <a:chOff x="2111030" y="2843523"/>
            <a:chExt cx="3959793" cy="1441261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2111030" y="2886604"/>
              <a:ext cx="3639235" cy="139818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2162236" y="2843523"/>
              <a:ext cx="390858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mài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s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uì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70823" y="4779096"/>
            <a:ext cx="4060148" cy="1454108"/>
            <a:chOff x="6070823" y="4779096"/>
            <a:chExt cx="4060148" cy="145410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6070823" y="4835024"/>
              <a:ext cx="3639235" cy="139818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173237" y="4779096"/>
              <a:ext cx="395773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h</a:t>
              </a:r>
              <a:r>
                <a:rPr lang="en-US" altLang="zh-CN" sz="8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ē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sh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uǐ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1030" y="777978"/>
            <a:ext cx="2805714" cy="20181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3592" y="2606735"/>
            <a:ext cx="2143665" cy="18231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2653" y="4507733"/>
            <a:ext cx="1526776" cy="189661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2595704" y="4620274"/>
            <a:ext cx="2632885" cy="1268480"/>
            <a:chOff x="1076432" y="1897150"/>
            <a:chExt cx="2760332" cy="1362770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32" y="1897151"/>
              <a:ext cx="1380166" cy="1362769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6598" y="1897150"/>
              <a:ext cx="1380166" cy="1362769"/>
            </a:xfrm>
            <a:prstGeom prst="rect">
              <a:avLst/>
            </a:prstGeom>
          </p:spPr>
        </p:pic>
      </p:grpSp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54333" y="2185569"/>
            <a:ext cx="2632885" cy="1268480"/>
            <a:chOff x="1076432" y="1897150"/>
            <a:chExt cx="2760332" cy="136277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32" y="1897151"/>
              <a:ext cx="1380166" cy="136276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6598" y="1897150"/>
              <a:ext cx="1380166" cy="1362769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2613593" y="2130608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妹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2856538" y="1340555"/>
            <a:ext cx="19223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mèi</a:t>
            </a:r>
            <a:r>
              <a:rPr lang="en-US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nǎi</a:t>
            </a:r>
            <a:endParaRPr lang="en-US" altLang="zh-CN" sz="32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852099" y="2158087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奶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654964" y="4592792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991160" y="4565313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皮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2844451" y="3776426"/>
            <a:ext cx="18341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bái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pí</a:t>
            </a:r>
            <a:endParaRPr lang="en-US" altLang="zh-CN" sz="32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675" y="1925330"/>
            <a:ext cx="4419048" cy="360554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75151" y="1285139"/>
            <a:ext cx="7049563" cy="2749830"/>
            <a:chOff x="2675151" y="1285139"/>
            <a:chExt cx="7049563" cy="274983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2675151" y="1326554"/>
              <a:ext cx="7049563" cy="270841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2965579" y="1285139"/>
              <a:ext cx="6468705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p</a:t>
              </a:r>
              <a:r>
                <a:rPr lang="en-US" altLang="zh-CN" sz="15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ái</a:t>
              </a:r>
              <a:r>
                <a:rPr lang="en-US" altLang="zh-CN" sz="15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15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d</a:t>
              </a:r>
              <a:r>
                <a:rPr lang="en-US" altLang="zh-CN" sz="15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uì</a:t>
              </a:r>
              <a:endParaRPr lang="zh-CN" altLang="en-US" sz="15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8651" y="4365837"/>
            <a:ext cx="7702422" cy="193336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6122450" y="985913"/>
            <a:ext cx="37037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      同桌拍手读一读儿歌，注意拍手和朗读的节奏。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608573" y="1770743"/>
            <a:ext cx="3506027" cy="4107543"/>
          </a:xfrm>
          <a:prstGeom prst="roundRect">
            <a:avLst/>
          </a:prstGeom>
          <a:noFill/>
          <a:ln w="25400" cmpd="dbl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小白兔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白兔，穿皮袄，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耳朵长，尾巴小，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三瓣嘴，胡子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翘，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一动一动总在笑。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6024" y="2831672"/>
            <a:ext cx="3264229" cy="304661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0381" y="1872951"/>
            <a:ext cx="5445621" cy="662554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你能说说小白兔的样子吗？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24621" y="3461730"/>
            <a:ext cx="3813293" cy="1569660"/>
          </a:xfrm>
          <a:prstGeom prst="rect">
            <a:avLst/>
          </a:prstGeom>
          <a:noFill/>
          <a:ln w="25400" cmpd="thickThin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长耳朵，短尾巴，三瓣嘴，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红眼睛，爱吃胡萝卜。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1810" y="714034"/>
            <a:ext cx="3602474" cy="27393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2571" y="3657600"/>
            <a:ext cx="2380952" cy="239939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3754478" y="873618"/>
            <a:ext cx="5697951" cy="139818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222109" y="816800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ai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97428" y="809020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ei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44741" y="809020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ui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1457878" y="2372813"/>
            <a:ext cx="5207748" cy="120075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957710" y="2336396"/>
            <a:ext cx="4022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āi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ái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ǎi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ài</a:t>
            </a:r>
            <a:endParaRPr lang="zh-CN" altLang="en-US" sz="6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1457878" y="3630660"/>
            <a:ext cx="5207748" cy="120075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957710" y="3594243"/>
            <a:ext cx="4022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ēi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éi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ěi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èi</a:t>
            </a:r>
            <a:endParaRPr lang="en-US" altLang="zh-CN" sz="6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1457878" y="4920479"/>
            <a:ext cx="5207748" cy="1200756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957710" y="4884062"/>
            <a:ext cx="4022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uī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uí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uǐ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uì</a:t>
            </a:r>
            <a:endParaRPr lang="en-US" altLang="zh-CN" sz="6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314100" y="4501361"/>
            <a:ext cx="2632885" cy="1268480"/>
            <a:chOff x="1076432" y="1897150"/>
            <a:chExt cx="2760332" cy="136277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32" y="1897151"/>
              <a:ext cx="1380166" cy="1362769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6598" y="1897150"/>
              <a:ext cx="1380166" cy="1362769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7287863" y="2779821"/>
            <a:ext cx="2632885" cy="1268480"/>
            <a:chOff x="1076432" y="1897150"/>
            <a:chExt cx="2760332" cy="136277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32" y="1897151"/>
              <a:ext cx="1380166" cy="1362769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6598" y="1897150"/>
              <a:ext cx="1380166" cy="1362769"/>
            </a:xfrm>
            <a:prstGeom prst="rect">
              <a:avLst/>
            </a:prstGeom>
          </p:spPr>
        </p:pic>
      </p:grpSp>
      <p:sp>
        <p:nvSpPr>
          <p:cNvPr id="31" name="文本框 30"/>
          <p:cNvSpPr txBox="1"/>
          <p:nvPr/>
        </p:nvSpPr>
        <p:spPr>
          <a:xfrm>
            <a:off x="7347123" y="2724860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妹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585629" y="2752339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奶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373360" y="4473879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709556" y="4446400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皮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31" grpId="0"/>
      <p:bldP spid="33" grpId="0"/>
      <p:bldP spid="34" grpId="0"/>
      <p:bldP spid="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4056" y="2819183"/>
            <a:ext cx="4314286" cy="27142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3686" y="1384735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儿歌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95400" y="1509722"/>
            <a:ext cx="5489433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xiǎo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guāi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guāi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</a:t>
            </a:r>
            <a:r>
              <a:rPr lang="en-US" altLang="zh-CN" sz="2400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zì</a:t>
            </a:r>
            <a:r>
              <a:rPr lang="en-US" altLang="zh-CN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 </a:t>
            </a:r>
            <a:r>
              <a:rPr lang="en-US" altLang="zh-CN" sz="2400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jǐ</a:t>
            </a:r>
            <a:r>
              <a:rPr lang="en-US" altLang="zh-CN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   </a:t>
            </a:r>
            <a:r>
              <a:rPr lang="en-US" altLang="zh-CN" sz="2400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shuì</a:t>
            </a:r>
            <a:endParaRPr lang="en-US" altLang="zh-CN" sz="2400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乖乖，自己睡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tuō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diào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yī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sz="2400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fu</a:t>
            </a:r>
            <a:r>
              <a:rPr lang="en-US" altLang="zh-CN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sz="2400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gài</a:t>
            </a:r>
            <a:r>
              <a:rPr lang="en-US" altLang="zh-CN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hǎo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bèi</a:t>
            </a:r>
            <a:endParaRPr lang="en-US" altLang="zh-CN" sz="2400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脱掉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衣服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盖好被，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xié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sz="2400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zi</a:t>
            </a:r>
            <a:r>
              <a:rPr lang="en-US" altLang="zh-CN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chuáng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qián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bǎi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zhěng</a:t>
            </a:r>
            <a:r>
              <a:rPr lang="en-US" altLang="zh-CN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sz="2400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qí</a:t>
            </a:r>
            <a:endParaRPr lang="en-US" altLang="zh-CN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鞋子 床 前摆 整 齐，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shuì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jiào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bú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yòng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mā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ma </a:t>
            </a:r>
            <a:r>
              <a:rPr lang="en-US" altLang="zh-CN" sz="2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péi</a:t>
            </a:r>
            <a:endParaRPr lang="en-US" altLang="zh-CN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睡觉不用 妈妈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陪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4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37605" y="973243"/>
            <a:ext cx="744572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dist"/>
            <a:r>
              <a:rPr lang="zh-CN" altLang="en-US" sz="2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把音节和图连起来</a:t>
            </a:r>
            <a:endParaRPr lang="zh-CN" altLang="en-US" sz="2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2923" y="2173243"/>
            <a:ext cx="9945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b</a:t>
            </a:r>
            <a:r>
              <a:rPr lang="zh-CN" altLang="en-US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ái c</a:t>
            </a:r>
            <a:r>
              <a:rPr lang="zh-CN" altLang="en-US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à</a:t>
            </a:r>
            <a:r>
              <a:rPr lang="zh-CN" altLang="en-US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        </a:t>
            </a:r>
            <a:r>
              <a:rPr lang="en-US" altLang="zh-CN" sz="3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pāi</a:t>
            </a:r>
            <a:r>
              <a:rPr lang="zh-CN" altLang="en-US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zi</a:t>
            </a:r>
            <a:r>
              <a:rPr lang="zh-CN" altLang="en-US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d</a:t>
            </a:r>
            <a:r>
              <a:rPr lang="zh-CN" altLang="en-US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ài shǔ </a:t>
            </a:r>
            <a:r>
              <a:rPr lang="zh-CN" altLang="en-US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p</a:t>
            </a:r>
            <a:r>
              <a:rPr lang="zh-CN" altLang="en-US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í dài </a:t>
            </a:r>
            <a:r>
              <a:rPr lang="zh-CN" altLang="en-US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w</a:t>
            </a:r>
            <a:r>
              <a:rPr lang="zh-CN" altLang="en-US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ū ɡuī</a:t>
            </a:r>
            <a:endParaRPr lang="zh-CN" altLang="en-US" sz="3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43087" y="3710124"/>
            <a:ext cx="11187443" cy="2145599"/>
            <a:chOff x="543087" y="3710124"/>
            <a:chExt cx="11187443" cy="214559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83330" y="3821120"/>
              <a:ext cx="2047200" cy="198116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3087" y="3968772"/>
              <a:ext cx="2103038" cy="179002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08622" y="3710124"/>
              <a:ext cx="1968572" cy="203603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0948" y="4063524"/>
              <a:ext cx="1765713" cy="179219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54017" y="4209352"/>
              <a:ext cx="1648730" cy="1449835"/>
            </a:xfrm>
            <a:prstGeom prst="rect">
              <a:avLst/>
            </a:prstGeom>
          </p:spPr>
        </p:pic>
      </p:grpSp>
      <p:cxnSp>
        <p:nvCxnSpPr>
          <p:cNvPr id="9" name="直接连接符 8"/>
          <p:cNvCxnSpPr/>
          <p:nvPr/>
        </p:nvCxnSpPr>
        <p:spPr>
          <a:xfrm>
            <a:off x="1799771" y="2796088"/>
            <a:ext cx="8400297" cy="10250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1944414" y="2791753"/>
            <a:ext cx="2152483" cy="141759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07118" y="2745410"/>
            <a:ext cx="1784600" cy="134455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4586712" y="2819574"/>
            <a:ext cx="3298719" cy="11877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6551942" y="2736907"/>
            <a:ext cx="3648126" cy="1353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59547" y="1055220"/>
            <a:ext cx="10206073" cy="1033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拼一拼，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读一读，读给爸爸妈妈听听。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2381" y="2169051"/>
            <a:ext cx="10724191" cy="4095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ch</a:t>
            </a:r>
            <a:r>
              <a: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á</a:t>
            </a: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  d</a:t>
            </a:r>
            <a:r>
              <a: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à</a:t>
            </a: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  chuí  b</a:t>
            </a:r>
            <a:r>
              <a: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è</a:t>
            </a: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  f</a:t>
            </a:r>
            <a:r>
              <a: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é</a:t>
            </a: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  g</a:t>
            </a:r>
            <a:r>
              <a: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à</a:t>
            </a: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endParaRPr lang="zh-CN" altLang="en-US" sz="6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kuī  n</a:t>
            </a:r>
            <a:r>
              <a: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è</a:t>
            </a: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  p</a:t>
            </a:r>
            <a:r>
              <a: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ā</a:t>
            </a: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  p</a:t>
            </a:r>
            <a:r>
              <a: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è</a:t>
            </a: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   s</a:t>
            </a:r>
            <a:r>
              <a: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ā</a:t>
            </a: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   </a:t>
            </a:r>
            <a:r>
              <a: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shà</a:t>
            </a: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endParaRPr lang="zh-CN" altLang="en-US" sz="6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shu</a:t>
            </a:r>
            <a:r>
              <a: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ì </a:t>
            </a: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su</a:t>
            </a:r>
            <a:r>
              <a: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ì </a:t>
            </a: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t</a:t>
            </a:r>
            <a:r>
              <a: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ài </a:t>
            </a: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w</a:t>
            </a:r>
            <a:r>
              <a: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ā</a:t>
            </a: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   </a:t>
            </a:r>
            <a:r>
              <a: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wě</a:t>
            </a:r>
            <a:r>
              <a:rPr lang="zh-CN" altLang="en-US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   </a:t>
            </a:r>
            <a:r>
              <a: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zéi </a:t>
            </a:r>
            <a:endParaRPr lang="zh-CN" altLang="en-US" sz="6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70036" y="4678465"/>
            <a:ext cx="22650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爱心</a:t>
            </a:r>
            <a:endParaRPr lang="zh-CN" altLang="en-US" sz="6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171034" y="4678464"/>
            <a:ext cx="22650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杯子</a:t>
            </a:r>
            <a:endParaRPr lang="zh-CN" altLang="en-US" sz="6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959168" y="4533322"/>
            <a:ext cx="22650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围巾</a:t>
            </a:r>
            <a:endParaRPr lang="zh-CN" altLang="en-US" sz="6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" name="Picture 6" descr="jiankangshipin2_002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236" y="1507968"/>
            <a:ext cx="3457291" cy="2768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959" y="1182949"/>
            <a:ext cx="3046229" cy="3650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28" y="1357226"/>
            <a:ext cx="2351845" cy="330208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87900" y="1037997"/>
            <a:ext cx="2763642" cy="1770742"/>
            <a:chOff x="2187900" y="1037997"/>
            <a:chExt cx="2763642" cy="17707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7900" y="1294633"/>
              <a:ext cx="1736909" cy="1514106"/>
            </a:xfrm>
            <a:prstGeom prst="rect">
              <a:avLst/>
            </a:prstGeom>
          </p:spPr>
        </p:pic>
        <p:sp>
          <p:nvSpPr>
            <p:cNvPr id="4" name="圆角矩形 3"/>
            <p:cNvSpPr/>
            <p:nvPr/>
          </p:nvSpPr>
          <p:spPr>
            <a:xfrm>
              <a:off x="3794182" y="1037997"/>
              <a:ext cx="1157360" cy="78146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a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217209" y="2775288"/>
            <a:ext cx="2763642" cy="1770742"/>
            <a:chOff x="1111673" y="2322286"/>
            <a:chExt cx="2763642" cy="177074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673" y="2578922"/>
              <a:ext cx="1736909" cy="1514106"/>
            </a:xfrm>
            <a:prstGeom prst="rect">
              <a:avLst/>
            </a:prstGeom>
          </p:spPr>
        </p:pic>
        <p:sp>
          <p:nvSpPr>
            <p:cNvPr id="16" name="圆角矩形 15"/>
            <p:cNvSpPr/>
            <p:nvPr/>
          </p:nvSpPr>
          <p:spPr>
            <a:xfrm>
              <a:off x="2717955" y="2322286"/>
              <a:ext cx="1157360" cy="78146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e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87900" y="4546030"/>
            <a:ext cx="2763642" cy="1770742"/>
            <a:chOff x="1111673" y="2322286"/>
            <a:chExt cx="2763642" cy="177074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673" y="2578922"/>
              <a:ext cx="1736909" cy="1514106"/>
            </a:xfrm>
            <a:prstGeom prst="rect">
              <a:avLst/>
            </a:prstGeom>
          </p:spPr>
        </p:pic>
        <p:sp>
          <p:nvSpPr>
            <p:cNvPr id="19" name="圆角矩形 18"/>
            <p:cNvSpPr/>
            <p:nvPr/>
          </p:nvSpPr>
          <p:spPr>
            <a:xfrm>
              <a:off x="2717955" y="2322286"/>
              <a:ext cx="1157360" cy="78146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8285" y="612461"/>
            <a:ext cx="3543885" cy="351763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8723085" y="1514350"/>
            <a:ext cx="11611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err="1" smtClean="0">
                <a:solidFill>
                  <a:srgbClr val="FFFF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endParaRPr lang="zh-CN" altLang="en-US" sz="12000" dirty="0">
              <a:solidFill>
                <a:srgbClr val="FFFF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786479" y="4363060"/>
            <a:ext cx="5697951" cy="139818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254110" y="4306242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ai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29429" y="4298462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ei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976742" y="4298462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ui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1440765" y="2387370"/>
            <a:ext cx="2373724" cy="13981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172829" y="2338381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ai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500915" y="1311635"/>
            <a:ext cx="4354285" cy="139818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808656" y="1282607"/>
            <a:ext cx="4046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a</a:t>
            </a:r>
            <a:r>
              <a:rPr lang="en-US" altLang="zh-CN" sz="8000" dirty="0" err="1" smtClean="0">
                <a:latin typeface="Gadugi" panose="020B0502040204020203" pitchFamily="34" charset="0"/>
                <a:ea typeface="Gadugi" panose="020B0502040204020203" pitchFamily="34" charset="0"/>
              </a:rPr>
              <a:t>+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000" dirty="0" smtClean="0">
                <a:latin typeface="Gadugi" panose="020B0502040204020203" pitchFamily="34" charset="0"/>
                <a:ea typeface="Gadugi" panose="020B0502040204020203" pitchFamily="34" charset="0"/>
              </a:rPr>
              <a:t>→ </a:t>
            </a:r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ai</a:t>
            </a:r>
            <a:r>
              <a:rPr lang="en-US" altLang="zh-CN" sz="8000" dirty="0" smtClean="0">
                <a:latin typeface="Gadugi" panose="020B0502040204020203" pitchFamily="34" charset="0"/>
                <a:ea typeface="Gadugi" panose="020B0502040204020203" pitchFamily="34" charset="0"/>
              </a:rPr>
              <a:t> </a:t>
            </a:r>
            <a:r>
              <a:rPr lang="en-US" altLang="zh-CN" sz="4000" dirty="0" smtClean="0">
                <a:latin typeface="Gadugi" panose="020B0502040204020203" pitchFamily="34" charset="0"/>
                <a:ea typeface="Gadugi" panose="020B0502040204020203" pitchFamily="34" charset="0"/>
              </a:rPr>
              <a:t> </a:t>
            </a:r>
            <a:endParaRPr lang="zh-CN" altLang="en-US" sz="4000" dirty="0">
              <a:latin typeface="Gadugi" panose="020B0502040204020203" pitchFamily="34" charset="0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878" y="3132674"/>
            <a:ext cx="1885724" cy="298691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077" y="2133241"/>
            <a:ext cx="6063983" cy="1478139"/>
            <a:chOff x="471077" y="2133241"/>
            <a:chExt cx="6063983" cy="147813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471077" y="2213200"/>
              <a:ext cx="6063983" cy="139818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70910" y="2133241"/>
              <a:ext cx="532828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āi</a:t>
              </a:r>
              <a:r>
                <a:rPr lang="en-US" altLang="zh-CN" sz="8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1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i  </a:t>
              </a:r>
              <a:r>
                <a:rPr lang="en-US" altLang="zh-CN" sz="80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2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i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ài</a:t>
              </a:r>
              <a:endParaRPr lang="zh-CN" altLang="en-US" sz="80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245721" y="1401588"/>
            <a:ext cx="4060908" cy="4418641"/>
          </a:xfrm>
          <a:prstGeom prst="roundRect">
            <a:avLst/>
          </a:prstGeom>
          <a:noFill/>
          <a:ln w="25400" cmpd="dbl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50000"/>
              </a:lnSpc>
            </a:pP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ai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的四声调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āi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āi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āi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挨得近，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ái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ái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ái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挨饿了，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ǎi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ǎi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ǎi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矮个子，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ài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ài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ài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爱学习。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136" y="3814773"/>
            <a:ext cx="2963863" cy="245131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63779" y="2132769"/>
            <a:ext cx="6063983" cy="1478139"/>
            <a:chOff x="471077" y="2133241"/>
            <a:chExt cx="6063983" cy="147813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471077" y="2213200"/>
              <a:ext cx="6063983" cy="139818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970910" y="2133241"/>
              <a:ext cx="532828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āi</a:t>
              </a:r>
              <a:r>
                <a:rPr lang="en-US" altLang="zh-CN" sz="8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á</a:t>
              </a:r>
              <a:r>
                <a:rPr lang="en-US" altLang="zh-CN" sz="8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i</a:t>
              </a:r>
              <a:r>
                <a:rPr lang="en-US" altLang="zh-CN" sz="8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ǎ</a:t>
              </a:r>
              <a:r>
                <a:rPr lang="en-US" altLang="zh-CN" sz="8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i</a:t>
              </a:r>
              <a:r>
                <a:rPr lang="en-US" altLang="zh-CN" sz="8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ài</a:t>
              </a:r>
              <a:endParaRPr lang="zh-CN" altLang="en-US" sz="80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245721" y="1401588"/>
            <a:ext cx="4060908" cy="4418641"/>
          </a:xfrm>
          <a:prstGeom prst="roundRect">
            <a:avLst/>
          </a:prstGeom>
          <a:noFill/>
          <a:ln w="25400" cmpd="dbl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50000"/>
              </a:lnSpc>
            </a:pP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ai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的四声调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āi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āi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āi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挨得近，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ái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ái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ái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挨饿了，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ǎi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ǎi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ǎi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矮个子，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ài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ài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ài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爱学习。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136" y="3814773"/>
            <a:ext cx="2963863" cy="245131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40765" y="1273999"/>
            <a:ext cx="6063983" cy="1425080"/>
            <a:chOff x="1440765" y="1273999"/>
            <a:chExt cx="6063983" cy="142508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1440765" y="1300899"/>
              <a:ext cx="6063983" cy="139818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543179" y="1273999"/>
              <a:ext cx="588727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g</a:t>
              </a:r>
              <a:r>
                <a:rPr lang="en-US" altLang="zh-CN" sz="8000" dirty="0">
                  <a:latin typeface="Gadugi" panose="020B0502040204020203" pitchFamily="34" charset="0"/>
                  <a:ea typeface="Gadugi" panose="020B0502040204020203" pitchFamily="34" charset="0"/>
                </a:rPr>
                <a:t>-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āi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4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→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g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āi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56546" y="4578326"/>
            <a:ext cx="6248202" cy="1472851"/>
            <a:chOff x="1256546" y="4578326"/>
            <a:chExt cx="6248202" cy="147285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1440765" y="4652997"/>
              <a:ext cx="6063983" cy="139818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256546" y="4578326"/>
              <a:ext cx="608024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t</a:t>
              </a:r>
              <a:r>
                <a:rPr lang="en-US" altLang="zh-CN" sz="80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1i</a:t>
              </a:r>
              <a:r>
                <a:rPr lang="en-US" altLang="zh-CN" sz="8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k</a:t>
              </a:r>
              <a:r>
                <a:rPr lang="en-US" altLang="zh-CN" sz="80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āi</a:t>
              </a:r>
              <a:r>
                <a:rPr lang="en-US" altLang="zh-CN" sz="8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c</a:t>
              </a:r>
              <a:r>
                <a:rPr lang="en-US" altLang="zh-CN" sz="80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āi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287657" y="1233077"/>
            <a:ext cx="3513320" cy="1453589"/>
            <a:chOff x="8287657" y="1233077"/>
            <a:chExt cx="3513320" cy="145358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8287657" y="1288486"/>
              <a:ext cx="3513320" cy="1398180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8844727" y="1233077"/>
              <a:ext cx="264322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hu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ài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287657" y="2875307"/>
            <a:ext cx="3513320" cy="1572393"/>
            <a:chOff x="8287657" y="2875307"/>
            <a:chExt cx="3513320" cy="157239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8287657" y="3049520"/>
              <a:ext cx="3513320" cy="1398180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8884601" y="2875307"/>
              <a:ext cx="29163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ku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ài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56545" y="2860489"/>
            <a:ext cx="6432422" cy="1514639"/>
            <a:chOff x="1256545" y="2860489"/>
            <a:chExt cx="6432422" cy="151463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1440765" y="2976948"/>
              <a:ext cx="6063983" cy="139818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256545" y="2860489"/>
              <a:ext cx="64324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g</a:t>
              </a:r>
              <a:r>
                <a:rPr lang="en-US" altLang="zh-CN" sz="8000" dirty="0" smtClean="0">
                  <a:latin typeface="Gadugi" panose="020B0502040204020203" pitchFamily="34" charset="0"/>
                  <a:ea typeface="Gadugi" panose="020B0502040204020203" pitchFamily="34" charset="0"/>
                </a:rPr>
                <a:t>-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u</a:t>
              </a:r>
              <a:r>
                <a:rPr lang="en-US" altLang="zh-CN" sz="8000" dirty="0">
                  <a:latin typeface="Gadugi" panose="020B0502040204020203" pitchFamily="34" charset="0"/>
                  <a:ea typeface="Gadugi" panose="020B0502040204020203" pitchFamily="34" charset="0"/>
                </a:rPr>
                <a:t>-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āi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4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→</a:t>
              </a:r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g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āi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3574" y="4621913"/>
            <a:ext cx="1905741" cy="141015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70823" y="1210442"/>
            <a:ext cx="3858789" cy="1398180"/>
            <a:chOff x="6070823" y="1210442"/>
            <a:chExt cx="3858789" cy="139818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6070823" y="1210442"/>
              <a:ext cx="3820152" cy="139818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089526" y="1210442"/>
              <a:ext cx="384008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b</a:t>
              </a:r>
              <a:r>
                <a:rPr lang="en-US" altLang="zh-CN" sz="80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1i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c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ài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70823" y="2823657"/>
            <a:ext cx="3820152" cy="1425080"/>
            <a:chOff x="6070823" y="2823657"/>
            <a:chExt cx="3820152" cy="142508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6070823" y="2850557"/>
              <a:ext cx="3820152" cy="139818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6121721" y="2823657"/>
              <a:ext cx="367910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c</a:t>
              </a:r>
              <a:r>
                <a:rPr lang="en-US" altLang="zh-CN" sz="80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2i 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qí</a:t>
              </a:r>
              <a:endParaRPr lang="zh-CN" altLang="en-US" sz="80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70823" y="4358183"/>
            <a:ext cx="4708793" cy="1454108"/>
            <a:chOff x="6070823" y="4358183"/>
            <a:chExt cx="4708793" cy="145410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" r="-1"/>
            <a:stretch>
              <a:fillRect/>
            </a:stretch>
          </p:blipFill>
          <p:spPr>
            <a:xfrm>
              <a:off x="6070823" y="4414111"/>
              <a:ext cx="3820152" cy="139818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121721" y="4358183"/>
              <a:ext cx="465789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d</a:t>
              </a:r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ài</a:t>
              </a:r>
              <a:r>
                <a:rPr lang="en-US" altLang="zh-CN" sz="80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8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shǔ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2704" y="581230"/>
            <a:ext cx="2652723" cy="19707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047" y="2852997"/>
            <a:ext cx="2214210" cy="13438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1390" y="4358183"/>
            <a:ext cx="1371581" cy="179667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1379</Words>
  <Application>WPS 演示</Application>
  <PresentationFormat>自定义</PresentationFormat>
  <Paragraphs>250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GB Pinyinok-B</vt:lpstr>
      <vt:lpstr>Gadugi</vt:lpstr>
      <vt:lpstr>楷体</vt:lpstr>
      <vt:lpstr>Calibri</vt:lpstr>
      <vt:lpstr>Arial Unicode MS</vt:lpstr>
      <vt:lpstr>Calibri Light</vt:lpstr>
      <vt:lpstr>Arial Rounded MT Bold</vt:lpstr>
      <vt:lpstr>Times New Roman</vt:lpstr>
      <vt:lpstr>华文细黑</vt:lpstr>
      <vt:lpstr>Vrinda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cp:lastPrinted>2018-04-06T08:03:00Z</cp:lastPrinted>
  <dcterms:created xsi:type="dcterms:W3CDTF">2016-02-25T11:28:00Z</dcterms:created>
  <dcterms:modified xsi:type="dcterms:W3CDTF">2018-07-06T00:54:28Z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