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0"/>
  </p:handoutMasterIdLst>
  <p:sldIdLst>
    <p:sldId id="636" r:id="rId3"/>
    <p:sldId id="797" r:id="rId5"/>
    <p:sldId id="898" r:id="rId6"/>
    <p:sldId id="900" r:id="rId7"/>
    <p:sldId id="798" r:id="rId8"/>
    <p:sldId id="638" r:id="rId9"/>
    <p:sldId id="693" r:id="rId10"/>
    <p:sldId id="800" r:id="rId11"/>
    <p:sldId id="791" r:id="rId12"/>
    <p:sldId id="796" r:id="rId13"/>
    <p:sldId id="910" r:id="rId14"/>
    <p:sldId id="911" r:id="rId15"/>
    <p:sldId id="912" r:id="rId16"/>
    <p:sldId id="913" r:id="rId17"/>
    <p:sldId id="914" r:id="rId18"/>
    <p:sldId id="915" r:id="rId19"/>
    <p:sldId id="916" r:id="rId20"/>
    <p:sldId id="917" r:id="rId21"/>
    <p:sldId id="918" r:id="rId22"/>
    <p:sldId id="919" r:id="rId23"/>
    <p:sldId id="920" r:id="rId24"/>
    <p:sldId id="921" r:id="rId25"/>
    <p:sldId id="922" r:id="rId26"/>
    <p:sldId id="923" r:id="rId27"/>
    <p:sldId id="924" r:id="rId28"/>
    <p:sldId id="1036" r:id="rId29"/>
  </p:sldIdLst>
  <p:sldSz cx="11520170" cy="6480175"/>
  <p:notesSz cx="6735445" cy="9865995"/>
  <p:defaultTextStyle>
    <a:defPPr>
      <a:defRPr lang="zh-CN"/>
    </a:defPPr>
    <a:lvl1pPr marL="0" algn="l" defTabSz="808355" rtl="0" eaLnBrk="1" latinLnBrk="0" hangingPunct="1">
      <a:defRPr sz="1570" kern="1200">
        <a:solidFill>
          <a:schemeClr val="tx1"/>
        </a:solidFill>
        <a:latin typeface="+mn-lt"/>
        <a:ea typeface="+mn-ea"/>
        <a:cs typeface="+mn-cs"/>
      </a:defRPr>
    </a:lvl1pPr>
    <a:lvl2pPr marL="404495" algn="l" defTabSz="808355" rtl="0" eaLnBrk="1" latinLnBrk="0" hangingPunct="1">
      <a:defRPr sz="1570" kern="1200">
        <a:solidFill>
          <a:schemeClr val="tx1"/>
        </a:solidFill>
        <a:latin typeface="+mn-lt"/>
        <a:ea typeface="+mn-ea"/>
        <a:cs typeface="+mn-cs"/>
      </a:defRPr>
    </a:lvl2pPr>
    <a:lvl3pPr marL="808355" algn="l" defTabSz="808355" rtl="0" eaLnBrk="1" latinLnBrk="0" hangingPunct="1">
      <a:defRPr sz="1570" kern="1200">
        <a:solidFill>
          <a:schemeClr val="tx1"/>
        </a:solidFill>
        <a:latin typeface="+mn-lt"/>
        <a:ea typeface="+mn-ea"/>
        <a:cs typeface="+mn-cs"/>
      </a:defRPr>
    </a:lvl3pPr>
    <a:lvl4pPr marL="1212850" algn="l" defTabSz="808355" rtl="0" eaLnBrk="1" latinLnBrk="0" hangingPunct="1">
      <a:defRPr sz="1570" kern="1200">
        <a:solidFill>
          <a:schemeClr val="tx1"/>
        </a:solidFill>
        <a:latin typeface="+mn-lt"/>
        <a:ea typeface="+mn-ea"/>
        <a:cs typeface="+mn-cs"/>
      </a:defRPr>
    </a:lvl4pPr>
    <a:lvl5pPr marL="1616710" algn="l" defTabSz="808355" rtl="0" eaLnBrk="1" latinLnBrk="0" hangingPunct="1">
      <a:defRPr sz="1570" kern="1200">
        <a:solidFill>
          <a:schemeClr val="tx1"/>
        </a:solidFill>
        <a:latin typeface="+mn-lt"/>
        <a:ea typeface="+mn-ea"/>
        <a:cs typeface="+mn-cs"/>
      </a:defRPr>
    </a:lvl5pPr>
    <a:lvl6pPr marL="2021205" algn="l" defTabSz="808355" rtl="0" eaLnBrk="1" latinLnBrk="0" hangingPunct="1">
      <a:defRPr sz="1570" kern="1200">
        <a:solidFill>
          <a:schemeClr val="tx1"/>
        </a:solidFill>
        <a:latin typeface="+mn-lt"/>
        <a:ea typeface="+mn-ea"/>
        <a:cs typeface="+mn-cs"/>
      </a:defRPr>
    </a:lvl6pPr>
    <a:lvl7pPr marL="2425065" algn="l" defTabSz="808355" rtl="0" eaLnBrk="1" latinLnBrk="0" hangingPunct="1">
      <a:defRPr sz="1570" kern="1200">
        <a:solidFill>
          <a:schemeClr val="tx1"/>
        </a:solidFill>
        <a:latin typeface="+mn-lt"/>
        <a:ea typeface="+mn-ea"/>
        <a:cs typeface="+mn-cs"/>
      </a:defRPr>
    </a:lvl7pPr>
    <a:lvl8pPr marL="2829560" algn="l" defTabSz="808355" rtl="0" eaLnBrk="1" latinLnBrk="0" hangingPunct="1">
      <a:defRPr sz="1570" kern="1200">
        <a:solidFill>
          <a:schemeClr val="tx1"/>
        </a:solidFill>
        <a:latin typeface="+mn-lt"/>
        <a:ea typeface="+mn-ea"/>
        <a:cs typeface="+mn-cs"/>
      </a:defRPr>
    </a:lvl8pPr>
    <a:lvl9pPr marL="3234055" algn="l" defTabSz="808355" rtl="0" eaLnBrk="1" latinLnBrk="0" hangingPunct="1">
      <a:defRPr sz="157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598DC"/>
    <a:srgbClr val="E7545E"/>
    <a:srgbClr val="3E8BC0"/>
    <a:srgbClr val="77AED3"/>
    <a:srgbClr val="D1766C"/>
    <a:srgbClr val="5B9BD5"/>
    <a:srgbClr val="C9584B"/>
    <a:srgbClr val="5299C7"/>
    <a:srgbClr val="1876A5"/>
    <a:srgbClr val="DB78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0136" autoAdjust="0"/>
    <p:restoredTop sz="94533" autoAdjust="0"/>
  </p:normalViewPr>
  <p:slideViewPr>
    <p:cSldViewPr snapToGrid="0">
      <p:cViewPr>
        <p:scale>
          <a:sx n="80" d="100"/>
          <a:sy n="80" d="100"/>
        </p:scale>
        <p:origin x="228" y="618"/>
      </p:cViewPr>
      <p:guideLst>
        <p:guide orient="horz" pos="3534"/>
        <p:guide orient="horz" pos="2606"/>
        <p:guide orient="horz" pos="3584"/>
        <p:guide orient="horz" pos="2540"/>
        <p:guide orient="horz" pos="1599"/>
        <p:guide pos="468"/>
        <p:guide pos="6805"/>
        <p:guide pos="5264"/>
        <p:guide pos="5198"/>
        <p:guide pos="2009"/>
        <p:guide pos="2085"/>
        <p:guide pos="6425"/>
        <p:guide pos="386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handoutMaster" Target="handoutMasters/handoutMaster1.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19413" cy="493713"/>
          </a:xfrm>
          <a:prstGeom prst="rect">
            <a:avLst/>
          </a:prstGeom>
        </p:spPr>
        <p:txBody>
          <a:bodyPr vert="horz" lIns="91440" tIns="45720" rIns="91440" bIns="45720" rtlCol="0"/>
          <a:lstStyle>
            <a:lvl1pPr algn="l">
              <a:defRPr sz="1200"/>
            </a:lvl1pPr>
          </a:lstStyle>
          <a:p>
            <a:endParaRPr lang="zh-CN" altLang="en-US" dirty="0">
              <a:ea typeface="微软雅黑" panose="020B0503020204020204" pitchFamily="34" charset="-122"/>
            </a:endParaRPr>
          </a:p>
        </p:txBody>
      </p:sp>
      <p:sp>
        <p:nvSpPr>
          <p:cNvPr id="3" name="日期占位符 2"/>
          <p:cNvSpPr>
            <a:spLocks noGrp="1"/>
          </p:cNvSpPr>
          <p:nvPr>
            <p:ph type="dt" sz="quarter" idx="1"/>
          </p:nvPr>
        </p:nvSpPr>
        <p:spPr>
          <a:xfrm>
            <a:off x="3814763" y="0"/>
            <a:ext cx="2919412" cy="493713"/>
          </a:xfrm>
          <a:prstGeom prst="rect">
            <a:avLst/>
          </a:prstGeom>
        </p:spPr>
        <p:txBody>
          <a:bodyPr vert="horz" lIns="91440" tIns="45720" rIns="91440" bIns="45720" rtlCol="0"/>
          <a:lstStyle>
            <a:lvl1pPr algn="r">
              <a:defRPr sz="1200"/>
            </a:lvl1pPr>
          </a:lstStyle>
          <a:p>
            <a:fld id="{41259A7C-CD13-4E4D-AF3D-69422B022AA8}" type="datetimeFigureOut">
              <a:rPr lang="zh-CN" altLang="en-US" smtClean="0">
                <a:ea typeface="微软雅黑" panose="020B0503020204020204" pitchFamily="34" charset="-122"/>
              </a:rPr>
            </a:fld>
            <a:endParaRPr lang="zh-CN" altLang="en-US" dirty="0">
              <a:ea typeface="微软雅黑" panose="020B0503020204020204" pitchFamily="34" charset="-122"/>
            </a:endParaRPr>
          </a:p>
        </p:txBody>
      </p:sp>
      <p:sp>
        <p:nvSpPr>
          <p:cNvPr id="4" name="页脚占位符 3"/>
          <p:cNvSpPr>
            <a:spLocks noGrp="1"/>
          </p:cNvSpPr>
          <p:nvPr>
            <p:ph type="ftr" sz="quarter" idx="2"/>
          </p:nvPr>
        </p:nvSpPr>
        <p:spPr>
          <a:xfrm>
            <a:off x="0" y="9371013"/>
            <a:ext cx="2919413" cy="493712"/>
          </a:xfrm>
          <a:prstGeom prst="rect">
            <a:avLst/>
          </a:prstGeom>
        </p:spPr>
        <p:txBody>
          <a:bodyPr vert="horz" lIns="91440" tIns="45720" rIns="91440" bIns="45720" rtlCol="0" anchor="b"/>
          <a:lstStyle>
            <a:lvl1pPr algn="l">
              <a:defRPr sz="1200"/>
            </a:lvl1pPr>
          </a:lstStyle>
          <a:p>
            <a:endParaRPr lang="zh-CN" altLang="en-US" dirty="0">
              <a:ea typeface="微软雅黑" panose="020B0503020204020204" pitchFamily="34" charset="-122"/>
            </a:endParaRPr>
          </a:p>
        </p:txBody>
      </p:sp>
      <p:sp>
        <p:nvSpPr>
          <p:cNvPr id="5" name="灯片编号占位符 4"/>
          <p:cNvSpPr>
            <a:spLocks noGrp="1"/>
          </p:cNvSpPr>
          <p:nvPr>
            <p:ph type="sldNum" sz="quarter" idx="3"/>
          </p:nvPr>
        </p:nvSpPr>
        <p:spPr>
          <a:xfrm>
            <a:off x="3814763" y="9371013"/>
            <a:ext cx="2919412" cy="493712"/>
          </a:xfrm>
          <a:prstGeom prst="rect">
            <a:avLst/>
          </a:prstGeom>
        </p:spPr>
        <p:txBody>
          <a:bodyPr vert="horz" lIns="91440" tIns="45720" rIns="91440" bIns="45720" rtlCol="0" anchor="b"/>
          <a:lstStyle>
            <a:lvl1pPr algn="r">
              <a:defRPr sz="1200"/>
            </a:lvl1pPr>
          </a:lstStyle>
          <a:p>
            <a:fld id="{D5D832AF-3137-4B9B-BB02-45C41207D9C6}" type="slidenum">
              <a:rPr lang="zh-CN" altLang="en-US" smtClean="0">
                <a:ea typeface="微软雅黑" panose="020B0503020204020204" pitchFamily="34" charset="-122"/>
              </a:rPr>
            </a:fld>
            <a:endParaRPr lang="zh-CN" altLang="en-US" dirty="0">
              <a:ea typeface="微软雅黑"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ea typeface="微软雅黑" panose="020B0503020204020204" pitchFamily="34" charset="-122"/>
              </a:defRPr>
            </a:lvl1pPr>
          </a:lstStyle>
          <a:p>
            <a:fld id="{370BD5FB-8F22-410E-8E87-E2F8CB96E6E9}"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409575" y="1233488"/>
            <a:ext cx="5916613" cy="3328987"/>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ea typeface="微软雅黑" panose="020B0503020204020204" pitchFamily="34" charset="-122"/>
              </a:defRPr>
            </a:lvl1pPr>
          </a:lstStyle>
          <a:p>
            <a:fld id="{F85F8BF5-2883-43B4-9EB7-2539B32287BE}"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1194435" rtl="0" eaLnBrk="1" latinLnBrk="0" hangingPunct="1">
      <a:defRPr sz="1570" kern="1200">
        <a:solidFill>
          <a:schemeClr val="tx1"/>
        </a:solidFill>
        <a:latin typeface="+mn-lt"/>
        <a:ea typeface="微软雅黑" panose="020B0503020204020204" pitchFamily="34" charset="-122"/>
        <a:cs typeface="+mn-cs"/>
      </a:defRPr>
    </a:lvl1pPr>
    <a:lvl2pPr marL="597535" algn="l" defTabSz="1194435" rtl="0" eaLnBrk="1" latinLnBrk="0" hangingPunct="1">
      <a:defRPr sz="1570" kern="1200">
        <a:solidFill>
          <a:schemeClr val="tx1"/>
        </a:solidFill>
        <a:latin typeface="+mn-lt"/>
        <a:ea typeface="微软雅黑" panose="020B0503020204020204" pitchFamily="34" charset="-122"/>
        <a:cs typeface="+mn-cs"/>
      </a:defRPr>
    </a:lvl2pPr>
    <a:lvl3pPr marL="1195070" algn="l" defTabSz="1194435" rtl="0" eaLnBrk="1" latinLnBrk="0" hangingPunct="1">
      <a:defRPr sz="1570" kern="1200">
        <a:solidFill>
          <a:schemeClr val="tx1"/>
        </a:solidFill>
        <a:latin typeface="+mn-lt"/>
        <a:ea typeface="微软雅黑" panose="020B0503020204020204" pitchFamily="34" charset="-122"/>
        <a:cs typeface="+mn-cs"/>
      </a:defRPr>
    </a:lvl3pPr>
    <a:lvl4pPr marL="1792605" algn="l" defTabSz="1194435" rtl="0" eaLnBrk="1" latinLnBrk="0" hangingPunct="1">
      <a:defRPr sz="1570" kern="1200">
        <a:solidFill>
          <a:schemeClr val="tx1"/>
        </a:solidFill>
        <a:latin typeface="+mn-lt"/>
        <a:ea typeface="微软雅黑" panose="020B0503020204020204" pitchFamily="34" charset="-122"/>
        <a:cs typeface="+mn-cs"/>
      </a:defRPr>
    </a:lvl4pPr>
    <a:lvl5pPr marL="2390140" algn="l" defTabSz="1194435" rtl="0" eaLnBrk="1" latinLnBrk="0" hangingPunct="1">
      <a:defRPr sz="1570" kern="1200">
        <a:solidFill>
          <a:schemeClr val="tx1"/>
        </a:solidFill>
        <a:latin typeface="+mn-lt"/>
        <a:ea typeface="微软雅黑" panose="020B0503020204020204" pitchFamily="34" charset="-122"/>
        <a:cs typeface="+mn-cs"/>
      </a:defRPr>
    </a:lvl5pPr>
    <a:lvl6pPr marL="2987675" algn="l" defTabSz="1194435" rtl="0" eaLnBrk="1" latinLnBrk="0" hangingPunct="1">
      <a:defRPr sz="1570" kern="1200">
        <a:solidFill>
          <a:schemeClr val="tx1"/>
        </a:solidFill>
        <a:latin typeface="+mn-lt"/>
        <a:ea typeface="+mn-ea"/>
        <a:cs typeface="+mn-cs"/>
      </a:defRPr>
    </a:lvl6pPr>
    <a:lvl7pPr marL="3585210" algn="l" defTabSz="1194435" rtl="0" eaLnBrk="1" latinLnBrk="0" hangingPunct="1">
      <a:defRPr sz="1570" kern="1200">
        <a:solidFill>
          <a:schemeClr val="tx1"/>
        </a:solidFill>
        <a:latin typeface="+mn-lt"/>
        <a:ea typeface="+mn-ea"/>
        <a:cs typeface="+mn-cs"/>
      </a:defRPr>
    </a:lvl7pPr>
    <a:lvl8pPr marL="4182745" algn="l" defTabSz="1194435" rtl="0" eaLnBrk="1" latinLnBrk="0" hangingPunct="1">
      <a:defRPr sz="1570" kern="1200">
        <a:solidFill>
          <a:schemeClr val="tx1"/>
        </a:solidFill>
        <a:latin typeface="+mn-lt"/>
        <a:ea typeface="+mn-ea"/>
        <a:cs typeface="+mn-cs"/>
      </a:defRPr>
    </a:lvl8pPr>
    <a:lvl9pPr marL="4780280" algn="l" defTabSz="1194435" rtl="0" eaLnBrk="1" latinLnBrk="0" hangingPunct="1">
      <a:defRPr sz="157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38A8A8-26CF-4FFB-9F83-9D79A350496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38A8A8-26CF-4FFB-9F83-9D79A350496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440061" y="1060529"/>
            <a:ext cx="8640366" cy="2256061"/>
          </a:xfrm>
        </p:spPr>
        <p:txBody>
          <a:bodyPr anchor="b"/>
          <a:lstStyle>
            <a:lvl1pPr algn="ctr">
              <a:defRPr sz="5670"/>
            </a:lvl1pPr>
          </a:lstStyle>
          <a:p>
            <a:r>
              <a:rPr lang="zh-CN" altLang="en-US"/>
              <a:t>单击此处编辑母版标题样式</a:t>
            </a:r>
            <a:endParaRPr lang="en-US" dirty="0"/>
          </a:p>
        </p:txBody>
      </p:sp>
      <p:sp>
        <p:nvSpPr>
          <p:cNvPr id="3" name="Subtitle 2"/>
          <p:cNvSpPr>
            <a:spLocks noGrp="1"/>
          </p:cNvSpPr>
          <p:nvPr>
            <p:ph type="subTitle" idx="1"/>
          </p:nvPr>
        </p:nvSpPr>
        <p:spPr>
          <a:xfrm>
            <a:off x="1440061" y="3403592"/>
            <a:ext cx="8640366" cy="1564542"/>
          </a:xfrm>
        </p:spPr>
        <p:txBody>
          <a:bodyPr/>
          <a:lstStyle>
            <a:lvl1pPr marL="0" indent="0" algn="ctr">
              <a:buNone/>
              <a:defRPr sz="2270"/>
            </a:lvl1pPr>
            <a:lvl2pPr marL="431800" indent="0" algn="ctr">
              <a:buNone/>
              <a:defRPr sz="1890"/>
            </a:lvl2pPr>
            <a:lvl3pPr marL="864235" indent="0" algn="ctr">
              <a:buNone/>
              <a:defRPr sz="1700"/>
            </a:lvl3pPr>
            <a:lvl4pPr marL="1296035" indent="0" algn="ctr">
              <a:buNone/>
              <a:defRPr sz="1510"/>
            </a:lvl4pPr>
            <a:lvl5pPr marL="1727835" indent="0" algn="ctr">
              <a:buNone/>
              <a:defRPr sz="1510"/>
            </a:lvl5pPr>
            <a:lvl6pPr marL="2160270" indent="0" algn="ctr">
              <a:buNone/>
              <a:defRPr sz="1510"/>
            </a:lvl6pPr>
            <a:lvl7pPr marL="2592070" indent="0" algn="ctr">
              <a:buNone/>
              <a:defRPr sz="1510"/>
            </a:lvl7pPr>
            <a:lvl8pPr marL="3023870" indent="0" algn="ctr">
              <a:buNone/>
              <a:defRPr sz="1510"/>
            </a:lvl8pPr>
            <a:lvl9pPr marL="3456305" indent="0" algn="ctr">
              <a:buNone/>
              <a:defRPr sz="151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5" name="Footer Placeholder 4"/>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6" name="Slide Number Placeholder 5"/>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5" name="Footer Placeholder 4"/>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6" name="Slide Number Placeholder 5"/>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244349" y="345009"/>
            <a:ext cx="2484105" cy="549164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792033" y="345009"/>
            <a:ext cx="7308310" cy="5491649"/>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5" name="Footer Placeholder 4"/>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6" name="Slide Number Placeholder 5"/>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smtClean="0"/>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fld>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5" name="Footer Placeholder 4"/>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6" name="Slide Number Placeholder 5"/>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786033" y="1615545"/>
            <a:ext cx="9936421" cy="2695572"/>
          </a:xfrm>
        </p:spPr>
        <p:txBody>
          <a:bodyPr anchor="b"/>
          <a:lstStyle>
            <a:lvl1pPr>
              <a:defRPr sz="5670"/>
            </a:lvl1pPr>
          </a:lstStyle>
          <a:p>
            <a:r>
              <a:rPr lang="zh-CN" altLang="en-US"/>
              <a:t>单击此处编辑母版标题样式</a:t>
            </a:r>
            <a:endParaRPr lang="en-US" dirty="0"/>
          </a:p>
        </p:txBody>
      </p:sp>
      <p:sp>
        <p:nvSpPr>
          <p:cNvPr id="3" name="Text Placeholder 2"/>
          <p:cNvSpPr>
            <a:spLocks noGrp="1"/>
          </p:cNvSpPr>
          <p:nvPr>
            <p:ph type="body" idx="1"/>
          </p:nvPr>
        </p:nvSpPr>
        <p:spPr>
          <a:xfrm>
            <a:off x="786033" y="4336618"/>
            <a:ext cx="9936421" cy="1417538"/>
          </a:xfrm>
        </p:spPr>
        <p:txBody>
          <a:bodyPr/>
          <a:lstStyle>
            <a:lvl1pPr marL="0" indent="0">
              <a:buNone/>
              <a:defRPr sz="2270">
                <a:solidFill>
                  <a:schemeClr val="tx1">
                    <a:tint val="75000"/>
                  </a:schemeClr>
                </a:solidFill>
              </a:defRPr>
            </a:lvl1pPr>
            <a:lvl2pPr marL="431800" indent="0">
              <a:buNone/>
              <a:defRPr sz="1890">
                <a:solidFill>
                  <a:schemeClr val="tx1">
                    <a:tint val="75000"/>
                  </a:schemeClr>
                </a:solidFill>
              </a:defRPr>
            </a:lvl2pPr>
            <a:lvl3pPr marL="864235" indent="0">
              <a:buNone/>
              <a:defRPr sz="1700">
                <a:solidFill>
                  <a:schemeClr val="tx1">
                    <a:tint val="75000"/>
                  </a:schemeClr>
                </a:solidFill>
              </a:defRPr>
            </a:lvl3pPr>
            <a:lvl4pPr marL="1296035" indent="0">
              <a:buNone/>
              <a:defRPr sz="1510">
                <a:solidFill>
                  <a:schemeClr val="tx1">
                    <a:tint val="75000"/>
                  </a:schemeClr>
                </a:solidFill>
              </a:defRPr>
            </a:lvl4pPr>
            <a:lvl5pPr marL="1727835" indent="0">
              <a:buNone/>
              <a:defRPr sz="1510">
                <a:solidFill>
                  <a:schemeClr val="tx1">
                    <a:tint val="75000"/>
                  </a:schemeClr>
                </a:solidFill>
              </a:defRPr>
            </a:lvl5pPr>
            <a:lvl6pPr marL="2160270" indent="0">
              <a:buNone/>
              <a:defRPr sz="1510">
                <a:solidFill>
                  <a:schemeClr val="tx1">
                    <a:tint val="75000"/>
                  </a:schemeClr>
                </a:solidFill>
              </a:defRPr>
            </a:lvl6pPr>
            <a:lvl7pPr marL="2592070" indent="0">
              <a:buNone/>
              <a:defRPr sz="1510">
                <a:solidFill>
                  <a:schemeClr val="tx1">
                    <a:tint val="75000"/>
                  </a:schemeClr>
                </a:solidFill>
              </a:defRPr>
            </a:lvl7pPr>
            <a:lvl8pPr marL="3023870" indent="0">
              <a:buNone/>
              <a:defRPr sz="1510">
                <a:solidFill>
                  <a:schemeClr val="tx1">
                    <a:tint val="75000"/>
                  </a:schemeClr>
                </a:solidFill>
              </a:defRPr>
            </a:lvl8pPr>
            <a:lvl9pPr marL="3456305" indent="0">
              <a:buNone/>
              <a:defRPr sz="151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5" name="Footer Placeholder 4"/>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6" name="Slide Number Placeholder 5"/>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792034" y="1725046"/>
            <a:ext cx="4896207" cy="4111612"/>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p:nvPr>
        </p:nvSpPr>
        <p:spPr>
          <a:xfrm>
            <a:off x="5832247" y="1725046"/>
            <a:ext cx="4896207" cy="4111612"/>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4"/>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6" name="Footer Placeholder 5"/>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7" name="Slide Number Placeholder 6"/>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793534" y="345010"/>
            <a:ext cx="9936421" cy="1252534"/>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793535" y="1588543"/>
            <a:ext cx="4873706" cy="778521"/>
          </a:xfrm>
        </p:spPr>
        <p:txBody>
          <a:bodyPr anchor="b"/>
          <a:lstStyle>
            <a:lvl1pPr marL="0" indent="0">
              <a:buNone/>
              <a:defRPr sz="2270" b="1"/>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793535" y="2367064"/>
            <a:ext cx="4873706" cy="348159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p:nvPr>
        </p:nvSpPr>
        <p:spPr>
          <a:xfrm>
            <a:off x="5832247" y="1588543"/>
            <a:ext cx="4897708" cy="778521"/>
          </a:xfrm>
        </p:spPr>
        <p:txBody>
          <a:bodyPr anchor="b"/>
          <a:lstStyle>
            <a:lvl1pPr marL="0" indent="0">
              <a:buNone/>
              <a:defRPr sz="2270" b="1"/>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5832247" y="2367064"/>
            <a:ext cx="4897708" cy="348159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6"/>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8" name="Footer Placeholder 7"/>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9" name="Slide Number Placeholder 8"/>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4" name="Footer Placeholder 3"/>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5" name="Slide Number Placeholder 4"/>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3" name="Footer Placeholder 2"/>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4" name="Slide Number Placeholder 3"/>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793535" y="432012"/>
            <a:ext cx="3715657" cy="1512041"/>
          </a:xfrm>
        </p:spPr>
        <p:txBody>
          <a:bodyPr anchor="b"/>
          <a:lstStyle>
            <a:lvl1pPr>
              <a:defRPr sz="3025"/>
            </a:lvl1pPr>
          </a:lstStyle>
          <a:p>
            <a:r>
              <a:rPr lang="zh-CN" altLang="en-US"/>
              <a:t>单击此处编辑母版标题样式</a:t>
            </a:r>
            <a:endParaRPr lang="en-US" dirty="0"/>
          </a:p>
        </p:txBody>
      </p:sp>
      <p:sp>
        <p:nvSpPr>
          <p:cNvPr id="3" name="Content Placeholder 2"/>
          <p:cNvSpPr>
            <a:spLocks noGrp="1"/>
          </p:cNvSpPr>
          <p:nvPr>
            <p:ph idx="1"/>
          </p:nvPr>
        </p:nvSpPr>
        <p:spPr>
          <a:xfrm>
            <a:off x="4897708" y="933026"/>
            <a:ext cx="5832247" cy="4605124"/>
          </a:xfrm>
        </p:spPr>
        <p:txBody>
          <a:bodyPr/>
          <a:lstStyle>
            <a:lvl1pPr>
              <a:defRPr sz="3025"/>
            </a:lvl1pPr>
            <a:lvl2pPr>
              <a:defRPr sz="2645"/>
            </a:lvl2pPr>
            <a:lvl3pPr>
              <a:defRPr sz="2270"/>
            </a:lvl3pPr>
            <a:lvl4pPr>
              <a:defRPr sz="1890"/>
            </a:lvl4pPr>
            <a:lvl5pPr>
              <a:defRPr sz="1890"/>
            </a:lvl5pPr>
            <a:lvl6pPr>
              <a:defRPr sz="1890"/>
            </a:lvl6pPr>
            <a:lvl7pPr>
              <a:defRPr sz="1890"/>
            </a:lvl7pPr>
            <a:lvl8pPr>
              <a:defRPr sz="1890"/>
            </a:lvl8pPr>
            <a:lvl9pPr>
              <a:defRPr sz="189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p:nvPr>
        </p:nvSpPr>
        <p:spPr>
          <a:xfrm>
            <a:off x="793535" y="1944052"/>
            <a:ext cx="3715657" cy="3601598"/>
          </a:xfrm>
        </p:spPr>
        <p:txBody>
          <a:bodyPr/>
          <a:lstStyle>
            <a:lvl1pPr marL="0" indent="0">
              <a:buNone/>
              <a:defRPr sz="1510"/>
            </a:lvl1pPr>
            <a:lvl2pPr marL="431800" indent="0">
              <a:buNone/>
              <a:defRPr sz="1325"/>
            </a:lvl2pPr>
            <a:lvl3pPr marL="864235" indent="0">
              <a:buNone/>
              <a:defRPr sz="1135"/>
            </a:lvl3pPr>
            <a:lvl4pPr marL="1296035" indent="0">
              <a:buNone/>
              <a:defRPr sz="945"/>
            </a:lvl4pPr>
            <a:lvl5pPr marL="1727835" indent="0">
              <a:buNone/>
              <a:defRPr sz="945"/>
            </a:lvl5pPr>
            <a:lvl6pPr marL="2160270" indent="0">
              <a:buNone/>
              <a:defRPr sz="945"/>
            </a:lvl6pPr>
            <a:lvl7pPr marL="2592070" indent="0">
              <a:buNone/>
              <a:defRPr sz="945"/>
            </a:lvl7pPr>
            <a:lvl8pPr marL="3023870" indent="0">
              <a:buNone/>
              <a:defRPr sz="945"/>
            </a:lvl8pPr>
            <a:lvl9pPr marL="3456305" indent="0">
              <a:buNone/>
              <a:defRPr sz="945"/>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6" name="Footer Placeholder 5"/>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7" name="Slide Number Placeholder 6"/>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793535" y="432012"/>
            <a:ext cx="3715657" cy="1512041"/>
          </a:xfrm>
        </p:spPr>
        <p:txBody>
          <a:bodyPr anchor="b"/>
          <a:lstStyle>
            <a:lvl1pPr>
              <a:defRPr sz="3025"/>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4897708" y="933026"/>
            <a:ext cx="5832247" cy="4605124"/>
          </a:xfrm>
        </p:spPr>
        <p:txBody>
          <a:bodyPr anchor="t"/>
          <a:lstStyle>
            <a:lvl1pPr marL="0" indent="0">
              <a:buNone/>
              <a:defRPr sz="3025"/>
            </a:lvl1pPr>
            <a:lvl2pPr marL="431800" indent="0">
              <a:buNone/>
              <a:defRPr sz="2645"/>
            </a:lvl2pPr>
            <a:lvl3pPr marL="864235" indent="0">
              <a:buNone/>
              <a:defRPr sz="2270"/>
            </a:lvl3pPr>
            <a:lvl4pPr marL="1296035" indent="0">
              <a:buNone/>
              <a:defRPr sz="1890"/>
            </a:lvl4pPr>
            <a:lvl5pPr marL="1727835" indent="0">
              <a:buNone/>
              <a:defRPr sz="1890"/>
            </a:lvl5pPr>
            <a:lvl6pPr marL="2160270" indent="0">
              <a:buNone/>
              <a:defRPr sz="1890"/>
            </a:lvl6pPr>
            <a:lvl7pPr marL="2592070" indent="0">
              <a:buNone/>
              <a:defRPr sz="1890"/>
            </a:lvl7pPr>
            <a:lvl8pPr marL="3023870" indent="0">
              <a:buNone/>
              <a:defRPr sz="1890"/>
            </a:lvl8pPr>
            <a:lvl9pPr marL="3456305" indent="0">
              <a:buNone/>
              <a:defRPr sz="1890"/>
            </a:lvl9pPr>
          </a:lstStyle>
          <a:p>
            <a:r>
              <a:rPr lang="zh-CN" altLang="en-US"/>
              <a:t>单击图标添加图片</a:t>
            </a:r>
            <a:endParaRPr lang="en-US" dirty="0"/>
          </a:p>
        </p:txBody>
      </p:sp>
      <p:sp>
        <p:nvSpPr>
          <p:cNvPr id="4" name="Text Placeholder 3"/>
          <p:cNvSpPr>
            <a:spLocks noGrp="1"/>
          </p:cNvSpPr>
          <p:nvPr>
            <p:ph type="body" sz="half" idx="2"/>
          </p:nvPr>
        </p:nvSpPr>
        <p:spPr>
          <a:xfrm>
            <a:off x="793535" y="1944052"/>
            <a:ext cx="3715657" cy="3601598"/>
          </a:xfrm>
        </p:spPr>
        <p:txBody>
          <a:bodyPr/>
          <a:lstStyle>
            <a:lvl1pPr marL="0" indent="0">
              <a:buNone/>
              <a:defRPr sz="1510"/>
            </a:lvl1pPr>
            <a:lvl2pPr marL="431800" indent="0">
              <a:buNone/>
              <a:defRPr sz="1325"/>
            </a:lvl2pPr>
            <a:lvl3pPr marL="864235" indent="0">
              <a:buNone/>
              <a:defRPr sz="1135"/>
            </a:lvl3pPr>
            <a:lvl4pPr marL="1296035" indent="0">
              <a:buNone/>
              <a:defRPr sz="945"/>
            </a:lvl4pPr>
            <a:lvl5pPr marL="1727835" indent="0">
              <a:buNone/>
              <a:defRPr sz="945"/>
            </a:lvl5pPr>
            <a:lvl6pPr marL="2160270" indent="0">
              <a:buNone/>
              <a:defRPr sz="945"/>
            </a:lvl6pPr>
            <a:lvl7pPr marL="2592070" indent="0">
              <a:buNone/>
              <a:defRPr sz="945"/>
            </a:lvl7pPr>
            <a:lvl8pPr marL="3023870" indent="0">
              <a:buNone/>
              <a:defRPr sz="945"/>
            </a:lvl8pPr>
            <a:lvl9pPr marL="3456305" indent="0">
              <a:buNone/>
              <a:defRPr sz="945"/>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6" name="Footer Placeholder 5"/>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7" name="Slide Number Placeholder 6"/>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92034" y="345010"/>
            <a:ext cx="9936421" cy="1252534"/>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792034" y="1725046"/>
            <a:ext cx="9936421" cy="4111612"/>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dirty="0"/>
          </a:p>
        </p:txBody>
      </p:sp>
      <p:sp>
        <p:nvSpPr>
          <p:cNvPr id="4" name="Date Placeholder 3"/>
          <p:cNvSpPr>
            <a:spLocks noGrp="1"/>
          </p:cNvSpPr>
          <p:nvPr>
            <p:ph type="dt" sz="half" idx="2"/>
          </p:nvPr>
        </p:nvSpPr>
        <p:spPr>
          <a:xfrm>
            <a:off x="792033" y="6006163"/>
            <a:ext cx="2592110" cy="345009"/>
          </a:xfrm>
          <a:prstGeom prst="rect">
            <a:avLst/>
          </a:prstGeom>
        </p:spPr>
        <p:txBody>
          <a:bodyPr vert="horz" lIns="91440" tIns="45720" rIns="91440" bIns="45720" rtlCol="0" anchor="ctr"/>
          <a:lstStyle>
            <a:lvl1pPr algn="l">
              <a:defRPr sz="1135">
                <a:solidFill>
                  <a:schemeClr val="tx1">
                    <a:tint val="75000"/>
                  </a:schemeClr>
                </a:solidFill>
              </a:defRPr>
            </a:lvl1pPr>
          </a:lstStyle>
          <a:p>
            <a:fld id="{C764DE79-268F-4C1A-8933-263129D2AF90}" type="datetimeFigureOut">
              <a:rPr lang="en-US" smtClean="0"/>
            </a:fld>
            <a:endParaRPr lang="en-US" dirty="0"/>
          </a:p>
        </p:txBody>
      </p:sp>
      <p:sp>
        <p:nvSpPr>
          <p:cNvPr id="5" name="Footer Placeholder 4"/>
          <p:cNvSpPr>
            <a:spLocks noGrp="1"/>
          </p:cNvSpPr>
          <p:nvPr>
            <p:ph type="ftr" sz="quarter" idx="3"/>
          </p:nvPr>
        </p:nvSpPr>
        <p:spPr>
          <a:xfrm>
            <a:off x="3816162" y="6006163"/>
            <a:ext cx="3888165" cy="345009"/>
          </a:xfrm>
          <a:prstGeom prst="rect">
            <a:avLst/>
          </a:prstGeom>
        </p:spPr>
        <p:txBody>
          <a:bodyPr vert="horz" lIns="91440" tIns="45720" rIns="91440" bIns="45720" rtlCol="0" anchor="ctr"/>
          <a:lstStyle>
            <a:lvl1pPr algn="ctr">
              <a:defRPr sz="1135">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136345" y="6006163"/>
            <a:ext cx="2592110" cy="345009"/>
          </a:xfrm>
          <a:prstGeom prst="rect">
            <a:avLst/>
          </a:prstGeom>
        </p:spPr>
        <p:txBody>
          <a:bodyPr vert="horz" lIns="91440" tIns="45720" rIns="91440" bIns="45720" rtlCol="0" anchor="ctr"/>
          <a:lstStyle>
            <a:lvl1pPr algn="r">
              <a:defRPr sz="1135">
                <a:solidFill>
                  <a:schemeClr val="tx1">
                    <a:tint val="75000"/>
                  </a:schemeClr>
                </a:solidFill>
              </a:defRPr>
            </a:lvl1pPr>
          </a:lstStyle>
          <a:p>
            <a:fld id="{48F63A3B-78C7-47BE-AE5E-E10140E04643}" type="slidenum">
              <a:rPr lang="en-US" smtClean="0"/>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p14:dur="10" advClick="0"/>
    </mc:Choice>
    <mc:Fallback>
      <p:transition advClick="0"/>
    </mc:Fallback>
  </mc:AlternateContent>
  <p:txStyles>
    <p:titleStyle>
      <a:lvl1pPr algn="l" defTabSz="863600" rtl="0" eaLnBrk="1" latinLnBrk="0" hangingPunct="1">
        <a:lnSpc>
          <a:spcPct val="90000"/>
        </a:lnSpc>
        <a:spcBef>
          <a:spcPct val="0"/>
        </a:spcBef>
        <a:buNone/>
        <a:defRPr sz="4160" kern="1200">
          <a:solidFill>
            <a:schemeClr val="tx1"/>
          </a:solidFill>
          <a:latin typeface="+mj-lt"/>
          <a:ea typeface="微软雅黑" panose="020B0503020204020204" pitchFamily="34" charset="-122"/>
          <a:cs typeface="+mj-cs"/>
        </a:defRPr>
      </a:lvl1pPr>
    </p:titleStyle>
    <p:bodyStyle>
      <a:lvl1pPr marL="215900" indent="-215900" algn="l" defTabSz="863600" rtl="0" eaLnBrk="1" latinLnBrk="0" hangingPunct="1">
        <a:lnSpc>
          <a:spcPct val="90000"/>
        </a:lnSpc>
        <a:spcBef>
          <a:spcPts val="945"/>
        </a:spcBef>
        <a:buFont typeface="Arial" panose="020B0604020202020204" pitchFamily="34" charset="0"/>
        <a:buChar char="•"/>
        <a:defRPr sz="2645" kern="1200">
          <a:solidFill>
            <a:schemeClr val="tx1"/>
          </a:solidFill>
          <a:latin typeface="+mn-lt"/>
          <a:ea typeface="微软雅黑" panose="020B0503020204020204" pitchFamily="34" charset="-122"/>
          <a:cs typeface="+mn-cs"/>
        </a:defRPr>
      </a:lvl1pPr>
      <a:lvl2pPr marL="647700" indent="-215900" algn="l" defTabSz="863600" rtl="0" eaLnBrk="1" latinLnBrk="0" hangingPunct="1">
        <a:lnSpc>
          <a:spcPct val="90000"/>
        </a:lnSpc>
        <a:spcBef>
          <a:spcPts val="470"/>
        </a:spcBef>
        <a:buFont typeface="Arial" panose="020B0604020202020204" pitchFamily="34" charset="0"/>
        <a:buChar char="•"/>
        <a:defRPr sz="2270" kern="1200">
          <a:solidFill>
            <a:schemeClr val="tx1"/>
          </a:solidFill>
          <a:latin typeface="+mn-lt"/>
          <a:ea typeface="微软雅黑" panose="020B0503020204020204" pitchFamily="34" charset="-122"/>
          <a:cs typeface="+mn-cs"/>
        </a:defRPr>
      </a:lvl2pPr>
      <a:lvl3pPr marL="1080135" indent="-215900" algn="l" defTabSz="863600" rtl="0" eaLnBrk="1" latinLnBrk="0" hangingPunct="1">
        <a:lnSpc>
          <a:spcPct val="90000"/>
        </a:lnSpc>
        <a:spcBef>
          <a:spcPts val="470"/>
        </a:spcBef>
        <a:buFont typeface="Arial" panose="020B0604020202020204" pitchFamily="34" charset="0"/>
        <a:buChar char="•"/>
        <a:defRPr sz="1890" kern="1200">
          <a:solidFill>
            <a:schemeClr val="tx1"/>
          </a:solidFill>
          <a:latin typeface="+mn-lt"/>
          <a:ea typeface="微软雅黑" panose="020B0503020204020204" pitchFamily="34" charset="-122"/>
          <a:cs typeface="+mn-cs"/>
        </a:defRPr>
      </a:lvl3pPr>
      <a:lvl4pPr marL="1511935" indent="-215900" algn="l" defTabSz="863600" rtl="0" eaLnBrk="1" latinLnBrk="0" hangingPunct="1">
        <a:lnSpc>
          <a:spcPct val="90000"/>
        </a:lnSpc>
        <a:spcBef>
          <a:spcPts val="470"/>
        </a:spcBef>
        <a:buFont typeface="Arial" panose="020B0604020202020204" pitchFamily="34" charset="0"/>
        <a:buChar char="•"/>
        <a:defRPr sz="1700" kern="1200">
          <a:solidFill>
            <a:schemeClr val="tx1"/>
          </a:solidFill>
          <a:latin typeface="+mn-lt"/>
          <a:ea typeface="微软雅黑" panose="020B0503020204020204" pitchFamily="34" charset="-122"/>
          <a:cs typeface="+mn-cs"/>
        </a:defRPr>
      </a:lvl4pPr>
      <a:lvl5pPr marL="1943735" indent="-215900" algn="l" defTabSz="863600" rtl="0" eaLnBrk="1" latinLnBrk="0" hangingPunct="1">
        <a:lnSpc>
          <a:spcPct val="90000"/>
        </a:lnSpc>
        <a:spcBef>
          <a:spcPts val="470"/>
        </a:spcBef>
        <a:buFont typeface="Arial" panose="020B0604020202020204" pitchFamily="34" charset="0"/>
        <a:buChar char="•"/>
        <a:defRPr sz="1700" kern="1200">
          <a:solidFill>
            <a:schemeClr val="tx1"/>
          </a:solidFill>
          <a:latin typeface="+mn-lt"/>
          <a:ea typeface="微软雅黑" panose="020B0503020204020204" pitchFamily="34" charset="-122"/>
          <a:cs typeface="+mn-cs"/>
        </a:defRPr>
      </a:lvl5pPr>
      <a:lvl6pPr marL="2376170" indent="-215900" algn="l" defTabSz="863600" rtl="0" eaLnBrk="1" latinLnBrk="0" hangingPunct="1">
        <a:lnSpc>
          <a:spcPct val="90000"/>
        </a:lnSpc>
        <a:spcBef>
          <a:spcPts val="470"/>
        </a:spcBef>
        <a:buFont typeface="Arial" panose="020B0604020202020204" pitchFamily="34" charset="0"/>
        <a:buChar char="•"/>
        <a:defRPr sz="1700" kern="1200">
          <a:solidFill>
            <a:schemeClr val="tx1"/>
          </a:solidFill>
          <a:latin typeface="+mn-lt"/>
          <a:ea typeface="+mn-ea"/>
          <a:cs typeface="+mn-cs"/>
        </a:defRPr>
      </a:lvl6pPr>
      <a:lvl7pPr marL="2807970" indent="-215900" algn="l" defTabSz="863600" rtl="0" eaLnBrk="1" latinLnBrk="0" hangingPunct="1">
        <a:lnSpc>
          <a:spcPct val="90000"/>
        </a:lnSpc>
        <a:spcBef>
          <a:spcPts val="470"/>
        </a:spcBef>
        <a:buFont typeface="Arial" panose="020B0604020202020204" pitchFamily="34" charset="0"/>
        <a:buChar char="•"/>
        <a:defRPr sz="1700" kern="1200">
          <a:solidFill>
            <a:schemeClr val="tx1"/>
          </a:solidFill>
          <a:latin typeface="+mn-lt"/>
          <a:ea typeface="+mn-ea"/>
          <a:cs typeface="+mn-cs"/>
        </a:defRPr>
      </a:lvl7pPr>
      <a:lvl8pPr marL="3239770" indent="-215900" algn="l" defTabSz="863600" rtl="0" eaLnBrk="1" latinLnBrk="0" hangingPunct="1">
        <a:lnSpc>
          <a:spcPct val="90000"/>
        </a:lnSpc>
        <a:spcBef>
          <a:spcPts val="470"/>
        </a:spcBef>
        <a:buFont typeface="Arial" panose="020B0604020202020204" pitchFamily="34" charset="0"/>
        <a:buChar char="•"/>
        <a:defRPr sz="1700" kern="1200">
          <a:solidFill>
            <a:schemeClr val="tx1"/>
          </a:solidFill>
          <a:latin typeface="+mn-lt"/>
          <a:ea typeface="+mn-ea"/>
          <a:cs typeface="+mn-cs"/>
        </a:defRPr>
      </a:lvl8pPr>
      <a:lvl9pPr marL="3672205" indent="-215900" algn="l" defTabSz="863600" rtl="0" eaLnBrk="1" latinLnBrk="0" hangingPunct="1">
        <a:lnSpc>
          <a:spcPct val="90000"/>
        </a:lnSpc>
        <a:spcBef>
          <a:spcPts val="470"/>
        </a:spcBef>
        <a:buFont typeface="Arial" panose="020B0604020202020204" pitchFamily="34" charset="0"/>
        <a:buChar char="•"/>
        <a:defRPr sz="1700" kern="1200">
          <a:solidFill>
            <a:schemeClr val="tx1"/>
          </a:solidFill>
          <a:latin typeface="+mn-lt"/>
          <a:ea typeface="+mn-ea"/>
          <a:cs typeface="+mn-cs"/>
        </a:defRPr>
      </a:lvl9pPr>
    </p:bodyStyle>
    <p:otherStyle>
      <a:defPPr>
        <a:defRPr lang="en-US"/>
      </a:defPPr>
      <a:lvl1pPr marL="0" algn="l" defTabSz="863600" rtl="0" eaLnBrk="1" latinLnBrk="0" hangingPunct="1">
        <a:defRPr sz="1700" kern="1200">
          <a:solidFill>
            <a:schemeClr val="tx1"/>
          </a:solidFill>
          <a:latin typeface="+mn-lt"/>
          <a:ea typeface="+mn-ea"/>
          <a:cs typeface="+mn-cs"/>
        </a:defRPr>
      </a:lvl1pPr>
      <a:lvl2pPr marL="431800" algn="l" defTabSz="863600" rtl="0" eaLnBrk="1" latinLnBrk="0" hangingPunct="1">
        <a:defRPr sz="1700" kern="1200">
          <a:solidFill>
            <a:schemeClr val="tx1"/>
          </a:solidFill>
          <a:latin typeface="+mn-lt"/>
          <a:ea typeface="+mn-ea"/>
          <a:cs typeface="+mn-cs"/>
        </a:defRPr>
      </a:lvl2pPr>
      <a:lvl3pPr marL="864235" algn="l" defTabSz="863600" rtl="0" eaLnBrk="1" latinLnBrk="0" hangingPunct="1">
        <a:defRPr sz="1700" kern="1200">
          <a:solidFill>
            <a:schemeClr val="tx1"/>
          </a:solidFill>
          <a:latin typeface="+mn-lt"/>
          <a:ea typeface="+mn-ea"/>
          <a:cs typeface="+mn-cs"/>
        </a:defRPr>
      </a:lvl3pPr>
      <a:lvl4pPr marL="1296035" algn="l" defTabSz="863600" rtl="0" eaLnBrk="1" latinLnBrk="0" hangingPunct="1">
        <a:defRPr sz="1700" kern="1200">
          <a:solidFill>
            <a:schemeClr val="tx1"/>
          </a:solidFill>
          <a:latin typeface="+mn-lt"/>
          <a:ea typeface="+mn-ea"/>
          <a:cs typeface="+mn-cs"/>
        </a:defRPr>
      </a:lvl4pPr>
      <a:lvl5pPr marL="1727835" algn="l" defTabSz="863600" rtl="0" eaLnBrk="1" latinLnBrk="0" hangingPunct="1">
        <a:defRPr sz="1700" kern="1200">
          <a:solidFill>
            <a:schemeClr val="tx1"/>
          </a:solidFill>
          <a:latin typeface="+mn-lt"/>
          <a:ea typeface="+mn-ea"/>
          <a:cs typeface="+mn-cs"/>
        </a:defRPr>
      </a:lvl5pPr>
      <a:lvl6pPr marL="2160270" algn="l" defTabSz="863600" rtl="0" eaLnBrk="1" latinLnBrk="0" hangingPunct="1">
        <a:defRPr sz="1700" kern="1200">
          <a:solidFill>
            <a:schemeClr val="tx1"/>
          </a:solidFill>
          <a:latin typeface="+mn-lt"/>
          <a:ea typeface="+mn-ea"/>
          <a:cs typeface="+mn-cs"/>
        </a:defRPr>
      </a:lvl6pPr>
      <a:lvl7pPr marL="2592070" algn="l" defTabSz="863600" rtl="0" eaLnBrk="1" latinLnBrk="0" hangingPunct="1">
        <a:defRPr sz="1700" kern="1200">
          <a:solidFill>
            <a:schemeClr val="tx1"/>
          </a:solidFill>
          <a:latin typeface="+mn-lt"/>
          <a:ea typeface="+mn-ea"/>
          <a:cs typeface="+mn-cs"/>
        </a:defRPr>
      </a:lvl7pPr>
      <a:lvl8pPr marL="3023870" algn="l" defTabSz="863600" rtl="0" eaLnBrk="1" latinLnBrk="0" hangingPunct="1">
        <a:defRPr sz="1700" kern="1200">
          <a:solidFill>
            <a:schemeClr val="tx1"/>
          </a:solidFill>
          <a:latin typeface="+mn-lt"/>
          <a:ea typeface="+mn-ea"/>
          <a:cs typeface="+mn-cs"/>
        </a:defRPr>
      </a:lvl8pPr>
      <a:lvl9pPr marL="3456305" algn="l" defTabSz="863600"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3.jpeg"/><Relationship Id="rId8" Type="http://schemas.openxmlformats.org/officeDocument/2006/relationships/slide" Target="slide22.xml"/><Relationship Id="rId7" Type="http://schemas.openxmlformats.org/officeDocument/2006/relationships/slide" Target="slide9.xml"/><Relationship Id="rId6" Type="http://schemas.openxmlformats.org/officeDocument/2006/relationships/image" Target="../media/image2.jpeg"/><Relationship Id="rId5" Type="http://schemas.openxmlformats.org/officeDocument/2006/relationships/slide" Target="slide8.xml"/><Relationship Id="rId4" Type="http://schemas.openxmlformats.org/officeDocument/2006/relationships/slide" Target="slide5.xml"/><Relationship Id="rId3" Type="http://schemas.openxmlformats.org/officeDocument/2006/relationships/image" Target="../media/image1.jpeg"/><Relationship Id="rId2" Type="http://schemas.openxmlformats.org/officeDocument/2006/relationships/slide" Target="slide6.xml"/><Relationship Id="rId12" Type="http://schemas.openxmlformats.org/officeDocument/2006/relationships/notesSlide" Target="../notesSlides/notesSlide1.xml"/><Relationship Id="rId11" Type="http://schemas.openxmlformats.org/officeDocument/2006/relationships/slideLayout" Target="../slideLayouts/slideLayout7.xml"/><Relationship Id="rId10" Type="http://schemas.openxmlformats.org/officeDocument/2006/relationships/image" Target="../media/image4.png"/><Relationship Id="rId1" Type="http://schemas.openxmlformats.org/officeDocument/2006/relationships/slide" Target="slide2.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slide" Target="slide1.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slide" Target="slide1.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slide" Target="slide1.xml"/></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 Target="slide1.xml"/></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slide" Target="slide1.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slide" Target="slide1.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slide" Target="slide1.xml"/></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2.xml"/><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 Target="slide1.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image" Target="../media/image13.png"/><Relationship Id="rId1" Type="http://schemas.openxmlformats.org/officeDocument/2006/relationships/slide" Target="slide1.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xml"/><Relationship Id="rId2" Type="http://schemas.openxmlformats.org/officeDocument/2006/relationships/image" Target="../media/image14.png"/><Relationship Id="rId1" Type="http://schemas.openxmlformats.org/officeDocument/2006/relationships/slide" Target="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slide" Target="slide1.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xml"/><Relationship Id="rId2" Type="http://schemas.openxmlformats.org/officeDocument/2006/relationships/image" Target="../media/image13.png"/><Relationship Id="rId1" Type="http://schemas.openxmlformats.org/officeDocument/2006/relationships/slide" Target="slide1.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xml"/><Relationship Id="rId2" Type="http://schemas.openxmlformats.org/officeDocument/2006/relationships/image" Target="../media/image16.jpeg"/><Relationship Id="rId1" Type="http://schemas.openxmlformats.org/officeDocument/2006/relationships/slide" Target="slide1.xml"/></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xml"/><Relationship Id="rId2" Type="http://schemas.openxmlformats.org/officeDocument/2006/relationships/image" Target="../media/image17.jpeg"/><Relationship Id="rId1" Type="http://schemas.openxmlformats.org/officeDocument/2006/relationships/slide" Target="slide1.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2.xml"/><Relationship Id="rId2" Type="http://schemas.openxmlformats.org/officeDocument/2006/relationships/image" Target="../media/image18.png"/><Relationship Id="rId1" Type="http://schemas.openxmlformats.org/officeDocument/2006/relationships/slide" Target="slide1.xml"/></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2.xml"/><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slide" Target="slide1.xml"/></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slide" Target="slide1.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2.xml"/><Relationship Id="rId3" Type="http://schemas.openxmlformats.org/officeDocument/2006/relationships/slide" Target="slide4.xml"/><Relationship Id="rId2" Type="http://schemas.openxmlformats.org/officeDocument/2006/relationships/slide" Target="slide1.xml"/><Relationship Id="rId1" Type="http://schemas.openxmlformats.org/officeDocument/2006/relationships/slide" Target="slide3.xml"/></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12.xml"/><Relationship Id="rId4" Type="http://schemas.openxmlformats.org/officeDocument/2006/relationships/slide" Target="slide4.xml"/><Relationship Id="rId3" Type="http://schemas.openxmlformats.org/officeDocument/2006/relationships/image" Target="../media/image2.jpeg"/><Relationship Id="rId2" Type="http://schemas.openxmlformats.org/officeDocument/2006/relationships/slide" Target="slide1.xml"/><Relationship Id="rId1" Type="http://schemas.openxmlformats.org/officeDocument/2006/relationships/slide" Target="slide3.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slide" Target="slide1.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slide" Target="slide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slide" Target="slid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670595" y="483822"/>
            <a:ext cx="2597048" cy="613410"/>
          </a:xfrm>
          <a:prstGeom prst="rect">
            <a:avLst/>
          </a:prstGeom>
          <a:noFill/>
        </p:spPr>
        <p:txBody>
          <a:bodyPr wrap="square" rtlCol="0">
            <a:spAutoFit/>
          </a:bodyPr>
          <a:lstStyle/>
          <a:p>
            <a:r>
              <a:rPr lang="zh-CN" altLang="en-US" sz="3200" b="1" dirty="0">
                <a:solidFill>
                  <a:schemeClr val="bg1">
                    <a:lumMod val="50000"/>
                  </a:schemeClr>
                </a:solidFill>
                <a:latin typeface="微软雅黑" panose="020B0503020204020204" pitchFamily="34" charset="-122"/>
                <a:ea typeface="微软雅黑" panose="020B0503020204020204" pitchFamily="34" charset="-122"/>
              </a:rPr>
              <a:t>目 录 </a:t>
            </a:r>
            <a:r>
              <a:rPr lang="en-US" altLang="zh-CN" sz="2400" dirty="0">
                <a:solidFill>
                  <a:schemeClr val="bg1">
                    <a:lumMod val="65000"/>
                  </a:schemeClr>
                </a:solidFill>
                <a:latin typeface="微软雅黑 Light" panose="020B0502040204020203" pitchFamily="34" charset="-122"/>
                <a:ea typeface="微软雅黑 Light" panose="020B0502040204020203" pitchFamily="34" charset="-122"/>
                <a:cs typeface="Arial" panose="020B0604020202020204" pitchFamily="34" charset="0"/>
              </a:rPr>
              <a:t>Contents</a:t>
            </a:r>
            <a:endParaRPr lang="zh-CN" altLang="en-US" sz="2400" dirty="0">
              <a:solidFill>
                <a:schemeClr val="bg1">
                  <a:lumMod val="65000"/>
                </a:schemeClr>
              </a:solidFill>
              <a:latin typeface="微软雅黑 Light" panose="020B0502040204020203" pitchFamily="34" charset="-122"/>
              <a:ea typeface="微软雅黑 Light" panose="020B0502040204020203" pitchFamily="34" charset="-122"/>
              <a:cs typeface="Arial" panose="020B0604020202020204" pitchFamily="34" charset="0"/>
            </a:endParaRPr>
          </a:p>
        </p:txBody>
      </p:sp>
      <p:sp>
        <p:nvSpPr>
          <p:cNvPr id="11" name="矩形 10">
            <a:hlinkClick r:id="rId1" action="ppaction://hlinksldjump"/>
          </p:cNvPr>
          <p:cNvSpPr/>
          <p:nvPr/>
        </p:nvSpPr>
        <p:spPr>
          <a:xfrm>
            <a:off x="732992" y="1043519"/>
            <a:ext cx="2456262" cy="1422000"/>
          </a:xfrm>
          <a:prstGeom prst="rect">
            <a:avLst/>
          </a:prstGeom>
          <a:solidFill>
            <a:srgbClr val="43B49D"/>
          </a:solidFill>
          <a:ln>
            <a:noFill/>
          </a:ln>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考</a:t>
            </a:r>
            <a:r>
              <a:rPr lang="zh-CN" altLang="en-US" sz="2000" dirty="0">
                <a:solidFill>
                  <a:schemeClr val="bg1"/>
                </a:solidFill>
                <a:latin typeface="微软雅黑" panose="020B0503020204020204" pitchFamily="34" charset="-122"/>
                <a:ea typeface="微软雅黑" panose="020B0503020204020204" pitchFamily="34" charset="-122"/>
              </a:rPr>
              <a:t>情精解读</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2" action="ppaction://hlinksldjump"/>
          </p:cNvPr>
          <p:cNvSpPr/>
          <p:nvPr/>
        </p:nvSpPr>
        <p:spPr>
          <a:xfrm>
            <a:off x="3310919" y="2614766"/>
            <a:ext cx="1188000" cy="692314"/>
          </a:xfrm>
          <a:prstGeom prst="rect">
            <a:avLst/>
          </a:prstGeom>
          <a:solidFill>
            <a:srgbClr val="EB984D"/>
          </a:solidFill>
          <a:ln>
            <a:noFill/>
          </a:ln>
        </p:spPr>
        <p:style>
          <a:lnRef idx="1">
            <a:schemeClr val="accent5"/>
          </a:lnRef>
          <a:fillRef idx="3">
            <a:schemeClr val="accent5"/>
          </a:fillRef>
          <a:effectRef idx="2">
            <a:schemeClr val="accent5"/>
          </a:effectRef>
          <a:fontRef idx="minor">
            <a:schemeClr val="lt1"/>
          </a:fontRef>
        </p:style>
        <p:txBody>
          <a:bodyPr rtlCol="0" anchor="ctr"/>
          <a:lstStyle/>
          <a:p>
            <a:pPr algn="ctr"/>
            <a:r>
              <a:rPr lang="zh-CN" altLang="en-US" sz="2000" dirty="0" smtClean="0">
                <a:solidFill>
                  <a:schemeClr val="bg1"/>
                </a:solidFill>
                <a:latin typeface="Calibri" panose="020F0502020204030204" pitchFamily="34" charset="0"/>
                <a:ea typeface="微软雅黑" panose="020B0503020204020204" pitchFamily="34" charset="-122"/>
              </a:rPr>
              <a:t>考点</a:t>
            </a:r>
            <a:r>
              <a:rPr lang="en-US" altLang="zh-CN" sz="2000" dirty="0" smtClean="0">
                <a:solidFill>
                  <a:schemeClr val="bg1"/>
                </a:solidFill>
                <a:latin typeface="Calibri" panose="020F0502020204030204" pitchFamily="34" charset="0"/>
                <a:ea typeface="微软雅黑" panose="020B0503020204020204" pitchFamily="34" charset="-122"/>
              </a:rPr>
              <a:t>1</a:t>
            </a:r>
            <a:endParaRPr lang="zh-CN" altLang="en-US" sz="2000" dirty="0">
              <a:solidFill>
                <a:schemeClr val="bg1"/>
              </a:solidFill>
              <a:latin typeface="Calibri" panose="020F0502020204030204" pitchFamily="34" charset="0"/>
              <a:ea typeface="微软雅黑" panose="020B0503020204020204" pitchFamily="34" charset="-122"/>
            </a:endParaRPr>
          </a:p>
        </p:txBody>
      </p:sp>
      <p:pic>
        <p:nvPicPr>
          <p:cNvPr id="22" name="图片 21"/>
          <p:cNvPicPr>
            <a:picLocks noChangeAspect="1"/>
          </p:cNvPicPr>
          <p:nvPr/>
        </p:nvPicPr>
        <p:blipFill rotWithShape="1">
          <a:blip r:embed="rId3" cstate="print">
            <a:extLst>
              <a:ext uri="{28A0092B-C50C-407E-A947-70E740481C1C}">
                <a14:useLocalDpi xmlns:a14="http://schemas.microsoft.com/office/drawing/2010/main" val="0"/>
              </a:ext>
            </a:extLst>
          </a:blip>
          <a:srcRect l="38017" r="9536"/>
          <a:stretch>
            <a:fillRect/>
          </a:stretch>
        </p:blipFill>
        <p:spPr>
          <a:xfrm>
            <a:off x="743716" y="2614765"/>
            <a:ext cx="2445538" cy="3865409"/>
          </a:xfrm>
          <a:prstGeom prst="rect">
            <a:avLst/>
          </a:prstGeom>
        </p:spPr>
      </p:pic>
      <p:sp>
        <p:nvSpPr>
          <p:cNvPr id="23" name="矩形 22"/>
          <p:cNvSpPr/>
          <p:nvPr/>
        </p:nvSpPr>
        <p:spPr>
          <a:xfrm>
            <a:off x="4600675" y="2614766"/>
            <a:ext cx="1111523" cy="692314"/>
          </a:xfrm>
          <a:prstGeom prst="rect">
            <a:avLst/>
          </a:prstGeom>
          <a:solidFill>
            <a:srgbClr val="35A068"/>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sz="2000" dirty="0">
              <a:solidFill>
                <a:schemeClr val="bg1"/>
              </a:solidFill>
              <a:latin typeface="Calibri" panose="020F0502020204030204" pitchFamily="34" charset="0"/>
              <a:ea typeface="微软雅黑" panose="020B0503020204020204" pitchFamily="34" charset="-122"/>
            </a:endParaRPr>
          </a:p>
        </p:txBody>
      </p:sp>
      <p:sp>
        <p:nvSpPr>
          <p:cNvPr id="17" name="矩形 16">
            <a:hlinkClick r:id="rId4" action="ppaction://hlinksldjump"/>
          </p:cNvPr>
          <p:cNvSpPr/>
          <p:nvPr/>
        </p:nvSpPr>
        <p:spPr>
          <a:xfrm>
            <a:off x="3310918" y="1043519"/>
            <a:ext cx="2413312" cy="1447078"/>
          </a:xfrm>
          <a:prstGeom prst="rect">
            <a:avLst/>
          </a:prstGeom>
          <a:solidFill>
            <a:srgbClr val="E7545E"/>
          </a:solidFill>
          <a:ln>
            <a:noFill/>
          </a:ln>
        </p:spPr>
        <p:style>
          <a:lnRef idx="3">
            <a:schemeClr val="lt1"/>
          </a:lnRef>
          <a:fillRef idx="1">
            <a:schemeClr val="accent6"/>
          </a:fillRef>
          <a:effectRef idx="1">
            <a:schemeClr val="accent6"/>
          </a:effectRef>
          <a:fontRef idx="minor">
            <a:schemeClr val="lt1"/>
          </a:fontRef>
        </p:style>
        <p:txBody>
          <a:bodyPr rtlCol="0" anchor="ct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A.</a:t>
            </a:r>
            <a:r>
              <a:rPr lang="zh-CN" altLang="en-US" sz="2000" dirty="0" smtClean="0">
                <a:solidFill>
                  <a:schemeClr val="bg1"/>
                </a:solidFill>
                <a:latin typeface="微软雅黑" panose="020B0503020204020204" pitchFamily="34" charset="-122"/>
                <a:ea typeface="微软雅黑" panose="020B0503020204020204" pitchFamily="34" charset="-122"/>
              </a:rPr>
              <a:t>知识全通关</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8" name="矩形 27">
            <a:hlinkClick r:id="rId5" action="ppaction://hlinksldjump"/>
          </p:cNvPr>
          <p:cNvSpPr/>
          <p:nvPr/>
        </p:nvSpPr>
        <p:spPr>
          <a:xfrm>
            <a:off x="5824398" y="1043519"/>
            <a:ext cx="2448000" cy="1422000"/>
          </a:xfrm>
          <a:prstGeom prst="rect">
            <a:avLst/>
          </a:prstGeom>
          <a:solidFill>
            <a:srgbClr val="EB984D"/>
          </a:solidFill>
          <a:ln>
            <a:noFill/>
          </a:ln>
        </p:spPr>
        <p:style>
          <a:lnRef idx="1">
            <a:schemeClr val="accent5"/>
          </a:lnRef>
          <a:fillRef idx="3">
            <a:schemeClr val="accent5"/>
          </a:fillRef>
          <a:effectRef idx="2">
            <a:schemeClr val="accent5"/>
          </a:effectRef>
          <a:fontRef idx="minor">
            <a:schemeClr val="lt1"/>
          </a:fontRef>
        </p:style>
        <p:txBody>
          <a:bodyPr rtlCol="0" anchor="ctr"/>
          <a:lstStyle/>
          <a:p>
            <a:pPr algn="ctr"/>
            <a:r>
              <a:rPr lang="en-US" altLang="zh-CN" sz="2000" dirty="0" smtClean="0">
                <a:solidFill>
                  <a:schemeClr val="bg1"/>
                </a:solidFill>
                <a:latin typeface="Calibri" panose="020F0502020204030204" pitchFamily="34" charset="0"/>
                <a:ea typeface="微软雅黑" panose="020B0503020204020204" pitchFamily="34" charset="-122"/>
              </a:rPr>
              <a:t>B.</a:t>
            </a:r>
            <a:r>
              <a:rPr lang="zh-CN" altLang="en-US" sz="2000" dirty="0" smtClean="0">
                <a:solidFill>
                  <a:schemeClr val="bg1"/>
                </a:solidFill>
                <a:latin typeface="Calibri" panose="020F0502020204030204" pitchFamily="34" charset="0"/>
                <a:ea typeface="微软雅黑" panose="020B0503020204020204" pitchFamily="34" charset="-122"/>
              </a:rPr>
              <a:t>能力大提升</a:t>
            </a:r>
            <a:endParaRPr lang="zh-CN" altLang="en-US" sz="2000" dirty="0">
              <a:solidFill>
                <a:schemeClr val="bg1"/>
              </a:solidFill>
              <a:latin typeface="Calibri" panose="020F0502020204030204" pitchFamily="34" charset="0"/>
              <a:ea typeface="微软雅黑" panose="020B0503020204020204" pitchFamily="34" charset="-122"/>
            </a:endParaRPr>
          </a:p>
        </p:txBody>
      </p:sp>
      <p:pic>
        <p:nvPicPr>
          <p:cNvPr id="29" name="图片 28"/>
          <p:cNvPicPr>
            <a:picLocks noChangeAspect="1"/>
          </p:cNvPicPr>
          <p:nvPr/>
        </p:nvPicPr>
        <p:blipFill rotWithShape="1">
          <a:blip r:embed="rId6">
            <a:extLst>
              <a:ext uri="{28A0092B-C50C-407E-A947-70E740481C1C}">
                <a14:useLocalDpi xmlns:a14="http://schemas.microsoft.com/office/drawing/2010/main" val="0"/>
              </a:ext>
            </a:extLst>
          </a:blip>
          <a:srcRect l="48054" t="4432"/>
          <a:stretch>
            <a:fillRect/>
          </a:stretch>
        </p:blipFill>
        <p:spPr>
          <a:xfrm>
            <a:off x="8366125" y="4138295"/>
            <a:ext cx="2437765" cy="2341880"/>
          </a:xfrm>
          <a:prstGeom prst="rect">
            <a:avLst/>
          </a:prstGeom>
        </p:spPr>
      </p:pic>
      <p:sp>
        <p:nvSpPr>
          <p:cNvPr id="43" name="矩形 42">
            <a:hlinkClick r:id="rId7" action="ppaction://hlinksldjump"/>
          </p:cNvPr>
          <p:cNvSpPr/>
          <p:nvPr/>
        </p:nvSpPr>
        <p:spPr>
          <a:xfrm>
            <a:off x="5824374" y="2614765"/>
            <a:ext cx="2448024" cy="692314"/>
          </a:xfrm>
          <a:prstGeom prst="rect">
            <a:avLst/>
          </a:prstGeom>
          <a:solidFill>
            <a:srgbClr val="3598DC"/>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sz="2000" dirty="0" smtClean="0">
                <a:solidFill>
                  <a:schemeClr val="bg1"/>
                </a:solidFill>
                <a:latin typeface="Calibri" panose="020F0502020204030204" pitchFamily="34" charset="0"/>
                <a:ea typeface="微软雅黑" panose="020B0503020204020204" pitchFamily="34" charset="-122"/>
              </a:rPr>
              <a:t>积累帮</a:t>
            </a:r>
            <a:r>
              <a:rPr lang="en-US" altLang="zh-CN" sz="2000" dirty="0" smtClean="0">
                <a:solidFill>
                  <a:schemeClr val="bg1"/>
                </a:solidFill>
                <a:latin typeface="Calibri" panose="020F0502020204030204" pitchFamily="34" charset="0"/>
                <a:ea typeface="微软雅黑" panose="020B0503020204020204" pitchFamily="34" charset="-122"/>
              </a:rPr>
              <a:t>1</a:t>
            </a:r>
            <a:endParaRPr lang="en-US" altLang="zh-CN" sz="2000" dirty="0" smtClean="0">
              <a:solidFill>
                <a:schemeClr val="bg1"/>
              </a:solidFill>
              <a:latin typeface="Calibri" panose="020F0502020204030204" pitchFamily="34" charset="0"/>
              <a:ea typeface="微软雅黑" panose="020B0503020204020204" pitchFamily="34" charset="-122"/>
            </a:endParaRPr>
          </a:p>
        </p:txBody>
      </p:sp>
      <p:sp>
        <p:nvSpPr>
          <p:cNvPr id="44" name="矩形 43">
            <a:hlinkClick r:id="rId8" action="ppaction://hlinksldjump"/>
          </p:cNvPr>
          <p:cNvSpPr/>
          <p:nvPr/>
        </p:nvSpPr>
        <p:spPr>
          <a:xfrm>
            <a:off x="5824444" y="3401211"/>
            <a:ext cx="2447954" cy="657014"/>
          </a:xfrm>
          <a:prstGeom prst="rect">
            <a:avLst/>
          </a:prstGeom>
          <a:solidFill>
            <a:srgbClr val="9A5AB5"/>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sz="2000" dirty="0">
                <a:solidFill>
                  <a:schemeClr val="bg1"/>
                </a:solidFill>
                <a:latin typeface="Calibri" panose="020F0502020204030204" pitchFamily="34" charset="0"/>
                <a:ea typeface="微软雅黑" panose="020B0503020204020204" pitchFamily="34" charset="-122"/>
              </a:rPr>
              <a:t>积累帮</a:t>
            </a:r>
            <a:r>
              <a:rPr lang="en-US" altLang="zh-CN" sz="2000" dirty="0">
                <a:solidFill>
                  <a:schemeClr val="bg1"/>
                </a:solidFill>
                <a:latin typeface="Calibri" panose="020F0502020204030204" pitchFamily="34" charset="0"/>
                <a:ea typeface="微软雅黑" panose="020B0503020204020204" pitchFamily="34" charset="-122"/>
              </a:rPr>
              <a:t>2</a:t>
            </a:r>
            <a:endParaRPr lang="en-US" altLang="zh-CN" sz="2000" dirty="0">
              <a:solidFill>
                <a:schemeClr val="bg1"/>
              </a:solidFill>
              <a:latin typeface="Calibri" panose="020F0502020204030204" pitchFamily="34" charset="0"/>
              <a:ea typeface="微软雅黑" panose="020B0503020204020204" pitchFamily="34" charset="-122"/>
            </a:endParaRPr>
          </a:p>
        </p:txBody>
      </p:sp>
      <p:pic>
        <p:nvPicPr>
          <p:cNvPr id="31" name="图片 30"/>
          <p:cNvPicPr/>
          <p:nvPr/>
        </p:nvPicPr>
        <p:blipFill rotWithShape="1">
          <a:blip r:embed="rId9" cstate="print">
            <a:extLst>
              <a:ext uri="{28A0092B-C50C-407E-A947-70E740481C1C}">
                <a14:useLocalDpi xmlns:a14="http://schemas.microsoft.com/office/drawing/2010/main" val="0"/>
              </a:ext>
            </a:extLst>
          </a:blip>
          <a:srcRect t="9256" r="2416" b="2637"/>
          <a:stretch>
            <a:fillRect/>
          </a:stretch>
        </p:blipFill>
        <p:spPr>
          <a:xfrm>
            <a:off x="8355965" y="1043940"/>
            <a:ext cx="2448560" cy="2988310"/>
          </a:xfrm>
          <a:prstGeom prst="rect">
            <a:avLst/>
          </a:prstGeom>
        </p:spPr>
      </p:pic>
      <p:pic>
        <p:nvPicPr>
          <p:cNvPr id="32" name="图片 31"/>
          <p:cNvPicPr>
            <a:picLocks noChangeAspect="1"/>
          </p:cNvPicPr>
          <p:nvPr/>
        </p:nvPicPr>
        <p:blipFill rotWithShape="1">
          <a:blip r:embed="rId10"/>
          <a:srcRect t="4049"/>
          <a:stretch>
            <a:fillRect/>
          </a:stretch>
        </p:blipFill>
        <p:spPr>
          <a:xfrm>
            <a:off x="3310890" y="3401695"/>
            <a:ext cx="2447290" cy="3078480"/>
          </a:xfrm>
          <a:prstGeom prst="rect">
            <a:avLst/>
          </a:prstGeom>
        </p:spPr>
      </p:pic>
      <p:pic>
        <p:nvPicPr>
          <p:cNvPr id="18" name="图片 17"/>
          <p:cNvPicPr>
            <a:picLocks noChangeAspect="1"/>
          </p:cNvPicPr>
          <p:nvPr/>
        </p:nvPicPr>
        <p:blipFill rotWithShape="1">
          <a:blip r:embed="rId10"/>
          <a:srcRect t="4049"/>
          <a:stretch>
            <a:fillRect/>
          </a:stretch>
        </p:blipFill>
        <p:spPr>
          <a:xfrm>
            <a:off x="5838416" y="4163918"/>
            <a:ext cx="2390802" cy="2316258"/>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9"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专题十　正确使用常见的修辞手法</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2" name="图片 31"/>
          <p:cNvPicPr>
            <a:picLocks noChangeAspect="1"/>
          </p:cNvPicPr>
          <p:nvPr/>
        </p:nvPicPr>
        <p:blipFill rotWithShape="1">
          <a:blip r:embed="rId2"/>
          <a:srcRect t="4049"/>
          <a:stretch>
            <a:fillRect/>
          </a:stretch>
        </p:blipFill>
        <p:spPr>
          <a:xfrm>
            <a:off x="8334058" y="1288727"/>
            <a:ext cx="2447472" cy="2752401"/>
          </a:xfrm>
          <a:prstGeom prst="rect">
            <a:avLst/>
          </a:prstGeom>
        </p:spPr>
      </p:pic>
      <p:grpSp>
        <p:nvGrpSpPr>
          <p:cNvPr id="31" name="组合 30"/>
          <p:cNvGrpSpPr/>
          <p:nvPr/>
        </p:nvGrpSpPr>
        <p:grpSpPr>
          <a:xfrm>
            <a:off x="746488" y="866664"/>
            <a:ext cx="1510763" cy="281949"/>
            <a:chOff x="549633" y="1045754"/>
            <a:chExt cx="1279664" cy="282362"/>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6" name="组合 35"/>
            <p:cNvGrpSpPr/>
            <p:nvPr/>
          </p:nvGrpSpPr>
          <p:grpSpPr>
            <a:xfrm>
              <a:off x="549633" y="1045754"/>
              <a:ext cx="1279664" cy="282362"/>
              <a:chOff x="549633" y="1045754"/>
              <a:chExt cx="1279664" cy="282362"/>
            </a:xfrm>
          </p:grpSpPr>
          <p:sp>
            <p:nvSpPr>
              <p:cNvPr id="37" name="矩形 36"/>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8" name="文本框 37"/>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9"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2</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 name="矩形 1"/>
          <p:cNvSpPr/>
          <p:nvPr/>
        </p:nvSpPr>
        <p:spPr>
          <a:xfrm>
            <a:off x="1455420" y="1287780"/>
            <a:ext cx="5845810" cy="4251960"/>
          </a:xfrm>
          <a:prstGeom prst="rect">
            <a:avLst/>
          </a:prstGeom>
        </p:spPr>
        <p:txBody>
          <a:bodyPr wrap="square">
            <a:spAutoFit/>
          </a:bodyPr>
          <a:lstStyle/>
          <a:p>
            <a:pPr fontAlgn="auto">
              <a:lnSpc>
                <a:spcPct val="150000"/>
              </a:lnSpc>
            </a:pP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(3)借喻。本体和比喻词都不出现,而是借用喻体代替本体。例如:</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我就知道,我们之间已经隔了一层可悲的厚障壁了。(鲁迅《故乡》)</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狂风紧紧抱起一层层巨浪,恶狠狠地把它们甩到悬崖上,把这些大块的翡翠摔成尘雾和碎末。(高尔基《海燕》)</a:t>
            </a:r>
            <a:endParaRPr altLang="zh-CN" sz="1400" dirty="0">
              <a:latin typeface="微软雅黑" panose="020B0503020204020204" pitchFamily="34" charset="-122"/>
              <a:ea typeface="微软雅黑" panose="020B0503020204020204" pitchFamily="34" charset="-122"/>
            </a:endParaRPr>
          </a:p>
          <a:p>
            <a:pPr fontAlgn="auto">
              <a:lnSpc>
                <a:spcPct val="150000"/>
              </a:lnSpc>
            </a:pP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(4)博喻。指用几个喻体从不同角度反复设喻去说明一个本体。例如:</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层层的叶子中间,零星地点缀着些白花,有袅娜地开着的,有羞涩地打着朵儿的;正如一粒粒的明珠,又如碧天里的星星,又如刚出浴的美人。(朱自清《荷塘月色》)</a:t>
            </a:r>
            <a:endParaRPr altLang="zh-CN" sz="1400" dirty="0">
              <a:latin typeface="微软雅黑" panose="020B0503020204020204" pitchFamily="34" charset="-122"/>
              <a:ea typeface="微软雅黑" panose="020B0503020204020204" pitchFamily="34" charset="-122"/>
            </a:endParaRPr>
          </a:p>
          <a:p>
            <a:pPr fontAlgn="auto">
              <a:lnSpc>
                <a:spcPct val="150000"/>
              </a:lnSpc>
            </a:pP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3.作用</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化平淡为生动,化深奥为浅显,化抽象为具体,化冗长为简洁。</a:t>
            </a:r>
            <a:endParaRPr altLang="zh-CN" sz="1400" dirty="0">
              <a:latin typeface="微软雅黑" panose="020B0503020204020204" pitchFamily="34" charset="-122"/>
              <a:ea typeface="微软雅黑" panose="020B0503020204020204" pitchFamily="34" charset="-122"/>
            </a:endParaRPr>
          </a:p>
        </p:txBody>
      </p:sp>
      <p:sp>
        <p:nvSpPr>
          <p:cNvPr id="61" name="矩形 60">
            <a:hlinkClick r:id="" action="ppaction://hlinkshowjump?jump=nextslide"/>
          </p:cNvPr>
          <p:cNvSpPr/>
          <p:nvPr/>
        </p:nvSpPr>
        <p:spPr>
          <a:xfrm>
            <a:off x="8334297" y="4158286"/>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1495"/>
            <a:ext cx="1485364" cy="287076"/>
            <a:chOff x="549633" y="1040577"/>
            <a:chExt cx="1258150" cy="287497"/>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0577"/>
              <a:ext cx="1258150" cy="287497"/>
              <a:chOff x="549633" y="1040577"/>
              <a:chExt cx="1258150" cy="287497"/>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75"/>
                <a:ext cx="295609" cy="276999"/>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3</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专题十　正确使用常见的修辞手法</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21" name="图片 20"/>
          <p:cNvPicPr>
            <a:picLocks noChangeAspect="1"/>
          </p:cNvPicPr>
          <p:nvPr/>
        </p:nvPicPr>
        <p:blipFill rotWithShape="1">
          <a:blip r:embed="rId2"/>
          <a:srcRect t="2489"/>
          <a:stretch>
            <a:fillRect/>
          </a:stretch>
        </p:blipFill>
        <p:spPr>
          <a:xfrm>
            <a:off x="8353350" y="1288608"/>
            <a:ext cx="2448558" cy="2743642"/>
          </a:xfrm>
          <a:prstGeom prst="rect">
            <a:avLst/>
          </a:prstGeom>
        </p:spPr>
      </p:pic>
      <p:sp>
        <p:nvSpPr>
          <p:cNvPr id="38" name="矩形 37">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1183005" y="1853565"/>
            <a:ext cx="6729095" cy="35579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lnSpc>
                <a:spcPct val="150000"/>
              </a:lnSpc>
            </a:pPr>
            <a:r>
              <a:rPr lang="zh-CN" altLang="en-US" sz="1400">
                <a:solidFill>
                  <a:schemeClr val="tx1"/>
                </a:solidFill>
                <a:latin typeface="微软雅黑" panose="020B0503020204020204" pitchFamily="34" charset="-122"/>
                <a:ea typeface="微软雅黑" panose="020B0503020204020204" pitchFamily="34" charset="-122"/>
              </a:rPr>
              <a:t>(二)比拟</a:t>
            </a:r>
            <a:endParaRPr lang="zh-CN" altLang="en-US" sz="140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a:solidFill>
                  <a:schemeClr val="tx1"/>
                </a:solidFill>
                <a:latin typeface="微软雅黑" panose="020B0503020204020204" pitchFamily="34" charset="-122"/>
                <a:ea typeface="微软雅黑" panose="020B0503020204020204" pitchFamily="34" charset="-122"/>
              </a:rPr>
              <a:t>1.概念</a:t>
            </a:r>
            <a:endParaRPr lang="zh-CN" altLang="en-US" sz="140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a:solidFill>
                  <a:schemeClr val="tx1"/>
                </a:solidFill>
                <a:latin typeface="微软雅黑" panose="020B0503020204020204" pitchFamily="34" charset="-122"/>
                <a:ea typeface="微软雅黑" panose="020B0503020204020204" pitchFamily="34" charset="-122"/>
              </a:rPr>
              <a:t>把甲事物当作乙事物来描述、说明的修辞手法。</a:t>
            </a:r>
            <a:endParaRPr lang="zh-CN" altLang="en-US" sz="140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a:solidFill>
                  <a:schemeClr val="tx1"/>
                </a:solidFill>
                <a:latin typeface="微软雅黑" panose="020B0503020204020204" pitchFamily="34" charset="-122"/>
                <a:ea typeface="微软雅黑" panose="020B0503020204020204" pitchFamily="34" charset="-122"/>
              </a:rPr>
              <a:t>2.分类</a:t>
            </a:r>
            <a:endParaRPr lang="zh-CN" altLang="en-US" sz="140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a:solidFill>
                  <a:schemeClr val="tx1"/>
                </a:solidFill>
                <a:latin typeface="微软雅黑" panose="020B0503020204020204" pitchFamily="34" charset="-122"/>
                <a:ea typeface="微软雅黑" panose="020B0503020204020204" pitchFamily="34" charset="-122"/>
              </a:rPr>
              <a:t>(1)拟人。把物当作人来写,赋予物以人的言行或思想感情。例如:</a:t>
            </a:r>
            <a:endParaRPr lang="zh-CN" altLang="en-US" sz="140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a:solidFill>
                  <a:schemeClr val="tx1"/>
                </a:solidFill>
                <a:latin typeface="微软雅黑" panose="020B0503020204020204" pitchFamily="34" charset="-122"/>
                <a:ea typeface="微软雅黑" panose="020B0503020204020204" pitchFamily="34" charset="-122"/>
              </a:rPr>
              <a:t>而波浪一边歌唱,一边冲向高空,去迎接那雷声。(高尔基《海燕》)</a:t>
            </a:r>
            <a:endParaRPr lang="zh-CN" altLang="en-US" sz="140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a:solidFill>
                  <a:schemeClr val="tx1"/>
                </a:solidFill>
                <a:latin typeface="微软雅黑" panose="020B0503020204020204" pitchFamily="34" charset="-122"/>
                <a:ea typeface="微软雅黑" panose="020B0503020204020204" pitchFamily="34" charset="-122"/>
              </a:rPr>
              <a:t>(2)拟物。把人当作物来写,也就是使人具有物的情态或动作,或把甲物当作乙物来写。例如:</a:t>
            </a:r>
            <a:endParaRPr lang="zh-CN" altLang="en-US" sz="140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a:solidFill>
                  <a:schemeClr val="tx1"/>
                </a:solidFill>
                <a:latin typeface="微软雅黑" panose="020B0503020204020204" pitchFamily="34" charset="-122"/>
                <a:ea typeface="微软雅黑" panose="020B0503020204020204" pitchFamily="34" charset="-122"/>
              </a:rPr>
              <a:t>她们看见不远的地方,那肥大的荷叶下面,有一个人的脸,下半截身子长在水里。(孙犁《荷花淀》)</a:t>
            </a:r>
            <a:endParaRPr lang="zh-CN" altLang="en-US" sz="140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a:solidFill>
                  <a:schemeClr val="tx1"/>
                </a:solidFill>
                <a:latin typeface="微软雅黑" panose="020B0503020204020204" pitchFamily="34" charset="-122"/>
                <a:ea typeface="微软雅黑" panose="020B0503020204020204" pitchFamily="34" charset="-122"/>
              </a:rPr>
              <a:t>3.作用</a:t>
            </a:r>
            <a:endParaRPr lang="zh-CN" altLang="en-US" sz="140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a:solidFill>
                  <a:schemeClr val="tx1"/>
                </a:solidFill>
                <a:latin typeface="微软雅黑" panose="020B0503020204020204" pitchFamily="34" charset="-122"/>
                <a:ea typeface="微软雅黑" panose="020B0503020204020204" pitchFamily="34" charset="-122"/>
              </a:rPr>
              <a:t>色彩鲜明,描绘形象,表意丰富。。</a:t>
            </a:r>
            <a:endParaRPr lang="zh-CN" altLang="en-US" sz="14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3"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1495"/>
            <a:ext cx="1485364" cy="287076"/>
            <a:chOff x="549633" y="1040577"/>
            <a:chExt cx="1258150" cy="287497"/>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0577"/>
              <a:ext cx="1258150" cy="287497"/>
              <a:chOff x="549633" y="1040577"/>
              <a:chExt cx="1258150" cy="287497"/>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75"/>
                <a:ext cx="295609" cy="276999"/>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4</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专题十　正确使用常见的修辞手法</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21" name="图片 20"/>
          <p:cNvPicPr>
            <a:picLocks noChangeAspect="1"/>
          </p:cNvPicPr>
          <p:nvPr/>
        </p:nvPicPr>
        <p:blipFill rotWithShape="1">
          <a:blip r:embed="rId2"/>
          <a:srcRect t="2489"/>
          <a:stretch>
            <a:fillRect/>
          </a:stretch>
        </p:blipFill>
        <p:spPr>
          <a:xfrm>
            <a:off x="8353350" y="1288608"/>
            <a:ext cx="2448558" cy="2743642"/>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1124074" y="1546261"/>
            <a:ext cx="6661145" cy="34315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lnSpc>
                <a:spcPct val="150000"/>
              </a:lnSpc>
            </a:pPr>
            <a:r>
              <a:rPr lang="zh-CN" altLang="en-US" sz="1400" dirty="0">
                <a:solidFill>
                  <a:schemeClr val="tx1"/>
                </a:solidFill>
                <a:latin typeface="微软雅黑" panose="020B0503020204020204" pitchFamily="34" charset="-122"/>
                <a:ea typeface="微软雅黑" panose="020B0503020204020204" pitchFamily="34" charset="-122"/>
              </a:rPr>
              <a:t>(三)借代</a:t>
            </a:r>
            <a:endParaRPr lang="zh-CN" altLang="en-US" sz="1400" dirty="0">
              <a:solidFill>
                <a:schemeClr val="tx1"/>
              </a:solidFill>
              <a:latin typeface="微软雅黑" panose="020B0503020204020204" pitchFamily="34" charset="-122"/>
              <a:ea typeface="微软雅黑" panose="020B0503020204020204" pitchFamily="34" charset="-122"/>
            </a:endParaRPr>
          </a:p>
          <a:p>
            <a:pPr algn="l" fontAlgn="auto">
              <a:lnSpc>
                <a:spcPct val="150000"/>
              </a:lnSpc>
            </a:pPr>
            <a:endParaRPr lang="zh-CN" altLang="en-US" sz="1400" dirty="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dirty="0">
                <a:solidFill>
                  <a:schemeClr val="tx1"/>
                </a:solidFill>
                <a:latin typeface="微软雅黑" panose="020B0503020204020204" pitchFamily="34" charset="-122"/>
                <a:ea typeface="微软雅黑" panose="020B0503020204020204" pitchFamily="34" charset="-122"/>
              </a:rPr>
              <a:t>1.概念</a:t>
            </a:r>
            <a:endParaRPr lang="zh-CN" altLang="en-US" sz="1400" dirty="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dirty="0">
                <a:solidFill>
                  <a:schemeClr val="tx1"/>
                </a:solidFill>
                <a:latin typeface="微软雅黑" panose="020B0503020204020204" pitchFamily="34" charset="-122"/>
                <a:ea typeface="微软雅黑" panose="020B0503020204020204" pitchFamily="34" charset="-122"/>
              </a:rPr>
              <a:t>不直说某人或某事物的名称,而借用与它密切相关的人或事物来代替的修辞手法。</a:t>
            </a:r>
            <a:endParaRPr lang="zh-CN" altLang="en-US" sz="1400" dirty="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dirty="0">
                <a:solidFill>
                  <a:schemeClr val="tx1"/>
                </a:solidFill>
                <a:latin typeface="微软雅黑" panose="020B0503020204020204" pitchFamily="34" charset="-122"/>
                <a:ea typeface="微软雅黑" panose="020B0503020204020204" pitchFamily="34" charset="-122"/>
              </a:rPr>
              <a:t>2.分类</a:t>
            </a:r>
            <a:endParaRPr lang="zh-CN" altLang="en-US" sz="1400" dirty="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dirty="0">
                <a:solidFill>
                  <a:schemeClr val="tx1"/>
                </a:solidFill>
                <a:latin typeface="微软雅黑" panose="020B0503020204020204" pitchFamily="34" charset="-122"/>
                <a:ea typeface="微软雅黑" panose="020B0503020204020204" pitchFamily="34" charset="-122"/>
              </a:rPr>
              <a:t>(1)特征、标志代本体。即用本体的某种特征、标志来代替本体。例如:</a:t>
            </a:r>
            <a:endParaRPr lang="zh-CN" altLang="en-US" sz="1400" dirty="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dirty="0">
                <a:solidFill>
                  <a:schemeClr val="tx1"/>
                </a:solidFill>
                <a:latin typeface="微软雅黑" panose="020B0503020204020204" pitchFamily="34" charset="-122"/>
                <a:ea typeface="微软雅黑" panose="020B0503020204020204" pitchFamily="34" charset="-122"/>
              </a:rPr>
              <a:t>“没有?——我想笑嘻嘻的,原也不像……”花白胡子便取消了自己的话。(鲁迅《药》)</a:t>
            </a:r>
            <a:endParaRPr lang="zh-CN" altLang="en-US" sz="1400" dirty="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dirty="0">
                <a:solidFill>
                  <a:schemeClr val="tx1"/>
                </a:solidFill>
                <a:latin typeface="微软雅黑" panose="020B0503020204020204" pitchFamily="34" charset="-122"/>
                <a:ea typeface="微软雅黑" panose="020B0503020204020204" pitchFamily="34" charset="-122"/>
              </a:rPr>
              <a:t>(2)具体代抽象。即用客观存在的具体事物代替抽象的事物。例如:</a:t>
            </a:r>
            <a:endParaRPr lang="zh-CN" altLang="en-US" sz="1400" dirty="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dirty="0">
                <a:solidFill>
                  <a:schemeClr val="tx1"/>
                </a:solidFill>
                <a:latin typeface="微软雅黑" panose="020B0503020204020204" pitchFamily="34" charset="-122"/>
                <a:ea typeface="微软雅黑" panose="020B0503020204020204" pitchFamily="34" charset="-122"/>
              </a:rPr>
              <a:t>枪杆子里面出政权。</a:t>
            </a:r>
            <a:r>
              <a:rPr lang="zh-CN" altLang="en-US" dirty="0">
                <a:solidFill>
                  <a:schemeClr val="tx1"/>
                </a:solidFill>
              </a:rPr>
              <a:t>。</a:t>
            </a:r>
            <a:endParaRPr lang="zh-CN" altLang="en-US"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3" y="1287973"/>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1495"/>
            <a:ext cx="1485364" cy="287076"/>
            <a:chOff x="549633" y="1040577"/>
            <a:chExt cx="1258150" cy="287497"/>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0577"/>
              <a:ext cx="1258150" cy="287497"/>
              <a:chOff x="549633" y="1040577"/>
              <a:chExt cx="1258150" cy="287497"/>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75"/>
                <a:ext cx="295609" cy="276999"/>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5</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专题十　正确使用常见的修辞手法</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21" name="图片 20"/>
          <p:cNvPicPr>
            <a:picLocks noChangeAspect="1"/>
          </p:cNvPicPr>
          <p:nvPr/>
        </p:nvPicPr>
        <p:blipFill rotWithShape="1">
          <a:blip r:embed="rId2"/>
          <a:srcRect t="2489"/>
          <a:stretch>
            <a:fillRect/>
          </a:stretch>
        </p:blipFill>
        <p:spPr>
          <a:xfrm>
            <a:off x="8353350" y="1288608"/>
            <a:ext cx="2448558" cy="2743642"/>
          </a:xfrm>
          <a:prstGeom prst="rect">
            <a:avLst/>
          </a:prstGeom>
        </p:spPr>
      </p:pic>
      <p:pic>
        <p:nvPicPr>
          <p:cNvPr id="32" name="图片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6132" y="2940686"/>
            <a:ext cx="2539185" cy="1642535"/>
          </a:xfrm>
          <a:prstGeom prst="rect">
            <a:avLst/>
          </a:prstGeom>
        </p:spPr>
      </p:pic>
      <p:sp>
        <p:nvSpPr>
          <p:cNvPr id="35" name="矩形 34"/>
          <p:cNvSpPr/>
          <p:nvPr/>
        </p:nvSpPr>
        <p:spPr>
          <a:xfrm>
            <a:off x="3465195" y="1854835"/>
            <a:ext cx="4645660" cy="3291840"/>
          </a:xfrm>
          <a:prstGeom prst="rect">
            <a:avLst/>
          </a:prstGeom>
        </p:spPr>
        <p:txBody>
          <a:bodyPr wrap="square">
            <a:spAutoFit/>
          </a:bodyPr>
          <a:lstStyle/>
          <a:p>
            <a:pPr algn="l" fontAlgn="auto">
              <a:lnSpc>
                <a:spcPct val="150000"/>
              </a:lnSpc>
            </a:pPr>
            <a:r>
              <a:rPr 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(3)专用名代泛称。即用具有典型性的人或事物的专用名称来代替本体事物的名称。例如:</a:t>
            </a:r>
            <a:endParaRPr 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l" fontAlgn="auto">
              <a:lnSpc>
                <a:spcPct val="150000"/>
              </a:lnSpc>
            </a:pPr>
            <a:r>
              <a:rPr 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你们杀死一个李公朴,会有千百万个李公朴站起来!(闻一多《最后一次讲演》)</a:t>
            </a:r>
            <a:endParaRPr 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l" fontAlgn="auto">
              <a:lnSpc>
                <a:spcPct val="150000"/>
              </a:lnSpc>
            </a:pPr>
            <a:r>
              <a:rPr 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(4)部分代整体。即用事物具有代表性的某部分代替本体事物。例如:</a:t>
            </a:r>
            <a:endParaRPr 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l" fontAlgn="auto">
              <a:lnSpc>
                <a:spcPct val="150000"/>
              </a:lnSpc>
            </a:pPr>
            <a:r>
              <a:rPr 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已是悬崖百丈冰,犹有花枝俏。(毛泽东《卜算子·咏梅》)</a:t>
            </a:r>
            <a:endParaRPr 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l" fontAlgn="auto">
              <a:lnSpc>
                <a:spcPct val="150000"/>
              </a:lnSpc>
            </a:pPr>
            <a:endParaRPr 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l" fontAlgn="auto">
              <a:lnSpc>
                <a:spcPct val="150000"/>
              </a:lnSpc>
            </a:pPr>
            <a:r>
              <a:rPr 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3.作用</a:t>
            </a:r>
            <a:endParaRPr 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l" fontAlgn="auto">
              <a:lnSpc>
                <a:spcPct val="150000"/>
              </a:lnSpc>
            </a:pPr>
            <a:r>
              <a:rPr 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以简代繁,以实代虚,以奇代凡,以事代情。</a:t>
            </a:r>
            <a:endParaRPr 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2" name="矩形 41">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9"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1495"/>
            <a:ext cx="1485364" cy="287076"/>
            <a:chOff x="549633" y="1040577"/>
            <a:chExt cx="1258150" cy="287497"/>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0577"/>
              <a:ext cx="1258150" cy="287497"/>
              <a:chOff x="549633" y="1040577"/>
              <a:chExt cx="1258150" cy="287497"/>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75"/>
                <a:ext cx="295609" cy="276999"/>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6</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5" name="矩形 34"/>
          <p:cNvSpPr/>
          <p:nvPr/>
        </p:nvSpPr>
        <p:spPr>
          <a:xfrm>
            <a:off x="1375410" y="1788160"/>
            <a:ext cx="6663055" cy="2971800"/>
          </a:xfrm>
          <a:prstGeom prst="rect">
            <a:avLst/>
          </a:prstGeom>
          <a:ln>
            <a:solidFill>
              <a:schemeClr val="bg1"/>
            </a:solidFill>
          </a:ln>
        </p:spPr>
        <p:txBody>
          <a:bodyPr wrap="square">
            <a:spAutoFit/>
          </a:bodyPr>
          <a:lstStyle/>
          <a:p>
            <a:pPr>
              <a:lnSpc>
                <a:spcPct val="150000"/>
              </a:lnSpc>
            </a:pPr>
            <a:r>
              <a:rPr sz="1400" dirty="0">
                <a:latin typeface="微软雅黑" panose="020B0503020204020204" pitchFamily="34" charset="-122"/>
                <a:ea typeface="微软雅黑" panose="020B0503020204020204" pitchFamily="34" charset="-122"/>
              </a:rPr>
              <a:t>(四)夸张</a:t>
            </a:r>
            <a:endParaRPr sz="1400" dirty="0">
              <a:latin typeface="微软雅黑" panose="020B0503020204020204" pitchFamily="34" charset="-122"/>
              <a:ea typeface="微软雅黑" panose="020B0503020204020204" pitchFamily="34" charset="-122"/>
            </a:endParaRPr>
          </a:p>
          <a:p>
            <a:pPr>
              <a:lnSpc>
                <a:spcPct val="150000"/>
              </a:lnSpc>
            </a:pPr>
            <a:endParaRPr sz="1400" dirty="0">
              <a:latin typeface="微软雅黑" panose="020B0503020204020204" pitchFamily="34" charset="-122"/>
              <a:ea typeface="微软雅黑" panose="020B0503020204020204" pitchFamily="34" charset="-122"/>
            </a:endParaRPr>
          </a:p>
          <a:p>
            <a:pPr>
              <a:lnSpc>
                <a:spcPct val="150000"/>
              </a:lnSpc>
            </a:pPr>
            <a:r>
              <a:rPr sz="1400" dirty="0">
                <a:latin typeface="微软雅黑" panose="020B0503020204020204" pitchFamily="34" charset="-122"/>
                <a:ea typeface="微软雅黑" panose="020B0503020204020204" pitchFamily="34" charset="-122"/>
              </a:rPr>
              <a:t>1.概念</a:t>
            </a:r>
            <a:endParaRPr sz="1400" dirty="0">
              <a:latin typeface="微软雅黑" panose="020B0503020204020204" pitchFamily="34" charset="-122"/>
              <a:ea typeface="微软雅黑" panose="020B0503020204020204" pitchFamily="34" charset="-122"/>
            </a:endParaRPr>
          </a:p>
          <a:p>
            <a:pPr>
              <a:lnSpc>
                <a:spcPct val="150000"/>
              </a:lnSpc>
            </a:pPr>
            <a:r>
              <a:rPr sz="1400" dirty="0">
                <a:latin typeface="微软雅黑" panose="020B0503020204020204" pitchFamily="34" charset="-122"/>
                <a:ea typeface="微软雅黑" panose="020B0503020204020204" pitchFamily="34" charset="-122"/>
              </a:rPr>
              <a:t>为达到某种表达效果,对事物的形象、特征、作用、程度等方面着意扩大或缩小的修辞手法。</a:t>
            </a:r>
            <a:endParaRPr sz="1400" dirty="0">
              <a:latin typeface="微软雅黑" panose="020B0503020204020204" pitchFamily="34" charset="-122"/>
              <a:ea typeface="微软雅黑" panose="020B0503020204020204" pitchFamily="34" charset="-122"/>
            </a:endParaRPr>
          </a:p>
          <a:p>
            <a:pPr>
              <a:lnSpc>
                <a:spcPct val="150000"/>
              </a:lnSpc>
            </a:pPr>
            <a:r>
              <a:rPr sz="1400" dirty="0">
                <a:latin typeface="微软雅黑" panose="020B0503020204020204" pitchFamily="34" charset="-122"/>
                <a:ea typeface="微软雅黑" panose="020B0503020204020204" pitchFamily="34" charset="-122"/>
              </a:rPr>
              <a:t>2.分类</a:t>
            </a:r>
            <a:endParaRPr sz="1400" dirty="0">
              <a:latin typeface="微软雅黑" panose="020B0503020204020204" pitchFamily="34" charset="-122"/>
              <a:ea typeface="微软雅黑" panose="020B0503020204020204" pitchFamily="34" charset="-122"/>
            </a:endParaRPr>
          </a:p>
          <a:p>
            <a:pPr>
              <a:lnSpc>
                <a:spcPct val="150000"/>
              </a:lnSpc>
            </a:pPr>
            <a:r>
              <a:rPr sz="1400" dirty="0">
                <a:latin typeface="微软雅黑" panose="020B0503020204020204" pitchFamily="34" charset="-122"/>
                <a:ea typeface="微软雅黑" panose="020B0503020204020204" pitchFamily="34" charset="-122"/>
              </a:rPr>
              <a:t>(1)扩大夸张。指故意把客观事物说得“大、多、高、强、深……”的夸张形式。例如:</a:t>
            </a:r>
            <a:endParaRPr sz="1400" dirty="0">
              <a:latin typeface="微软雅黑" panose="020B0503020204020204" pitchFamily="34" charset="-122"/>
              <a:ea typeface="微软雅黑" panose="020B0503020204020204" pitchFamily="34" charset="-122"/>
            </a:endParaRPr>
          </a:p>
          <a:p>
            <a:pPr>
              <a:lnSpc>
                <a:spcPct val="150000"/>
              </a:lnSpc>
            </a:pPr>
            <a:r>
              <a:rPr sz="1400" dirty="0">
                <a:latin typeface="微软雅黑" panose="020B0503020204020204" pitchFamily="34" charset="-122"/>
                <a:ea typeface="微软雅黑" panose="020B0503020204020204" pitchFamily="34" charset="-122"/>
              </a:rPr>
              <a:t>白发三千丈,缘愁似个长。(李白《秋浦歌》)</a:t>
            </a:r>
            <a:endParaRPr sz="1400" dirty="0">
              <a:latin typeface="微软雅黑" panose="020B0503020204020204" pitchFamily="34" charset="-122"/>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专题十　正确使用常见的修辞手法</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2" name="图片 31"/>
          <p:cNvPicPr>
            <a:picLocks noChangeAspect="1"/>
          </p:cNvPicPr>
          <p:nvPr/>
        </p:nvPicPr>
        <p:blipFill rotWithShape="1">
          <a:blip r:embed="rId2"/>
          <a:srcRect t="4049"/>
          <a:stretch>
            <a:fillRect/>
          </a:stretch>
        </p:blipFill>
        <p:spPr>
          <a:xfrm>
            <a:off x="8334693" y="1288727"/>
            <a:ext cx="2447472" cy="2752401"/>
          </a:xfrm>
          <a:prstGeom prst="rect">
            <a:avLst/>
          </a:prstGeom>
        </p:spPr>
      </p:pic>
      <p:sp>
        <p:nvSpPr>
          <p:cNvPr id="42" name="矩形 41">
            <a:hlinkClick r:id="" action="ppaction://hlinkshowjump?jump=nextslide"/>
          </p:cNvPr>
          <p:cNvSpPr/>
          <p:nvPr/>
        </p:nvSpPr>
        <p:spPr>
          <a:xfrm>
            <a:off x="8343822" y="4158286"/>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44" name="组合 43"/>
          <p:cNvGrpSpPr/>
          <p:nvPr/>
        </p:nvGrpSpPr>
        <p:grpSpPr>
          <a:xfrm>
            <a:off x="746488" y="861495"/>
            <a:ext cx="1485364" cy="287076"/>
            <a:chOff x="549633" y="1040577"/>
            <a:chExt cx="1258150" cy="287497"/>
          </a:xfrm>
        </p:grpSpPr>
        <p:sp>
          <p:nvSpPr>
            <p:cNvPr id="45" name="矩形 44"/>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46" name="组合 45"/>
            <p:cNvGrpSpPr/>
            <p:nvPr/>
          </p:nvGrpSpPr>
          <p:grpSpPr>
            <a:xfrm>
              <a:off x="549633" y="1040577"/>
              <a:ext cx="1258150" cy="287497"/>
              <a:chOff x="549633" y="1040577"/>
              <a:chExt cx="1258150" cy="287497"/>
            </a:xfrm>
          </p:grpSpPr>
          <p:sp>
            <p:nvSpPr>
              <p:cNvPr id="47" name="矩形 46"/>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8"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9" name="文本框 56"/>
              <p:cNvSpPr txBox="1"/>
              <p:nvPr/>
            </p:nvSpPr>
            <p:spPr>
              <a:xfrm>
                <a:off x="1512174" y="1051075"/>
                <a:ext cx="295609" cy="276999"/>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7</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专题十　正确使用常见的修辞手法</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a:srcRect r="51843" b="7817"/>
          <a:stretch>
            <a:fillRect/>
          </a:stretch>
        </p:blipFill>
        <p:spPr>
          <a:xfrm>
            <a:off x="8354571" y="1288608"/>
            <a:ext cx="2446779" cy="2751054"/>
          </a:xfrm>
          <a:prstGeom prst="rect">
            <a:avLst/>
          </a:prstGeom>
        </p:spPr>
      </p:pic>
      <p:sp>
        <p:nvSpPr>
          <p:cNvPr id="31" name="矩形 30"/>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34" name="矩形 33"/>
          <p:cNvSpPr/>
          <p:nvPr/>
        </p:nvSpPr>
        <p:spPr>
          <a:xfrm>
            <a:off x="968345" y="1753214"/>
            <a:ext cx="6782789" cy="2971800"/>
          </a:xfrm>
          <a:prstGeom prst="rect">
            <a:avLst/>
          </a:prstGeom>
        </p:spPr>
        <p:txBody>
          <a:bodyPr wrap="square">
            <a:spAutoFit/>
          </a:bodyPr>
          <a:lstStyle/>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(2)缩小夸张。指故意把客观事物说得“小、少、低、弱、浅……”的夸张形式。例如:</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一个浑身黑色的人,站在老栓面前,眼光正像两把刀,刺得老栓缩小了一半。(鲁迅《药》)</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(3)超前夸张。指在时间上把后出现的事物提前的夸张形式。例如:</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花里带着甜味儿;闭了眼,树上仿佛已经满是桃儿、杏儿、梨儿。(朱自清《春》)</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3.作用</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揭示本质,给人以启示;烘托气氛,增强感染力;加强联想,以创造意境。</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6" name="矩形 35">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1495"/>
            <a:ext cx="1485364" cy="287076"/>
            <a:chOff x="549633" y="1040577"/>
            <a:chExt cx="1258150" cy="287497"/>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0577"/>
              <a:ext cx="1258150" cy="287497"/>
              <a:chOff x="549633" y="1040577"/>
              <a:chExt cx="1258150" cy="287497"/>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75"/>
                <a:ext cx="295609" cy="276999"/>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8</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矩形 31"/>
          <p:cNvSpPr/>
          <p:nvPr/>
        </p:nvSpPr>
        <p:spPr>
          <a:xfrm>
            <a:off x="1223675" y="1644766"/>
            <a:ext cx="6219116" cy="3611880"/>
          </a:xfrm>
          <a:prstGeom prst="rect">
            <a:avLst/>
          </a:prstGeom>
        </p:spPr>
        <p:txBody>
          <a:bodyPr wrap="square">
            <a:spAutoFit/>
          </a:bodyPr>
          <a:lstStyle/>
          <a:p>
            <a:pPr>
              <a:lnSpc>
                <a:spcPct val="150000"/>
              </a:lnSpc>
            </a:pPr>
            <a:r>
              <a:rPr altLang="zh-CN" sz="1400" dirty="0">
                <a:latin typeface="微软雅黑" panose="020B0503020204020204" pitchFamily="34" charset="-122"/>
                <a:ea typeface="微软雅黑" panose="020B0503020204020204" pitchFamily="34" charset="-122"/>
              </a:rPr>
              <a:t>(五)对偶</a:t>
            </a:r>
            <a:endParaRPr altLang="zh-CN" sz="1400" dirty="0">
              <a:latin typeface="微软雅黑" panose="020B0503020204020204" pitchFamily="34" charset="-122"/>
              <a:ea typeface="微软雅黑" panose="020B0503020204020204" pitchFamily="34" charset="-122"/>
            </a:endParaRPr>
          </a:p>
          <a:p>
            <a:pPr>
              <a:lnSpc>
                <a:spcPct val="150000"/>
              </a:lnSpc>
            </a:pPr>
            <a:endParaRPr altLang="zh-CN" sz="1400" dirty="0">
              <a:latin typeface="微软雅黑" panose="020B0503020204020204" pitchFamily="34" charset="-122"/>
              <a:ea typeface="微软雅黑" panose="020B0503020204020204" pitchFamily="34" charset="-122"/>
            </a:endParaRPr>
          </a:p>
          <a:p>
            <a:pPr>
              <a:lnSpc>
                <a:spcPct val="150000"/>
              </a:lnSpc>
            </a:pPr>
            <a:r>
              <a:rPr altLang="zh-CN" sz="1400" dirty="0">
                <a:latin typeface="微软雅黑" panose="020B0503020204020204" pitchFamily="34" charset="-122"/>
                <a:ea typeface="微软雅黑" panose="020B0503020204020204" pitchFamily="34" charset="-122"/>
              </a:rPr>
              <a:t>1.概念</a:t>
            </a:r>
            <a:endParaRPr altLang="zh-CN" sz="1400" dirty="0">
              <a:latin typeface="微软雅黑" panose="020B0503020204020204" pitchFamily="34" charset="-122"/>
              <a:ea typeface="微软雅黑" panose="020B0503020204020204" pitchFamily="34" charset="-122"/>
            </a:endParaRPr>
          </a:p>
          <a:p>
            <a:pPr>
              <a:lnSpc>
                <a:spcPct val="150000"/>
              </a:lnSpc>
            </a:pPr>
            <a:r>
              <a:rPr altLang="zh-CN" sz="1400" dirty="0">
                <a:latin typeface="微软雅黑" panose="020B0503020204020204" pitchFamily="34" charset="-122"/>
                <a:ea typeface="微软雅黑" panose="020B0503020204020204" pitchFamily="34" charset="-122"/>
              </a:rPr>
              <a:t>用字数相等、结构相同、意义上密切相关的一对短语或句子来表达两个相同或相近的意思的修辞手法。</a:t>
            </a:r>
            <a:endParaRPr altLang="zh-CN" sz="1400" dirty="0">
              <a:latin typeface="微软雅黑" panose="020B0503020204020204" pitchFamily="34" charset="-122"/>
              <a:ea typeface="微软雅黑" panose="020B0503020204020204" pitchFamily="34" charset="-122"/>
            </a:endParaRPr>
          </a:p>
          <a:p>
            <a:pPr>
              <a:lnSpc>
                <a:spcPct val="150000"/>
              </a:lnSpc>
            </a:pPr>
            <a:endParaRPr altLang="zh-CN" sz="1400" dirty="0">
              <a:latin typeface="微软雅黑" panose="020B0503020204020204" pitchFamily="34" charset="-122"/>
              <a:ea typeface="微软雅黑" panose="020B0503020204020204" pitchFamily="34" charset="-122"/>
            </a:endParaRPr>
          </a:p>
          <a:p>
            <a:pPr>
              <a:lnSpc>
                <a:spcPct val="150000"/>
              </a:lnSpc>
            </a:pPr>
            <a:r>
              <a:rPr altLang="zh-CN" sz="1400" dirty="0">
                <a:latin typeface="微软雅黑" panose="020B0503020204020204" pitchFamily="34" charset="-122"/>
                <a:ea typeface="微软雅黑" panose="020B0503020204020204" pitchFamily="34" charset="-122"/>
              </a:rPr>
              <a:t>2.分类</a:t>
            </a:r>
            <a:endParaRPr altLang="zh-CN" sz="1400" dirty="0">
              <a:latin typeface="微软雅黑" panose="020B0503020204020204" pitchFamily="34" charset="-122"/>
              <a:ea typeface="微软雅黑" panose="020B0503020204020204" pitchFamily="34" charset="-122"/>
            </a:endParaRPr>
          </a:p>
          <a:p>
            <a:pPr>
              <a:lnSpc>
                <a:spcPct val="150000"/>
              </a:lnSpc>
            </a:pPr>
            <a:r>
              <a:rPr altLang="zh-CN" sz="1400" dirty="0">
                <a:latin typeface="微软雅黑" panose="020B0503020204020204" pitchFamily="34" charset="-122"/>
                <a:ea typeface="微软雅黑" panose="020B0503020204020204" pitchFamily="34" charset="-122"/>
              </a:rPr>
              <a:t>(1)正对。指上下句在意思上相似、相近、相补、相衬的对偶形式。例如:</a:t>
            </a:r>
            <a:endParaRPr altLang="zh-CN" sz="1400" dirty="0">
              <a:latin typeface="微软雅黑" panose="020B0503020204020204" pitchFamily="34" charset="-122"/>
              <a:ea typeface="微软雅黑" panose="020B0503020204020204" pitchFamily="34" charset="-122"/>
            </a:endParaRPr>
          </a:p>
          <a:p>
            <a:pPr>
              <a:lnSpc>
                <a:spcPct val="150000"/>
              </a:lnSpc>
            </a:pPr>
            <a:r>
              <a:rPr altLang="zh-CN" sz="1400" dirty="0">
                <a:latin typeface="微软雅黑" panose="020B0503020204020204" pitchFamily="34" charset="-122"/>
                <a:ea typeface="微软雅黑" panose="020B0503020204020204" pitchFamily="34" charset="-122"/>
              </a:rPr>
              <a:t>万里悲秋常作客,百年多病独登台。(杜甫《登高》)</a:t>
            </a:r>
            <a:endParaRPr altLang="zh-CN" sz="1400" dirty="0">
              <a:latin typeface="微软雅黑" panose="020B0503020204020204" pitchFamily="34" charset="-122"/>
              <a:ea typeface="微软雅黑" panose="020B0503020204020204" pitchFamily="34" charset="-122"/>
            </a:endParaRPr>
          </a:p>
          <a:p>
            <a:pPr>
              <a:lnSpc>
                <a:spcPct val="150000"/>
              </a:lnSpc>
            </a:pPr>
            <a:r>
              <a:rPr altLang="zh-CN" sz="1400" dirty="0">
                <a:latin typeface="微软雅黑" panose="020B0503020204020204" pitchFamily="34" charset="-122"/>
                <a:ea typeface="微软雅黑" panose="020B0503020204020204" pitchFamily="34" charset="-122"/>
              </a:rPr>
              <a:t>(2)反对。指上下句在意思上相反或相对的对偶形式。例如:</a:t>
            </a:r>
            <a:endParaRPr altLang="zh-CN" sz="1400" dirty="0">
              <a:latin typeface="微软雅黑" panose="020B0503020204020204" pitchFamily="34" charset="-122"/>
              <a:ea typeface="微软雅黑" panose="020B0503020204020204" pitchFamily="34" charset="-122"/>
            </a:endParaRPr>
          </a:p>
          <a:p>
            <a:pPr>
              <a:lnSpc>
                <a:spcPct val="150000"/>
              </a:lnSpc>
            </a:pPr>
            <a:r>
              <a:rPr altLang="zh-CN" sz="1400" dirty="0">
                <a:latin typeface="微软雅黑" panose="020B0503020204020204" pitchFamily="34" charset="-122"/>
                <a:ea typeface="微软雅黑" panose="020B0503020204020204" pitchFamily="34" charset="-122"/>
              </a:rPr>
              <a:t>横眉冷对千夫指,俯首甘为孺子牛。(鲁迅《自嘲》)</a:t>
            </a:r>
            <a:endParaRPr altLang="zh-CN" sz="1400" dirty="0">
              <a:latin typeface="微软雅黑" panose="020B0503020204020204" pitchFamily="34" charset="-122"/>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专题十　正确使用常见的修辞手法</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4" name="图片 33"/>
          <p:cNvPicPr>
            <a:picLocks noChangeAspect="1"/>
          </p:cNvPicPr>
          <p:nvPr/>
        </p:nvPicPr>
        <p:blipFill rotWithShape="1">
          <a:blip r:embed="rId2"/>
          <a:srcRect t="-263"/>
          <a:stretch>
            <a:fillRect/>
          </a:stretch>
        </p:blipFill>
        <p:spPr>
          <a:xfrm>
            <a:off x="8361489" y="1288608"/>
            <a:ext cx="2439861" cy="2743642"/>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1495"/>
            <a:ext cx="1485364" cy="287076"/>
            <a:chOff x="549633" y="1040577"/>
            <a:chExt cx="1258150" cy="287497"/>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0577"/>
              <a:ext cx="1258150" cy="287497"/>
              <a:chOff x="549633" y="1040577"/>
              <a:chExt cx="1258150" cy="287497"/>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75"/>
                <a:ext cx="295609" cy="276999"/>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9</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pic>
        <p:nvPicPr>
          <p:cNvPr id="32" name="图片 3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12641" y="2602644"/>
            <a:ext cx="2629342" cy="2629342"/>
          </a:xfrm>
          <a:prstGeom prst="rect">
            <a:avLst/>
          </a:prstGeom>
        </p:spPr>
      </p:pic>
      <p:sp>
        <p:nvSpPr>
          <p:cNvPr id="34" name="矩形 33"/>
          <p:cNvSpPr/>
          <p:nvPr/>
        </p:nvSpPr>
        <p:spPr>
          <a:xfrm>
            <a:off x="1009015" y="1911985"/>
            <a:ext cx="4083685" cy="2971800"/>
          </a:xfrm>
          <a:prstGeom prst="rect">
            <a:avLst/>
          </a:prstGeom>
          <a:ln>
            <a:solidFill>
              <a:schemeClr val="accent1"/>
            </a:solidFill>
          </a:ln>
        </p:spPr>
        <p:txBody>
          <a:bodyPr wrap="square">
            <a:spAutoFit/>
          </a:bodyPr>
          <a:lstStyle/>
          <a:p>
            <a:pPr>
              <a:lnSpc>
                <a:spcPct val="150000"/>
              </a:lnSpc>
            </a:pPr>
            <a:r>
              <a:rPr altLang="zh-CN" sz="1400" dirty="0">
                <a:latin typeface="微软雅黑" panose="020B0503020204020204" pitchFamily="34" charset="-122"/>
                <a:ea typeface="微软雅黑" panose="020B0503020204020204" pitchFamily="34" charset="-122"/>
                <a:cs typeface="Times New Roman" panose="02020603050405020304" pitchFamily="18" charset="0"/>
              </a:rPr>
              <a:t>(3)串对。又叫流水对,指上下句在意思上具有承接、递进、因果、假设、条件等关系的对偶形式。例如:</a:t>
            </a:r>
            <a:endParaRPr altLang="zh-CN"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altLang="zh-CN" sz="1400" dirty="0">
                <a:latin typeface="微软雅黑" panose="020B0503020204020204" pitchFamily="34" charset="-122"/>
                <a:ea typeface="微软雅黑" panose="020B0503020204020204" pitchFamily="34" charset="-122"/>
                <a:cs typeface="Times New Roman" panose="02020603050405020304" pitchFamily="18" charset="0"/>
              </a:rPr>
              <a:t>即从巴峡穿巫峡,便下襄阳向洛阳。(杜甫《闻官军收河南河北》)</a:t>
            </a:r>
            <a:endParaRPr altLang="zh-CN"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endParaRPr altLang="zh-CN"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altLang="zh-CN" sz="1400" dirty="0">
                <a:latin typeface="微软雅黑" panose="020B0503020204020204" pitchFamily="34" charset="-122"/>
                <a:ea typeface="微软雅黑" panose="020B0503020204020204" pitchFamily="34" charset="-122"/>
                <a:cs typeface="Times New Roman" panose="02020603050405020304" pitchFamily="18" charset="0"/>
              </a:rPr>
              <a:t>3.作用</a:t>
            </a:r>
            <a:endParaRPr altLang="zh-CN"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altLang="zh-CN" sz="1400" dirty="0">
                <a:latin typeface="微软雅黑" panose="020B0503020204020204" pitchFamily="34" charset="-122"/>
                <a:ea typeface="微软雅黑" panose="020B0503020204020204" pitchFamily="34" charset="-122"/>
                <a:cs typeface="Times New Roman" panose="02020603050405020304" pitchFamily="18" charset="0"/>
              </a:rPr>
              <a:t>便于吟诵,易于记忆;用于诗词,有音乐美;表意凝练,抒情酣畅。</a:t>
            </a:r>
            <a:endParaRPr altLang="zh-CN" sz="14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5"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专题十　正确使用常见的修辞手法</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6" name="图片 35"/>
          <p:cNvPicPr>
            <a:picLocks noChangeAspect="1"/>
          </p:cNvPicPr>
          <p:nvPr/>
        </p:nvPicPr>
        <p:blipFill rotWithShape="1">
          <a:blip r:embed="rId3">
            <a:extLst>
              <a:ext uri="{28A0092B-C50C-407E-A947-70E740481C1C}">
                <a14:useLocalDpi xmlns:a14="http://schemas.microsoft.com/office/drawing/2010/main" val="0"/>
              </a:ext>
            </a:extLst>
          </a:blip>
          <a:srcRect t="7545"/>
          <a:stretch>
            <a:fillRect/>
          </a:stretch>
        </p:blipFill>
        <p:spPr>
          <a:xfrm>
            <a:off x="8351838" y="1300294"/>
            <a:ext cx="2449743" cy="2731418"/>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p:cTn id="12" dur="500" fill="hold"/>
                                        <p:tgtEl>
                                          <p:spTgt spid="32"/>
                                        </p:tgtEl>
                                        <p:attrNameLst>
                                          <p:attrName>ppt_w</p:attrName>
                                        </p:attrNameLst>
                                      </p:cBhvr>
                                      <p:tavLst>
                                        <p:tav tm="0">
                                          <p:val>
                                            <p:fltVal val="0"/>
                                          </p:val>
                                        </p:tav>
                                        <p:tav tm="100000">
                                          <p:val>
                                            <p:strVal val="#ppt_w"/>
                                          </p:val>
                                        </p:tav>
                                      </p:tavLst>
                                    </p:anim>
                                    <p:anim calcmode="lin" valueType="num">
                                      <p:cBhvr>
                                        <p:cTn id="13" dur="500" fill="hold"/>
                                        <p:tgtEl>
                                          <p:spTgt spid="32"/>
                                        </p:tgtEl>
                                        <p:attrNameLst>
                                          <p:attrName>ppt_h</p:attrName>
                                        </p:attrNameLst>
                                      </p:cBhvr>
                                      <p:tavLst>
                                        <p:tav tm="0">
                                          <p:val>
                                            <p:fltVal val="0"/>
                                          </p:val>
                                        </p:tav>
                                        <p:tav tm="100000">
                                          <p:val>
                                            <p:strVal val="#ppt_h"/>
                                          </p:val>
                                        </p:tav>
                                      </p:tavLst>
                                    </p:anim>
                                    <p:animEffect transition="in" filter="fade">
                                      <p:cBhvr>
                                        <p:cTn id="1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1495"/>
            <a:ext cx="1518540" cy="287118"/>
            <a:chOff x="549633" y="1040577"/>
            <a:chExt cx="1286251" cy="287539"/>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0577"/>
              <a:ext cx="1286251" cy="287539"/>
              <a:chOff x="549633" y="1040577"/>
              <a:chExt cx="1286251" cy="287539"/>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32"/>
                <a:ext cx="323710"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10</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矩形 2"/>
          <p:cNvSpPr/>
          <p:nvPr/>
        </p:nvSpPr>
        <p:spPr>
          <a:xfrm>
            <a:off x="1328420" y="1584325"/>
            <a:ext cx="5991860" cy="3611880"/>
          </a:xfrm>
          <a:prstGeom prst="rect">
            <a:avLst/>
          </a:prstGeom>
        </p:spPr>
        <p:txBody>
          <a:bodyPr wrap="square">
            <a:spAutoFit/>
          </a:bodyPr>
          <a:lstStyle/>
          <a:p>
            <a:pPr>
              <a:lnSpc>
                <a:spcPct val="150000"/>
              </a:lnSpc>
            </a:pPr>
            <a:r>
              <a:rPr sz="1400" dirty="0">
                <a:latin typeface="微软雅黑" panose="020B0503020204020204" pitchFamily="34" charset="-122"/>
                <a:ea typeface="微软雅黑" panose="020B0503020204020204" pitchFamily="34" charset="-122"/>
              </a:rPr>
              <a:t>(六)排比</a:t>
            </a:r>
            <a:endParaRPr sz="1400" dirty="0">
              <a:latin typeface="微软雅黑" panose="020B0503020204020204" pitchFamily="34" charset="-122"/>
              <a:ea typeface="微软雅黑" panose="020B0503020204020204" pitchFamily="34" charset="-122"/>
            </a:endParaRPr>
          </a:p>
          <a:p>
            <a:pPr>
              <a:lnSpc>
                <a:spcPct val="150000"/>
              </a:lnSpc>
            </a:pPr>
            <a:r>
              <a:rPr sz="1400" dirty="0">
                <a:latin typeface="微软雅黑" panose="020B0503020204020204" pitchFamily="34" charset="-122"/>
                <a:ea typeface="微软雅黑" panose="020B0503020204020204" pitchFamily="34" charset="-122"/>
              </a:rPr>
              <a:t>1.概念</a:t>
            </a:r>
            <a:endParaRPr sz="1400" dirty="0">
              <a:latin typeface="微软雅黑" panose="020B0503020204020204" pitchFamily="34" charset="-122"/>
              <a:ea typeface="微软雅黑" panose="020B0503020204020204" pitchFamily="34" charset="-122"/>
            </a:endParaRPr>
          </a:p>
          <a:p>
            <a:pPr>
              <a:lnSpc>
                <a:spcPct val="150000"/>
              </a:lnSpc>
            </a:pPr>
            <a:r>
              <a:rPr sz="1400" dirty="0">
                <a:latin typeface="微软雅黑" panose="020B0503020204020204" pitchFamily="34" charset="-122"/>
                <a:ea typeface="微软雅黑" panose="020B0503020204020204" pitchFamily="34" charset="-122"/>
              </a:rPr>
              <a:t>把三个或三个以上结构相同或相似、内容相关、语气一致的短语或句子排列在一起,用来加强语势、强调内容、加重感情的修辞手法。</a:t>
            </a:r>
            <a:endParaRPr sz="1400" dirty="0">
              <a:latin typeface="微软雅黑" panose="020B0503020204020204" pitchFamily="34" charset="-122"/>
              <a:ea typeface="微软雅黑" panose="020B0503020204020204" pitchFamily="34" charset="-122"/>
            </a:endParaRPr>
          </a:p>
          <a:p>
            <a:pPr>
              <a:lnSpc>
                <a:spcPct val="150000"/>
              </a:lnSpc>
            </a:pPr>
            <a:r>
              <a:rPr sz="1400" dirty="0">
                <a:latin typeface="微软雅黑" panose="020B0503020204020204" pitchFamily="34" charset="-122"/>
                <a:ea typeface="微软雅黑" panose="020B0503020204020204" pitchFamily="34" charset="-122"/>
              </a:rPr>
              <a:t>2.分类</a:t>
            </a:r>
            <a:endParaRPr sz="1400" dirty="0">
              <a:latin typeface="微软雅黑" panose="020B0503020204020204" pitchFamily="34" charset="-122"/>
              <a:ea typeface="微软雅黑" panose="020B0503020204020204" pitchFamily="34" charset="-122"/>
            </a:endParaRPr>
          </a:p>
          <a:p>
            <a:pPr>
              <a:lnSpc>
                <a:spcPct val="150000"/>
              </a:lnSpc>
            </a:pPr>
            <a:r>
              <a:rPr sz="1400" dirty="0">
                <a:latin typeface="微软雅黑" panose="020B0503020204020204" pitchFamily="34" charset="-122"/>
                <a:ea typeface="微软雅黑" panose="020B0503020204020204" pitchFamily="34" charset="-122"/>
              </a:rPr>
              <a:t>(1)句子排比。例如:</a:t>
            </a:r>
            <a:endParaRPr sz="1400" dirty="0">
              <a:latin typeface="微软雅黑" panose="020B0503020204020204" pitchFamily="34" charset="-122"/>
              <a:ea typeface="微软雅黑" panose="020B0503020204020204" pitchFamily="34" charset="-122"/>
            </a:endParaRPr>
          </a:p>
          <a:p>
            <a:pPr>
              <a:lnSpc>
                <a:spcPct val="150000"/>
              </a:lnSpc>
            </a:pPr>
            <a:r>
              <a:rPr sz="1400" dirty="0">
                <a:latin typeface="微软雅黑" panose="020B0503020204020204" pitchFamily="34" charset="-122"/>
                <a:ea typeface="微软雅黑" panose="020B0503020204020204" pitchFamily="34" charset="-122"/>
              </a:rPr>
              <a:t>读书使人充实,讨论使人机智,笔记使人准确。</a:t>
            </a:r>
            <a:endParaRPr sz="1400" dirty="0">
              <a:latin typeface="微软雅黑" panose="020B0503020204020204" pitchFamily="34" charset="-122"/>
              <a:ea typeface="微软雅黑" panose="020B0503020204020204" pitchFamily="34" charset="-122"/>
            </a:endParaRPr>
          </a:p>
          <a:p>
            <a:pPr>
              <a:lnSpc>
                <a:spcPct val="150000"/>
              </a:lnSpc>
            </a:pPr>
            <a:r>
              <a:rPr sz="1400" dirty="0">
                <a:latin typeface="微软雅黑" panose="020B0503020204020204" pitchFamily="34" charset="-122"/>
                <a:ea typeface="微软雅黑" panose="020B0503020204020204" pitchFamily="34" charset="-122"/>
              </a:rPr>
              <a:t>(2)句子成分的排比。例如:</a:t>
            </a:r>
            <a:endParaRPr sz="1400" dirty="0">
              <a:latin typeface="微软雅黑" panose="020B0503020204020204" pitchFamily="34" charset="-122"/>
              <a:ea typeface="微软雅黑" panose="020B0503020204020204" pitchFamily="34" charset="-122"/>
            </a:endParaRPr>
          </a:p>
          <a:p>
            <a:pPr>
              <a:lnSpc>
                <a:spcPct val="150000"/>
              </a:lnSpc>
            </a:pPr>
            <a:r>
              <a:rPr sz="1400" dirty="0">
                <a:latin typeface="微软雅黑" panose="020B0503020204020204" pitchFamily="34" charset="-122"/>
                <a:ea typeface="微软雅黑" panose="020B0503020204020204" pitchFamily="34" charset="-122"/>
              </a:rPr>
              <a:t>看,像牛毛,像花针,像细丝。(朱自清《春》)</a:t>
            </a:r>
            <a:endParaRPr sz="1400" dirty="0">
              <a:latin typeface="微软雅黑" panose="020B0503020204020204" pitchFamily="34" charset="-122"/>
              <a:ea typeface="微软雅黑" panose="020B0503020204020204" pitchFamily="34" charset="-122"/>
            </a:endParaRPr>
          </a:p>
          <a:p>
            <a:pPr>
              <a:lnSpc>
                <a:spcPct val="150000"/>
              </a:lnSpc>
            </a:pPr>
            <a:r>
              <a:rPr sz="1400" dirty="0">
                <a:latin typeface="微软雅黑" panose="020B0503020204020204" pitchFamily="34" charset="-122"/>
                <a:ea typeface="微软雅黑" panose="020B0503020204020204" pitchFamily="34" charset="-122"/>
              </a:rPr>
              <a:t>3.作用</a:t>
            </a:r>
            <a:endParaRPr sz="1400" dirty="0">
              <a:latin typeface="微软雅黑" panose="020B0503020204020204" pitchFamily="34" charset="-122"/>
              <a:ea typeface="微软雅黑" panose="020B0503020204020204" pitchFamily="34" charset="-122"/>
            </a:endParaRPr>
          </a:p>
          <a:p>
            <a:pPr>
              <a:lnSpc>
                <a:spcPct val="150000"/>
              </a:lnSpc>
            </a:pPr>
            <a:r>
              <a:rPr sz="1400" dirty="0">
                <a:latin typeface="微软雅黑" panose="020B0503020204020204" pitchFamily="34" charset="-122"/>
                <a:ea typeface="微软雅黑" panose="020B0503020204020204" pitchFamily="34" charset="-122"/>
              </a:rPr>
              <a:t>内容集中,增强气势;叙事透辟,条分缕析;节奏鲜明,长于抒情。</a:t>
            </a:r>
            <a:endParaRPr sz="1400" dirty="0">
              <a:latin typeface="微软雅黑" panose="020B0503020204020204" pitchFamily="34" charset="-122"/>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专题十　正确使用常见的修辞手法</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a:srcRect t="21020" b="-1"/>
          <a:stretch>
            <a:fillRect/>
          </a:stretch>
        </p:blipFill>
        <p:spPr>
          <a:xfrm>
            <a:off x="8349137" y="1300294"/>
            <a:ext cx="2449670" cy="2738167"/>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additive="base">
                                        <p:cTn id="6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44" name="组合 43"/>
          <p:cNvGrpSpPr/>
          <p:nvPr/>
        </p:nvGrpSpPr>
        <p:grpSpPr>
          <a:xfrm>
            <a:off x="746488" y="861495"/>
            <a:ext cx="1510763" cy="287118"/>
            <a:chOff x="549633" y="1040577"/>
            <a:chExt cx="1279664" cy="287539"/>
          </a:xfrm>
        </p:grpSpPr>
        <p:sp>
          <p:nvSpPr>
            <p:cNvPr id="45" name="矩形 44"/>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46" name="组合 45"/>
            <p:cNvGrpSpPr/>
            <p:nvPr/>
          </p:nvGrpSpPr>
          <p:grpSpPr>
            <a:xfrm>
              <a:off x="549633" y="1040577"/>
              <a:ext cx="1279664" cy="287539"/>
              <a:chOff x="549633" y="1040577"/>
              <a:chExt cx="1279664" cy="287539"/>
            </a:xfrm>
          </p:grpSpPr>
          <p:sp>
            <p:nvSpPr>
              <p:cNvPr id="47" name="矩形 46"/>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8"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9"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11</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34" name="矩形 33"/>
          <p:cNvSpPr/>
          <p:nvPr/>
        </p:nvSpPr>
        <p:spPr>
          <a:xfrm>
            <a:off x="746760" y="1288415"/>
            <a:ext cx="6490970" cy="3931920"/>
          </a:xfrm>
          <a:prstGeom prst="rect">
            <a:avLst/>
          </a:prstGeom>
          <a:ln>
            <a:solidFill>
              <a:schemeClr val="accent1"/>
            </a:solidFill>
          </a:ln>
        </p:spPr>
        <p:txBody>
          <a:bodyPr wrap="square">
            <a:spAutoFit/>
          </a:bodyPr>
          <a:lstStyle/>
          <a:p>
            <a:pPr fontAlgn="auto">
              <a:lnSpc>
                <a:spcPct val="150000"/>
              </a:lnSpc>
            </a:pPr>
            <a:r>
              <a:rPr lang="zh-CN" sz="1400" dirty="0">
                <a:latin typeface="微软雅黑" panose="020B0503020204020204" pitchFamily="34" charset="-122"/>
                <a:ea typeface="微软雅黑" panose="020B0503020204020204" pitchFamily="34" charset="-122"/>
              </a:rPr>
              <a:t>(七)反复</a:t>
            </a:r>
            <a:endParaRPr lang="zh-CN" sz="1400" dirty="0">
              <a:latin typeface="微软雅黑" panose="020B0503020204020204" pitchFamily="34" charset="-122"/>
              <a:ea typeface="微软雅黑" panose="020B0503020204020204" pitchFamily="34" charset="-122"/>
            </a:endParaRPr>
          </a:p>
          <a:p>
            <a:pPr fontAlgn="auto">
              <a:lnSpc>
                <a:spcPct val="150000"/>
              </a:lnSpc>
            </a:pPr>
            <a:r>
              <a:rPr lang="zh-CN" sz="1400" dirty="0">
                <a:latin typeface="微软雅黑" panose="020B0503020204020204" pitchFamily="34" charset="-122"/>
                <a:ea typeface="微软雅黑" panose="020B0503020204020204" pitchFamily="34" charset="-122"/>
              </a:rPr>
              <a:t>1.概念</a:t>
            </a:r>
            <a:endParaRPr lang="zh-CN" sz="1400" dirty="0">
              <a:latin typeface="微软雅黑" panose="020B0503020204020204" pitchFamily="34" charset="-122"/>
              <a:ea typeface="微软雅黑" panose="020B0503020204020204" pitchFamily="34" charset="-122"/>
            </a:endParaRPr>
          </a:p>
          <a:p>
            <a:pPr fontAlgn="auto">
              <a:lnSpc>
                <a:spcPct val="150000"/>
              </a:lnSpc>
            </a:pPr>
            <a:r>
              <a:rPr lang="zh-CN" sz="1400" dirty="0">
                <a:latin typeface="微软雅黑" panose="020B0503020204020204" pitchFamily="34" charset="-122"/>
                <a:ea typeface="微软雅黑" panose="020B0503020204020204" pitchFamily="34" charset="-122"/>
              </a:rPr>
              <a:t>为了表达强烈的感情,有意重复使用某个词语、句子或句群的修辞手法。</a:t>
            </a:r>
            <a:endParaRPr lang="zh-CN" sz="1400" dirty="0">
              <a:latin typeface="微软雅黑" panose="020B0503020204020204" pitchFamily="34" charset="-122"/>
              <a:ea typeface="微软雅黑" panose="020B0503020204020204" pitchFamily="34" charset="-122"/>
            </a:endParaRPr>
          </a:p>
          <a:p>
            <a:pPr fontAlgn="auto">
              <a:lnSpc>
                <a:spcPct val="150000"/>
              </a:lnSpc>
            </a:pPr>
            <a:r>
              <a:rPr lang="zh-CN" sz="1400" dirty="0">
                <a:latin typeface="微软雅黑" panose="020B0503020204020204" pitchFamily="34" charset="-122"/>
                <a:ea typeface="微软雅黑" panose="020B0503020204020204" pitchFamily="34" charset="-122"/>
              </a:rPr>
              <a:t>2.分类</a:t>
            </a:r>
            <a:endParaRPr lang="zh-CN" sz="1400" dirty="0">
              <a:latin typeface="微软雅黑" panose="020B0503020204020204" pitchFamily="34" charset="-122"/>
              <a:ea typeface="微软雅黑" panose="020B0503020204020204" pitchFamily="34" charset="-122"/>
            </a:endParaRPr>
          </a:p>
          <a:p>
            <a:pPr fontAlgn="auto">
              <a:lnSpc>
                <a:spcPct val="150000"/>
              </a:lnSpc>
            </a:pPr>
            <a:r>
              <a:rPr lang="zh-CN" sz="1400" dirty="0">
                <a:latin typeface="微软雅黑" panose="020B0503020204020204" pitchFamily="34" charset="-122"/>
                <a:ea typeface="微软雅黑" panose="020B0503020204020204" pitchFamily="34" charset="-122"/>
              </a:rPr>
              <a:t>(1)连续反复。接连重复相同的词语或句子,中间没有其他词语出现。例如:</a:t>
            </a:r>
            <a:endParaRPr lang="zh-CN" sz="1400" dirty="0">
              <a:latin typeface="微软雅黑" panose="020B0503020204020204" pitchFamily="34" charset="-122"/>
              <a:ea typeface="微软雅黑" panose="020B0503020204020204" pitchFamily="34" charset="-122"/>
            </a:endParaRPr>
          </a:p>
          <a:p>
            <a:pPr fontAlgn="auto">
              <a:lnSpc>
                <a:spcPct val="150000"/>
              </a:lnSpc>
            </a:pPr>
            <a:r>
              <a:rPr lang="zh-CN" sz="1400" dirty="0">
                <a:latin typeface="微软雅黑" panose="020B0503020204020204" pitchFamily="34" charset="-122"/>
                <a:ea typeface="微软雅黑" panose="020B0503020204020204" pitchFamily="34" charset="-122"/>
              </a:rPr>
              <a:t>山谷回音:“他刚离去,他刚离去。革命征途千万里,他大步前进不停息。”(柯岩《周总理,你在哪里》)</a:t>
            </a:r>
            <a:endParaRPr lang="zh-CN" sz="1400" dirty="0">
              <a:latin typeface="微软雅黑" panose="020B0503020204020204" pitchFamily="34" charset="-122"/>
              <a:ea typeface="微软雅黑" panose="020B0503020204020204" pitchFamily="34" charset="-122"/>
            </a:endParaRPr>
          </a:p>
          <a:p>
            <a:pPr fontAlgn="auto">
              <a:lnSpc>
                <a:spcPct val="150000"/>
              </a:lnSpc>
            </a:pPr>
            <a:r>
              <a:rPr lang="zh-CN" sz="1400" dirty="0">
                <a:latin typeface="微软雅黑" panose="020B0503020204020204" pitchFamily="34" charset="-122"/>
                <a:ea typeface="微软雅黑" panose="020B0503020204020204" pitchFamily="34" charset="-122"/>
              </a:rPr>
              <a:t>(2)间隔反复。相同词语或句子间隔出现,即有别的词语或句子隔开。例如:</a:t>
            </a:r>
            <a:endParaRPr lang="zh-CN" sz="1400" dirty="0">
              <a:latin typeface="微软雅黑" panose="020B0503020204020204" pitchFamily="34" charset="-122"/>
              <a:ea typeface="微软雅黑" panose="020B0503020204020204" pitchFamily="34" charset="-122"/>
            </a:endParaRPr>
          </a:p>
          <a:p>
            <a:pPr fontAlgn="auto">
              <a:lnSpc>
                <a:spcPct val="150000"/>
              </a:lnSpc>
            </a:pPr>
            <a:r>
              <a:rPr lang="zh-CN" sz="1400" dirty="0">
                <a:latin typeface="微软雅黑" panose="020B0503020204020204" pitchFamily="34" charset="-122"/>
                <a:ea typeface="微软雅黑" panose="020B0503020204020204" pitchFamily="34" charset="-122"/>
              </a:rPr>
              <a:t>好像失了东三省,党国倒愈像一个国,失了东三省谁也不响,党国倒愈像一个国。(鲁迅《“友邦惊诧”论》)</a:t>
            </a:r>
            <a:endParaRPr lang="zh-CN" sz="1400" dirty="0">
              <a:latin typeface="微软雅黑" panose="020B0503020204020204" pitchFamily="34" charset="-122"/>
              <a:ea typeface="微软雅黑" panose="020B0503020204020204" pitchFamily="34" charset="-122"/>
            </a:endParaRPr>
          </a:p>
          <a:p>
            <a:pPr fontAlgn="auto">
              <a:lnSpc>
                <a:spcPct val="150000"/>
              </a:lnSpc>
            </a:pPr>
            <a:r>
              <a:rPr lang="zh-CN" sz="1400" dirty="0">
                <a:latin typeface="微软雅黑" panose="020B0503020204020204" pitchFamily="34" charset="-122"/>
                <a:ea typeface="微软雅黑" panose="020B0503020204020204" pitchFamily="34" charset="-122"/>
              </a:rPr>
              <a:t>3.作用</a:t>
            </a:r>
            <a:endParaRPr lang="zh-CN" sz="1400" dirty="0">
              <a:latin typeface="微软雅黑" panose="020B0503020204020204" pitchFamily="34" charset="-122"/>
              <a:ea typeface="微软雅黑" panose="020B0503020204020204" pitchFamily="34" charset="-122"/>
            </a:endParaRPr>
          </a:p>
          <a:p>
            <a:pPr fontAlgn="auto">
              <a:lnSpc>
                <a:spcPct val="150000"/>
              </a:lnSpc>
            </a:pPr>
            <a:r>
              <a:rPr lang="zh-CN" sz="1400" dirty="0">
                <a:latin typeface="微软雅黑" panose="020B0503020204020204" pitchFamily="34" charset="-122"/>
                <a:ea typeface="微软雅黑" panose="020B0503020204020204" pitchFamily="34" charset="-122"/>
              </a:rPr>
              <a:t>用于说理性文章,起强调作用;抒情写景,感染力强。</a:t>
            </a:r>
            <a:endParaRPr lang="zh-CN" sz="1400" dirty="0">
              <a:latin typeface="微软雅黑" panose="020B0503020204020204" pitchFamily="34" charset="-122"/>
              <a:ea typeface="微软雅黑" panose="020B0503020204020204" pitchFamily="34" charset="-122"/>
            </a:endParaRPr>
          </a:p>
        </p:txBody>
      </p:sp>
      <p:sp>
        <p:nvSpPr>
          <p:cNvPr id="35"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专题十　正确使用常见的修辞手法</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6" name="图片 35"/>
          <p:cNvPicPr>
            <a:picLocks noChangeAspect="1"/>
          </p:cNvPicPr>
          <p:nvPr/>
        </p:nvPicPr>
        <p:blipFill rotWithShape="1">
          <a:blip r:embed="rId2"/>
          <a:srcRect r="3102"/>
          <a:stretch>
            <a:fillRect/>
          </a:stretch>
        </p:blipFill>
        <p:spPr>
          <a:xfrm>
            <a:off x="8360482" y="1288608"/>
            <a:ext cx="2449511" cy="2761880"/>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0"/>
            <a:ext cx="11520488" cy="3991429"/>
          </a:xfrm>
          <a:prstGeom prst="rect">
            <a:avLst/>
          </a:prstGeom>
          <a:solidFill>
            <a:srgbClr val="77A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 name="圆角矩形 3"/>
          <p:cNvSpPr/>
          <p:nvPr/>
        </p:nvSpPr>
        <p:spPr>
          <a:xfrm>
            <a:off x="3978022" y="4684957"/>
            <a:ext cx="3564439" cy="990121"/>
          </a:xfrm>
          <a:prstGeom prst="roundRect">
            <a:avLst>
              <a:gd name="adj" fmla="val 5758"/>
            </a:avLst>
          </a:prstGeom>
          <a:noFill/>
          <a:ln>
            <a:solidFill>
              <a:srgbClr val="77AED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713105" rtl="0" eaLnBrk="1" latinLnBrk="0" hangingPunct="1">
              <a:defRPr sz="1405" kern="1200">
                <a:solidFill>
                  <a:schemeClr val="lt1"/>
                </a:solidFill>
                <a:latin typeface="+mn-lt"/>
                <a:ea typeface="+mn-ea"/>
                <a:cs typeface="+mn-cs"/>
              </a:defRPr>
            </a:lvl1pPr>
            <a:lvl2pPr marL="356870" algn="l" defTabSz="713105" rtl="0" eaLnBrk="1" latinLnBrk="0" hangingPunct="1">
              <a:defRPr sz="1405" kern="1200">
                <a:solidFill>
                  <a:schemeClr val="lt1"/>
                </a:solidFill>
                <a:latin typeface="+mn-lt"/>
                <a:ea typeface="+mn-ea"/>
                <a:cs typeface="+mn-cs"/>
              </a:defRPr>
            </a:lvl2pPr>
            <a:lvl3pPr marL="713105" algn="l" defTabSz="713105" rtl="0" eaLnBrk="1" latinLnBrk="0" hangingPunct="1">
              <a:defRPr sz="1405" kern="1200">
                <a:solidFill>
                  <a:schemeClr val="lt1"/>
                </a:solidFill>
                <a:latin typeface="+mn-lt"/>
                <a:ea typeface="+mn-ea"/>
                <a:cs typeface="+mn-cs"/>
              </a:defRPr>
            </a:lvl3pPr>
            <a:lvl4pPr marL="1069975" algn="l" defTabSz="713105" rtl="0" eaLnBrk="1" latinLnBrk="0" hangingPunct="1">
              <a:defRPr sz="1405" kern="1200">
                <a:solidFill>
                  <a:schemeClr val="lt1"/>
                </a:solidFill>
                <a:latin typeface="+mn-lt"/>
                <a:ea typeface="+mn-ea"/>
                <a:cs typeface="+mn-cs"/>
              </a:defRPr>
            </a:lvl4pPr>
            <a:lvl5pPr marL="1426210" algn="l" defTabSz="713105" rtl="0" eaLnBrk="1" latinLnBrk="0" hangingPunct="1">
              <a:defRPr sz="1405" kern="1200">
                <a:solidFill>
                  <a:schemeClr val="lt1"/>
                </a:solidFill>
                <a:latin typeface="+mn-lt"/>
                <a:ea typeface="+mn-ea"/>
                <a:cs typeface="+mn-cs"/>
              </a:defRPr>
            </a:lvl5pPr>
            <a:lvl6pPr marL="1783080" algn="l" defTabSz="713105" rtl="0" eaLnBrk="1" latinLnBrk="0" hangingPunct="1">
              <a:defRPr sz="1405" kern="1200">
                <a:solidFill>
                  <a:schemeClr val="lt1"/>
                </a:solidFill>
                <a:latin typeface="+mn-lt"/>
                <a:ea typeface="+mn-ea"/>
                <a:cs typeface="+mn-cs"/>
              </a:defRPr>
            </a:lvl6pPr>
            <a:lvl7pPr marL="2139315" algn="l" defTabSz="713105" rtl="0" eaLnBrk="1" latinLnBrk="0" hangingPunct="1">
              <a:defRPr sz="1405" kern="1200">
                <a:solidFill>
                  <a:schemeClr val="lt1"/>
                </a:solidFill>
                <a:latin typeface="+mn-lt"/>
                <a:ea typeface="+mn-ea"/>
                <a:cs typeface="+mn-cs"/>
              </a:defRPr>
            </a:lvl7pPr>
            <a:lvl8pPr marL="2496185" algn="l" defTabSz="713105" rtl="0" eaLnBrk="1" latinLnBrk="0" hangingPunct="1">
              <a:defRPr sz="1405" kern="1200">
                <a:solidFill>
                  <a:schemeClr val="lt1"/>
                </a:solidFill>
                <a:latin typeface="+mn-lt"/>
                <a:ea typeface="+mn-ea"/>
                <a:cs typeface="+mn-cs"/>
              </a:defRPr>
            </a:lvl8pPr>
            <a:lvl9pPr marL="2852420" algn="l" defTabSz="713105" rtl="0" eaLnBrk="1" latinLnBrk="0" hangingPunct="1">
              <a:defRPr sz="1405" kern="1200">
                <a:solidFill>
                  <a:schemeClr val="lt1"/>
                </a:solidFill>
                <a:latin typeface="+mn-lt"/>
                <a:ea typeface="+mn-ea"/>
                <a:cs typeface="+mn-cs"/>
              </a:defRPr>
            </a:lvl9pPr>
          </a:lstStyle>
          <a:p>
            <a:pPr algn="ctr"/>
            <a:r>
              <a:rPr lang="zh-CN" altLang="en-US" sz="3600" dirty="0">
                <a:solidFill>
                  <a:srgbClr val="3E8BC0"/>
                </a:solidFill>
                <a:latin typeface="微软雅黑" panose="020B0503020204020204" pitchFamily="34" charset="-122"/>
                <a:ea typeface="微软雅黑" panose="020B0503020204020204" pitchFamily="34" charset="-122"/>
              </a:rPr>
              <a:t>考情精解读</a:t>
            </a:r>
            <a:endParaRPr lang="zh-CN" altLang="en-US" sz="3600" dirty="0">
              <a:solidFill>
                <a:srgbClr val="3E8BC0"/>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4946529" y="1380092"/>
            <a:ext cx="1627421" cy="1744591"/>
            <a:chOff x="7397485" y="3586794"/>
            <a:chExt cx="1720118" cy="1854990"/>
          </a:xfrm>
        </p:grpSpPr>
        <p:sp>
          <p:nvSpPr>
            <p:cNvPr id="16" name="Freeform 38"/>
            <p:cNvSpPr>
              <a:spLocks noEditPoints="1"/>
            </p:cNvSpPr>
            <p:nvPr/>
          </p:nvSpPr>
          <p:spPr bwMode="auto">
            <a:xfrm>
              <a:off x="7397485" y="3586794"/>
              <a:ext cx="1720118" cy="1278360"/>
            </a:xfrm>
            <a:custGeom>
              <a:avLst/>
              <a:gdLst>
                <a:gd name="T0" fmla="*/ 83 w 489"/>
                <a:gd name="T1" fmla="*/ 363 h 363"/>
                <a:gd name="T2" fmla="*/ 0 w 489"/>
                <a:gd name="T3" fmla="*/ 280 h 363"/>
                <a:gd name="T4" fmla="*/ 0 w 489"/>
                <a:gd name="T5" fmla="*/ 280 h 363"/>
                <a:gd name="T6" fmla="*/ 0 w 489"/>
                <a:gd name="T7" fmla="*/ 83 h 363"/>
                <a:gd name="T8" fmla="*/ 83 w 489"/>
                <a:gd name="T9" fmla="*/ 0 h 363"/>
                <a:gd name="T10" fmla="*/ 83 w 489"/>
                <a:gd name="T11" fmla="*/ 0 h 363"/>
                <a:gd name="T12" fmla="*/ 406 w 489"/>
                <a:gd name="T13" fmla="*/ 0 h 363"/>
                <a:gd name="T14" fmla="*/ 489 w 489"/>
                <a:gd name="T15" fmla="*/ 83 h 363"/>
                <a:gd name="T16" fmla="*/ 489 w 489"/>
                <a:gd name="T17" fmla="*/ 83 h 363"/>
                <a:gd name="T18" fmla="*/ 489 w 489"/>
                <a:gd name="T19" fmla="*/ 280 h 363"/>
                <a:gd name="T20" fmla="*/ 406 w 489"/>
                <a:gd name="T21" fmla="*/ 363 h 363"/>
                <a:gd name="T22" fmla="*/ 406 w 489"/>
                <a:gd name="T23" fmla="*/ 363 h 363"/>
                <a:gd name="T24" fmla="*/ 83 w 489"/>
                <a:gd name="T25" fmla="*/ 363 h 363"/>
                <a:gd name="T26" fmla="*/ 43 w 489"/>
                <a:gd name="T27" fmla="*/ 83 h 363"/>
                <a:gd name="T28" fmla="*/ 43 w 489"/>
                <a:gd name="T29" fmla="*/ 280 h 363"/>
                <a:gd name="T30" fmla="*/ 83 w 489"/>
                <a:gd name="T31" fmla="*/ 320 h 363"/>
                <a:gd name="T32" fmla="*/ 83 w 489"/>
                <a:gd name="T33" fmla="*/ 320 h 363"/>
                <a:gd name="T34" fmla="*/ 406 w 489"/>
                <a:gd name="T35" fmla="*/ 320 h 363"/>
                <a:gd name="T36" fmla="*/ 446 w 489"/>
                <a:gd name="T37" fmla="*/ 280 h 363"/>
                <a:gd name="T38" fmla="*/ 446 w 489"/>
                <a:gd name="T39" fmla="*/ 280 h 363"/>
                <a:gd name="T40" fmla="*/ 446 w 489"/>
                <a:gd name="T41" fmla="*/ 83 h 363"/>
                <a:gd name="T42" fmla="*/ 406 w 489"/>
                <a:gd name="T43" fmla="*/ 43 h 363"/>
                <a:gd name="T44" fmla="*/ 406 w 489"/>
                <a:gd name="T45" fmla="*/ 43 h 363"/>
                <a:gd name="T46" fmla="*/ 83 w 489"/>
                <a:gd name="T47" fmla="*/ 43 h 363"/>
                <a:gd name="T48" fmla="*/ 43 w 489"/>
                <a:gd name="T49" fmla="*/ 83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9" h="363">
                  <a:moveTo>
                    <a:pt x="83" y="363"/>
                  </a:moveTo>
                  <a:cubicBezTo>
                    <a:pt x="37" y="363"/>
                    <a:pt x="0" y="326"/>
                    <a:pt x="0" y="280"/>
                  </a:cubicBezTo>
                  <a:cubicBezTo>
                    <a:pt x="0" y="280"/>
                    <a:pt x="0" y="280"/>
                    <a:pt x="0" y="280"/>
                  </a:cubicBezTo>
                  <a:cubicBezTo>
                    <a:pt x="0" y="83"/>
                    <a:pt x="0" y="83"/>
                    <a:pt x="0" y="83"/>
                  </a:cubicBezTo>
                  <a:cubicBezTo>
                    <a:pt x="0" y="38"/>
                    <a:pt x="37" y="0"/>
                    <a:pt x="83" y="0"/>
                  </a:cubicBezTo>
                  <a:cubicBezTo>
                    <a:pt x="83" y="0"/>
                    <a:pt x="83" y="0"/>
                    <a:pt x="83" y="0"/>
                  </a:cubicBezTo>
                  <a:cubicBezTo>
                    <a:pt x="406" y="0"/>
                    <a:pt x="406" y="0"/>
                    <a:pt x="406" y="0"/>
                  </a:cubicBezTo>
                  <a:cubicBezTo>
                    <a:pt x="451" y="0"/>
                    <a:pt x="489" y="38"/>
                    <a:pt x="489" y="83"/>
                  </a:cubicBezTo>
                  <a:cubicBezTo>
                    <a:pt x="489" y="83"/>
                    <a:pt x="489" y="83"/>
                    <a:pt x="489" y="83"/>
                  </a:cubicBezTo>
                  <a:cubicBezTo>
                    <a:pt x="489" y="280"/>
                    <a:pt x="489" y="280"/>
                    <a:pt x="489" y="280"/>
                  </a:cubicBezTo>
                  <a:cubicBezTo>
                    <a:pt x="489" y="326"/>
                    <a:pt x="451" y="363"/>
                    <a:pt x="406" y="363"/>
                  </a:cubicBezTo>
                  <a:cubicBezTo>
                    <a:pt x="406" y="363"/>
                    <a:pt x="406" y="363"/>
                    <a:pt x="406" y="363"/>
                  </a:cubicBezTo>
                  <a:cubicBezTo>
                    <a:pt x="83" y="363"/>
                    <a:pt x="83" y="363"/>
                    <a:pt x="83" y="363"/>
                  </a:cubicBezTo>
                  <a:close/>
                  <a:moveTo>
                    <a:pt x="43" y="83"/>
                  </a:moveTo>
                  <a:cubicBezTo>
                    <a:pt x="43" y="280"/>
                    <a:pt x="43" y="280"/>
                    <a:pt x="43" y="280"/>
                  </a:cubicBezTo>
                  <a:cubicBezTo>
                    <a:pt x="43" y="302"/>
                    <a:pt x="61" y="320"/>
                    <a:pt x="83" y="320"/>
                  </a:cubicBezTo>
                  <a:cubicBezTo>
                    <a:pt x="83" y="320"/>
                    <a:pt x="83" y="320"/>
                    <a:pt x="83" y="320"/>
                  </a:cubicBezTo>
                  <a:cubicBezTo>
                    <a:pt x="406" y="320"/>
                    <a:pt x="406" y="320"/>
                    <a:pt x="406" y="320"/>
                  </a:cubicBezTo>
                  <a:cubicBezTo>
                    <a:pt x="428" y="320"/>
                    <a:pt x="446" y="302"/>
                    <a:pt x="446" y="280"/>
                  </a:cubicBezTo>
                  <a:cubicBezTo>
                    <a:pt x="446" y="280"/>
                    <a:pt x="446" y="280"/>
                    <a:pt x="446" y="280"/>
                  </a:cubicBezTo>
                  <a:cubicBezTo>
                    <a:pt x="446" y="83"/>
                    <a:pt x="446" y="83"/>
                    <a:pt x="446" y="83"/>
                  </a:cubicBezTo>
                  <a:cubicBezTo>
                    <a:pt x="446" y="61"/>
                    <a:pt x="428" y="43"/>
                    <a:pt x="406" y="43"/>
                  </a:cubicBezTo>
                  <a:cubicBezTo>
                    <a:pt x="406" y="43"/>
                    <a:pt x="406" y="43"/>
                    <a:pt x="406" y="43"/>
                  </a:cubicBezTo>
                  <a:cubicBezTo>
                    <a:pt x="83" y="43"/>
                    <a:pt x="83" y="43"/>
                    <a:pt x="83" y="43"/>
                  </a:cubicBezTo>
                  <a:cubicBezTo>
                    <a:pt x="61" y="43"/>
                    <a:pt x="43" y="61"/>
                    <a:pt x="43" y="8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ea typeface="微软雅黑" panose="020B0503020204020204" pitchFamily="34" charset="-122"/>
              </a:endParaRPr>
            </a:p>
          </p:txBody>
        </p:sp>
        <p:sp>
          <p:nvSpPr>
            <p:cNvPr id="17" name="Freeform 39"/>
            <p:cNvSpPr/>
            <p:nvPr/>
          </p:nvSpPr>
          <p:spPr bwMode="auto">
            <a:xfrm>
              <a:off x="7860743" y="4892518"/>
              <a:ext cx="787736" cy="549266"/>
            </a:xfrm>
            <a:custGeom>
              <a:avLst/>
              <a:gdLst>
                <a:gd name="T0" fmla="*/ 219 w 224"/>
                <a:gd name="T1" fmla="*/ 119 h 156"/>
                <a:gd name="T2" fmla="*/ 130 w 224"/>
                <a:gd name="T3" fmla="*/ 15 h 156"/>
                <a:gd name="T4" fmla="*/ 112 w 224"/>
                <a:gd name="T5" fmla="*/ 0 h 156"/>
                <a:gd name="T6" fmla="*/ 95 w 224"/>
                <a:gd name="T7" fmla="*/ 15 h 156"/>
                <a:gd name="T8" fmla="*/ 6 w 224"/>
                <a:gd name="T9" fmla="*/ 119 h 156"/>
                <a:gd name="T10" fmla="*/ 8 w 224"/>
                <a:gd name="T11" fmla="*/ 140 h 156"/>
                <a:gd name="T12" fmla="*/ 30 w 224"/>
                <a:gd name="T13" fmla="*/ 138 h 156"/>
                <a:gd name="T14" fmla="*/ 96 w 224"/>
                <a:gd name="T15" fmla="*/ 64 h 156"/>
                <a:gd name="T16" fmla="*/ 96 w 224"/>
                <a:gd name="T17" fmla="*/ 140 h 156"/>
                <a:gd name="T18" fmla="*/ 112 w 224"/>
                <a:gd name="T19" fmla="*/ 156 h 156"/>
                <a:gd name="T20" fmla="*/ 129 w 224"/>
                <a:gd name="T21" fmla="*/ 140 h 156"/>
                <a:gd name="T22" fmla="*/ 129 w 224"/>
                <a:gd name="T23" fmla="*/ 64 h 156"/>
                <a:gd name="T24" fmla="*/ 195 w 224"/>
                <a:gd name="T25" fmla="*/ 138 h 156"/>
                <a:gd name="T26" fmla="*/ 216 w 224"/>
                <a:gd name="T27" fmla="*/ 140 h 156"/>
                <a:gd name="T28" fmla="*/ 219 w 224"/>
                <a:gd name="T29" fmla="*/ 11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 h="156">
                  <a:moveTo>
                    <a:pt x="219" y="119"/>
                  </a:moveTo>
                  <a:cubicBezTo>
                    <a:pt x="130" y="15"/>
                    <a:pt x="130" y="15"/>
                    <a:pt x="130" y="15"/>
                  </a:cubicBezTo>
                  <a:cubicBezTo>
                    <a:pt x="130" y="15"/>
                    <a:pt x="118" y="0"/>
                    <a:pt x="112" y="0"/>
                  </a:cubicBezTo>
                  <a:cubicBezTo>
                    <a:pt x="107" y="0"/>
                    <a:pt x="95" y="15"/>
                    <a:pt x="95" y="15"/>
                  </a:cubicBezTo>
                  <a:cubicBezTo>
                    <a:pt x="6" y="119"/>
                    <a:pt x="6" y="119"/>
                    <a:pt x="6" y="119"/>
                  </a:cubicBezTo>
                  <a:cubicBezTo>
                    <a:pt x="0" y="126"/>
                    <a:pt x="2" y="135"/>
                    <a:pt x="8" y="140"/>
                  </a:cubicBezTo>
                  <a:cubicBezTo>
                    <a:pt x="15" y="146"/>
                    <a:pt x="25" y="144"/>
                    <a:pt x="30" y="138"/>
                  </a:cubicBezTo>
                  <a:cubicBezTo>
                    <a:pt x="96" y="64"/>
                    <a:pt x="96" y="64"/>
                    <a:pt x="96" y="64"/>
                  </a:cubicBezTo>
                  <a:cubicBezTo>
                    <a:pt x="96" y="140"/>
                    <a:pt x="96" y="140"/>
                    <a:pt x="96" y="140"/>
                  </a:cubicBezTo>
                  <a:cubicBezTo>
                    <a:pt x="96" y="149"/>
                    <a:pt x="103" y="156"/>
                    <a:pt x="112" y="156"/>
                  </a:cubicBezTo>
                  <a:cubicBezTo>
                    <a:pt x="121" y="156"/>
                    <a:pt x="129" y="149"/>
                    <a:pt x="129" y="140"/>
                  </a:cubicBezTo>
                  <a:cubicBezTo>
                    <a:pt x="129" y="64"/>
                    <a:pt x="129" y="64"/>
                    <a:pt x="129" y="64"/>
                  </a:cubicBezTo>
                  <a:cubicBezTo>
                    <a:pt x="195" y="138"/>
                    <a:pt x="195" y="138"/>
                    <a:pt x="195" y="138"/>
                  </a:cubicBezTo>
                  <a:cubicBezTo>
                    <a:pt x="200" y="144"/>
                    <a:pt x="210" y="146"/>
                    <a:pt x="216" y="140"/>
                  </a:cubicBezTo>
                  <a:cubicBezTo>
                    <a:pt x="223" y="135"/>
                    <a:pt x="224" y="126"/>
                    <a:pt x="219" y="11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ea typeface="微软雅黑" panose="020B0503020204020204" pitchFamily="34" charset="-122"/>
              </a:endParaRPr>
            </a:p>
          </p:txBody>
        </p:sp>
        <p:sp>
          <p:nvSpPr>
            <p:cNvPr id="18" name="Freeform 40"/>
            <p:cNvSpPr/>
            <p:nvPr/>
          </p:nvSpPr>
          <p:spPr bwMode="auto">
            <a:xfrm>
              <a:off x="7661367" y="3921044"/>
              <a:ext cx="1192355" cy="619633"/>
            </a:xfrm>
            <a:custGeom>
              <a:avLst/>
              <a:gdLst>
                <a:gd name="T0" fmla="*/ 3 w 339"/>
                <a:gd name="T1" fmla="*/ 169 h 176"/>
                <a:gd name="T2" fmla="*/ 4 w 339"/>
                <a:gd name="T3" fmla="*/ 155 h 176"/>
                <a:gd name="T4" fmla="*/ 4 w 339"/>
                <a:gd name="T5" fmla="*/ 155 h 176"/>
                <a:gd name="T6" fmla="*/ 57 w 339"/>
                <a:gd name="T7" fmla="*/ 102 h 176"/>
                <a:gd name="T8" fmla="*/ 66 w 339"/>
                <a:gd name="T9" fmla="*/ 99 h 176"/>
                <a:gd name="T10" fmla="*/ 66 w 339"/>
                <a:gd name="T11" fmla="*/ 99 h 176"/>
                <a:gd name="T12" fmla="*/ 72 w 339"/>
                <a:gd name="T13" fmla="*/ 105 h 176"/>
                <a:gd name="T14" fmla="*/ 72 w 339"/>
                <a:gd name="T15" fmla="*/ 105 h 176"/>
                <a:gd name="T16" fmla="*/ 83 w 339"/>
                <a:gd name="T17" fmla="*/ 144 h 176"/>
                <a:gd name="T18" fmla="*/ 166 w 339"/>
                <a:gd name="T19" fmla="*/ 12 h 176"/>
                <a:gd name="T20" fmla="*/ 176 w 339"/>
                <a:gd name="T21" fmla="*/ 7 h 176"/>
                <a:gd name="T22" fmla="*/ 176 w 339"/>
                <a:gd name="T23" fmla="*/ 7 h 176"/>
                <a:gd name="T24" fmla="*/ 182 w 339"/>
                <a:gd name="T25" fmla="*/ 16 h 176"/>
                <a:gd name="T26" fmla="*/ 182 w 339"/>
                <a:gd name="T27" fmla="*/ 16 h 176"/>
                <a:gd name="T28" fmla="*/ 181 w 339"/>
                <a:gd name="T29" fmla="*/ 99 h 176"/>
                <a:gd name="T30" fmla="*/ 221 w 339"/>
                <a:gd name="T31" fmla="*/ 59 h 176"/>
                <a:gd name="T32" fmla="*/ 228 w 339"/>
                <a:gd name="T33" fmla="*/ 57 h 176"/>
                <a:gd name="T34" fmla="*/ 228 w 339"/>
                <a:gd name="T35" fmla="*/ 57 h 176"/>
                <a:gd name="T36" fmla="*/ 234 w 339"/>
                <a:gd name="T37" fmla="*/ 61 h 176"/>
                <a:gd name="T38" fmla="*/ 234 w 339"/>
                <a:gd name="T39" fmla="*/ 61 h 176"/>
                <a:gd name="T40" fmla="*/ 246 w 339"/>
                <a:gd name="T41" fmla="*/ 84 h 176"/>
                <a:gd name="T42" fmla="*/ 322 w 339"/>
                <a:gd name="T43" fmla="*/ 5 h 176"/>
                <a:gd name="T44" fmla="*/ 335 w 339"/>
                <a:gd name="T45" fmla="*/ 4 h 176"/>
                <a:gd name="T46" fmla="*/ 335 w 339"/>
                <a:gd name="T47" fmla="*/ 4 h 176"/>
                <a:gd name="T48" fmla="*/ 335 w 339"/>
                <a:gd name="T49" fmla="*/ 18 h 176"/>
                <a:gd name="T50" fmla="*/ 335 w 339"/>
                <a:gd name="T51" fmla="*/ 18 h 176"/>
                <a:gd name="T52" fmla="*/ 251 w 339"/>
                <a:gd name="T53" fmla="*/ 106 h 176"/>
                <a:gd name="T54" fmla="*/ 243 w 339"/>
                <a:gd name="T55" fmla="*/ 110 h 176"/>
                <a:gd name="T56" fmla="*/ 243 w 339"/>
                <a:gd name="T57" fmla="*/ 110 h 176"/>
                <a:gd name="T58" fmla="*/ 236 w 339"/>
                <a:gd name="T59" fmla="*/ 106 h 176"/>
                <a:gd name="T60" fmla="*/ 236 w 339"/>
                <a:gd name="T61" fmla="*/ 106 h 176"/>
                <a:gd name="T62" fmla="*/ 224 w 339"/>
                <a:gd name="T63" fmla="*/ 81 h 176"/>
                <a:gd name="T64" fmla="*/ 177 w 339"/>
                <a:gd name="T65" fmla="*/ 126 h 176"/>
                <a:gd name="T66" fmla="*/ 168 w 339"/>
                <a:gd name="T67" fmla="*/ 127 h 176"/>
                <a:gd name="T68" fmla="*/ 168 w 339"/>
                <a:gd name="T69" fmla="*/ 127 h 176"/>
                <a:gd name="T70" fmla="*/ 163 w 339"/>
                <a:gd name="T71" fmla="*/ 119 h 176"/>
                <a:gd name="T72" fmla="*/ 163 w 339"/>
                <a:gd name="T73" fmla="*/ 119 h 176"/>
                <a:gd name="T74" fmla="*/ 164 w 339"/>
                <a:gd name="T75" fmla="*/ 49 h 176"/>
                <a:gd name="T76" fmla="*/ 88 w 339"/>
                <a:gd name="T77" fmla="*/ 171 h 176"/>
                <a:gd name="T78" fmla="*/ 79 w 339"/>
                <a:gd name="T79" fmla="*/ 176 h 176"/>
                <a:gd name="T80" fmla="*/ 79 w 339"/>
                <a:gd name="T81" fmla="*/ 176 h 176"/>
                <a:gd name="T82" fmla="*/ 71 w 339"/>
                <a:gd name="T83" fmla="*/ 170 h 176"/>
                <a:gd name="T84" fmla="*/ 71 w 339"/>
                <a:gd name="T85" fmla="*/ 170 h 176"/>
                <a:gd name="T86" fmla="*/ 59 w 339"/>
                <a:gd name="T87" fmla="*/ 126 h 176"/>
                <a:gd name="T88" fmla="*/ 16 w 339"/>
                <a:gd name="T89" fmla="*/ 170 h 176"/>
                <a:gd name="T90" fmla="*/ 16 w 339"/>
                <a:gd name="T91" fmla="*/ 170 h 176"/>
                <a:gd name="T92" fmla="*/ 7 w 339"/>
                <a:gd name="T93" fmla="*/ 172 h 176"/>
                <a:gd name="T94" fmla="*/ 7 w 339"/>
                <a:gd name="T95" fmla="*/ 172 h 176"/>
                <a:gd name="T96" fmla="*/ 3 w 339"/>
                <a:gd name="T97" fmla="*/ 169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9" h="176">
                  <a:moveTo>
                    <a:pt x="3" y="169"/>
                  </a:moveTo>
                  <a:cubicBezTo>
                    <a:pt x="0" y="166"/>
                    <a:pt x="0" y="159"/>
                    <a:pt x="4" y="155"/>
                  </a:cubicBezTo>
                  <a:cubicBezTo>
                    <a:pt x="4" y="155"/>
                    <a:pt x="4" y="155"/>
                    <a:pt x="4" y="155"/>
                  </a:cubicBezTo>
                  <a:cubicBezTo>
                    <a:pt x="57" y="102"/>
                    <a:pt x="57" y="102"/>
                    <a:pt x="57" y="102"/>
                  </a:cubicBezTo>
                  <a:cubicBezTo>
                    <a:pt x="60" y="99"/>
                    <a:pt x="63" y="98"/>
                    <a:pt x="66" y="99"/>
                  </a:cubicBezTo>
                  <a:cubicBezTo>
                    <a:pt x="66" y="99"/>
                    <a:pt x="66" y="99"/>
                    <a:pt x="66" y="99"/>
                  </a:cubicBezTo>
                  <a:cubicBezTo>
                    <a:pt x="69" y="100"/>
                    <a:pt x="71" y="102"/>
                    <a:pt x="72" y="105"/>
                  </a:cubicBezTo>
                  <a:cubicBezTo>
                    <a:pt x="72" y="105"/>
                    <a:pt x="72" y="105"/>
                    <a:pt x="72" y="105"/>
                  </a:cubicBezTo>
                  <a:cubicBezTo>
                    <a:pt x="83" y="144"/>
                    <a:pt x="83" y="144"/>
                    <a:pt x="83" y="144"/>
                  </a:cubicBezTo>
                  <a:cubicBezTo>
                    <a:pt x="166" y="12"/>
                    <a:pt x="166" y="12"/>
                    <a:pt x="166" y="12"/>
                  </a:cubicBezTo>
                  <a:cubicBezTo>
                    <a:pt x="168" y="8"/>
                    <a:pt x="172" y="6"/>
                    <a:pt x="176" y="7"/>
                  </a:cubicBezTo>
                  <a:cubicBezTo>
                    <a:pt x="176" y="7"/>
                    <a:pt x="176" y="7"/>
                    <a:pt x="176" y="7"/>
                  </a:cubicBezTo>
                  <a:cubicBezTo>
                    <a:pt x="180" y="8"/>
                    <a:pt x="182" y="12"/>
                    <a:pt x="182" y="16"/>
                  </a:cubicBezTo>
                  <a:cubicBezTo>
                    <a:pt x="182" y="16"/>
                    <a:pt x="182" y="16"/>
                    <a:pt x="182" y="16"/>
                  </a:cubicBezTo>
                  <a:cubicBezTo>
                    <a:pt x="181" y="99"/>
                    <a:pt x="181" y="99"/>
                    <a:pt x="181" y="99"/>
                  </a:cubicBezTo>
                  <a:cubicBezTo>
                    <a:pt x="221" y="59"/>
                    <a:pt x="221" y="59"/>
                    <a:pt x="221" y="59"/>
                  </a:cubicBezTo>
                  <a:cubicBezTo>
                    <a:pt x="223" y="57"/>
                    <a:pt x="226" y="57"/>
                    <a:pt x="228" y="57"/>
                  </a:cubicBezTo>
                  <a:cubicBezTo>
                    <a:pt x="228" y="57"/>
                    <a:pt x="228" y="57"/>
                    <a:pt x="228" y="57"/>
                  </a:cubicBezTo>
                  <a:cubicBezTo>
                    <a:pt x="231" y="58"/>
                    <a:pt x="233" y="59"/>
                    <a:pt x="234" y="61"/>
                  </a:cubicBezTo>
                  <a:cubicBezTo>
                    <a:pt x="234" y="61"/>
                    <a:pt x="234" y="61"/>
                    <a:pt x="234" y="61"/>
                  </a:cubicBezTo>
                  <a:cubicBezTo>
                    <a:pt x="246" y="84"/>
                    <a:pt x="246" y="84"/>
                    <a:pt x="246" y="84"/>
                  </a:cubicBezTo>
                  <a:cubicBezTo>
                    <a:pt x="322" y="5"/>
                    <a:pt x="322" y="5"/>
                    <a:pt x="322" y="5"/>
                  </a:cubicBezTo>
                  <a:cubicBezTo>
                    <a:pt x="326" y="1"/>
                    <a:pt x="331" y="0"/>
                    <a:pt x="335" y="4"/>
                  </a:cubicBezTo>
                  <a:cubicBezTo>
                    <a:pt x="335" y="4"/>
                    <a:pt x="335" y="4"/>
                    <a:pt x="335" y="4"/>
                  </a:cubicBezTo>
                  <a:cubicBezTo>
                    <a:pt x="339" y="8"/>
                    <a:pt x="339" y="14"/>
                    <a:pt x="335" y="18"/>
                  </a:cubicBezTo>
                  <a:cubicBezTo>
                    <a:pt x="335" y="18"/>
                    <a:pt x="335" y="18"/>
                    <a:pt x="335" y="18"/>
                  </a:cubicBezTo>
                  <a:cubicBezTo>
                    <a:pt x="251" y="106"/>
                    <a:pt x="251" y="106"/>
                    <a:pt x="251" y="106"/>
                  </a:cubicBezTo>
                  <a:cubicBezTo>
                    <a:pt x="249" y="109"/>
                    <a:pt x="246" y="110"/>
                    <a:pt x="243" y="110"/>
                  </a:cubicBezTo>
                  <a:cubicBezTo>
                    <a:pt x="243" y="110"/>
                    <a:pt x="243" y="110"/>
                    <a:pt x="243" y="110"/>
                  </a:cubicBezTo>
                  <a:cubicBezTo>
                    <a:pt x="240" y="110"/>
                    <a:pt x="238" y="108"/>
                    <a:pt x="236" y="106"/>
                  </a:cubicBezTo>
                  <a:cubicBezTo>
                    <a:pt x="236" y="106"/>
                    <a:pt x="236" y="106"/>
                    <a:pt x="236" y="106"/>
                  </a:cubicBezTo>
                  <a:cubicBezTo>
                    <a:pt x="224" y="81"/>
                    <a:pt x="224" y="81"/>
                    <a:pt x="224" y="81"/>
                  </a:cubicBezTo>
                  <a:cubicBezTo>
                    <a:pt x="177" y="126"/>
                    <a:pt x="177" y="126"/>
                    <a:pt x="177" y="126"/>
                  </a:cubicBezTo>
                  <a:cubicBezTo>
                    <a:pt x="174" y="128"/>
                    <a:pt x="171" y="129"/>
                    <a:pt x="168" y="127"/>
                  </a:cubicBezTo>
                  <a:cubicBezTo>
                    <a:pt x="168" y="127"/>
                    <a:pt x="168" y="127"/>
                    <a:pt x="168" y="127"/>
                  </a:cubicBezTo>
                  <a:cubicBezTo>
                    <a:pt x="165" y="126"/>
                    <a:pt x="163" y="123"/>
                    <a:pt x="163" y="119"/>
                  </a:cubicBezTo>
                  <a:cubicBezTo>
                    <a:pt x="163" y="119"/>
                    <a:pt x="163" y="119"/>
                    <a:pt x="163" y="119"/>
                  </a:cubicBezTo>
                  <a:cubicBezTo>
                    <a:pt x="164" y="49"/>
                    <a:pt x="164" y="49"/>
                    <a:pt x="164" y="49"/>
                  </a:cubicBezTo>
                  <a:cubicBezTo>
                    <a:pt x="88" y="171"/>
                    <a:pt x="88" y="171"/>
                    <a:pt x="88" y="171"/>
                  </a:cubicBezTo>
                  <a:cubicBezTo>
                    <a:pt x="86" y="174"/>
                    <a:pt x="82" y="176"/>
                    <a:pt x="79" y="176"/>
                  </a:cubicBezTo>
                  <a:cubicBezTo>
                    <a:pt x="79" y="176"/>
                    <a:pt x="79" y="176"/>
                    <a:pt x="79" y="176"/>
                  </a:cubicBezTo>
                  <a:cubicBezTo>
                    <a:pt x="75" y="176"/>
                    <a:pt x="72" y="173"/>
                    <a:pt x="71" y="170"/>
                  </a:cubicBezTo>
                  <a:cubicBezTo>
                    <a:pt x="71" y="170"/>
                    <a:pt x="71" y="170"/>
                    <a:pt x="71" y="170"/>
                  </a:cubicBezTo>
                  <a:cubicBezTo>
                    <a:pt x="59" y="126"/>
                    <a:pt x="59" y="126"/>
                    <a:pt x="59" y="126"/>
                  </a:cubicBezTo>
                  <a:cubicBezTo>
                    <a:pt x="16" y="170"/>
                    <a:pt x="16" y="170"/>
                    <a:pt x="16" y="170"/>
                  </a:cubicBezTo>
                  <a:cubicBezTo>
                    <a:pt x="16" y="170"/>
                    <a:pt x="16" y="170"/>
                    <a:pt x="16" y="170"/>
                  </a:cubicBezTo>
                  <a:cubicBezTo>
                    <a:pt x="14" y="172"/>
                    <a:pt x="10" y="173"/>
                    <a:pt x="7" y="172"/>
                  </a:cubicBezTo>
                  <a:cubicBezTo>
                    <a:pt x="7" y="172"/>
                    <a:pt x="7" y="172"/>
                    <a:pt x="7" y="172"/>
                  </a:cubicBezTo>
                  <a:cubicBezTo>
                    <a:pt x="6" y="172"/>
                    <a:pt x="4" y="171"/>
                    <a:pt x="3" y="16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3"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 name="矩形 1"/>
          <p:cNvSpPr/>
          <p:nvPr/>
        </p:nvSpPr>
        <p:spPr>
          <a:xfrm>
            <a:off x="1126490" y="1468120"/>
            <a:ext cx="6747510" cy="3931920"/>
          </a:xfrm>
          <a:prstGeom prst="rect">
            <a:avLst/>
          </a:prstGeom>
        </p:spPr>
        <p:txBody>
          <a:bodyPr wrap="square">
            <a:spAutoFit/>
          </a:bodyPr>
          <a:lstStyle/>
          <a:p>
            <a:pPr fontAlgn="auto">
              <a:lnSpc>
                <a:spcPct val="150000"/>
              </a:lnSpc>
            </a:pPr>
            <a:r>
              <a:rPr altLang="zh-CN" sz="1400" dirty="0">
                <a:latin typeface="微软雅黑" panose="020B0503020204020204" pitchFamily="34" charset="-122"/>
                <a:ea typeface="微软雅黑" panose="020B0503020204020204" pitchFamily="34" charset="-122"/>
              </a:rPr>
              <a:t>(八)设问</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1.概念</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无疑而问,自问自答,以引导读者注意和思考问题的修辞手法。</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2.分类</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(1)一问一答式。例如:</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花儿为什么这样红?首先有它的物质基础。(贾祖璋《花儿为什么这样红》)</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(2)几问一答式。例如:</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啊,是谁,这么早就把那亲爱的令人心醉的乡音送到了我的耳畔?是谁,这么早就用他那吱吱哇哇的悦耳动听的音乐唤来了玫瑰色的黎明?是一个青年人。(峻青《乡音》)</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3.作用</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引起读者注意,启发读者思考;有助于层次分明,结构紧凑;可以更好地描写人物的思想活动。</a:t>
            </a:r>
            <a:endParaRPr altLang="zh-CN" sz="1400" dirty="0">
              <a:latin typeface="微软雅黑" panose="020B0503020204020204" pitchFamily="34" charset="-122"/>
              <a:ea typeface="微软雅黑" panose="020B0503020204020204" pitchFamily="34" charset="-122"/>
            </a:endParaRPr>
          </a:p>
        </p:txBody>
      </p:sp>
      <p:sp>
        <p:nvSpPr>
          <p:cNvPr id="30" name="TextBox 8"/>
          <p:cNvSpPr txBox="1"/>
          <p:nvPr/>
        </p:nvSpPr>
        <p:spPr>
          <a:xfrm>
            <a:off x="746488" y="40201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专题十　正确使用常见的修辞手法</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746488" y="861495"/>
            <a:ext cx="1510763" cy="287118"/>
            <a:chOff x="549633" y="1040577"/>
            <a:chExt cx="1279664" cy="287539"/>
          </a:xfrm>
        </p:grpSpPr>
        <p:sp>
          <p:nvSpPr>
            <p:cNvPr id="33" name="矩形 3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4" name="组合 33"/>
            <p:cNvGrpSpPr/>
            <p:nvPr/>
          </p:nvGrpSpPr>
          <p:grpSpPr>
            <a:xfrm>
              <a:off x="549633" y="1040577"/>
              <a:ext cx="1279664" cy="287539"/>
              <a:chOff x="549633" y="1040577"/>
              <a:chExt cx="1279664" cy="287539"/>
            </a:xfrm>
          </p:grpSpPr>
          <p:sp>
            <p:nvSpPr>
              <p:cNvPr id="35" name="矩形 3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7"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12</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a:srcRect t="10261"/>
          <a:stretch>
            <a:fillRect/>
          </a:stretch>
        </p:blipFill>
        <p:spPr>
          <a:xfrm>
            <a:off x="8350594" y="1288730"/>
            <a:ext cx="2431706" cy="2740344"/>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 calcmode="lin" valueType="num">
                                      <p:cBhvr additive="base">
                                        <p:cTn id="3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anim calcmode="lin" valueType="num">
                                      <p:cBhvr additive="base">
                                        <p:cTn id="43"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
                                            <p:txEl>
                                              <p:pRg st="7" end="7"/>
                                            </p:txEl>
                                          </p:spTgt>
                                        </p:tgtEl>
                                        <p:attrNameLst>
                                          <p:attrName>style.visibility</p:attrName>
                                        </p:attrNameLst>
                                      </p:cBhvr>
                                      <p:to>
                                        <p:strVal val="visible"/>
                                      </p:to>
                                    </p:set>
                                    <p:anim calcmode="lin" valueType="num">
                                      <p:cBhvr additive="base">
                                        <p:cTn id="49"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
                                            <p:txEl>
                                              <p:pRg st="8" end="8"/>
                                            </p:txEl>
                                          </p:spTgt>
                                        </p:tgtEl>
                                        <p:attrNameLst>
                                          <p:attrName>style.visibility</p:attrName>
                                        </p:attrNameLst>
                                      </p:cBhvr>
                                      <p:to>
                                        <p:strVal val="visible"/>
                                      </p:to>
                                    </p:set>
                                    <p:anim calcmode="lin" valueType="num">
                                      <p:cBhvr additive="base">
                                        <p:cTn id="55"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
                                            <p:txEl>
                                              <p:pRg st="9" end="9"/>
                                            </p:txEl>
                                          </p:spTgt>
                                        </p:tgtEl>
                                        <p:attrNameLst>
                                          <p:attrName>style.visibility</p:attrName>
                                        </p:attrNameLst>
                                      </p:cBhvr>
                                      <p:to>
                                        <p:strVal val="visible"/>
                                      </p:to>
                                    </p:set>
                                    <p:anim calcmode="lin" valueType="num">
                                      <p:cBhvr additive="base">
                                        <p:cTn id="61" dur="500" fill="hold"/>
                                        <p:tgtEl>
                                          <p:spTgt spid="2">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2">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3275013" y="1287973"/>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1495"/>
            <a:ext cx="1526928" cy="287118"/>
            <a:chOff x="549633" y="1040577"/>
            <a:chExt cx="1293356" cy="287539"/>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0577"/>
              <a:ext cx="1293356" cy="287539"/>
              <a:chOff x="549633" y="1040577"/>
              <a:chExt cx="1293356" cy="287539"/>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3" y="1051032"/>
                <a:ext cx="330816"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13</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专题十　正确使用常见的修辞手法</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a:srcRect t="21020" b="-1"/>
          <a:stretch>
            <a:fillRect/>
          </a:stretch>
        </p:blipFill>
        <p:spPr>
          <a:xfrm>
            <a:off x="746917" y="1287594"/>
            <a:ext cx="2449670" cy="2738167"/>
          </a:xfrm>
          <a:prstGeom prst="rect">
            <a:avLst/>
          </a:prstGeom>
        </p:spPr>
      </p:pic>
      <p:sp>
        <p:nvSpPr>
          <p:cNvPr id="31" name="矩形 30"/>
          <p:cNvSpPr/>
          <p:nvPr/>
        </p:nvSpPr>
        <p:spPr>
          <a:xfrm>
            <a:off x="3275330" y="1287780"/>
            <a:ext cx="7506970" cy="3931920"/>
          </a:xfrm>
          <a:prstGeom prst="rect">
            <a:avLst/>
          </a:prstGeom>
        </p:spPr>
        <p:txBody>
          <a:bodyPr wrap="square">
            <a:spAutoFit/>
          </a:bodyPr>
          <a:lstStyle/>
          <a:p>
            <a:pPr>
              <a:lnSpc>
                <a:spcPct val="150000"/>
              </a:lnSpc>
            </a:pPr>
            <a:r>
              <a:rPr altLang="zh-CN" sz="1400" dirty="0">
                <a:latin typeface="微软雅黑" panose="020B0503020204020204" pitchFamily="34" charset="-122"/>
                <a:ea typeface="微软雅黑" panose="020B0503020204020204" pitchFamily="34" charset="-122"/>
              </a:rPr>
              <a:t>(九)反问</a:t>
            </a:r>
            <a:endParaRPr altLang="zh-CN" sz="1400" dirty="0">
              <a:latin typeface="微软雅黑" panose="020B0503020204020204" pitchFamily="34" charset="-122"/>
              <a:ea typeface="微软雅黑" panose="020B0503020204020204" pitchFamily="34" charset="-122"/>
            </a:endParaRPr>
          </a:p>
          <a:p>
            <a:pPr>
              <a:lnSpc>
                <a:spcPct val="150000"/>
              </a:lnSpc>
            </a:pPr>
            <a:r>
              <a:rPr altLang="zh-CN" sz="1400" dirty="0">
                <a:latin typeface="微软雅黑" panose="020B0503020204020204" pitchFamily="34" charset="-122"/>
                <a:ea typeface="微软雅黑" panose="020B0503020204020204" pitchFamily="34" charset="-122"/>
              </a:rPr>
              <a:t>1.概念</a:t>
            </a:r>
            <a:endParaRPr altLang="zh-CN" sz="1400" dirty="0">
              <a:latin typeface="微软雅黑" panose="020B0503020204020204" pitchFamily="34" charset="-122"/>
              <a:ea typeface="微软雅黑" panose="020B0503020204020204" pitchFamily="34" charset="-122"/>
            </a:endParaRPr>
          </a:p>
          <a:p>
            <a:pPr>
              <a:lnSpc>
                <a:spcPct val="150000"/>
              </a:lnSpc>
            </a:pPr>
            <a:r>
              <a:rPr altLang="zh-CN" sz="1400" dirty="0">
                <a:latin typeface="微软雅黑" panose="020B0503020204020204" pitchFamily="34" charset="-122"/>
                <a:ea typeface="微软雅黑" panose="020B0503020204020204" pitchFamily="34" charset="-122"/>
              </a:rPr>
              <a:t>一种为了加强语气,用疑问的形式表达确定的意思的修辞手法。反问一般只问不答,答案暗含在反问句中。</a:t>
            </a:r>
            <a:endParaRPr altLang="zh-CN" sz="1400" dirty="0">
              <a:latin typeface="微软雅黑" panose="020B0503020204020204" pitchFamily="34" charset="-122"/>
              <a:ea typeface="微软雅黑" panose="020B0503020204020204" pitchFamily="34" charset="-122"/>
            </a:endParaRPr>
          </a:p>
          <a:p>
            <a:pPr>
              <a:lnSpc>
                <a:spcPct val="150000"/>
              </a:lnSpc>
            </a:pPr>
            <a:r>
              <a:rPr altLang="zh-CN" sz="1400" dirty="0">
                <a:latin typeface="微软雅黑" panose="020B0503020204020204" pitchFamily="34" charset="-122"/>
                <a:ea typeface="微软雅黑" panose="020B0503020204020204" pitchFamily="34" charset="-122"/>
              </a:rPr>
              <a:t>2.分类</a:t>
            </a:r>
            <a:endParaRPr altLang="zh-CN" sz="1400" dirty="0">
              <a:latin typeface="微软雅黑" panose="020B0503020204020204" pitchFamily="34" charset="-122"/>
              <a:ea typeface="微软雅黑" panose="020B0503020204020204" pitchFamily="34" charset="-122"/>
            </a:endParaRPr>
          </a:p>
          <a:p>
            <a:pPr>
              <a:lnSpc>
                <a:spcPct val="150000"/>
              </a:lnSpc>
            </a:pPr>
            <a:r>
              <a:rPr altLang="zh-CN" sz="1400" dirty="0">
                <a:latin typeface="微软雅黑" panose="020B0503020204020204" pitchFamily="34" charset="-122"/>
                <a:ea typeface="微软雅黑" panose="020B0503020204020204" pitchFamily="34" charset="-122"/>
              </a:rPr>
              <a:t>(1)用肯定句表达否定的内容。例如:</a:t>
            </a:r>
            <a:endParaRPr altLang="zh-CN" sz="1400" dirty="0">
              <a:latin typeface="微软雅黑" panose="020B0503020204020204" pitchFamily="34" charset="-122"/>
              <a:ea typeface="微软雅黑" panose="020B0503020204020204" pitchFamily="34" charset="-122"/>
            </a:endParaRPr>
          </a:p>
          <a:p>
            <a:pPr>
              <a:lnSpc>
                <a:spcPct val="150000"/>
              </a:lnSpc>
            </a:pPr>
            <a:r>
              <a:rPr altLang="zh-CN" sz="1400" dirty="0">
                <a:latin typeface="微软雅黑" panose="020B0503020204020204" pitchFamily="34" charset="-122"/>
                <a:ea typeface="微软雅黑" panose="020B0503020204020204" pitchFamily="34" charset="-122"/>
              </a:rPr>
              <a:t>太阳会从西边出来吗?</a:t>
            </a:r>
            <a:endParaRPr altLang="zh-CN" sz="1400" dirty="0">
              <a:latin typeface="微软雅黑" panose="020B0503020204020204" pitchFamily="34" charset="-122"/>
              <a:ea typeface="微软雅黑" panose="020B0503020204020204" pitchFamily="34" charset="-122"/>
            </a:endParaRPr>
          </a:p>
          <a:p>
            <a:pPr>
              <a:lnSpc>
                <a:spcPct val="150000"/>
              </a:lnSpc>
            </a:pPr>
            <a:r>
              <a:rPr altLang="zh-CN" sz="1400" dirty="0">
                <a:latin typeface="微软雅黑" panose="020B0503020204020204" pitchFamily="34" charset="-122"/>
                <a:ea typeface="微软雅黑" panose="020B0503020204020204" pitchFamily="34" charset="-122"/>
              </a:rPr>
              <a:t>(2)用否定句表达肯定的内容。例如:</a:t>
            </a:r>
            <a:endParaRPr altLang="zh-CN" sz="1400" dirty="0">
              <a:latin typeface="微软雅黑" panose="020B0503020204020204" pitchFamily="34" charset="-122"/>
              <a:ea typeface="微软雅黑" panose="020B0503020204020204" pitchFamily="34" charset="-122"/>
            </a:endParaRPr>
          </a:p>
          <a:p>
            <a:pPr>
              <a:lnSpc>
                <a:spcPct val="150000"/>
              </a:lnSpc>
            </a:pPr>
            <a:r>
              <a:rPr altLang="zh-CN" sz="1400" dirty="0">
                <a:latin typeface="微软雅黑" panose="020B0503020204020204" pitchFamily="34" charset="-122"/>
                <a:ea typeface="微软雅黑" panose="020B0503020204020204" pitchFamily="34" charset="-122"/>
              </a:rPr>
              <a:t>在这薄霭和微漪里,听着那悠然的间歇的桨声,谁能不被引入他的美梦去呢?(朱自清《桨声灯影里的秦淮河》)</a:t>
            </a:r>
            <a:endParaRPr altLang="zh-CN" sz="1400" dirty="0">
              <a:latin typeface="微软雅黑" panose="020B0503020204020204" pitchFamily="34" charset="-122"/>
              <a:ea typeface="微软雅黑" panose="020B0503020204020204" pitchFamily="34" charset="-122"/>
            </a:endParaRPr>
          </a:p>
          <a:p>
            <a:pPr>
              <a:lnSpc>
                <a:spcPct val="150000"/>
              </a:lnSpc>
            </a:pPr>
            <a:r>
              <a:rPr altLang="zh-CN" sz="1400" dirty="0">
                <a:latin typeface="微软雅黑" panose="020B0503020204020204" pitchFamily="34" charset="-122"/>
                <a:ea typeface="微软雅黑" panose="020B0503020204020204" pitchFamily="34" charset="-122"/>
              </a:rPr>
              <a:t>3.作用</a:t>
            </a:r>
            <a:endParaRPr altLang="zh-CN" sz="1400" dirty="0">
              <a:latin typeface="微软雅黑" panose="020B0503020204020204" pitchFamily="34" charset="-122"/>
              <a:ea typeface="微软雅黑" panose="020B0503020204020204" pitchFamily="34" charset="-122"/>
            </a:endParaRPr>
          </a:p>
          <a:p>
            <a:pPr>
              <a:lnSpc>
                <a:spcPct val="150000"/>
              </a:lnSpc>
            </a:pPr>
            <a:r>
              <a:rPr altLang="zh-CN" sz="1400" dirty="0">
                <a:latin typeface="微软雅黑" panose="020B0503020204020204" pitchFamily="34" charset="-122"/>
                <a:ea typeface="微软雅黑" panose="020B0503020204020204" pitchFamily="34" charset="-122"/>
              </a:rPr>
              <a:t>加强语气,发人深省,激发读者的感情,加深读者的印象,增强文章的气势和说服力。</a:t>
            </a:r>
            <a:endParaRPr altLang="zh-CN" sz="1400" dirty="0">
              <a:latin typeface="微软雅黑" panose="020B0503020204020204" pitchFamily="34" charset="-122"/>
              <a:ea typeface="微软雅黑" panose="020B0503020204020204" pitchFamily="34" charset="-122"/>
            </a:endParaRPr>
          </a:p>
        </p:txBody>
      </p:sp>
      <p:sp>
        <p:nvSpPr>
          <p:cNvPr id="41" name="矩形 40">
            <a:hlinkClick r:id="rId1" action="ppaction://hlinksldjump"/>
          </p:cNvPr>
          <p:cNvSpPr/>
          <p:nvPr/>
        </p:nvSpPr>
        <p:spPr>
          <a:xfrm>
            <a:off x="721205" y="4157651"/>
            <a:ext cx="2448000" cy="1422000"/>
          </a:xfrm>
          <a:prstGeom prst="rect">
            <a:avLst/>
          </a:prstGeom>
          <a:solidFill>
            <a:srgbClr val="5B9BD5"/>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返回目录</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7"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专题十　正确使用常见的修辞手法</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87118"/>
            <a:chOff x="549633" y="1040577"/>
            <a:chExt cx="1279664" cy="287539"/>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87539"/>
              <a:chOff x="549633" y="1040577"/>
              <a:chExt cx="1279664" cy="287539"/>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14</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extLst>
              <a:ext uri="{28A0092B-C50C-407E-A947-70E740481C1C}">
                <a14:useLocalDpi xmlns:a14="http://schemas.microsoft.com/office/drawing/2010/main" val="0"/>
              </a:ext>
            </a:extLst>
          </a:blip>
          <a:srcRect l="-251" t="23149" r="251" b="654"/>
          <a:stretch>
            <a:fillRect/>
          </a:stretch>
        </p:blipFill>
        <p:spPr>
          <a:xfrm>
            <a:off x="8343583" y="1288161"/>
            <a:ext cx="2448000" cy="2754945"/>
          </a:xfrm>
          <a:prstGeom prst="rect">
            <a:avLst/>
          </a:prstGeom>
        </p:spPr>
      </p:pic>
      <p:sp>
        <p:nvSpPr>
          <p:cNvPr id="6" name="矩形 5"/>
          <p:cNvSpPr/>
          <p:nvPr/>
        </p:nvSpPr>
        <p:spPr>
          <a:xfrm>
            <a:off x="1325880" y="1948180"/>
            <a:ext cx="5944870" cy="3291840"/>
          </a:xfrm>
          <a:prstGeom prst="rect">
            <a:avLst/>
          </a:prstGeom>
        </p:spPr>
        <p:txBody>
          <a:bodyPr wrap="square">
            <a:spAutoFit/>
          </a:bodyPr>
          <a:lstStyle/>
          <a:p>
            <a:pPr algn="l">
              <a:lnSpc>
                <a:spcPct val="150000"/>
              </a:lnSpc>
            </a:pPr>
            <a:r>
              <a:rPr altLang="zh-CN" sz="1400" dirty="0">
                <a:latin typeface="微软雅黑" panose="020B0503020204020204" pitchFamily="34" charset="-122"/>
                <a:ea typeface="微软雅黑" panose="020B0503020204020204" pitchFamily="34" charset="-122"/>
              </a:rPr>
              <a:t>1.借喻与借代的区别。</a:t>
            </a:r>
            <a:endParaRPr altLang="zh-CN" sz="1400" dirty="0">
              <a:latin typeface="微软雅黑" panose="020B0503020204020204" pitchFamily="34" charset="-122"/>
              <a:ea typeface="微软雅黑" panose="020B0503020204020204" pitchFamily="34" charset="-122"/>
            </a:endParaRPr>
          </a:p>
          <a:p>
            <a:pPr algn="l">
              <a:lnSpc>
                <a:spcPct val="150000"/>
              </a:lnSpc>
            </a:pPr>
            <a:endParaRPr altLang="zh-CN" sz="1400" dirty="0">
              <a:latin typeface="微软雅黑" panose="020B0503020204020204" pitchFamily="34" charset="-122"/>
              <a:ea typeface="微软雅黑" panose="020B0503020204020204" pitchFamily="34" charset="-122"/>
            </a:endParaRPr>
          </a:p>
          <a:p>
            <a:pPr algn="l">
              <a:lnSpc>
                <a:spcPct val="150000"/>
              </a:lnSpc>
            </a:pPr>
            <a:r>
              <a:rPr altLang="zh-CN" sz="1400" dirty="0">
                <a:latin typeface="微软雅黑" panose="020B0503020204020204" pitchFamily="34" charset="-122"/>
                <a:ea typeface="微软雅黑" panose="020B0503020204020204" pitchFamily="34" charset="-122"/>
              </a:rPr>
              <a:t>借喻与借代是两种不同的修辞手法,考生在运用时稍不留心就容易误断。</a:t>
            </a:r>
            <a:endParaRPr altLang="zh-CN" sz="1400" dirty="0">
              <a:latin typeface="微软雅黑" panose="020B0503020204020204" pitchFamily="34" charset="-122"/>
              <a:ea typeface="微软雅黑" panose="020B0503020204020204" pitchFamily="34" charset="-122"/>
            </a:endParaRPr>
          </a:p>
          <a:p>
            <a:pPr algn="l">
              <a:lnSpc>
                <a:spcPct val="150000"/>
              </a:lnSpc>
            </a:pPr>
            <a:r>
              <a:rPr altLang="zh-CN" sz="1400" dirty="0">
                <a:latin typeface="微软雅黑" panose="020B0503020204020204" pitchFamily="34" charset="-122"/>
                <a:ea typeface="微软雅黑" panose="020B0503020204020204" pitchFamily="34" charset="-122"/>
              </a:rPr>
              <a:t>二者的不同点是:借喻是比喻的一种,被比与用来作比的两个事物之间有相似点,没有相关性,因而本体、喻体之间即使没有比喻词“像”也可以加“像”字,换成明喻;借代是用相关的事物来替代所要表述的事物,本体与借体之间没有相似点,只有相关性,因而不能加“像”字来换成明喻。</a:t>
            </a:r>
            <a:endParaRPr altLang="zh-CN" sz="1400" dirty="0">
              <a:latin typeface="微软雅黑" panose="020B0503020204020204" pitchFamily="34" charset="-122"/>
              <a:ea typeface="微软雅黑" panose="020B0503020204020204" pitchFamily="34" charset="-122"/>
            </a:endParaRPr>
          </a:p>
          <a:p>
            <a:pPr algn="l">
              <a:lnSpc>
                <a:spcPct val="150000"/>
              </a:lnSpc>
            </a:pPr>
            <a:r>
              <a:rPr altLang="zh-CN" sz="1400" dirty="0">
                <a:latin typeface="微软雅黑" panose="020B0503020204020204" pitchFamily="34" charset="-122"/>
                <a:ea typeface="微软雅黑" panose="020B0503020204020204" pitchFamily="34" charset="-122"/>
              </a:rPr>
              <a:t>　　例如:有缺点的战士终究是战士,完美的苍蝇也终究不过是苍蝇。此句中的“完美的苍蝇”就是借喻,喻指那些反动的家伙。换成明喻,可以写成“反动的家伙像苍蝇”。</a:t>
            </a:r>
            <a:endParaRPr altLang="zh-CN" sz="1400" dirty="0">
              <a:latin typeface="微软雅黑" panose="020B0503020204020204" pitchFamily="34" charset="-122"/>
              <a:ea typeface="微软雅黑" panose="020B0503020204020204" pitchFamily="34" charset="-122"/>
            </a:endParaRPr>
          </a:p>
        </p:txBody>
      </p:sp>
      <p:sp>
        <p:nvSpPr>
          <p:cNvPr id="44" name="矩形 43">
            <a:hlinkClick r:id="" action="ppaction://hlinkshowjump?jump=nextslide"/>
          </p:cNvPr>
          <p:cNvSpPr/>
          <p:nvPr/>
        </p:nvSpPr>
        <p:spPr>
          <a:xfrm>
            <a:off x="8343822" y="4158286"/>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2618740" y="893127"/>
            <a:ext cx="5080000" cy="384810"/>
          </a:xfrm>
          <a:prstGeom prst="rect">
            <a:avLst/>
          </a:prstGeom>
          <a:noFill/>
          <a:ln w="9525">
            <a:noFill/>
          </a:ln>
        </p:spPr>
        <p:txBody>
          <a:bodyPr>
            <a:spAutoFit/>
          </a:bodyPr>
          <a:lstStyle/>
          <a:p>
            <a:pPr marL="0" indent="0" algn="ctr"/>
            <a:r>
              <a:rPr lang="zh-CN" altLang="en-US" sz="1800" b="0" u="none">
                <a:solidFill>
                  <a:srgbClr val="3598DC"/>
                </a:solidFill>
                <a:latin typeface="微软雅黑" panose="020B0503020204020204" pitchFamily="34" charset="-122"/>
                <a:ea typeface="微软雅黑" panose="020B0503020204020204" pitchFamily="34" charset="-122"/>
                <a:cs typeface="方正正中黑简体" charset="0"/>
              </a:rPr>
              <a:t>易混修辞格辨析</a:t>
            </a:r>
            <a:endParaRPr lang="zh-CN" altLang="en-US" sz="1800" b="0" u="none">
              <a:solidFill>
                <a:srgbClr val="3598DC"/>
              </a:solidFill>
              <a:latin typeface="微软雅黑" panose="020B0503020204020204" pitchFamily="34" charset="-122"/>
              <a:ea typeface="微软雅黑" panose="020B0503020204020204" pitchFamily="34" charset="-122"/>
              <a:cs typeface="方正正中黑简体"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 name="矩形 1"/>
          <p:cNvSpPr/>
          <p:nvPr/>
        </p:nvSpPr>
        <p:spPr>
          <a:xfrm>
            <a:off x="1155786" y="1793126"/>
            <a:ext cx="6499655" cy="3291840"/>
          </a:xfrm>
          <a:prstGeom prst="rect">
            <a:avLst/>
          </a:prstGeom>
        </p:spPr>
        <p:txBody>
          <a:bodyPr wrap="square">
            <a:spAutoFit/>
          </a:bodyPr>
          <a:lstStyle/>
          <a:p>
            <a:pPr>
              <a:lnSpc>
                <a:spcPct val="150000"/>
              </a:lnSpc>
            </a:pPr>
            <a:r>
              <a:rPr sz="1400" dirty="0">
                <a:latin typeface="微软雅黑" panose="020B0503020204020204" pitchFamily="34" charset="-122"/>
                <a:ea typeface="微软雅黑" panose="020B0503020204020204" pitchFamily="34" charset="-122"/>
              </a:rPr>
              <a:t>2.比拟和比喻的区别</a:t>
            </a:r>
            <a:endParaRPr sz="1400" dirty="0">
              <a:latin typeface="微软雅黑" panose="020B0503020204020204" pitchFamily="34" charset="-122"/>
              <a:ea typeface="微软雅黑" panose="020B0503020204020204" pitchFamily="34" charset="-122"/>
            </a:endParaRPr>
          </a:p>
          <a:p>
            <a:pPr>
              <a:lnSpc>
                <a:spcPct val="150000"/>
              </a:lnSpc>
            </a:pPr>
            <a:r>
              <a:rPr sz="1400" dirty="0" err="1" smtClean="0">
                <a:latin typeface="微软雅黑" panose="020B0503020204020204" pitchFamily="34" charset="-122"/>
                <a:ea typeface="微软雅黑" panose="020B0503020204020204" pitchFamily="34" charset="-122"/>
              </a:rPr>
              <a:t>比拟是仿照</a:t>
            </a:r>
            <a:r>
              <a:rPr sz="1400" dirty="0" err="1">
                <a:latin typeface="微软雅黑" panose="020B0503020204020204" pitchFamily="34" charset="-122"/>
                <a:ea typeface="微软雅黑" panose="020B0503020204020204" pitchFamily="34" charset="-122"/>
              </a:rPr>
              <a:t>“拟体</a:t>
            </a:r>
            <a:r>
              <a:rPr sz="1400" dirty="0">
                <a:latin typeface="微软雅黑" panose="020B0503020204020204" pitchFamily="34" charset="-122"/>
                <a:ea typeface="微软雅黑" panose="020B0503020204020204" pitchFamily="34" charset="-122"/>
              </a:rPr>
              <a:t>”(被模拟的事物)的特征摹写本体,重点在“拟”;比喻是用喻体喻本体,重点在“喻”。在比拟中,本体和拟体彼此交融,浑然一体,本体必须出现,拟体一般不出现;比喻的本体和喻体一主一从,本体或现或不现,而喻体必须出现。</a:t>
            </a:r>
            <a:endParaRPr sz="1400" dirty="0">
              <a:latin typeface="微软雅黑" panose="020B0503020204020204" pitchFamily="34" charset="-122"/>
              <a:ea typeface="微软雅黑" panose="020B0503020204020204" pitchFamily="34" charset="-122"/>
            </a:endParaRPr>
          </a:p>
          <a:p>
            <a:pPr>
              <a:lnSpc>
                <a:spcPct val="150000"/>
              </a:lnSpc>
            </a:pPr>
            <a:endParaRPr sz="1400" dirty="0">
              <a:latin typeface="微软雅黑" panose="020B0503020204020204" pitchFamily="34" charset="-122"/>
              <a:ea typeface="微软雅黑" panose="020B0503020204020204" pitchFamily="34" charset="-122"/>
            </a:endParaRPr>
          </a:p>
          <a:p>
            <a:pPr>
              <a:lnSpc>
                <a:spcPct val="150000"/>
              </a:lnSpc>
            </a:pPr>
            <a:r>
              <a:rPr sz="1400" dirty="0">
                <a:latin typeface="微软雅黑" panose="020B0503020204020204" pitchFamily="34" charset="-122"/>
                <a:ea typeface="微软雅黑" panose="020B0503020204020204" pitchFamily="34" charset="-122"/>
              </a:rPr>
              <a:t>3.对偶与排比的区别</a:t>
            </a:r>
            <a:endParaRPr sz="1400" dirty="0">
              <a:latin typeface="微软雅黑" panose="020B0503020204020204" pitchFamily="34" charset="-122"/>
              <a:ea typeface="微软雅黑" panose="020B0503020204020204" pitchFamily="34" charset="-122"/>
            </a:endParaRPr>
          </a:p>
          <a:p>
            <a:pPr>
              <a:lnSpc>
                <a:spcPct val="150000"/>
              </a:lnSpc>
            </a:pPr>
            <a:r>
              <a:rPr sz="1400" dirty="0" smtClean="0">
                <a:latin typeface="微软雅黑" panose="020B0503020204020204" pitchFamily="34" charset="-122"/>
                <a:ea typeface="微软雅黑" panose="020B0503020204020204" pitchFamily="34" charset="-122"/>
              </a:rPr>
              <a:t>对偶一般有两个语言单位</a:t>
            </a:r>
            <a:r>
              <a:rPr sz="1400" dirty="0">
                <a:latin typeface="微软雅黑" panose="020B0503020204020204" pitchFamily="34" charset="-122"/>
                <a:ea typeface="微软雅黑" panose="020B0503020204020204" pitchFamily="34" charset="-122"/>
              </a:rPr>
              <a:t>,而排比有三个或三个以上的语言单位。对偶必须对称,排比要求结构大体相似,字数要求不甚严格。典型的对偶句上下两联是不重字的,而排比经常使用同一词语,使句子互相衔接,给人以紧凑之感。对偶以平仄对仗为佳,排比则无此要求。</a:t>
            </a:r>
            <a:endParaRPr sz="1400" dirty="0">
              <a:latin typeface="微软雅黑" panose="020B0503020204020204" pitchFamily="34" charset="-122"/>
              <a:ea typeface="微软雅黑" panose="020B0503020204020204" pitchFamily="34" charset="-122"/>
            </a:endParaRPr>
          </a:p>
        </p:txBody>
      </p:sp>
      <p:sp>
        <p:nvSpPr>
          <p:cNvPr id="33"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专题十　正确使用常见的修辞手法</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746488" y="861495"/>
            <a:ext cx="1510763" cy="287118"/>
            <a:chOff x="549633" y="1040577"/>
            <a:chExt cx="1279664" cy="287539"/>
          </a:xfrm>
        </p:grpSpPr>
        <p:sp>
          <p:nvSpPr>
            <p:cNvPr id="35" name="矩形 34"/>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6" name="组合 35"/>
            <p:cNvGrpSpPr/>
            <p:nvPr/>
          </p:nvGrpSpPr>
          <p:grpSpPr>
            <a:xfrm>
              <a:off x="549633" y="1040577"/>
              <a:ext cx="1279664" cy="287539"/>
              <a:chOff x="549633" y="1040577"/>
              <a:chExt cx="1279664" cy="287539"/>
            </a:xfrm>
          </p:grpSpPr>
          <p:sp>
            <p:nvSpPr>
              <p:cNvPr id="37" name="矩形 36"/>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8"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9"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15</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40" name="图片 39"/>
          <p:cNvPicPr>
            <a:picLocks noChangeAspect="1"/>
          </p:cNvPicPr>
          <p:nvPr/>
        </p:nvPicPr>
        <p:blipFill rotWithShape="1">
          <a:blip r:embed="rId2">
            <a:extLst>
              <a:ext uri="{28A0092B-C50C-407E-A947-70E740481C1C}">
                <a14:useLocalDpi xmlns:a14="http://schemas.microsoft.com/office/drawing/2010/main" val="0"/>
              </a:ext>
            </a:extLst>
          </a:blip>
          <a:srcRect t="29233"/>
          <a:stretch>
            <a:fillRect/>
          </a:stretch>
        </p:blipFill>
        <p:spPr>
          <a:xfrm>
            <a:off x="8353351" y="1300293"/>
            <a:ext cx="2448000" cy="2731955"/>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01358" y="1287973"/>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r>
              <a:rPr lang="zh-CN" altLang="en-US" sz="1400" dirty="0">
                <a:ea typeface="微软雅黑" panose="020B0503020204020204" pitchFamily="34" charset="-122"/>
              </a:rPr>
              <a:t>4.比喻与象征的辨析。</a:t>
            </a:r>
            <a:endParaRPr lang="zh-CN" altLang="en-US" sz="1400" dirty="0">
              <a:ea typeface="微软雅黑" panose="020B0503020204020204" pitchFamily="34" charset="-122"/>
            </a:endParaRPr>
          </a:p>
          <a:p>
            <a:pPr algn="l" fontAlgn="auto">
              <a:lnSpc>
                <a:spcPct val="150000"/>
              </a:lnSpc>
            </a:pP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在概念上,比喻是使语言形象化的修饰词句的语言手段,属于语言学范畴,而象征则是通过一些具体形象,使人产生联想,从而表现与之相联系的某种抽象的概念、思想、感情,表现作品主题的艺术创作手法,属于文艺学范畴。从运用上看,有的用象征构思全文,有的用象征刻画主要人物,有的用象征进行暗示,制造气氛或抒发感情,总之象征意义带有全局性,而比喻常限于局部。从特点上看,象征是以物示意,以具体的表示抽象的,具有含蓄性,而比喻是以物喻物,以具体的比方具体的,具有鲜明性。</a:t>
            </a:r>
            <a:endParaRPr lang="zh-CN" altLang="en-US" sz="1400" dirty="0">
              <a:ea typeface="微软雅黑" panose="020B0503020204020204" pitchFamily="34" charset="-122"/>
            </a:endParaRPr>
          </a:p>
          <a:p>
            <a:pPr algn="l" fontAlgn="auto">
              <a:lnSpc>
                <a:spcPct val="150000"/>
              </a:lnSpc>
            </a:pPr>
            <a:endParaRPr lang="zh-CN" altLang="en-US" sz="1400"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专题十　正确使用常见的修辞手法</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746488" y="861495"/>
            <a:ext cx="1510763" cy="287118"/>
            <a:chOff x="549633" y="1040577"/>
            <a:chExt cx="1279664" cy="287539"/>
          </a:xfrm>
        </p:grpSpPr>
        <p:sp>
          <p:nvSpPr>
            <p:cNvPr id="33" name="矩形 3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4" name="组合 33"/>
            <p:cNvGrpSpPr/>
            <p:nvPr/>
          </p:nvGrpSpPr>
          <p:grpSpPr>
            <a:xfrm>
              <a:off x="549633" y="1040577"/>
              <a:ext cx="1279664" cy="287539"/>
              <a:chOff x="549633" y="1040577"/>
              <a:chExt cx="1279664" cy="287539"/>
            </a:xfrm>
          </p:grpSpPr>
          <p:sp>
            <p:nvSpPr>
              <p:cNvPr id="35" name="矩形 3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7"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16</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8" name="图片 37"/>
          <p:cNvPicPr>
            <a:picLocks noChangeAspect="1"/>
          </p:cNvPicPr>
          <p:nvPr/>
        </p:nvPicPr>
        <p:blipFill rotWithShape="1">
          <a:blip r:embed="rId2"/>
          <a:srcRect r="9242"/>
          <a:stretch>
            <a:fillRect/>
          </a:stretch>
        </p:blipFill>
        <p:spPr>
          <a:xfrm>
            <a:off x="8353350" y="1295400"/>
            <a:ext cx="2448534" cy="2736850"/>
          </a:xfrm>
          <a:prstGeom prst="rect">
            <a:avLst/>
          </a:prstGeom>
        </p:spPr>
      </p:pic>
      <p:sp>
        <p:nvSpPr>
          <p:cNvPr id="21" name="矩形 2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专题十　正确使用常见的修辞手法</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87118"/>
            <a:chOff x="549633" y="1040577"/>
            <a:chExt cx="1279664" cy="287539"/>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87539"/>
              <a:chOff x="549633" y="1040577"/>
              <a:chExt cx="1279664" cy="287539"/>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17</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a:srcRect t="16099"/>
          <a:stretch>
            <a:fillRect/>
          </a:stretch>
        </p:blipFill>
        <p:spPr>
          <a:xfrm>
            <a:off x="8353396" y="1295400"/>
            <a:ext cx="2461854" cy="2748292"/>
          </a:xfrm>
          <a:prstGeom prst="rect">
            <a:avLst/>
          </a:prstGeom>
        </p:spPr>
      </p:pic>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0482" y="2836550"/>
            <a:ext cx="2622739" cy="1696584"/>
          </a:xfrm>
          <a:prstGeom prst="rect">
            <a:avLst/>
          </a:prstGeom>
        </p:spPr>
      </p:pic>
      <p:sp>
        <p:nvSpPr>
          <p:cNvPr id="40" name="矩形 39"/>
          <p:cNvSpPr/>
          <p:nvPr/>
        </p:nvSpPr>
        <p:spPr>
          <a:xfrm>
            <a:off x="3821430" y="1842770"/>
            <a:ext cx="3864610" cy="3611880"/>
          </a:xfrm>
          <a:prstGeom prst="rect">
            <a:avLst/>
          </a:prstGeom>
        </p:spPr>
        <p:txBody>
          <a:bodyPr wrap="square">
            <a:spAutoFit/>
          </a:bodyPr>
          <a:lstStyle/>
          <a:p>
            <a:pPr algn="l" fontAlgn="auto">
              <a:lnSpc>
                <a:spcPct val="150000"/>
              </a:lnSpc>
            </a:pPr>
            <a:r>
              <a:rPr lang="zh-CN" altLang="zh-CN" sz="1400" dirty="0">
                <a:latin typeface="微软雅黑" panose="020B0503020204020204" pitchFamily="34" charset="-122"/>
                <a:ea typeface="微软雅黑" panose="020B0503020204020204" pitchFamily="34" charset="-122"/>
              </a:rPr>
              <a:t>例如:巴金的《灯》通篇把灯光作为光明的象征,作为人们理想、希望、力量和胜利的象征;高尔基的《海燕》用海燕象征革命先驱者和预言家大无畏的革命精神;《药》中“红白相间的花环”象征了革命的希望前景。但是《拿来主义》的“大宅子”则只是用来比喻中国、外国的文化的,不具有象征意义。</a:t>
            </a:r>
            <a:endParaRPr lang="zh-CN" altLang="zh-CN" sz="1400" dirty="0">
              <a:latin typeface="微软雅黑" panose="020B0503020204020204" pitchFamily="34" charset="-122"/>
              <a:ea typeface="微软雅黑" panose="020B0503020204020204" pitchFamily="34" charset="-122"/>
            </a:endParaRPr>
          </a:p>
          <a:p>
            <a:pPr algn="l" fontAlgn="auto">
              <a:lnSpc>
                <a:spcPct val="150000"/>
              </a:lnSpc>
            </a:pPr>
            <a:r>
              <a:rPr lang="zh-CN" altLang="zh-CN" sz="1400" dirty="0">
                <a:latin typeface="微软雅黑" panose="020B0503020204020204" pitchFamily="34" charset="-122"/>
                <a:ea typeface="微软雅黑" panose="020B0503020204020204" pitchFamily="34" charset="-122"/>
              </a:rPr>
              <a:t>当然,在某些文章中,象征也含有比喻的性质,从表现抽象的精神来说是象征,从表现具体的人来说是比喻。即便是这样,比喻与象征也是有区别的</a:t>
            </a:r>
            <a:endParaRPr lang="zh-CN" altLang="zh-CN" sz="1400" dirty="0">
              <a:latin typeface="微软雅黑" panose="020B0503020204020204" pitchFamily="34" charset="-122"/>
              <a:ea typeface="微软雅黑" panose="020B0503020204020204" pitchFamily="34" charset="-122"/>
            </a:endParaRPr>
          </a:p>
        </p:txBody>
      </p:sp>
      <p:sp>
        <p:nvSpPr>
          <p:cNvPr id="42" name="矩形 41">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342958" y="1287973"/>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 name="矩形 1"/>
          <p:cNvSpPr/>
          <p:nvPr/>
        </p:nvSpPr>
        <p:spPr>
          <a:xfrm>
            <a:off x="3729634" y="1788296"/>
            <a:ext cx="5865495" cy="3000821"/>
          </a:xfrm>
          <a:prstGeom prst="rect">
            <a:avLst/>
          </a:prstGeom>
        </p:spPr>
        <p:txBody>
          <a:bodyPr wrap="square">
            <a:spAutoFit/>
          </a:bodyPr>
          <a:lstStyle/>
          <a:p>
            <a:pPr fontAlgn="auto">
              <a:lnSpc>
                <a:spcPct val="150000"/>
              </a:lnSpc>
            </a:pPr>
            <a:r>
              <a:rPr altLang="zh-CN" sz="1400" dirty="0">
                <a:latin typeface="微软雅黑" panose="020B0503020204020204" pitchFamily="34" charset="-122"/>
                <a:ea typeface="微软雅黑" panose="020B0503020204020204" pitchFamily="34" charset="-122"/>
                <a:sym typeface="+mn-ea"/>
              </a:rPr>
              <a:t>5.设问与反问的区别。</a:t>
            </a:r>
            <a:endParaRPr altLang="zh-CN" sz="1400" dirty="0">
              <a:latin typeface="微软雅黑" panose="020B0503020204020204" pitchFamily="34" charset="-122"/>
              <a:ea typeface="微软雅黑" panose="020B0503020204020204" pitchFamily="34" charset="-122"/>
              <a:sym typeface="+mn-ea"/>
            </a:endParaRPr>
          </a:p>
          <a:p>
            <a:pPr fontAlgn="auto">
              <a:lnSpc>
                <a:spcPct val="150000"/>
              </a:lnSpc>
            </a:pPr>
            <a:r>
              <a:rPr altLang="zh-CN" sz="1400" dirty="0">
                <a:latin typeface="微软雅黑" panose="020B0503020204020204" pitchFamily="34" charset="-122"/>
                <a:ea typeface="微软雅黑" panose="020B0503020204020204" pitchFamily="34" charset="-122"/>
                <a:sym typeface="+mn-ea"/>
              </a:rPr>
              <a:t>设问不表示肯定什么或否定什么,而反问则明确地表示肯定或否定的内容;设问主要是提出问题,引起注意,启发思考,而反问主要是加强语气,用确定的语气表明作者自己的思想。</a:t>
            </a:r>
            <a:endParaRPr altLang="zh-CN" sz="1400" dirty="0">
              <a:latin typeface="微软雅黑" panose="020B0503020204020204" pitchFamily="34" charset="-122"/>
              <a:ea typeface="微软雅黑" panose="020B0503020204020204" pitchFamily="34" charset="-122"/>
              <a:sym typeface="+mn-ea"/>
            </a:endParaRPr>
          </a:p>
          <a:p>
            <a:pPr fontAlgn="auto">
              <a:lnSpc>
                <a:spcPct val="150000"/>
              </a:lnSpc>
            </a:pP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sym typeface="+mn-ea"/>
              </a:rPr>
              <a:t>例如:现在我们要向外国学习,将来我们从落后转化为先进了,还要不要学呢?那个时候,外国仍然有许多值得学习的好东西,我们仍然要向人家学习,这有什么不好呢?</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err="1">
                <a:latin typeface="微软雅黑" panose="020B0503020204020204" pitchFamily="34" charset="-122"/>
                <a:ea typeface="微软雅黑" panose="020B0503020204020204" pitchFamily="34" charset="-122"/>
                <a:sym typeface="+mn-ea"/>
              </a:rPr>
              <a:t>在这一段话中,前一问用了设问,后一问又用了反问</a:t>
            </a:r>
            <a:r>
              <a:rPr altLang="zh-CN" sz="1400" dirty="0" smtClean="0">
                <a:latin typeface="微软雅黑" panose="020B0503020204020204" pitchFamily="34" charset="-122"/>
                <a:ea typeface="微软雅黑" panose="020B0503020204020204" pitchFamily="34" charset="-122"/>
                <a:sym typeface="+mn-ea"/>
              </a:rPr>
              <a:t>。</a:t>
            </a:r>
            <a:endParaRPr altLang="zh-CN" sz="1400" dirty="0">
              <a:latin typeface="微软雅黑" panose="020B0503020204020204" pitchFamily="34" charset="-122"/>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专题十　正确使用常见的修辞手法</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92289"/>
            <a:chOff x="549633" y="1040577"/>
            <a:chExt cx="1279664" cy="292718"/>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92718"/>
              <a:chOff x="549633" y="1040577"/>
              <a:chExt cx="1279664" cy="292718"/>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45854"/>
                <a:ext cx="362912" cy="287441"/>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18</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pic>
        <p:nvPicPr>
          <p:cNvPr id="39" name="图片 38"/>
          <p:cNvPicPr>
            <a:picLocks noChangeAspect="1"/>
          </p:cNvPicPr>
          <p:nvPr/>
        </p:nvPicPr>
        <p:blipFill rotWithShape="1">
          <a:blip r:embed="rId2"/>
          <a:srcRect t="5900"/>
          <a:stretch>
            <a:fillRect/>
          </a:stretch>
        </p:blipFill>
        <p:spPr>
          <a:xfrm>
            <a:off x="746631" y="1287764"/>
            <a:ext cx="2446728" cy="2736850"/>
          </a:xfrm>
          <a:prstGeom prst="rect">
            <a:avLst/>
          </a:prstGeom>
        </p:spPr>
      </p:pic>
      <p:sp>
        <p:nvSpPr>
          <p:cNvPr id="30" name="矩形 29">
            <a:hlinkClick r:id="rId1" action="ppaction://hlinksldjump"/>
          </p:cNvPr>
          <p:cNvSpPr/>
          <p:nvPr/>
        </p:nvSpPr>
        <p:spPr>
          <a:xfrm>
            <a:off x="746443" y="4157428"/>
            <a:ext cx="2448000" cy="1422000"/>
          </a:xfrm>
          <a:prstGeom prst="rect">
            <a:avLst/>
          </a:prstGeom>
          <a:solidFill>
            <a:srgbClr val="5B9BD5"/>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返回目录</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a:hlinkClick r:id="" action="ppaction://hlinkshowjump?jump=nextslide"/>
          </p:cNvPr>
          <p:cNvSpPr/>
          <p:nvPr/>
        </p:nvSpPr>
        <p:spPr>
          <a:xfrm>
            <a:off x="3302950"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3" name="矩形标注 22">
            <a:hlinkHover r:id="" action="ppaction://noaction" highlightClick="1"/>
          </p:cNvPr>
          <p:cNvSpPr/>
          <p:nvPr/>
        </p:nvSpPr>
        <p:spPr>
          <a:xfrm>
            <a:off x="744921" y="2227635"/>
            <a:ext cx="2440800" cy="720000"/>
          </a:xfrm>
          <a:prstGeom prst="wedgeRectCallout">
            <a:avLst>
              <a:gd name="adj1" fmla="val 33752"/>
              <a:gd name="adj2" fmla="val 27601"/>
            </a:avLst>
          </a:prstGeom>
          <a:solidFill>
            <a:schemeClr val="bg1"/>
          </a:solidFill>
          <a:ln>
            <a:no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命题大纲</a:t>
            </a:r>
            <a:endParaRPr lang="zh-CN" altLang="en-US" sz="1600" dirty="0">
              <a:solidFill>
                <a:schemeClr val="tx1"/>
              </a:solidFill>
              <a:latin typeface="微软雅黑" panose="020B0503020204020204" pitchFamily="34" charset="-122"/>
              <a:ea typeface="微软雅黑" panose="020B0503020204020204" pitchFamily="34" charset="-122"/>
            </a:endParaRPr>
          </a:p>
        </p:txBody>
      </p:sp>
      <p:cxnSp>
        <p:nvCxnSpPr>
          <p:cNvPr id="27" name="直接连接符 26">
            <a:hlinkClick r:id="rId1" action="ppaction://hlinksldjump"/>
          </p:cNvPr>
          <p:cNvCxnSpPr/>
          <p:nvPr/>
        </p:nvCxnSpPr>
        <p:spPr>
          <a:xfrm>
            <a:off x="773494" y="2188137"/>
            <a:ext cx="0" cy="756000"/>
          </a:xfrm>
          <a:prstGeom prst="line">
            <a:avLst/>
          </a:prstGeom>
          <a:ln w="76200">
            <a:solidFill>
              <a:srgbClr val="77AED3"/>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746488" y="866664"/>
            <a:ext cx="1485364" cy="287120"/>
            <a:chOff x="549633" y="1045754"/>
            <a:chExt cx="1258150" cy="287541"/>
          </a:xfrm>
        </p:grpSpPr>
        <p:sp>
          <p:nvSpPr>
            <p:cNvPr id="42" name="矩形 41"/>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43" name="组合 42"/>
            <p:cNvGrpSpPr/>
            <p:nvPr/>
          </p:nvGrpSpPr>
          <p:grpSpPr>
            <a:xfrm>
              <a:off x="549633" y="1045754"/>
              <a:ext cx="1258150" cy="287541"/>
              <a:chOff x="549633" y="1045754"/>
              <a:chExt cx="1258150" cy="287541"/>
            </a:xfrm>
          </p:grpSpPr>
          <p:sp>
            <p:nvSpPr>
              <p:cNvPr id="44" name="矩形 43"/>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5"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考情精解读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6" name="文本框 56"/>
              <p:cNvSpPr txBox="1"/>
              <p:nvPr/>
            </p:nvSpPr>
            <p:spPr>
              <a:xfrm>
                <a:off x="1512174" y="1045854"/>
                <a:ext cx="295609" cy="287441"/>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1</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sp>
        <p:nvSpPr>
          <p:cNvPr id="29" name="矩形 28"/>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30" name="组合 29"/>
          <p:cNvGrpSpPr/>
          <p:nvPr/>
        </p:nvGrpSpPr>
        <p:grpSpPr>
          <a:xfrm>
            <a:off x="10500088" y="486027"/>
            <a:ext cx="228667" cy="173523"/>
            <a:chOff x="6146269" y="3800095"/>
            <a:chExt cx="3330000" cy="2457362"/>
          </a:xfrm>
          <a:solidFill>
            <a:srgbClr val="EB984D"/>
          </a:solidFill>
        </p:grpSpPr>
        <p:sp>
          <p:nvSpPr>
            <p:cNvPr id="31" name="等腰三角形 30"/>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矩形 31"/>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3" name="矩形 32"/>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4" name="矩形 33"/>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8" name="矩形 4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50" name="矩形 49">
            <a:hlinkClick r:id="rId2"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 name="矩形标注 37">
            <a:hlinkClick r:id="rId3" action="ppaction://hlinksldjump"/>
          </p:cNvPr>
          <p:cNvSpPr/>
          <p:nvPr/>
        </p:nvSpPr>
        <p:spPr>
          <a:xfrm>
            <a:off x="773494" y="3177874"/>
            <a:ext cx="2440800" cy="720000"/>
          </a:xfrm>
          <a:prstGeom prst="wedgeRectCallout">
            <a:avLst>
              <a:gd name="adj1" fmla="val 40101"/>
              <a:gd name="adj2" fmla="val -20680"/>
            </a:avLst>
          </a:prstGeom>
          <a:solidFill>
            <a:schemeClr val="bg1"/>
          </a:solidFill>
          <a:ln>
            <a:no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命题趋势</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37"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专题十　正确使用常见的修辞手法</a:t>
            </a:r>
            <a:endParaRPr lang="zh-CN" altLang="en-US" sz="1595" dirty="0">
              <a:solidFill>
                <a:schemeClr val="bg1"/>
              </a:solidFill>
              <a:latin typeface="微软雅黑" panose="020B0503020204020204" pitchFamily="34" charset="-122"/>
              <a:ea typeface="微软雅黑" panose="020B0503020204020204" pitchFamily="34" charset="-122"/>
            </a:endParaRPr>
          </a:p>
        </p:txBody>
      </p:sp>
      <p:sp>
        <p:nvSpPr>
          <p:cNvPr id="2" name="椭圆 1"/>
          <p:cNvSpPr/>
          <p:nvPr/>
        </p:nvSpPr>
        <p:spPr>
          <a:xfrm>
            <a:off x="10550944" y="2974426"/>
            <a:ext cx="114300" cy="114300"/>
          </a:xfrm>
          <a:prstGeom prst="ellipse">
            <a:avLst/>
          </a:prstGeom>
          <a:solidFill>
            <a:srgbClr val="77A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椭圆 2"/>
          <p:cNvSpPr/>
          <p:nvPr/>
        </p:nvSpPr>
        <p:spPr>
          <a:xfrm>
            <a:off x="10550944" y="3178100"/>
            <a:ext cx="114300" cy="114300"/>
          </a:xfrm>
          <a:prstGeom prst="ellips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7" name="椭圆 6"/>
          <p:cNvSpPr/>
          <p:nvPr/>
        </p:nvSpPr>
        <p:spPr>
          <a:xfrm>
            <a:off x="10550944" y="3381774"/>
            <a:ext cx="114300" cy="114300"/>
          </a:xfrm>
          <a:prstGeom prst="ellips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8" name="组合 7"/>
          <p:cNvGrpSpPr/>
          <p:nvPr/>
        </p:nvGrpSpPr>
        <p:grpSpPr>
          <a:xfrm>
            <a:off x="4081912" y="1621893"/>
            <a:ext cx="6350068" cy="579444"/>
            <a:chOff x="2825562" y="1231245"/>
            <a:chExt cx="5850894" cy="502305"/>
          </a:xfrm>
        </p:grpSpPr>
        <p:sp>
          <p:nvSpPr>
            <p:cNvPr id="9" name="单圆角矩形 8"/>
            <p:cNvSpPr/>
            <p:nvPr/>
          </p:nvSpPr>
          <p:spPr>
            <a:xfrm flipH="1">
              <a:off x="2825562" y="1231245"/>
              <a:ext cx="5850894" cy="502305"/>
            </a:xfrm>
            <a:prstGeom prst="round1Rect">
              <a:avLst>
                <a:gd name="adj" fmla="val 25283"/>
              </a:avLst>
            </a:prstGeom>
            <a:gradFill>
              <a:gsLst>
                <a:gs pos="0">
                  <a:schemeClr val="bg1">
                    <a:lumMod val="75000"/>
                  </a:schemeClr>
                </a:gs>
                <a:gs pos="100000">
                  <a:schemeClr val="bg1">
                    <a:lumMod val="95000"/>
                  </a:schemeClr>
                </a:gs>
              </a:gsLst>
              <a:lin ang="16200000" scaled="1"/>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10" name="TextBox 25"/>
            <p:cNvSpPr txBox="1"/>
            <p:nvPr/>
          </p:nvSpPr>
          <p:spPr>
            <a:xfrm>
              <a:off x="2988144" y="1327025"/>
              <a:ext cx="5489300" cy="317068"/>
            </a:xfrm>
            <a:prstGeom prst="rect">
              <a:avLst/>
            </a:prstGeom>
            <a:noFill/>
          </p:spPr>
          <p:txBody>
            <a:bodyPr wrap="square" rtlCol="0">
              <a:spAutoFit/>
            </a:bodyPr>
            <a:lstStyle/>
            <a:p>
              <a:pPr>
                <a:lnSpc>
                  <a:spcPct val="150000"/>
                </a:lnSpc>
              </a:pPr>
              <a:r>
                <a:rPr lang="zh-CN" altLang="en-US" sz="12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命题大纲</a:t>
              </a:r>
              <a:endParaRPr lang="zh-CN" altLang="en-US" sz="12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p:txBody>
        </p:sp>
      </p:grpSp>
      <p:sp>
        <p:nvSpPr>
          <p:cNvPr id="11" name="矩形 10"/>
          <p:cNvSpPr/>
          <p:nvPr/>
        </p:nvSpPr>
        <p:spPr>
          <a:xfrm>
            <a:off x="10321453" y="1633646"/>
            <a:ext cx="133034" cy="622926"/>
          </a:xfrm>
          <a:prstGeom prst="rect">
            <a:avLst/>
          </a:prstGeom>
          <a:solidFill>
            <a:schemeClr val="accent1"/>
          </a:solidFill>
          <a:ln>
            <a:noFill/>
          </a:ln>
          <a:effectLst>
            <a:outerShdw sx="1000" sy="1000" algn="l"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12" name="组合 11"/>
          <p:cNvGrpSpPr/>
          <p:nvPr/>
        </p:nvGrpSpPr>
        <p:grpSpPr>
          <a:xfrm>
            <a:off x="3463888" y="1621780"/>
            <a:ext cx="627380" cy="3068329"/>
            <a:chOff x="592373" y="2241491"/>
            <a:chExt cx="777560" cy="3276411"/>
          </a:xfrm>
          <a:solidFill>
            <a:schemeClr val="accent1"/>
          </a:solidFill>
        </p:grpSpPr>
        <p:sp>
          <p:nvSpPr>
            <p:cNvPr id="13" name="直角三角形 3"/>
            <p:cNvSpPr/>
            <p:nvPr/>
          </p:nvSpPr>
          <p:spPr>
            <a:xfrm flipH="1">
              <a:off x="604224" y="2241491"/>
              <a:ext cx="753859" cy="3276411"/>
            </a:xfrm>
            <a:custGeom>
              <a:avLst/>
              <a:gdLst/>
              <a:ahLst/>
              <a:cxnLst/>
              <a:rect l="l" t="t" r="r" b="b"/>
              <a:pathLst>
                <a:path w="576064" h="3008602">
                  <a:moveTo>
                    <a:pt x="0" y="0"/>
                  </a:moveTo>
                  <a:lnTo>
                    <a:pt x="0" y="603976"/>
                  </a:lnTo>
                  <a:lnTo>
                    <a:pt x="0" y="3008602"/>
                  </a:lnTo>
                  <a:lnTo>
                    <a:pt x="576064" y="3008602"/>
                  </a:lnTo>
                  <a:lnTo>
                    <a:pt x="576064" y="603976"/>
                  </a:lnTo>
                  <a:close/>
                </a:path>
              </a:pathLst>
            </a:custGeom>
            <a:grp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4" name="TextBox 32"/>
            <p:cNvSpPr txBox="1"/>
            <p:nvPr/>
          </p:nvSpPr>
          <p:spPr>
            <a:xfrm>
              <a:off x="592373" y="2916083"/>
              <a:ext cx="777560" cy="577032"/>
            </a:xfrm>
            <a:prstGeom prst="rect">
              <a:avLst/>
            </a:prstGeom>
            <a:grpFill/>
          </p:spPr>
          <p:txBody>
            <a:bodyPr wrap="none" rtlCol="0">
              <a:spAutoFit/>
            </a:bodyPr>
            <a:lstStyle/>
            <a:p>
              <a:pPr algn="ctr"/>
              <a:r>
                <a:rPr lang="en-US" altLang="zh-CN" sz="2400" b="1" dirty="0">
                  <a:solidFill>
                    <a:schemeClr val="bg1"/>
                  </a:solidFill>
                  <a:effectLst>
                    <a:outerShdw blurRad="38100" dist="38100" dir="2700000" algn="tl">
                      <a:srgbClr val="000000">
                        <a:alpha val="43137"/>
                      </a:srgbClr>
                    </a:outerShdw>
                  </a:effectLst>
                  <a:latin typeface="04b_03b" pitchFamily="2" charset="0"/>
                  <a:ea typeface="微软雅黑" panose="020B0503020204020204" pitchFamily="34" charset="-122"/>
                </a:rPr>
                <a:t>01</a:t>
              </a:r>
              <a:endParaRPr lang="en-US" altLang="zh-CN" sz="2400" b="1" dirty="0">
                <a:solidFill>
                  <a:schemeClr val="bg1"/>
                </a:solidFill>
                <a:effectLst>
                  <a:outerShdw blurRad="38100" dist="38100" dir="2700000" algn="tl">
                    <a:srgbClr val="000000">
                      <a:alpha val="43137"/>
                    </a:srgbClr>
                  </a:outerShdw>
                </a:effectLst>
                <a:latin typeface="04b_03b" pitchFamily="2" charset="0"/>
                <a:ea typeface="微软雅黑" panose="020B0503020204020204" pitchFamily="34" charset="-122"/>
              </a:endParaRPr>
            </a:p>
          </p:txBody>
        </p:sp>
      </p:grpSp>
      <p:sp>
        <p:nvSpPr>
          <p:cNvPr id="16"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专题十　正确使用常见的修辞手法</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aphicFrame>
        <p:nvGraphicFramePr>
          <p:cNvPr id="4" name="表格 -1"/>
          <p:cNvGraphicFramePr/>
          <p:nvPr/>
        </p:nvGraphicFramePr>
        <p:xfrm>
          <a:off x="4173220" y="2227580"/>
          <a:ext cx="5189220" cy="2461895"/>
        </p:xfrm>
        <a:graphic>
          <a:graphicData uri="http://schemas.openxmlformats.org/drawingml/2006/table">
            <a:tbl>
              <a:tblPr firstRow="1" bandRow="1">
                <a:tableStyleId>{5940675A-B579-460E-94D1-54222C63F5DA}</a:tableStyleId>
              </a:tblPr>
              <a:tblGrid>
                <a:gridCol w="2675255"/>
                <a:gridCol w="2513965"/>
              </a:tblGrid>
              <a:tr h="2461895">
                <a:tc>
                  <a:txBody>
                    <a:bodyPr/>
                    <a:lstStyle/>
                    <a:p>
                      <a:pPr marL="0" indent="0" algn="l"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正确使用常见的修辞手法常见修辞手法</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比喻、比拟、借代、夸张、对偶、排比、反复、设问、反问</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solid"/>
                      <a:headEnd type="none" w="med" len="med"/>
                      <a:tailEnd type="none" w="med" len="med"/>
                    </a:lnL>
                    <a:lnR w="12700" cap="flat" cmpd="sng">
                      <a:solidFill>
                        <a:srgbClr val="808080"/>
                      </a:solidFill>
                      <a:prstDash val="dash"/>
                      <a:headEnd type="none" w="med" len="med"/>
                      <a:tailEnd type="none" w="med" len="med"/>
                    </a:lnR>
                    <a:lnT w="9525" cap="flat" cmpd="sng">
                      <a:solidFill>
                        <a:srgbClr val="00000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lstStyle/>
                    <a:p>
                      <a:pPr marL="0" indent="0" algn="ctr"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近三年无单独考查</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p:tgtEl>
                                          <p:spTgt spid="12"/>
                                        </p:tgtEl>
                                        <p:attrNameLst>
                                          <p:attrName>ppt_y</p:attrName>
                                        </p:attrNameLst>
                                      </p:cBhvr>
                                      <p:tavLst>
                                        <p:tav tm="0">
                                          <p:val>
                                            <p:strVal val="#ppt_y+#ppt_h*1.125000"/>
                                          </p:val>
                                        </p:tav>
                                        <p:tav tm="100000">
                                          <p:val>
                                            <p:strVal val="#ppt_y"/>
                                          </p:val>
                                        </p:tav>
                                      </p:tavLst>
                                    </p:anim>
                                    <p:animEffect transition="in" filter="wipe(up)">
                                      <p:cBhvr>
                                        <p:cTn id="8" dur="500"/>
                                        <p:tgtEl>
                                          <p:spTgt spid="12"/>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p:tgtEl>
                                          <p:spTgt spid="8"/>
                                        </p:tgtEl>
                                        <p:attrNameLst>
                                          <p:attrName>ppt_x</p:attrName>
                                        </p:attrNameLst>
                                      </p:cBhvr>
                                      <p:tavLst>
                                        <p:tav tm="0">
                                          <p:val>
                                            <p:strVal val="#ppt_x-#ppt_w*1.125000"/>
                                          </p:val>
                                        </p:tav>
                                        <p:tav tm="100000">
                                          <p:val>
                                            <p:strVal val="#ppt_x"/>
                                          </p:val>
                                        </p:tav>
                                      </p:tavLst>
                                    </p:anim>
                                    <p:animEffect transition="in" filter="wipe(right)">
                                      <p:cBhvr>
                                        <p:cTn id="13" dur="500"/>
                                        <p:tgtEl>
                                          <p:spTgt spid="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up)">
                                      <p:cBhvr>
                                        <p:cTn id="17" dur="2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3311526" y="1279936"/>
            <a:ext cx="4897438" cy="4294650"/>
          </a:xfrm>
          <a:prstGeom prst="rect">
            <a:avLst/>
          </a:prstGeom>
          <a:solidFill>
            <a:schemeClr val="bg1"/>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dirty="0">
              <a:ea typeface="微软雅黑" panose="020B0503020204020204" pitchFamily="34" charset="-122"/>
            </a:endParaRPr>
          </a:p>
        </p:txBody>
      </p:sp>
      <p:sp>
        <p:nvSpPr>
          <p:cNvPr id="23" name="矩形标注 22">
            <a:hlinkClick r:id="rId1" action="ppaction://hlinksldjump"/>
            <a:hlinkHover r:id="" action="ppaction://noaction" highlightClick="1"/>
          </p:cNvPr>
          <p:cNvSpPr/>
          <p:nvPr/>
        </p:nvSpPr>
        <p:spPr>
          <a:xfrm>
            <a:off x="744921" y="2227635"/>
            <a:ext cx="2440800" cy="720000"/>
          </a:xfrm>
          <a:prstGeom prst="wedgeRectCallout">
            <a:avLst>
              <a:gd name="adj1" fmla="val 28288"/>
              <a:gd name="adj2" fmla="val 14372"/>
            </a:avLst>
          </a:prstGeom>
          <a:solidFill>
            <a:schemeClr val="bg1"/>
          </a:solidFill>
          <a:ln>
            <a:no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命题规律</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24" name="椭圆 23"/>
          <p:cNvSpPr/>
          <p:nvPr/>
        </p:nvSpPr>
        <p:spPr>
          <a:xfrm>
            <a:off x="8040898" y="2974426"/>
            <a:ext cx="114300" cy="1143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椭圆 24"/>
          <p:cNvSpPr/>
          <p:nvPr/>
        </p:nvSpPr>
        <p:spPr>
          <a:xfrm>
            <a:off x="8040898" y="3178100"/>
            <a:ext cx="114300" cy="1143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椭圆 25"/>
          <p:cNvSpPr/>
          <p:nvPr/>
        </p:nvSpPr>
        <p:spPr>
          <a:xfrm>
            <a:off x="8040898" y="3381774"/>
            <a:ext cx="114300" cy="1143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41" name="组合 40"/>
          <p:cNvGrpSpPr/>
          <p:nvPr/>
        </p:nvGrpSpPr>
        <p:grpSpPr>
          <a:xfrm>
            <a:off x="746488" y="866664"/>
            <a:ext cx="1485364" cy="287120"/>
            <a:chOff x="549633" y="1045754"/>
            <a:chExt cx="1258150" cy="287541"/>
          </a:xfrm>
        </p:grpSpPr>
        <p:sp>
          <p:nvSpPr>
            <p:cNvPr id="42" name="矩形 41"/>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43" name="组合 42"/>
            <p:cNvGrpSpPr/>
            <p:nvPr/>
          </p:nvGrpSpPr>
          <p:grpSpPr>
            <a:xfrm>
              <a:off x="549633" y="1045754"/>
              <a:ext cx="1258150" cy="287541"/>
              <a:chOff x="549633" y="1045754"/>
              <a:chExt cx="1258150" cy="287541"/>
            </a:xfrm>
          </p:grpSpPr>
          <p:sp>
            <p:nvSpPr>
              <p:cNvPr id="44" name="矩形 43"/>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5"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考情精解读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6" name="文本框 56"/>
              <p:cNvSpPr txBox="1"/>
              <p:nvPr/>
            </p:nvSpPr>
            <p:spPr>
              <a:xfrm>
                <a:off x="1512174" y="1045854"/>
                <a:ext cx="295609" cy="287441"/>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2</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sp>
        <p:nvSpPr>
          <p:cNvPr id="29" name="矩形 28"/>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30" name="组合 29"/>
          <p:cNvGrpSpPr/>
          <p:nvPr/>
        </p:nvGrpSpPr>
        <p:grpSpPr>
          <a:xfrm>
            <a:off x="10500088" y="486027"/>
            <a:ext cx="228667" cy="173523"/>
            <a:chOff x="6146269" y="3800095"/>
            <a:chExt cx="3330000" cy="2457362"/>
          </a:xfrm>
          <a:solidFill>
            <a:srgbClr val="EB984D"/>
          </a:solidFill>
        </p:grpSpPr>
        <p:sp>
          <p:nvSpPr>
            <p:cNvPr id="31" name="等腰三角形 30"/>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矩形 31"/>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3" name="矩形 32"/>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4" name="矩形 33"/>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8" name="矩形 4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50" name="矩形 49">
            <a:hlinkClick r:id="rId2"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pic>
        <p:nvPicPr>
          <p:cNvPr id="36" name="图片 35"/>
          <p:cNvPicPr>
            <a:picLocks noChangeAspect="1"/>
          </p:cNvPicPr>
          <p:nvPr/>
        </p:nvPicPr>
        <p:blipFill rotWithShape="1">
          <a:blip r:embed="rId3">
            <a:extLst>
              <a:ext uri="{28A0092B-C50C-407E-A947-70E740481C1C}">
                <a14:useLocalDpi xmlns:a14="http://schemas.microsoft.com/office/drawing/2010/main" val="0"/>
              </a:ext>
            </a:extLst>
          </a:blip>
          <a:srcRect l="48054" t="4432"/>
          <a:stretch>
            <a:fillRect/>
          </a:stretch>
        </p:blipFill>
        <p:spPr>
          <a:xfrm>
            <a:off x="8975858" y="1338356"/>
            <a:ext cx="2437632" cy="2741747"/>
          </a:xfrm>
          <a:prstGeom prst="rect">
            <a:avLst/>
          </a:prstGeom>
        </p:spPr>
      </p:pic>
      <p:sp>
        <p:nvSpPr>
          <p:cNvPr id="37" name="矩形 36">
            <a:hlinkClick r:id="rId2" action="ppaction://hlinksldjump"/>
          </p:cNvPr>
          <p:cNvSpPr/>
          <p:nvPr/>
        </p:nvSpPr>
        <p:spPr>
          <a:xfrm>
            <a:off x="8975647" y="4153206"/>
            <a:ext cx="2448000" cy="1422000"/>
          </a:xfrm>
          <a:prstGeom prst="rect">
            <a:avLst/>
          </a:prstGeom>
          <a:solidFill>
            <a:srgbClr val="5B9BD5"/>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返回目录</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8" name="椭圆 37"/>
          <p:cNvSpPr/>
          <p:nvPr/>
        </p:nvSpPr>
        <p:spPr>
          <a:xfrm>
            <a:off x="8040898" y="3586563"/>
            <a:ext cx="114300" cy="114300"/>
          </a:xfrm>
          <a:prstGeom prst="ellipse">
            <a:avLst/>
          </a:prstGeom>
          <a:solidFill>
            <a:srgbClr val="77A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2" name="矩形标注 61">
            <a:hlinkClick r:id="rId4" action="ppaction://hlinksldjump"/>
            <a:hlinkHover r:id="" action="ppaction://noaction" highlightClick="1"/>
          </p:cNvPr>
          <p:cNvSpPr/>
          <p:nvPr/>
        </p:nvSpPr>
        <p:spPr>
          <a:xfrm>
            <a:off x="754444" y="3167714"/>
            <a:ext cx="2440800" cy="720000"/>
          </a:xfrm>
          <a:prstGeom prst="wedgeRectCallout">
            <a:avLst>
              <a:gd name="adj1" fmla="val 40101"/>
              <a:gd name="adj2" fmla="val -20680"/>
            </a:avLst>
          </a:prstGeom>
          <a:solidFill>
            <a:schemeClr val="bg1"/>
          </a:solidFill>
          <a:ln>
            <a:no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命题趋势</a:t>
            </a:r>
            <a:endParaRPr lang="zh-CN" altLang="en-US" sz="1600" dirty="0">
              <a:solidFill>
                <a:schemeClr val="tx1"/>
              </a:solidFill>
              <a:latin typeface="微软雅黑" panose="020B0503020204020204" pitchFamily="34" charset="-122"/>
              <a:ea typeface="微软雅黑" panose="020B0503020204020204" pitchFamily="34" charset="-122"/>
            </a:endParaRPr>
          </a:p>
        </p:txBody>
      </p:sp>
      <p:cxnSp>
        <p:nvCxnSpPr>
          <p:cNvPr id="61" name="直接连接符 60">
            <a:hlinkClick r:id="rId4" action="ppaction://hlinksldjump"/>
          </p:cNvPr>
          <p:cNvCxnSpPr/>
          <p:nvPr/>
        </p:nvCxnSpPr>
        <p:spPr>
          <a:xfrm>
            <a:off x="773494" y="3076812"/>
            <a:ext cx="0" cy="831600"/>
          </a:xfrm>
          <a:prstGeom prst="line">
            <a:avLst/>
          </a:prstGeom>
          <a:ln w="76200">
            <a:solidFill>
              <a:srgbClr val="77AED3"/>
            </a:solidFill>
          </a:ln>
        </p:spPr>
        <p:style>
          <a:lnRef idx="1">
            <a:schemeClr val="accent1"/>
          </a:lnRef>
          <a:fillRef idx="0">
            <a:schemeClr val="accent1"/>
          </a:fillRef>
          <a:effectRef idx="0">
            <a:schemeClr val="accent1"/>
          </a:effectRef>
          <a:fontRef idx="minor">
            <a:schemeClr val="tx1"/>
          </a:fontRef>
        </p:style>
      </p:cxnSp>
      <p:sp>
        <p:nvSpPr>
          <p:cNvPr id="35"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专题十　正确使用常见的修辞手法</a:t>
            </a:r>
            <a:endParaRPr lang="zh-CN" altLang="en-US" sz="1595" dirty="0">
              <a:solidFill>
                <a:schemeClr val="bg1"/>
              </a:solidFill>
              <a:latin typeface="微软雅黑" panose="020B0503020204020204" pitchFamily="34" charset="-122"/>
              <a:ea typeface="微软雅黑" panose="020B0503020204020204" pitchFamily="34" charset="-122"/>
            </a:endParaRPr>
          </a:p>
        </p:txBody>
      </p:sp>
      <p:sp>
        <p:nvSpPr>
          <p:cNvPr id="73" name="矩形 72"/>
          <p:cNvSpPr/>
          <p:nvPr/>
        </p:nvSpPr>
        <p:spPr>
          <a:xfrm>
            <a:off x="3565525" y="2157730"/>
            <a:ext cx="4055745" cy="731520"/>
          </a:xfrm>
          <a:prstGeom prst="rect">
            <a:avLst/>
          </a:prstGeom>
        </p:spPr>
        <p:txBody>
          <a:bodyPr wrap="square">
            <a:spAutoFit/>
          </a:bodyPr>
          <a:lstStyle/>
          <a:p>
            <a:pPr>
              <a:lnSpc>
                <a:spcPct val="150000"/>
              </a:lnSpc>
            </a:pPr>
            <a:r>
              <a:rPr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 </a:t>
            </a:r>
            <a:endParaRPr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a:lnSpc>
                <a:spcPct val="150000"/>
              </a:lnSpc>
            </a:pPr>
            <a:endParaRPr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p:txBody>
      </p:sp>
      <p:sp>
        <p:nvSpPr>
          <p:cNvPr id="28"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专题十　正确使用常见的修辞手法</a:t>
            </a:r>
            <a:endParaRPr lang="zh-CN" altLang="en-US" sz="1590" dirty="0">
              <a:solidFill>
                <a:schemeClr val="bg1"/>
              </a:solidFill>
              <a:latin typeface="微软雅黑" panose="020B0503020204020204" pitchFamily="34" charset="-122"/>
              <a:ea typeface="微软雅黑" panose="020B0503020204020204" pitchFamily="34" charset="-122"/>
              <a:sym typeface="+mn-ea"/>
            </a:endParaRPr>
          </a:p>
        </p:txBody>
      </p:sp>
      <p:graphicFrame>
        <p:nvGraphicFramePr>
          <p:cNvPr id="3" name="表格 2"/>
          <p:cNvGraphicFramePr/>
          <p:nvPr/>
        </p:nvGraphicFramePr>
        <p:xfrm>
          <a:off x="3449243" y="1760302"/>
          <a:ext cx="4275532" cy="2678347"/>
        </p:xfrm>
        <a:graphic>
          <a:graphicData uri="http://schemas.openxmlformats.org/drawingml/2006/table">
            <a:tbl>
              <a:tblPr firstRow="1" bandRow="1">
                <a:tableStyleId>{5940675A-B579-460E-94D1-54222C63F5DA}</a:tableStyleId>
              </a:tblPr>
              <a:tblGrid>
                <a:gridCol w="4275532"/>
              </a:tblGrid>
              <a:tr h="2678347">
                <a:tc>
                  <a:txBody>
                    <a:bodyPr/>
                    <a:lstStyle/>
                    <a:p>
                      <a:pPr marL="0" indent="0" algn="l" fontAlgn="auto">
                        <a:lnSpc>
                          <a:spcPct val="150000"/>
                        </a:lnSpc>
                        <a:buNone/>
                      </a:pPr>
                      <a:r>
                        <a:rPr lang="zh-CN" altLang="en-US" sz="1400" b="0" u="none" dirty="0">
                          <a:solidFill>
                            <a:srgbClr val="000000"/>
                          </a:solidFill>
                          <a:latin typeface="微软雅黑" panose="020B0503020204020204" pitchFamily="34" charset="-122"/>
                          <a:ea typeface="微软雅黑" panose="020B0503020204020204" pitchFamily="34" charset="-122"/>
                          <a:cs typeface="NEU-BZ-S92" charset="0"/>
                        </a:rPr>
                        <a:t>本考点在近年的课标地区中</a:t>
                      </a:r>
                      <a:r>
                        <a:rPr lang="en-US" altLang="zh-CN" sz="1400" b="0" u="none" dirty="0">
                          <a:solidFill>
                            <a:srgbClr val="000000"/>
                          </a:solidFill>
                          <a:latin typeface="微软雅黑" panose="020B0503020204020204" pitchFamily="34" charset="-122"/>
                          <a:ea typeface="微软雅黑" panose="020B0503020204020204" pitchFamily="34" charset="-122"/>
                          <a:cs typeface="方正细黑一简体" charset="0"/>
                        </a:rPr>
                        <a:t>,</a:t>
                      </a:r>
                      <a:r>
                        <a:rPr lang="zh-CN" altLang="en-US" sz="1400" b="0" u="none" dirty="0">
                          <a:solidFill>
                            <a:srgbClr val="000000"/>
                          </a:solidFill>
                          <a:latin typeface="微软雅黑" panose="020B0503020204020204" pitchFamily="34" charset="-122"/>
                          <a:ea typeface="微软雅黑" panose="020B0503020204020204" pitchFamily="34" charset="-122"/>
                          <a:cs typeface="NEU-BZ-S92" charset="0"/>
                        </a:rPr>
                        <a:t>不曾单独考查</a:t>
                      </a:r>
                      <a:r>
                        <a:rPr lang="en-US" altLang="zh-CN" sz="1400" b="0" u="none" dirty="0">
                          <a:solidFill>
                            <a:srgbClr val="000000"/>
                          </a:solidFill>
                          <a:latin typeface="微软雅黑" panose="020B0503020204020204" pitchFamily="34" charset="-122"/>
                          <a:ea typeface="微软雅黑" panose="020B0503020204020204" pitchFamily="34" charset="-122"/>
                          <a:cs typeface="方正细黑一简体" charset="0"/>
                        </a:rPr>
                        <a:t>,</a:t>
                      </a:r>
                      <a:r>
                        <a:rPr lang="zh-CN" altLang="en-US" sz="1400" b="0" u="none" dirty="0">
                          <a:solidFill>
                            <a:srgbClr val="000000"/>
                          </a:solidFill>
                          <a:latin typeface="微软雅黑" panose="020B0503020204020204" pitchFamily="34" charset="-122"/>
                          <a:ea typeface="微软雅黑" panose="020B0503020204020204" pitchFamily="34" charset="-122"/>
                          <a:cs typeface="NEU-BZ-S92" charset="0"/>
                        </a:rPr>
                        <a:t>均与语言表达简明、连贯、得体</a:t>
                      </a:r>
                      <a:r>
                        <a:rPr lang="en-US" altLang="zh-CN" sz="1400" b="0" u="none" dirty="0">
                          <a:solidFill>
                            <a:srgbClr val="000000"/>
                          </a:solidFill>
                          <a:latin typeface="微软雅黑" panose="020B0503020204020204" pitchFamily="34" charset="-122"/>
                          <a:ea typeface="微软雅黑" panose="020B0503020204020204" pitchFamily="34" charset="-122"/>
                          <a:cs typeface="方正细黑一简体" charset="0"/>
                        </a:rPr>
                        <a:t>,</a:t>
                      </a:r>
                      <a:r>
                        <a:rPr lang="zh-CN" altLang="en-US" sz="1400" b="0" u="none" dirty="0">
                          <a:solidFill>
                            <a:srgbClr val="000000"/>
                          </a:solidFill>
                          <a:latin typeface="微软雅黑" panose="020B0503020204020204" pitchFamily="34" charset="-122"/>
                          <a:ea typeface="微软雅黑" panose="020B0503020204020204" pitchFamily="34" charset="-122"/>
                          <a:cs typeface="NEU-BZ-S92" charset="0"/>
                        </a:rPr>
                        <a:t>准确、鲜明、生动类题结合起来综合设题考查。因此考生在复习备考时对该考点并不能放松警惕。</a:t>
                      </a:r>
                      <a:endParaRPr lang="zh-CN" altLang="en-US" sz="1400" b="0" u="none" dirty="0">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0"/>
            <a:ext cx="11520488" cy="3991429"/>
          </a:xfrm>
          <a:prstGeom prst="rect">
            <a:avLst/>
          </a:prstGeom>
          <a:solidFill>
            <a:srgbClr val="77A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 name="圆角矩形 3"/>
          <p:cNvSpPr/>
          <p:nvPr/>
        </p:nvSpPr>
        <p:spPr>
          <a:xfrm>
            <a:off x="3978022" y="4684957"/>
            <a:ext cx="3564439" cy="990121"/>
          </a:xfrm>
          <a:prstGeom prst="roundRect">
            <a:avLst>
              <a:gd name="adj" fmla="val 5758"/>
            </a:avLst>
          </a:prstGeom>
          <a:noFill/>
          <a:ln>
            <a:solidFill>
              <a:srgbClr val="77AED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713105" rtl="0" eaLnBrk="1" latinLnBrk="0" hangingPunct="1">
              <a:defRPr sz="1405" kern="1200">
                <a:solidFill>
                  <a:schemeClr val="lt1"/>
                </a:solidFill>
                <a:latin typeface="+mn-lt"/>
                <a:ea typeface="+mn-ea"/>
                <a:cs typeface="+mn-cs"/>
              </a:defRPr>
            </a:lvl1pPr>
            <a:lvl2pPr marL="356870" algn="l" defTabSz="713105" rtl="0" eaLnBrk="1" latinLnBrk="0" hangingPunct="1">
              <a:defRPr sz="1405" kern="1200">
                <a:solidFill>
                  <a:schemeClr val="lt1"/>
                </a:solidFill>
                <a:latin typeface="+mn-lt"/>
                <a:ea typeface="+mn-ea"/>
                <a:cs typeface="+mn-cs"/>
              </a:defRPr>
            </a:lvl2pPr>
            <a:lvl3pPr marL="713105" algn="l" defTabSz="713105" rtl="0" eaLnBrk="1" latinLnBrk="0" hangingPunct="1">
              <a:defRPr sz="1405" kern="1200">
                <a:solidFill>
                  <a:schemeClr val="lt1"/>
                </a:solidFill>
                <a:latin typeface="+mn-lt"/>
                <a:ea typeface="+mn-ea"/>
                <a:cs typeface="+mn-cs"/>
              </a:defRPr>
            </a:lvl3pPr>
            <a:lvl4pPr marL="1069975" algn="l" defTabSz="713105" rtl="0" eaLnBrk="1" latinLnBrk="0" hangingPunct="1">
              <a:defRPr sz="1405" kern="1200">
                <a:solidFill>
                  <a:schemeClr val="lt1"/>
                </a:solidFill>
                <a:latin typeface="+mn-lt"/>
                <a:ea typeface="+mn-ea"/>
                <a:cs typeface="+mn-cs"/>
              </a:defRPr>
            </a:lvl4pPr>
            <a:lvl5pPr marL="1426210" algn="l" defTabSz="713105" rtl="0" eaLnBrk="1" latinLnBrk="0" hangingPunct="1">
              <a:defRPr sz="1405" kern="1200">
                <a:solidFill>
                  <a:schemeClr val="lt1"/>
                </a:solidFill>
                <a:latin typeface="+mn-lt"/>
                <a:ea typeface="+mn-ea"/>
                <a:cs typeface="+mn-cs"/>
              </a:defRPr>
            </a:lvl5pPr>
            <a:lvl6pPr marL="1783080" algn="l" defTabSz="713105" rtl="0" eaLnBrk="1" latinLnBrk="0" hangingPunct="1">
              <a:defRPr sz="1405" kern="1200">
                <a:solidFill>
                  <a:schemeClr val="lt1"/>
                </a:solidFill>
                <a:latin typeface="+mn-lt"/>
                <a:ea typeface="+mn-ea"/>
                <a:cs typeface="+mn-cs"/>
              </a:defRPr>
            </a:lvl6pPr>
            <a:lvl7pPr marL="2139315" algn="l" defTabSz="713105" rtl="0" eaLnBrk="1" latinLnBrk="0" hangingPunct="1">
              <a:defRPr sz="1405" kern="1200">
                <a:solidFill>
                  <a:schemeClr val="lt1"/>
                </a:solidFill>
                <a:latin typeface="+mn-lt"/>
                <a:ea typeface="+mn-ea"/>
                <a:cs typeface="+mn-cs"/>
              </a:defRPr>
            </a:lvl7pPr>
            <a:lvl8pPr marL="2496185" algn="l" defTabSz="713105" rtl="0" eaLnBrk="1" latinLnBrk="0" hangingPunct="1">
              <a:defRPr sz="1405" kern="1200">
                <a:solidFill>
                  <a:schemeClr val="lt1"/>
                </a:solidFill>
                <a:latin typeface="+mn-lt"/>
                <a:ea typeface="+mn-ea"/>
                <a:cs typeface="+mn-cs"/>
              </a:defRPr>
            </a:lvl8pPr>
            <a:lvl9pPr marL="2852420" algn="l" defTabSz="713105" rtl="0" eaLnBrk="1" latinLnBrk="0" hangingPunct="1">
              <a:defRPr sz="1405" kern="1200">
                <a:solidFill>
                  <a:schemeClr val="lt1"/>
                </a:solidFill>
                <a:latin typeface="+mn-lt"/>
                <a:ea typeface="+mn-ea"/>
                <a:cs typeface="+mn-cs"/>
              </a:defRPr>
            </a:lvl9pPr>
          </a:lstStyle>
          <a:p>
            <a:pPr algn="ctr"/>
            <a:r>
              <a:rPr lang="zh-CN" altLang="en-US" sz="3600" dirty="0" smtClean="0">
                <a:solidFill>
                  <a:srgbClr val="3E8BC0"/>
                </a:solidFill>
                <a:latin typeface="微软雅黑" panose="020B0503020204020204" pitchFamily="34" charset="-122"/>
                <a:ea typeface="微软雅黑" panose="020B0503020204020204" pitchFamily="34" charset="-122"/>
              </a:rPr>
              <a:t>知识</a:t>
            </a:r>
            <a:r>
              <a:rPr lang="zh-CN" altLang="en-US" sz="3600" dirty="0">
                <a:solidFill>
                  <a:srgbClr val="3E8BC0"/>
                </a:solidFill>
                <a:latin typeface="微软雅黑" panose="020B0503020204020204" pitchFamily="34" charset="-122"/>
                <a:ea typeface="微软雅黑" panose="020B0503020204020204" pitchFamily="34" charset="-122"/>
              </a:rPr>
              <a:t>全</a:t>
            </a:r>
            <a:r>
              <a:rPr lang="zh-CN" altLang="en-US" sz="3600" dirty="0" smtClean="0">
                <a:solidFill>
                  <a:srgbClr val="3E8BC0"/>
                </a:solidFill>
                <a:latin typeface="微软雅黑" panose="020B0503020204020204" pitchFamily="34" charset="-122"/>
                <a:ea typeface="微软雅黑" panose="020B0503020204020204" pitchFamily="34" charset="-122"/>
              </a:rPr>
              <a:t>通关</a:t>
            </a:r>
            <a:endParaRPr lang="zh-CN" altLang="en-US" sz="3600" dirty="0">
              <a:solidFill>
                <a:srgbClr val="3E8BC0"/>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807987" y="1220176"/>
            <a:ext cx="1904507" cy="1904507"/>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3"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r>
              <a:rPr lang="zh-CN" altLang="en-US" sz="1400" dirty="0">
                <a:ea typeface="微软雅黑" panose="020B0503020204020204" pitchFamily="34" charset="-122"/>
              </a:rPr>
              <a:t>“正确使用常见的修辞手法”表明高考对考生的要求是根据规定的情境,运用一定的修辞手法表达一定的思想感情,或表达对事物的认识。“常见的修辞手法”,重在“常见”二字,《考试大纲》明确规定了九种:比喻、比拟、借代、夸张、对偶、排比、反复、设问、反问。对其他的修辞手法不作要求,但考生也不可忽视。</a:t>
            </a:r>
            <a:endParaRPr lang="zh-CN" altLang="en-US" sz="1400" dirty="0">
              <a:ea typeface="微软雅黑" panose="020B0503020204020204" pitchFamily="34" charset="-122"/>
            </a:endParaRPr>
          </a:p>
          <a:p>
            <a:pPr algn="l" fontAlgn="auto">
              <a:lnSpc>
                <a:spcPct val="150000"/>
              </a:lnSpc>
            </a:pPr>
            <a:endParaRPr lang="zh-CN" altLang="en-US" sz="1400" dirty="0">
              <a:ea typeface="微软雅黑" panose="020B0503020204020204" pitchFamily="34" charset="-122"/>
            </a:endParaRPr>
          </a:p>
          <a:p>
            <a:pPr algn="l" fontAlgn="auto">
              <a:lnSpc>
                <a:spcPct val="150000"/>
              </a:lnSpc>
            </a:pP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对“正确使用常见的修辞手法”的考查,一般有两个方面:(1)着重考查正确使用修辞手法的能力。高考中一般不考查修辞手法的辨认,而着重考查修辞手法的使用,所给材料,所设情境,多来自于现实生活,与自然、社会、人生密切相关。(2)与其他表达方式结合起来考查。比如与“仿写”结合考查,与“连贯”结合考查等。即使考查修辞手法,也很少只考查某一种修辞手法,往往多种修辞手法放在一道试题中考查。</a:t>
            </a:r>
            <a:endParaRPr lang="zh-CN" altLang="en-US" sz="1400" dirty="0">
              <a:ea typeface="微软雅黑" panose="020B0503020204020204" pitchFamily="34" charset="-122"/>
            </a:endParaRPr>
          </a:p>
        </p:txBody>
      </p:sp>
      <p:grpSp>
        <p:nvGrpSpPr>
          <p:cNvPr id="12" name="组合 11"/>
          <p:cNvGrpSpPr/>
          <p:nvPr/>
        </p:nvGrpSpPr>
        <p:grpSpPr>
          <a:xfrm>
            <a:off x="746488" y="861495"/>
            <a:ext cx="1485364" cy="287076"/>
            <a:chOff x="549633" y="1040577"/>
            <a:chExt cx="1258150" cy="287497"/>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0577"/>
              <a:ext cx="1258150" cy="287497"/>
              <a:chOff x="549633" y="1040577"/>
              <a:chExt cx="1258150" cy="287497"/>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知识全通关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75"/>
                <a:ext cx="295609" cy="276999"/>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1</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pic>
        <p:nvPicPr>
          <p:cNvPr id="31" name="图片 30"/>
          <p:cNvPicPr/>
          <p:nvPr/>
        </p:nvPicPr>
        <p:blipFill rotWithShape="1">
          <a:blip r:embed="rId2" cstate="print">
            <a:extLst>
              <a:ext uri="{28A0092B-C50C-407E-A947-70E740481C1C}">
                <a14:useLocalDpi xmlns:a14="http://schemas.microsoft.com/office/drawing/2010/main" val="0"/>
              </a:ext>
            </a:extLst>
          </a:blip>
          <a:srcRect t="9256" r="2416" b="2637"/>
          <a:stretch>
            <a:fillRect/>
          </a:stretch>
        </p:blipFill>
        <p:spPr>
          <a:xfrm>
            <a:off x="8355872" y="1288608"/>
            <a:ext cx="2437869" cy="2743642"/>
          </a:xfrm>
          <a:prstGeom prst="rect">
            <a:avLst/>
          </a:prstGeom>
        </p:spPr>
      </p:pic>
      <p:sp>
        <p:nvSpPr>
          <p:cNvPr id="61" name="矩形 6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5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专题十　正确使用常见的修辞手法</a:t>
            </a:r>
            <a:endParaRPr lang="zh-CN" altLang="en-US" sz="1595"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275013"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r>
              <a:rPr lang="zh-CN" altLang="en-US" sz="1400" dirty="0">
                <a:ea typeface="微软雅黑" panose="020B0503020204020204" pitchFamily="34" charset="-122"/>
              </a:rPr>
              <a:t>修辞手法题规律总结</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1.准确理解,全面掌握。对常见的9种修辞手法要准确理解和全面掌握。可采取分组比较的方法,比较其同中之异,异中之同。如比喻和比拟,对偶和排比,设问和反问等。</a:t>
            </a:r>
            <a:endParaRPr lang="zh-CN" altLang="en-US" sz="1400" dirty="0">
              <a:ea typeface="微软雅黑" panose="020B0503020204020204" pitchFamily="34" charset="-122"/>
            </a:endParaRPr>
          </a:p>
          <a:p>
            <a:pPr algn="l" fontAlgn="auto">
              <a:lnSpc>
                <a:spcPct val="150000"/>
              </a:lnSpc>
            </a:pP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2.明确效果,判断优劣。比喻化呆板为生动,化抽象为具体,化深奥为浅显。比拟使所表达的事物形象而生动,给人留下鲜明深刻的印象。借代以简代繁,以实代虚,以事代情。夸张揭示本质,给人以启示;烘托气氛,增强感染力;加深印象,启人联想。对偶结构上整齐匀称,节奏感强;内容上或两相对比,或两相映衬,或两相补充说明。排比横向上一句一个角度,详尽完备;纵向上一层深入一层,抒情淋漓尽致,言理深刻透彻;气势宏大,力量充沛。反复强调感情,突出思想,加强节奏感。设问引起注意,引人思考,说服力强,增强表达效果。反问加强语气,发人深思,加深印象</a:t>
            </a:r>
            <a:endParaRPr lang="zh-CN" altLang="en-US" sz="1400" dirty="0">
              <a:ea typeface="微软雅黑" panose="020B0503020204020204" pitchFamily="34" charset="-122"/>
            </a:endParaRPr>
          </a:p>
          <a:p>
            <a:pPr algn="l" fontAlgn="auto">
              <a:lnSpc>
                <a:spcPct val="150000"/>
              </a:lnSpc>
            </a:pP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3.根据要求,形象表达;认真审题,捕捉有效信息;分析语境,形象拟写语句。</a:t>
            </a:r>
            <a:endParaRPr lang="zh-CN" altLang="en-US" sz="1400" dirty="0">
              <a:ea typeface="微软雅黑" panose="020B0503020204020204" pitchFamily="34" charset="-122"/>
            </a:endParaRPr>
          </a:p>
        </p:txBody>
      </p:sp>
      <p:grpSp>
        <p:nvGrpSpPr>
          <p:cNvPr id="12" name="组合 11"/>
          <p:cNvGrpSpPr/>
          <p:nvPr/>
        </p:nvGrpSpPr>
        <p:grpSpPr>
          <a:xfrm>
            <a:off x="746488" y="861495"/>
            <a:ext cx="1485364" cy="287076"/>
            <a:chOff x="549633" y="1040577"/>
            <a:chExt cx="1258150" cy="287497"/>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0577"/>
              <a:ext cx="1258150" cy="287497"/>
              <a:chOff x="549633" y="1040577"/>
              <a:chExt cx="1258150" cy="287497"/>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知识全通关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75"/>
                <a:ext cx="295609" cy="276999"/>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2</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专题十　正确使用常见的修辞手法</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2" name="图片 31"/>
          <p:cNvPicPr>
            <a:picLocks noChangeAspect="1"/>
          </p:cNvPicPr>
          <p:nvPr/>
        </p:nvPicPr>
        <p:blipFill>
          <a:blip r:embed="rId2"/>
          <a:stretch>
            <a:fillRect/>
          </a:stretch>
        </p:blipFill>
        <p:spPr>
          <a:xfrm>
            <a:off x="746466" y="1288608"/>
            <a:ext cx="2431706" cy="2729276"/>
          </a:xfrm>
          <a:prstGeom prst="rect">
            <a:avLst/>
          </a:prstGeom>
        </p:spPr>
      </p:pic>
      <p:sp>
        <p:nvSpPr>
          <p:cNvPr id="41" name="矩形 40">
            <a:hlinkClick r:id="rId1" action="ppaction://hlinksldjump"/>
          </p:cNvPr>
          <p:cNvSpPr/>
          <p:nvPr/>
        </p:nvSpPr>
        <p:spPr>
          <a:xfrm>
            <a:off x="721205" y="4157651"/>
            <a:ext cx="2448000" cy="1422000"/>
          </a:xfrm>
          <a:prstGeom prst="rect">
            <a:avLst/>
          </a:prstGeom>
          <a:solidFill>
            <a:srgbClr val="5B9BD5"/>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返回目录</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0"/>
            <a:ext cx="11520488" cy="3991429"/>
          </a:xfrm>
          <a:prstGeom prst="rect">
            <a:avLst/>
          </a:prstGeom>
          <a:solidFill>
            <a:srgbClr val="77A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 name="圆角矩形 3"/>
          <p:cNvSpPr/>
          <p:nvPr/>
        </p:nvSpPr>
        <p:spPr>
          <a:xfrm>
            <a:off x="3978022" y="4684957"/>
            <a:ext cx="3564439" cy="990121"/>
          </a:xfrm>
          <a:prstGeom prst="roundRect">
            <a:avLst>
              <a:gd name="adj" fmla="val 5758"/>
            </a:avLst>
          </a:prstGeom>
          <a:noFill/>
          <a:ln>
            <a:solidFill>
              <a:srgbClr val="77AED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713105" rtl="0" eaLnBrk="1" latinLnBrk="0" hangingPunct="1">
              <a:defRPr sz="1405" kern="1200">
                <a:solidFill>
                  <a:schemeClr val="lt1"/>
                </a:solidFill>
                <a:latin typeface="+mn-lt"/>
                <a:ea typeface="+mn-ea"/>
                <a:cs typeface="+mn-cs"/>
              </a:defRPr>
            </a:lvl1pPr>
            <a:lvl2pPr marL="356870" algn="l" defTabSz="713105" rtl="0" eaLnBrk="1" latinLnBrk="0" hangingPunct="1">
              <a:defRPr sz="1405" kern="1200">
                <a:solidFill>
                  <a:schemeClr val="lt1"/>
                </a:solidFill>
                <a:latin typeface="+mn-lt"/>
                <a:ea typeface="+mn-ea"/>
                <a:cs typeface="+mn-cs"/>
              </a:defRPr>
            </a:lvl2pPr>
            <a:lvl3pPr marL="713105" algn="l" defTabSz="713105" rtl="0" eaLnBrk="1" latinLnBrk="0" hangingPunct="1">
              <a:defRPr sz="1405" kern="1200">
                <a:solidFill>
                  <a:schemeClr val="lt1"/>
                </a:solidFill>
                <a:latin typeface="+mn-lt"/>
                <a:ea typeface="+mn-ea"/>
                <a:cs typeface="+mn-cs"/>
              </a:defRPr>
            </a:lvl3pPr>
            <a:lvl4pPr marL="1069975" algn="l" defTabSz="713105" rtl="0" eaLnBrk="1" latinLnBrk="0" hangingPunct="1">
              <a:defRPr sz="1405" kern="1200">
                <a:solidFill>
                  <a:schemeClr val="lt1"/>
                </a:solidFill>
                <a:latin typeface="+mn-lt"/>
                <a:ea typeface="+mn-ea"/>
                <a:cs typeface="+mn-cs"/>
              </a:defRPr>
            </a:lvl4pPr>
            <a:lvl5pPr marL="1426210" algn="l" defTabSz="713105" rtl="0" eaLnBrk="1" latinLnBrk="0" hangingPunct="1">
              <a:defRPr sz="1405" kern="1200">
                <a:solidFill>
                  <a:schemeClr val="lt1"/>
                </a:solidFill>
                <a:latin typeface="+mn-lt"/>
                <a:ea typeface="+mn-ea"/>
                <a:cs typeface="+mn-cs"/>
              </a:defRPr>
            </a:lvl5pPr>
            <a:lvl6pPr marL="1783080" algn="l" defTabSz="713105" rtl="0" eaLnBrk="1" latinLnBrk="0" hangingPunct="1">
              <a:defRPr sz="1405" kern="1200">
                <a:solidFill>
                  <a:schemeClr val="lt1"/>
                </a:solidFill>
                <a:latin typeface="+mn-lt"/>
                <a:ea typeface="+mn-ea"/>
                <a:cs typeface="+mn-cs"/>
              </a:defRPr>
            </a:lvl6pPr>
            <a:lvl7pPr marL="2139315" algn="l" defTabSz="713105" rtl="0" eaLnBrk="1" latinLnBrk="0" hangingPunct="1">
              <a:defRPr sz="1405" kern="1200">
                <a:solidFill>
                  <a:schemeClr val="lt1"/>
                </a:solidFill>
                <a:latin typeface="+mn-lt"/>
                <a:ea typeface="+mn-ea"/>
                <a:cs typeface="+mn-cs"/>
              </a:defRPr>
            </a:lvl7pPr>
            <a:lvl8pPr marL="2496185" algn="l" defTabSz="713105" rtl="0" eaLnBrk="1" latinLnBrk="0" hangingPunct="1">
              <a:defRPr sz="1405" kern="1200">
                <a:solidFill>
                  <a:schemeClr val="lt1"/>
                </a:solidFill>
                <a:latin typeface="+mn-lt"/>
                <a:ea typeface="+mn-ea"/>
                <a:cs typeface="+mn-cs"/>
              </a:defRPr>
            </a:lvl8pPr>
            <a:lvl9pPr marL="2852420" algn="l" defTabSz="713105" rtl="0" eaLnBrk="1" latinLnBrk="0" hangingPunct="1">
              <a:defRPr sz="1405" kern="1200">
                <a:solidFill>
                  <a:schemeClr val="lt1"/>
                </a:solidFill>
                <a:latin typeface="+mn-lt"/>
                <a:ea typeface="+mn-ea"/>
                <a:cs typeface="+mn-cs"/>
              </a:defRPr>
            </a:lvl9pPr>
          </a:lstStyle>
          <a:p>
            <a:pPr algn="ctr"/>
            <a:r>
              <a:rPr lang="zh-CN" altLang="en-US" sz="3600" dirty="0" smtClean="0">
                <a:solidFill>
                  <a:srgbClr val="3E8BC0"/>
                </a:solidFill>
                <a:latin typeface="微软雅黑" panose="020B0503020204020204" pitchFamily="34" charset="-122"/>
                <a:ea typeface="微软雅黑" panose="020B0503020204020204" pitchFamily="34" charset="-122"/>
              </a:rPr>
              <a:t>能力</a:t>
            </a:r>
            <a:r>
              <a:rPr lang="zh-CN" altLang="en-US" sz="3600" dirty="0">
                <a:solidFill>
                  <a:srgbClr val="3E8BC0"/>
                </a:solidFill>
                <a:latin typeface="微软雅黑" panose="020B0503020204020204" pitchFamily="34" charset="-122"/>
                <a:ea typeface="微软雅黑" panose="020B0503020204020204" pitchFamily="34" charset="-122"/>
              </a:rPr>
              <a:t>大</a:t>
            </a:r>
            <a:r>
              <a:rPr lang="zh-CN" altLang="en-US" sz="3600" dirty="0" smtClean="0">
                <a:solidFill>
                  <a:srgbClr val="3E8BC0"/>
                </a:solidFill>
                <a:latin typeface="微软雅黑" panose="020B0503020204020204" pitchFamily="34" charset="-122"/>
                <a:ea typeface="微软雅黑" panose="020B0503020204020204" pitchFamily="34" charset="-122"/>
              </a:rPr>
              <a:t>提升</a:t>
            </a:r>
            <a:endParaRPr lang="zh-CN" altLang="en-US" sz="3600" dirty="0">
              <a:solidFill>
                <a:srgbClr val="3E8BC0"/>
              </a:solidFill>
              <a:latin typeface="微软雅黑" panose="020B0503020204020204" pitchFamily="34" charset="-122"/>
              <a:ea typeface="微软雅黑" panose="020B0503020204020204" pitchFamily="34" charset="-122"/>
            </a:endParaRPr>
          </a:p>
        </p:txBody>
      </p:sp>
      <p:sp>
        <p:nvSpPr>
          <p:cNvPr id="5" name="Freeform 72"/>
          <p:cNvSpPr>
            <a:spLocks noEditPoints="1"/>
          </p:cNvSpPr>
          <p:nvPr/>
        </p:nvSpPr>
        <p:spPr bwMode="auto">
          <a:xfrm>
            <a:off x="5037995" y="1470449"/>
            <a:ext cx="1495533" cy="1498227"/>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chemeClr val="bg1"/>
          </a:solidFill>
          <a:ln>
            <a:noFill/>
          </a:ln>
        </p:spPr>
        <p:txBody>
          <a:bodyPr vert="horz" wrap="square" lIns="68571" tIns="34286" rIns="68571" bIns="34286" numCol="1" anchor="t" anchorCtr="0" compatLnSpc="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pic>
        <p:nvPicPr>
          <p:cNvPr id="31" name="图片 30"/>
          <p:cNvPicPr/>
          <p:nvPr/>
        </p:nvPicPr>
        <p:blipFill rotWithShape="1">
          <a:blip r:embed="rId2" cstate="print">
            <a:extLst>
              <a:ext uri="{28A0092B-C50C-407E-A947-70E740481C1C}">
                <a14:useLocalDpi xmlns:a14="http://schemas.microsoft.com/office/drawing/2010/main" val="0"/>
              </a:ext>
            </a:extLst>
          </a:blip>
          <a:srcRect t="9256" r="2416" b="2637"/>
          <a:stretch>
            <a:fillRect/>
          </a:stretch>
        </p:blipFill>
        <p:spPr>
          <a:xfrm>
            <a:off x="8355872" y="1288608"/>
            <a:ext cx="2437869" cy="2743642"/>
          </a:xfrm>
          <a:prstGeom prst="rect">
            <a:avLst/>
          </a:prstGeom>
        </p:spPr>
      </p:pic>
      <p:sp>
        <p:nvSpPr>
          <p:cNvPr id="3" name="矩形 2"/>
          <p:cNvSpPr/>
          <p:nvPr/>
        </p:nvSpPr>
        <p:spPr>
          <a:xfrm>
            <a:off x="2929217" y="827775"/>
            <a:ext cx="2455545" cy="352425"/>
          </a:xfrm>
          <a:prstGeom prst="rect">
            <a:avLst/>
          </a:prstGeom>
        </p:spPr>
        <p:txBody>
          <a:bodyPr wrap="none">
            <a:spAutoFit/>
          </a:bodyPr>
          <a:lstStyle/>
          <a:p>
            <a:pPr algn="l"/>
            <a:r>
              <a:rPr lang="en-US" altLang="zh-CN"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panose="020B0400000000000000" charset="-122"/>
              </a:rPr>
              <a:t> </a:t>
            </a:r>
            <a:r>
              <a:rPr lang="zh-CN" altLang="zh-CN"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panose="020B0400000000000000" charset="-122"/>
              </a:rPr>
              <a:t>常见的修辞手法及其作用</a:t>
            </a:r>
            <a:endParaRPr lang="zh-CN" altLang="zh-CN"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panose="020B0400000000000000" charset="-122"/>
            </a:endParaRPr>
          </a:p>
        </p:txBody>
      </p:sp>
      <p:sp>
        <p:nvSpPr>
          <p:cNvPr id="61" name="矩形 6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5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专题十　正确使用常见的修辞手法</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58" name="组合 57"/>
          <p:cNvGrpSpPr/>
          <p:nvPr/>
        </p:nvGrpSpPr>
        <p:grpSpPr>
          <a:xfrm>
            <a:off x="746488" y="866664"/>
            <a:ext cx="1510763" cy="281949"/>
            <a:chOff x="549633" y="1045754"/>
            <a:chExt cx="1279664" cy="282362"/>
          </a:xfrm>
        </p:grpSpPr>
        <p:sp>
          <p:nvSpPr>
            <p:cNvPr id="59" name="矩形 58"/>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60" name="组合 59"/>
            <p:cNvGrpSpPr/>
            <p:nvPr/>
          </p:nvGrpSpPr>
          <p:grpSpPr>
            <a:xfrm>
              <a:off x="549633" y="1045754"/>
              <a:ext cx="1279664" cy="282362"/>
              <a:chOff x="549633" y="1045754"/>
              <a:chExt cx="1279664" cy="282362"/>
            </a:xfrm>
          </p:grpSpPr>
          <p:sp>
            <p:nvSpPr>
              <p:cNvPr id="74" name="矩形 73"/>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85" name="文本框 84"/>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6"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4" name="矩形 3"/>
          <p:cNvSpPr/>
          <p:nvPr/>
        </p:nvSpPr>
        <p:spPr>
          <a:xfrm>
            <a:off x="853440" y="1465580"/>
            <a:ext cx="7046595" cy="3931920"/>
          </a:xfrm>
          <a:prstGeom prst="rect">
            <a:avLst/>
          </a:prstGeom>
        </p:spPr>
        <p:txBody>
          <a:bodyPr wrap="square">
            <a:spAutoFit/>
          </a:bodyPr>
          <a:lstStyle/>
          <a:p>
            <a:pPr fontAlgn="auto">
              <a:lnSpc>
                <a:spcPct val="150000"/>
              </a:lnSpc>
            </a:pPr>
            <a:r>
              <a:rPr altLang="zh-CN" sz="1400" dirty="0">
                <a:latin typeface="微软雅黑" panose="020B0503020204020204" pitchFamily="34" charset="-122"/>
                <a:ea typeface="微软雅黑" panose="020B0503020204020204" pitchFamily="34" charset="-122"/>
              </a:rPr>
              <a:t>(一)比喻</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1.概念</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比喻就是打比方。即抓住两种不同性质的事物的相似点,用一事物描写或说明另一事物。</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2.分类</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(1)明喻。本体、比喻词和喻体同时出现。常用的比喻词有:像、好像、仿佛、如、恰似等。明喻的典型形式是:甲像乙一样。例如:</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石拱桥的桥洞成弧形,就像虹。(茅以升《中国石拱桥》)</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叶子出水很高,像亭亭的舞女的裙。(朱自清《荷塘月色》)</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(2)暗喻。又叫“隐喻”,本体和喻体同时出现,但用“是”“变成”“成为”等词代替“像”一类的比喻词。例如:</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全淀的芦苇收割,垛起垛来,在白洋淀周围的广场上,就成了一条苇子的长城。(孙犁《荷花淀》)</a:t>
            </a:r>
            <a:endParaRPr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6747</Words>
  <Application>WPS 演示</Application>
  <PresentationFormat>自定义</PresentationFormat>
  <Paragraphs>388</Paragraphs>
  <Slides>26</Slides>
  <Notes>23</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26</vt:i4>
      </vt:variant>
    </vt:vector>
  </HeadingPairs>
  <TitlesOfParts>
    <vt:vector size="43" baseType="lpstr">
      <vt:lpstr>Arial</vt:lpstr>
      <vt:lpstr>宋体</vt:lpstr>
      <vt:lpstr>Wingdings</vt:lpstr>
      <vt:lpstr>微软雅黑</vt:lpstr>
      <vt:lpstr>微软雅黑 Light</vt:lpstr>
      <vt:lpstr>Calibri</vt:lpstr>
      <vt:lpstr>微软雅黑</vt:lpstr>
      <vt:lpstr>Times New Roman</vt:lpstr>
      <vt:lpstr>04b_03b</vt:lpstr>
      <vt:lpstr>NEU-BZ-S92</vt:lpstr>
      <vt:lpstr>方正细黑一简体</vt:lpstr>
      <vt:lpstr>Adobe 黑体 Std R</vt:lpstr>
      <vt:lpstr>黑体</vt:lpstr>
      <vt:lpstr>Calibri Light</vt:lpstr>
      <vt:lpstr>方正正中黑简体</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语文备课大师【全免费】_x000d_
</dc:description>
  <cp:lastModifiedBy>XKW</cp:lastModifiedBy>
  <cp:revision>语文备课大师【全免费】</cp:revision>
  <dcterms:created xsi:type="dcterms:W3CDTF">2014-07-18T05:25:00Z</dcterms:created>
  <dcterms:modified xsi:type="dcterms:W3CDTF">2017-03-24T08:40:08Z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y fmtid="{64440492-4C8B-11D1-8B70-080036B11A03}" pid="4">
    <vt:lpwstr>语文备课大师【全免费】</vt:lpwstr>
  </property>
</Properties>
</file>