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7" r:id="rId5"/>
    <p:sldId id="266" r:id="rId6"/>
    <p:sldId id="259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65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0" autoAdjust="0"/>
    <p:restoredTop sz="94660"/>
  </p:normalViewPr>
  <p:slideViewPr>
    <p:cSldViewPr>
      <p:cViewPr varScale="1">
        <p:scale>
          <a:sx n="80" d="100"/>
          <a:sy n="80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1412776"/>
            <a:ext cx="7920880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800" b="1" dirty="0" smtClean="0">
                <a:ea typeface="楷体" pitchFamily="49" charset="-122"/>
              </a:rPr>
              <a:t>看吧，</a:t>
            </a:r>
            <a:endParaRPr lang="en-US" altLang="zh-CN" sz="6800" b="1" dirty="0" smtClean="0">
              <a:ea typeface="楷体" pitchFamily="49" charset="-122"/>
            </a:endParaRPr>
          </a:p>
          <a:p>
            <a:r>
              <a:rPr lang="en-US" altLang="zh-CN" sz="6800" b="1" dirty="0" smtClean="0">
                <a:ea typeface="楷体" pitchFamily="49" charset="-122"/>
              </a:rPr>
              <a:t>         </a:t>
            </a:r>
            <a:r>
              <a:rPr lang="zh-CN" altLang="en-US" sz="6800" b="1" dirty="0" smtClean="0">
                <a:ea typeface="楷体" pitchFamily="49" charset="-122"/>
              </a:rPr>
              <a:t>我终于办到了</a:t>
            </a:r>
            <a:endParaRPr lang="en-US" altLang="zh-CN" sz="6800" b="1" dirty="0" smtClean="0">
              <a:ea typeface="楷体" pitchFamily="49" charset="-122"/>
            </a:endParaRPr>
          </a:p>
          <a:p>
            <a:r>
              <a:rPr lang="en-US" altLang="zh-CN" sz="4800" b="1" dirty="0" smtClean="0">
                <a:ea typeface="仿宋" pitchFamily="49" charset="-122"/>
              </a:rPr>
              <a:t>                                      </a:t>
            </a:r>
            <a:r>
              <a:rPr lang="zh-CN" altLang="en-US" sz="4800" b="1" dirty="0" smtClean="0">
                <a:ea typeface="仿宋" pitchFamily="49" charset="-122"/>
              </a:rPr>
              <a:t>刘墉</a:t>
            </a:r>
            <a:endParaRPr lang="zh-CN" altLang="en-US" sz="4800" b="1" dirty="0"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188640"/>
            <a:ext cx="8712968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研读总说部分，思考：</a:t>
            </a: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/>
            </a:r>
            <a:br>
              <a:rPr lang="en-US" altLang="zh-CN" sz="3200" b="1" dirty="0" smtClean="0">
                <a:latin typeface="楷体" pitchFamily="49" charset="-122"/>
                <a:ea typeface="楷体" pitchFamily="49" charset="-122"/>
              </a:rPr>
            </a:br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、针对人们“压力太大”的说法，作者得出了怎样的论断？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、作者写了两个实验是为了说明什么？</a:t>
            </a:r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2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、这部分在全文中起到怎样的作用？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1916832"/>
            <a:ext cx="6840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人就要活在压力中，不怕压力，顶着压力，就能轻松生活，并取得事业的成功。</a:t>
            </a:r>
            <a:endParaRPr lang="en-US" altLang="zh-CN" sz="2800" b="1" dirty="0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3789040"/>
            <a:ext cx="84969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从孕育生命开始一直到死，人的一生总是面临压力。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445224"/>
            <a:ext cx="79208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是全文的主旨所在，统领下文五个小标题的议论方向。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332656"/>
            <a:ext cx="8964488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研读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在高压下出头的人</a:t>
            </a:r>
            <a:r>
              <a:rPr lang="en-US" altLang="zh-CN" sz="4400" b="1" dirty="0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400" b="1" dirty="0" smtClean="0">
                <a:latin typeface="楷体" pitchFamily="49" charset="-122"/>
                <a:ea typeface="楷体" pitchFamily="49" charset="-122"/>
              </a:rPr>
              <a:t>，思考：</a:t>
            </a:r>
            <a:endParaRPr lang="en-US" altLang="zh-CN" sz="44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、作者列举了哪几个事例？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、作者举这几个事例，想说明什么？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1916832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）政治家回忆在狱中孵豆芽的情景</a:t>
            </a:r>
            <a:endParaRPr lang="en-US" altLang="zh-CN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）我自己种郁金香的经历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933056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压力越大，冲破压力的力量越强，这是自然规律，对于人的成长来说，压力是不可或缺的。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0"/>
            <a:ext cx="806489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itchFamily="49" charset="-122"/>
              </a:rPr>
              <a:t>研读</a:t>
            </a:r>
            <a:r>
              <a:rPr lang="en-US" altLang="zh-CN" sz="3200" b="1" dirty="0" smtClean="0">
                <a:ea typeface="楷体" pitchFamily="49" charset="-122"/>
              </a:rPr>
              <a:t>《</a:t>
            </a:r>
            <a:r>
              <a:rPr lang="zh-CN" altLang="en-US" sz="3200" b="1" dirty="0" smtClean="0">
                <a:ea typeface="楷体" pitchFamily="49" charset="-122"/>
              </a:rPr>
              <a:t>在高压下退缩的人</a:t>
            </a:r>
            <a:r>
              <a:rPr lang="en-US" altLang="zh-CN" sz="3200" b="1" dirty="0" smtClean="0">
                <a:ea typeface="楷体" pitchFamily="49" charset="-122"/>
              </a:rPr>
              <a:t>》</a:t>
            </a:r>
            <a:r>
              <a:rPr lang="zh-CN" altLang="en-US" sz="3200" b="1" dirty="0" smtClean="0">
                <a:ea typeface="楷体" pitchFamily="49" charset="-122"/>
              </a:rPr>
              <a:t>，思考：</a:t>
            </a:r>
            <a:endParaRPr lang="en-US" altLang="zh-CN" sz="3200" b="1" dirty="0" smtClean="0">
              <a:ea typeface="楷体" pitchFamily="49" charset="-122"/>
            </a:endParaRPr>
          </a:p>
          <a:p>
            <a:r>
              <a:rPr lang="en-US" altLang="zh-CN" sz="3200" b="1" dirty="0" smtClean="0">
                <a:ea typeface="楷体" pitchFamily="49" charset="-122"/>
              </a:rPr>
              <a:t>1</a:t>
            </a:r>
            <a:r>
              <a:rPr lang="zh-CN" altLang="en-US" sz="3200" b="1" dirty="0" smtClean="0">
                <a:ea typeface="楷体" pitchFamily="49" charset="-122"/>
              </a:rPr>
              <a:t>、作者列举了哪几个事例？</a:t>
            </a:r>
            <a:endParaRPr lang="en-US" altLang="zh-CN" sz="32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  <a:p>
            <a:r>
              <a:rPr lang="en-US" altLang="zh-CN" sz="3200" b="1" dirty="0" smtClean="0">
                <a:ea typeface="楷体" pitchFamily="49" charset="-122"/>
              </a:rPr>
              <a:t>2</a:t>
            </a:r>
            <a:r>
              <a:rPr lang="zh-CN" altLang="en-US" sz="3200" b="1" dirty="0" smtClean="0">
                <a:ea typeface="楷体" pitchFamily="49" charset="-122"/>
              </a:rPr>
              <a:t>、他们有怎样的共同点？</a:t>
            </a:r>
            <a:endParaRPr lang="en-US" altLang="zh-CN" sz="32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  <a:p>
            <a:r>
              <a:rPr lang="en-US" altLang="zh-CN" sz="3200" b="1" dirty="0" smtClean="0">
                <a:ea typeface="楷体" pitchFamily="49" charset="-122"/>
              </a:rPr>
              <a:t>3</a:t>
            </a:r>
            <a:r>
              <a:rPr lang="zh-CN" altLang="en-US" sz="3200" b="1" dirty="0" smtClean="0">
                <a:ea typeface="楷体" pitchFamily="49" charset="-122"/>
              </a:rPr>
              <a:t>、作者举这三个事例想要表达什么？</a:t>
            </a:r>
            <a:endParaRPr lang="en-US" altLang="zh-CN" sz="32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  <a:p>
            <a:r>
              <a:rPr lang="en-US" altLang="zh-CN" sz="3200" b="1" dirty="0" smtClean="0">
                <a:ea typeface="楷体" pitchFamily="49" charset="-122"/>
              </a:rPr>
              <a:t>4</a:t>
            </a:r>
            <a:r>
              <a:rPr lang="zh-CN" altLang="en-US" sz="3200" b="1" dirty="0" smtClean="0">
                <a:ea typeface="楷体" pitchFamily="49" charset="-122"/>
              </a:rPr>
              <a:t>、这与文章的主旨有什么关系？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1124744"/>
            <a:ext cx="8280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竞选的政治家、世界运动大赛的国手、联考学生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564904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楷体" pitchFamily="49" charset="-122"/>
              </a:rPr>
              <a:t>他们有才气，有能力，有健康的身体，然而因受不了压力而在人生的战场上退缩下去。</a:t>
            </a:r>
            <a:endParaRPr lang="zh-CN" altLang="en-US" sz="28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3933056"/>
            <a:ext cx="74888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楷体" pitchFamily="49" charset="-122"/>
              </a:rPr>
              <a:t>作者在感慨中透露出几分惋惜，意在警示人们要坚定信念，顶住压力。</a:t>
            </a:r>
            <a:endParaRPr lang="zh-CN" altLang="en-US" sz="28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5589240"/>
            <a:ext cx="64807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ea typeface="楷体" pitchFamily="49" charset="-122"/>
              </a:rPr>
              <a:t>这是从反面论证人们只要选择了应战，压力完全是可以战胜的。</a:t>
            </a:r>
            <a:endParaRPr lang="zh-CN" altLang="en-US" sz="2800" b="1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0"/>
            <a:ext cx="8064896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ea typeface="楷体" pitchFamily="49" charset="-122"/>
              </a:rPr>
              <a:t>研读</a:t>
            </a:r>
            <a:r>
              <a:rPr lang="en-US" altLang="zh-CN" sz="3600" b="1" dirty="0" smtClean="0">
                <a:ea typeface="楷体" pitchFamily="49" charset="-122"/>
              </a:rPr>
              <a:t>《</a:t>
            </a:r>
            <a:r>
              <a:rPr lang="zh-CN" altLang="en-US" sz="3600" b="1" dirty="0" smtClean="0">
                <a:ea typeface="楷体" pitchFamily="49" charset="-122"/>
              </a:rPr>
              <a:t>城隍爷抓来的罪人</a:t>
            </a:r>
            <a:r>
              <a:rPr lang="en-US" altLang="zh-CN" sz="3600" b="1" dirty="0" smtClean="0">
                <a:ea typeface="楷体" pitchFamily="49" charset="-122"/>
              </a:rPr>
              <a:t>》</a:t>
            </a:r>
            <a:r>
              <a:rPr lang="zh-CN" altLang="en-US" sz="3600" b="1" dirty="0" smtClean="0">
                <a:ea typeface="楷体" pitchFamily="49" charset="-122"/>
              </a:rPr>
              <a:t>，思考：</a:t>
            </a:r>
            <a:endParaRPr lang="en-US" altLang="zh-CN" sz="3600" b="1" dirty="0" smtClean="0">
              <a:ea typeface="楷体" pitchFamily="49" charset="-122"/>
            </a:endParaRPr>
          </a:p>
          <a:p>
            <a:r>
              <a:rPr lang="en-US" altLang="zh-CN" sz="3600" b="1" dirty="0" smtClean="0">
                <a:ea typeface="楷体" pitchFamily="49" charset="-122"/>
              </a:rPr>
              <a:t>1</a:t>
            </a:r>
            <a:r>
              <a:rPr lang="zh-CN" altLang="en-US" sz="3600" b="1" dirty="0" smtClean="0">
                <a:ea typeface="楷体" pitchFamily="49" charset="-122"/>
              </a:rPr>
              <a:t>、为什么被城隍爷抓来的罪人会越来越多？</a:t>
            </a:r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r>
              <a:rPr lang="en-US" altLang="zh-CN" sz="3600" b="1" dirty="0" smtClean="0">
                <a:ea typeface="楷体" pitchFamily="49" charset="-122"/>
              </a:rPr>
              <a:t>2</a:t>
            </a:r>
            <a:r>
              <a:rPr lang="zh-CN" altLang="en-US" sz="3600" b="1" dirty="0" smtClean="0">
                <a:ea typeface="楷体" pitchFamily="49" charset="-122"/>
              </a:rPr>
              <a:t>、作者的用意是什么？</a:t>
            </a:r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r>
              <a:rPr lang="en-US" altLang="zh-CN" sz="3600" b="1" dirty="0" smtClean="0">
                <a:ea typeface="楷体" pitchFamily="49" charset="-122"/>
              </a:rPr>
              <a:t>3</a:t>
            </a:r>
            <a:r>
              <a:rPr lang="zh-CN" altLang="en-US" sz="3600" b="1" dirty="0" smtClean="0">
                <a:ea typeface="楷体" pitchFamily="49" charset="-122"/>
              </a:rPr>
              <a:t>、城隍爷抓来的罪人和有恐高症的人，有什么共同点？</a:t>
            </a:r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556792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因恐惧而退缩的人越来越多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780928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a typeface="楷体" pitchFamily="49" charset="-122"/>
              </a:rPr>
              <a:t>用可悲的人们的做法告诫人们：人类可以战胜压力，从而主宰自己。那些可悲的人们的做法更容易唤起人们的警醒。</a:t>
            </a:r>
            <a:endParaRPr lang="zh-CN" altLang="en-US" sz="36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5589240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楷体" pitchFamily="49" charset="-122"/>
              </a:rPr>
              <a:t>面对恐惧没有采取积极的态度，不能主宰自己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0"/>
            <a:ext cx="806489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楷体" pitchFamily="49" charset="-122"/>
              </a:rPr>
              <a:t>研读</a:t>
            </a:r>
            <a:r>
              <a:rPr lang="en-US" altLang="zh-CN" sz="4000" b="1" dirty="0" smtClean="0">
                <a:ea typeface="楷体" pitchFamily="49" charset="-122"/>
              </a:rPr>
              <a:t>《</a:t>
            </a:r>
            <a:r>
              <a:rPr lang="zh-CN" altLang="en-US" sz="4000" b="1" dirty="0" smtClean="0">
                <a:ea typeface="楷体" pitchFamily="49" charset="-122"/>
              </a:rPr>
              <a:t>逃避与对抗</a:t>
            </a:r>
            <a:r>
              <a:rPr lang="en-US" altLang="zh-CN" sz="4000" b="1" dirty="0" smtClean="0">
                <a:ea typeface="楷体" pitchFamily="49" charset="-122"/>
              </a:rPr>
              <a:t>》</a:t>
            </a:r>
            <a:r>
              <a:rPr lang="zh-CN" altLang="en-US" sz="4000" b="1" dirty="0" smtClean="0">
                <a:ea typeface="楷体" pitchFamily="49" charset="-122"/>
              </a:rPr>
              <a:t>，思考：</a:t>
            </a:r>
            <a:endParaRPr lang="en-US" altLang="zh-CN" sz="4000" b="1" dirty="0" smtClean="0">
              <a:ea typeface="楷体" pitchFamily="49" charset="-122"/>
            </a:endParaRPr>
          </a:p>
          <a:p>
            <a:r>
              <a:rPr lang="en-US" altLang="zh-CN" sz="4000" b="1" dirty="0" smtClean="0">
                <a:ea typeface="楷体" pitchFamily="49" charset="-122"/>
              </a:rPr>
              <a:t>1</a:t>
            </a:r>
            <a:r>
              <a:rPr lang="zh-CN" altLang="en-US" sz="4000" b="1" dirty="0" smtClean="0">
                <a:ea typeface="楷体" pitchFamily="49" charset="-122"/>
              </a:rPr>
              <a:t>、一般人面对压力采取的措施和办法是什么？</a:t>
            </a:r>
            <a:endParaRPr lang="en-US" altLang="zh-CN" sz="4000" b="1" dirty="0" smtClean="0">
              <a:ea typeface="楷体" pitchFamily="49" charset="-122"/>
            </a:endParaRPr>
          </a:p>
          <a:p>
            <a:endParaRPr lang="en-US" altLang="zh-CN" sz="4000" b="1" dirty="0" smtClean="0">
              <a:ea typeface="楷体" pitchFamily="49" charset="-122"/>
            </a:endParaRPr>
          </a:p>
          <a:p>
            <a:r>
              <a:rPr lang="en-US" altLang="zh-CN" sz="4000" b="1" dirty="0" smtClean="0">
                <a:ea typeface="楷体" pitchFamily="49" charset="-122"/>
              </a:rPr>
              <a:t>2</a:t>
            </a:r>
            <a:r>
              <a:rPr lang="zh-CN" altLang="en-US" sz="4000" b="1" dirty="0" smtClean="0">
                <a:ea typeface="楷体" pitchFamily="49" charset="-122"/>
              </a:rPr>
              <a:t>、作者认为要用怎样的态度？</a:t>
            </a:r>
            <a:endParaRPr lang="en-US" altLang="zh-CN" sz="4000" b="1" dirty="0" smtClean="0">
              <a:ea typeface="楷体" pitchFamily="49" charset="-122"/>
            </a:endParaRPr>
          </a:p>
          <a:p>
            <a:endParaRPr lang="en-US" altLang="zh-CN" sz="4000" b="1" dirty="0" smtClean="0">
              <a:ea typeface="楷体" pitchFamily="49" charset="-122"/>
            </a:endParaRPr>
          </a:p>
          <a:p>
            <a:endParaRPr lang="en-US" altLang="zh-CN" sz="4000" b="1" dirty="0" smtClean="0">
              <a:ea typeface="楷体" pitchFamily="49" charset="-122"/>
            </a:endParaRPr>
          </a:p>
          <a:p>
            <a:r>
              <a:rPr lang="en-US" altLang="zh-CN" sz="4000" b="1" dirty="0" smtClean="0">
                <a:ea typeface="楷体" pitchFamily="49" charset="-122"/>
              </a:rPr>
              <a:t>3</a:t>
            </a:r>
            <a:r>
              <a:rPr lang="zh-CN" altLang="en-US" sz="4000" b="1" dirty="0" smtClean="0">
                <a:ea typeface="楷体" pitchFamily="49" charset="-122"/>
              </a:rPr>
              <a:t>、这部分在文章中有什么作用？</a:t>
            </a:r>
            <a:endParaRPr lang="en-US" altLang="zh-CN" sz="40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63080" y="1772816"/>
            <a:ext cx="8280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消极的逃避</a:t>
            </a:r>
            <a:endParaRPr lang="zh-CN" altLang="en-US" sz="4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3140968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ea typeface="楷体" pitchFamily="49" charset="-122"/>
              </a:rPr>
              <a:t>体内产生相对的压力，两相抵消</a:t>
            </a:r>
            <a:endParaRPr lang="zh-CN" altLang="en-US" sz="40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501317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a typeface="楷体" pitchFamily="49" charset="-122"/>
              </a:rPr>
              <a:t>是对文章开头总说部分内容的照应性论述，意在强化本文议论的中心。</a:t>
            </a:r>
            <a:endParaRPr lang="zh-CN" altLang="en-US" sz="3600" b="1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0"/>
            <a:ext cx="806489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ea typeface="楷体" pitchFamily="49" charset="-122"/>
              </a:rPr>
              <a:t>研读</a:t>
            </a:r>
            <a:r>
              <a:rPr lang="en-US" altLang="zh-CN" sz="4000" b="1" dirty="0" smtClean="0">
                <a:ea typeface="楷体" pitchFamily="49" charset="-122"/>
              </a:rPr>
              <a:t>《</a:t>
            </a:r>
            <a:r>
              <a:rPr lang="zh-CN" altLang="en-US" sz="4000" b="1" dirty="0" smtClean="0">
                <a:ea typeface="楷体" pitchFamily="49" charset="-122"/>
              </a:rPr>
              <a:t>不信自己办不到</a:t>
            </a:r>
            <a:r>
              <a:rPr lang="en-US" altLang="zh-CN" sz="4000" b="1" dirty="0" smtClean="0">
                <a:ea typeface="楷体" pitchFamily="49" charset="-122"/>
              </a:rPr>
              <a:t>》</a:t>
            </a:r>
            <a:r>
              <a:rPr lang="zh-CN" altLang="en-US" sz="4000" b="1" dirty="0" smtClean="0">
                <a:ea typeface="楷体" pitchFamily="49" charset="-122"/>
              </a:rPr>
              <a:t>，思考：</a:t>
            </a:r>
            <a:endParaRPr lang="en-US" altLang="zh-CN" sz="4000" b="1" dirty="0" smtClean="0">
              <a:ea typeface="楷体" pitchFamily="49" charset="-122"/>
            </a:endParaRPr>
          </a:p>
          <a:p>
            <a:r>
              <a:rPr lang="en-US" altLang="zh-CN" sz="3600" b="1" dirty="0" smtClean="0">
                <a:ea typeface="楷体" pitchFamily="49" charset="-122"/>
              </a:rPr>
              <a:t>1</a:t>
            </a:r>
            <a:r>
              <a:rPr lang="zh-CN" altLang="en-US" sz="3600" b="1" dirty="0" smtClean="0">
                <a:ea typeface="楷体" pitchFamily="49" charset="-122"/>
              </a:rPr>
              <a:t>、作者举了哪几个事例？</a:t>
            </a:r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r>
              <a:rPr lang="en-US" altLang="zh-CN" sz="3600" b="1" dirty="0" smtClean="0">
                <a:ea typeface="楷体" pitchFamily="49" charset="-122"/>
              </a:rPr>
              <a:t>2</a:t>
            </a:r>
            <a:r>
              <a:rPr lang="zh-CN" altLang="en-US" sz="3600" b="1" dirty="0" smtClean="0">
                <a:ea typeface="楷体" pitchFamily="49" charset="-122"/>
              </a:rPr>
              <a:t>、举这三个事例的目的是什么？</a:t>
            </a:r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600" b="1" dirty="0" smtClean="0">
              <a:ea typeface="楷体" pitchFamily="49" charset="-122"/>
            </a:endParaRPr>
          </a:p>
          <a:p>
            <a:r>
              <a:rPr lang="en-US" altLang="zh-CN" sz="3600" b="1" dirty="0" smtClean="0">
                <a:ea typeface="楷体" pitchFamily="49" charset="-122"/>
              </a:rPr>
              <a:t>3</a:t>
            </a:r>
            <a:r>
              <a:rPr lang="zh-CN" altLang="en-US" sz="3600" b="1" dirty="0" smtClean="0">
                <a:ea typeface="楷体" pitchFamily="49" charset="-122"/>
              </a:rPr>
              <a:t>、这部分在文章中有什么作用？</a:t>
            </a:r>
            <a:endParaRPr lang="en-US" altLang="zh-CN" sz="3600" b="1" dirty="0" smtClean="0">
              <a:ea typeface="楷体" pitchFamily="49" charset="-122"/>
            </a:endParaRPr>
          </a:p>
          <a:p>
            <a:endParaRPr lang="en-US" altLang="zh-CN" sz="3200" b="1" dirty="0" smtClean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1124744"/>
            <a:ext cx="8280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德国网球好手贝克尔</a:t>
            </a:r>
            <a:endParaRPr lang="en-US" altLang="zh-CN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音乐家伯恩斯坦</a:t>
            </a:r>
            <a:endParaRPr lang="en-US" altLang="zh-CN" sz="36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世界溜冰大赛克莉丝蒂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山口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335699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a typeface="楷体" pitchFamily="49" charset="-122"/>
              </a:rPr>
              <a:t>通过正反对比，进一步深入论证压力、困难是可以战胜的。</a:t>
            </a:r>
            <a:endParaRPr lang="zh-CN" altLang="en-US" sz="36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5013176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ea typeface="楷体" pitchFamily="49" charset="-122"/>
              </a:rPr>
              <a:t>这是对全文议论中心的深化论证，更是对全文主旨的强调说明。</a:t>
            </a:r>
            <a:endParaRPr lang="zh-CN" altLang="en-US" sz="3600" b="1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7667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ea typeface="楷体" pitchFamily="49" charset="-122"/>
              </a:rPr>
              <a:t>问题探究：</a:t>
            </a:r>
            <a:endParaRPr lang="zh-CN" altLang="en-US" sz="4800" b="1" dirty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仿宋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a typeface="仿宋" pitchFamily="49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ea typeface="仿宋" pitchFamily="49" charset="-122"/>
              </a:rPr>
              <a:t>）客观存在的空气或是重量的压力，如我们承受的空气压力，豆子、郁金香承受的重量；</a:t>
            </a:r>
            <a:endParaRPr lang="zh-CN" altLang="en-US" sz="3200" b="1" dirty="0">
              <a:solidFill>
                <a:srgbClr val="FF0000"/>
              </a:solidFill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1340768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楷体" pitchFamily="49" charset="-122"/>
              </a:rPr>
              <a:t>1</a:t>
            </a:r>
            <a:r>
              <a:rPr lang="zh-CN" altLang="en-US" sz="3600" b="1" dirty="0" smtClean="0">
                <a:ea typeface="楷体" pitchFamily="49" charset="-122"/>
              </a:rPr>
              <a:t>、“压力”在文中多次出现，是否指向同一意义？</a:t>
            </a:r>
            <a:endParaRPr lang="zh-CN" altLang="en-US" sz="3600" b="1" dirty="0"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71600" y="4293096"/>
            <a:ext cx="71287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仿宋" pitchFamily="49" charset="-122"/>
              </a:rPr>
              <a:t>（</a:t>
            </a:r>
            <a:r>
              <a:rPr lang="en-US" altLang="zh-CN" sz="3200" b="1" dirty="0" smtClean="0">
                <a:solidFill>
                  <a:srgbClr val="FF0000"/>
                </a:solidFill>
                <a:ea typeface="仿宋" pitchFamily="49" charset="-122"/>
              </a:rPr>
              <a:t>2)</a:t>
            </a:r>
            <a:r>
              <a:rPr lang="zh-CN" altLang="en-US" sz="3200" b="1" dirty="0" smtClean="0">
                <a:solidFill>
                  <a:srgbClr val="FF0000"/>
                </a:solidFill>
                <a:ea typeface="仿宋" pitchFamily="49" charset="-122"/>
              </a:rPr>
              <a:t>主观的内心承受的心理压力、工作压力等，如考试压力、比赛压力、事业压力等。</a:t>
            </a:r>
            <a:endParaRPr lang="zh-CN" altLang="en-US" sz="3200" b="1" dirty="0">
              <a:solidFill>
                <a:srgbClr val="FF0000"/>
              </a:solidFill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55576" y="2564904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仿宋" pitchFamily="49" charset="-122"/>
              </a:rPr>
              <a:t>事例论证与比喻论证相结合，形象生动地阐明了自己的观点，在看似漫不经心、东拉西扯中，把自己的论点巧妙地呈现了出来，让读者在阅读中能从自身体验出发，认同了作者的观点。</a:t>
            </a:r>
            <a:endParaRPr lang="zh-CN" altLang="en-US" sz="3200" b="1" dirty="0">
              <a:solidFill>
                <a:srgbClr val="FF0000"/>
              </a:solidFill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76672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楷体" pitchFamily="49" charset="-122"/>
              </a:rPr>
              <a:t>2</a:t>
            </a:r>
            <a:r>
              <a:rPr lang="zh-CN" altLang="en-US" sz="3600" b="1" dirty="0" smtClean="0">
                <a:ea typeface="楷体" pitchFamily="49" charset="-122"/>
              </a:rPr>
              <a:t>、这两种压力分属不同范畴，可作者却把二者混合在一篇文章之中，是否存在偷换概念的错误？</a:t>
            </a:r>
            <a:endParaRPr lang="zh-CN" altLang="en-US" sz="3600" b="1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1556792"/>
            <a:ext cx="734481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1</a:t>
            </a:r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）先叙后议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——</a:t>
            </a:r>
          </a:p>
          <a:p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2</a:t>
            </a:r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）先议后叙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——</a:t>
            </a:r>
          </a:p>
          <a:p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3</a:t>
            </a:r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）由此喻彼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——</a:t>
            </a:r>
          </a:p>
          <a:p>
            <a:endParaRPr lang="en-US" altLang="zh-CN" sz="4000" b="1" dirty="0" smtClean="0">
              <a:solidFill>
                <a:srgbClr val="0070C0"/>
              </a:solidFill>
              <a:ea typeface="仿宋" pitchFamily="49" charset="-122"/>
            </a:endParaRPr>
          </a:p>
          <a:p>
            <a:endParaRPr lang="en-US" altLang="zh-CN" sz="4000" b="1" dirty="0" smtClean="0">
              <a:solidFill>
                <a:srgbClr val="0070C0"/>
              </a:solidFill>
              <a:ea typeface="仿宋" pitchFamily="49" charset="-122"/>
            </a:endParaRPr>
          </a:p>
          <a:p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（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4</a:t>
            </a:r>
            <a:r>
              <a:rPr lang="zh-CN" altLang="en-US" sz="4000" b="1" dirty="0" smtClean="0">
                <a:solidFill>
                  <a:srgbClr val="0070C0"/>
                </a:solidFill>
                <a:ea typeface="仿宋" pitchFamily="49" charset="-122"/>
              </a:rPr>
              <a:t>）对比论证</a:t>
            </a:r>
            <a:r>
              <a:rPr lang="en-US" altLang="zh-CN" sz="4000" b="1" dirty="0" smtClean="0">
                <a:solidFill>
                  <a:srgbClr val="0070C0"/>
                </a:solidFill>
                <a:ea typeface="仿宋" pitchFamily="49" charset="-122"/>
              </a:rPr>
              <a:t>——</a:t>
            </a:r>
            <a:endParaRPr lang="zh-CN" altLang="en-US" sz="4000" b="1" dirty="0">
              <a:solidFill>
                <a:srgbClr val="0070C0"/>
              </a:solidFill>
              <a:ea typeface="仿宋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476672"/>
            <a:ext cx="79928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ea typeface="楷体" pitchFamily="49" charset="-122"/>
              </a:rPr>
              <a:t>2</a:t>
            </a:r>
            <a:r>
              <a:rPr lang="zh-CN" altLang="en-US" sz="3600" b="1" dirty="0" smtClean="0">
                <a:ea typeface="楷体" pitchFamily="49" charset="-122"/>
              </a:rPr>
              <a:t>、本文议论形式灵活多样。仔细阅读课文，认真辨析后各举一例。</a:t>
            </a:r>
            <a:endParaRPr lang="zh-CN" altLang="en-US" sz="3600" b="1" dirty="0"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628800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itchFamily="49" charset="-122"/>
              </a:rPr>
              <a:t>在高压下出头的人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11960" y="2276872"/>
            <a:ext cx="4320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itchFamily="49" charset="-122"/>
              </a:rPr>
              <a:t>在高压下退缩的人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itchFamily="49" charset="-122"/>
              </a:rPr>
              <a:t>》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2924944"/>
            <a:ext cx="4716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a typeface="楷体" pitchFamily="49" charset="-122"/>
              </a:rPr>
              <a:t>列举植物在高压下出头的例子，喻指人在高压下能出头并取得成功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4653136"/>
            <a:ext cx="43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a typeface="楷体" pitchFamily="49" charset="-122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itchFamily="49" charset="-122"/>
              </a:rPr>
              <a:t>不信自己办不到</a:t>
            </a:r>
            <a:r>
              <a:rPr lang="en-US" altLang="zh-CN" sz="3200" b="1" dirty="0" smtClean="0">
                <a:solidFill>
                  <a:srgbClr val="FF0000"/>
                </a:solidFill>
                <a:ea typeface="楷体" pitchFamily="49" charset="-122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ea typeface="楷体" pitchFamily="49" charset="-122"/>
              </a:rPr>
              <a:t>中举了一反两正三个事例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908720"/>
            <a:ext cx="78488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ea typeface="楷体" pitchFamily="49" charset="-122"/>
              </a:rPr>
              <a:t>看吧，我终于办到了</a:t>
            </a:r>
            <a:endParaRPr lang="en-US" altLang="zh-CN" sz="5000" b="1" dirty="0" smtClean="0">
              <a:ea typeface="楷体" pitchFamily="49" charset="-122"/>
            </a:endParaRPr>
          </a:p>
          <a:p>
            <a:endParaRPr lang="en-US" altLang="zh-CN" sz="5000" b="1" dirty="0" smtClean="0">
              <a:ea typeface="楷体" pitchFamily="49" charset="-122"/>
            </a:endParaRPr>
          </a:p>
          <a:p>
            <a:r>
              <a:rPr lang="zh-CN" altLang="en-US" sz="4800" b="1" dirty="0" smtClean="0">
                <a:ea typeface="仿宋" pitchFamily="49" charset="-122"/>
              </a:rPr>
              <a:t>问：你会以怎样的语气来读这句话？</a:t>
            </a:r>
            <a:endParaRPr lang="zh-CN" altLang="en-US" sz="4800" b="1" dirty="0"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363915"/>
            <a:ext cx="871296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仿宋" pitchFamily="49" charset="-122"/>
              </a:rPr>
              <a:t>克莉丝蒂</a:t>
            </a:r>
            <a:r>
              <a:rPr lang="en-US" altLang="zh-CN" sz="3200" b="1" dirty="0" smtClean="0">
                <a:ea typeface="仿宋" pitchFamily="49" charset="-122"/>
              </a:rPr>
              <a:t>·</a:t>
            </a:r>
            <a:r>
              <a:rPr lang="zh-CN" altLang="en-US" sz="3200" b="1" dirty="0" smtClean="0">
                <a:ea typeface="仿宋" pitchFamily="49" charset="-122"/>
              </a:rPr>
              <a:t>山口 是美国知名的花样滑冰选手。她刚出生的时候，医生就发现她的左脚向内弯曲，先天疾病。最新科学研究说，一个人一旦身体上有缺陷，必然会产生一种弥补的机能与心理。如果一个人在幼时就发现了自己的弱点，只要没被弱点彻底击溃，那么这些弱点很可能会改变一个人的人生，达到别人无法达到的高度。这个小女孩就验证了这项科学规律。</a:t>
            </a:r>
            <a:r>
              <a:rPr lang="en-US" altLang="zh-CN" sz="3200" b="1" dirty="0" smtClean="0">
                <a:ea typeface="仿宋" pitchFamily="49" charset="-122"/>
              </a:rPr>
              <a:t>1992</a:t>
            </a:r>
            <a:r>
              <a:rPr lang="zh-CN" altLang="en-US" sz="3200" b="1" dirty="0" smtClean="0">
                <a:ea typeface="仿宋" pitchFamily="49" charset="-122"/>
              </a:rPr>
              <a:t>年，她代表美国参加世界锦标赛，当她做完一连串高难度动作时，没等表演结束就握紧拳头，向空中狠狠一挥。后来记者问她，那一挥是什么意思。山口一笑，说：“看吧，我终于办到了！”</a:t>
            </a:r>
            <a:endParaRPr lang="zh-CN" altLang="en-US" sz="3200" b="1" dirty="0"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2" y="908720"/>
            <a:ext cx="78488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 smtClean="0">
                <a:ea typeface="楷体" pitchFamily="49" charset="-122"/>
              </a:rPr>
              <a:t>看吧，我终于办到了</a:t>
            </a:r>
            <a:endParaRPr lang="en-US" altLang="zh-CN" sz="5000" b="1" dirty="0" smtClean="0">
              <a:ea typeface="楷体" pitchFamily="49" charset="-122"/>
            </a:endParaRPr>
          </a:p>
          <a:p>
            <a:endParaRPr lang="en-US" altLang="zh-CN" sz="5000" b="1" dirty="0" smtClean="0">
              <a:ea typeface="楷体" pitchFamily="49" charset="-122"/>
            </a:endParaRPr>
          </a:p>
          <a:p>
            <a:r>
              <a:rPr lang="zh-CN" altLang="en-US" sz="4800" b="1" dirty="0" smtClean="0">
                <a:ea typeface="仿宋" pitchFamily="49" charset="-122"/>
              </a:rPr>
              <a:t>问：你会以怎样的语气来读这句话？</a:t>
            </a:r>
            <a:endParaRPr lang="zh-CN" altLang="en-US" sz="4800" b="1" dirty="0"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0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ea typeface="楷体" pitchFamily="49" charset="-122"/>
              </a:rPr>
              <a:t>作者介绍</a:t>
            </a:r>
            <a:endParaRPr lang="zh-CN" altLang="en-US" sz="5400" b="1" dirty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39952" y="404664"/>
            <a:ext cx="453650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ea typeface="楷体" pitchFamily="49" charset="-122"/>
              </a:rPr>
              <a:t>刘墉（</a:t>
            </a:r>
            <a:r>
              <a:rPr lang="en-US" altLang="zh-CN" sz="2800" b="1" dirty="0" smtClean="0">
                <a:ea typeface="楷体" pitchFamily="49" charset="-122"/>
              </a:rPr>
              <a:t>1949—</a:t>
            </a:r>
            <a:r>
              <a:rPr lang="zh-CN" altLang="en-US" sz="2800" b="1" dirty="0" smtClean="0">
                <a:ea typeface="楷体" pitchFamily="49" charset="-122"/>
              </a:rPr>
              <a:t>）祖籍北京，生于台北，现居美国。是当今最受欢迎的华语作家、画家之一。他的</a:t>
            </a:r>
            <a:r>
              <a:rPr lang="en-US" altLang="zh-CN" sz="2800" b="1" dirty="0" smtClean="0">
                <a:ea typeface="楷体" pitchFamily="49" charset="-122"/>
              </a:rPr>
              <a:t>70</a:t>
            </a:r>
            <a:r>
              <a:rPr lang="zh-CN" altLang="en-US" sz="2800" b="1" dirty="0" smtClean="0">
                <a:ea typeface="楷体" pitchFamily="49" charset="-122"/>
              </a:rPr>
              <a:t>部作品全球发行量超过</a:t>
            </a:r>
            <a:r>
              <a:rPr lang="en-US" altLang="zh-CN" sz="2800" b="1" dirty="0" smtClean="0">
                <a:ea typeface="楷体" pitchFamily="49" charset="-122"/>
              </a:rPr>
              <a:t>5000</a:t>
            </a:r>
            <a:r>
              <a:rPr lang="zh-CN" altLang="en-US" sz="2800" b="1" dirty="0" smtClean="0">
                <a:ea typeface="楷体" pitchFamily="49" charset="-122"/>
              </a:rPr>
              <a:t>万册，被称为“沟通青少年心灵的专业作家”。他是风靡全球华人圈的演讲家。主要作品有</a:t>
            </a:r>
            <a:r>
              <a:rPr lang="en-US" altLang="zh-CN" sz="2800" b="1" dirty="0" smtClean="0">
                <a:ea typeface="楷体" pitchFamily="49" charset="-122"/>
              </a:rPr>
              <a:t>《</a:t>
            </a:r>
            <a:r>
              <a:rPr lang="zh-CN" altLang="en-US" sz="2800" b="1" dirty="0" smtClean="0">
                <a:ea typeface="楷体" pitchFamily="49" charset="-122"/>
              </a:rPr>
              <a:t>我不是教你诈</a:t>
            </a:r>
            <a:r>
              <a:rPr lang="en-US" altLang="zh-CN" sz="2800" b="1" dirty="0" smtClean="0">
                <a:ea typeface="楷体" pitchFamily="49" charset="-122"/>
              </a:rPr>
              <a:t>》《</a:t>
            </a:r>
            <a:r>
              <a:rPr lang="zh-CN" altLang="en-US" sz="2800" b="1" dirty="0" smtClean="0">
                <a:ea typeface="楷体" pitchFamily="49" charset="-122"/>
              </a:rPr>
              <a:t>冷眼看人生</a:t>
            </a:r>
            <a:r>
              <a:rPr lang="en-US" altLang="zh-CN" sz="2800" b="1" dirty="0" smtClean="0">
                <a:ea typeface="楷体" pitchFamily="49" charset="-122"/>
              </a:rPr>
              <a:t>》《</a:t>
            </a:r>
            <a:r>
              <a:rPr lang="zh-CN" altLang="en-US" sz="2800" b="1" dirty="0" smtClean="0">
                <a:ea typeface="楷体" pitchFamily="49" charset="-122"/>
              </a:rPr>
              <a:t>爱就注定了一生的漂泊</a:t>
            </a:r>
            <a:r>
              <a:rPr lang="en-US" altLang="zh-CN" sz="2800" b="1" dirty="0" smtClean="0">
                <a:ea typeface="楷体" pitchFamily="49" charset="-122"/>
              </a:rPr>
              <a:t>》《</a:t>
            </a:r>
            <a:r>
              <a:rPr lang="zh-CN" altLang="en-US" sz="2800" b="1" dirty="0" smtClean="0">
                <a:ea typeface="楷体" pitchFamily="49" charset="-122"/>
              </a:rPr>
              <a:t>冲破人生的冰河</a:t>
            </a:r>
            <a:r>
              <a:rPr lang="en-US" altLang="zh-CN" sz="2800" b="1" dirty="0" smtClean="0">
                <a:ea typeface="楷体" pitchFamily="49" charset="-122"/>
              </a:rPr>
              <a:t>》《</a:t>
            </a:r>
            <a:r>
              <a:rPr lang="zh-CN" altLang="en-US" sz="2800" b="1" dirty="0" smtClean="0">
                <a:ea typeface="楷体" pitchFamily="49" charset="-122"/>
              </a:rPr>
              <a:t>萤窗小语</a:t>
            </a:r>
            <a:r>
              <a:rPr lang="en-US" altLang="zh-CN" sz="2800" b="1" dirty="0" smtClean="0">
                <a:ea typeface="楷体" pitchFamily="49" charset="-122"/>
              </a:rPr>
              <a:t>》《</a:t>
            </a:r>
            <a:r>
              <a:rPr lang="zh-CN" altLang="en-US" sz="2800" b="1" dirty="0" smtClean="0">
                <a:ea typeface="楷体" pitchFamily="49" charset="-122"/>
              </a:rPr>
              <a:t>杀手正传</a:t>
            </a:r>
            <a:r>
              <a:rPr lang="en-US" altLang="zh-CN" sz="2800" b="1" dirty="0" smtClean="0">
                <a:ea typeface="楷体" pitchFamily="49" charset="-122"/>
              </a:rPr>
              <a:t>》</a:t>
            </a:r>
            <a:r>
              <a:rPr lang="zh-CN" altLang="en-US" sz="2800" b="1" dirty="0" smtClean="0">
                <a:ea typeface="楷体" pitchFamily="49" charset="-122"/>
              </a:rPr>
              <a:t>等。</a:t>
            </a:r>
            <a:endParaRPr lang="zh-CN" altLang="en-US" sz="2800" b="1" dirty="0">
              <a:ea typeface="楷体" pitchFamily="49" charset="-122"/>
            </a:endParaRPr>
          </a:p>
        </p:txBody>
      </p:sp>
      <p:pic>
        <p:nvPicPr>
          <p:cNvPr id="7" name="图片 6" descr="t01e23d0973d1f1414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908720"/>
            <a:ext cx="4067944" cy="54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548680"/>
            <a:ext cx="756084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ea typeface="楷体" pitchFamily="49" charset="-122"/>
              </a:rPr>
              <a:t>         刘墉是一个很认真生活，总希望超越自己的人。创作的原则是“为自己说话，也为时代说话”</a:t>
            </a:r>
            <a:r>
              <a:rPr lang="en-US" altLang="zh-CN" sz="3200" b="1" dirty="0" smtClean="0">
                <a:ea typeface="楷体" pitchFamily="49" charset="-122"/>
              </a:rPr>
              <a:t>;</a:t>
            </a:r>
            <a:r>
              <a:rPr lang="zh-CN" altLang="en-US" sz="3200" b="1" dirty="0" smtClean="0">
                <a:ea typeface="楷体" pitchFamily="49" charset="-122"/>
              </a:rPr>
              <a:t>处世的原则是“不负我心，不负我生”。</a:t>
            </a:r>
            <a:endParaRPr lang="en-US" altLang="zh-CN" sz="3200" b="1" dirty="0" smtClean="0">
              <a:ea typeface="楷体" pitchFamily="49" charset="-122"/>
            </a:endParaRPr>
          </a:p>
          <a:p>
            <a:r>
              <a:rPr lang="zh-CN" altLang="en-US" sz="3200" b="1" dirty="0" smtClean="0">
                <a:ea typeface="楷体" pitchFamily="49" charset="-122"/>
              </a:rPr>
              <a:t>         他的散文常以生活中的点滴小事而生发感悟，讲述为人处世的道理，用平凡无奇的文字展示不平常之理，于平淡中见魅力，主要体现在三个方面：</a:t>
            </a:r>
            <a:endParaRPr lang="en-US" altLang="zh-CN" sz="3200" b="1" dirty="0" smtClean="0">
              <a:ea typeface="楷体" pitchFamily="49" charset="-122"/>
            </a:endParaRPr>
          </a:p>
          <a:p>
            <a:r>
              <a:rPr lang="zh-CN" altLang="en-US" sz="3200" b="1" dirty="0" smtClean="0">
                <a:ea typeface="楷体" pitchFamily="49" charset="-122"/>
              </a:rPr>
              <a:t>（一）文本结构严谨有序；</a:t>
            </a:r>
            <a:endParaRPr lang="en-US" altLang="zh-CN" sz="3200" b="1" dirty="0" smtClean="0">
              <a:ea typeface="楷体" pitchFamily="49" charset="-122"/>
            </a:endParaRPr>
          </a:p>
          <a:p>
            <a:r>
              <a:rPr lang="zh-CN" altLang="en-US" sz="3200" b="1" dirty="0" smtClean="0">
                <a:ea typeface="楷体" pitchFamily="49" charset="-122"/>
              </a:rPr>
              <a:t>（二）文本语言平淡简练；</a:t>
            </a:r>
            <a:endParaRPr lang="en-US" altLang="zh-CN" sz="3200" b="1" dirty="0" smtClean="0">
              <a:ea typeface="楷体" pitchFamily="49" charset="-122"/>
            </a:endParaRPr>
          </a:p>
          <a:p>
            <a:r>
              <a:rPr lang="zh-CN" altLang="en-US" sz="3200" b="1" dirty="0" smtClean="0">
                <a:ea typeface="楷体" pitchFamily="49" charset="-122"/>
              </a:rPr>
              <a:t>（三）感悟人生寓意深远。</a:t>
            </a:r>
            <a:endParaRPr lang="zh-CN" altLang="en-US" sz="3200" b="1" dirty="0"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332656"/>
            <a:ext cx="849694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ea typeface="楷体" pitchFamily="49" charset="-122"/>
              </a:rPr>
              <a:t>疏通字词：</a:t>
            </a:r>
            <a:endParaRPr lang="en-US" altLang="zh-CN" sz="5400" b="1" dirty="0" smtClean="0">
              <a:ea typeface="楷体" pitchFamily="49" charset="-122"/>
            </a:endParaRPr>
          </a:p>
          <a:p>
            <a:endParaRPr lang="en-US" altLang="zh-CN" sz="5400" b="1" dirty="0" smtClean="0">
              <a:ea typeface="楷体" pitchFamily="49" charset="-122"/>
            </a:endParaRPr>
          </a:p>
          <a:p>
            <a:r>
              <a:rPr lang="zh-CN" altLang="en-US" sz="5400" b="1" dirty="0" smtClean="0">
                <a:ea typeface="楷体" pitchFamily="49" charset="-122"/>
              </a:rPr>
              <a:t>青面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獠</a:t>
            </a:r>
            <a:r>
              <a:rPr lang="zh-CN" altLang="en-US" sz="5400" b="1" dirty="0" smtClean="0">
                <a:ea typeface="楷体" pitchFamily="49" charset="-122"/>
              </a:rPr>
              <a:t>牙       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忏</a:t>
            </a:r>
            <a:r>
              <a:rPr lang="zh-CN" altLang="en-US" sz="5400" b="1" dirty="0" smtClean="0">
                <a:ea typeface="楷体" pitchFamily="49" charset="-122"/>
              </a:rPr>
              <a:t>悔     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蓓</a:t>
            </a:r>
            <a:r>
              <a:rPr lang="zh-CN" altLang="en-US" sz="5400" b="1" dirty="0" smtClean="0">
                <a:ea typeface="楷体" pitchFamily="49" charset="-122"/>
              </a:rPr>
              <a:t>蕾</a:t>
            </a:r>
            <a:endParaRPr lang="en-US" altLang="zh-CN" sz="5400" b="1" dirty="0" smtClean="0">
              <a:ea typeface="楷体" pitchFamily="49" charset="-122"/>
            </a:endParaRPr>
          </a:p>
          <a:p>
            <a:endParaRPr lang="en-US" altLang="zh-CN" sz="5400" b="1" dirty="0" smtClean="0">
              <a:ea typeface="楷体" pitchFamily="49" charset="-122"/>
            </a:endParaRPr>
          </a:p>
          <a:p>
            <a:r>
              <a:rPr lang="zh-CN" altLang="en-US" sz="5400" b="1" dirty="0" smtClean="0">
                <a:ea typeface="楷体" pitchFamily="49" charset="-122"/>
              </a:rPr>
              <a:t>背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枷</a:t>
            </a:r>
            <a:r>
              <a:rPr lang="zh-CN" altLang="en-US" sz="5400" b="1" dirty="0" smtClean="0">
                <a:ea typeface="楷体" pitchFamily="49" charset="-122"/>
              </a:rPr>
              <a:t>戴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铐 </a:t>
            </a:r>
            <a:r>
              <a:rPr lang="zh-CN" altLang="en-US" sz="5400" b="1" dirty="0" smtClean="0">
                <a:ea typeface="楷体" pitchFamily="49" charset="-122"/>
              </a:rPr>
              <a:t>      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瞩</a:t>
            </a:r>
            <a:r>
              <a:rPr lang="zh-CN" altLang="en-US" sz="5400" b="1" dirty="0" smtClean="0">
                <a:ea typeface="楷体" pitchFamily="49" charset="-122"/>
              </a:rPr>
              <a:t>望      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萎</a:t>
            </a:r>
            <a:r>
              <a:rPr lang="zh-CN" altLang="en-US" sz="5400" b="1" dirty="0" smtClean="0">
                <a:ea typeface="楷体" pitchFamily="49" charset="-122"/>
              </a:rPr>
              <a:t>缩</a:t>
            </a:r>
          </a:p>
          <a:p>
            <a:r>
              <a:rPr lang="en-US" altLang="zh-CN" sz="5400" b="1" dirty="0" smtClean="0">
                <a:ea typeface="楷体" pitchFamily="49" charset="-122"/>
              </a:rPr>
              <a:t> </a:t>
            </a:r>
          </a:p>
          <a:p>
            <a:r>
              <a:rPr lang="zh-CN" altLang="en-US" sz="5400" b="1" dirty="0" smtClean="0">
                <a:ea typeface="楷体" pitchFamily="49" charset="-122"/>
              </a:rPr>
              <a:t> </a:t>
            </a:r>
            <a:r>
              <a:rPr lang="zh-CN" altLang="en-US" sz="5400" b="1" dirty="0" smtClean="0">
                <a:solidFill>
                  <a:srgbClr val="FF0000"/>
                </a:solidFill>
                <a:ea typeface="楷体" pitchFamily="49" charset="-122"/>
              </a:rPr>
              <a:t>嘘</a:t>
            </a:r>
            <a:r>
              <a:rPr lang="zh-CN" altLang="en-US" sz="5400" b="1" dirty="0" smtClean="0">
                <a:ea typeface="楷体" pitchFamily="49" charset="-122"/>
              </a:rPr>
              <a:t>声四起     </a:t>
            </a:r>
            <a:endParaRPr lang="en-US" altLang="zh-CN" sz="5400" b="1" dirty="0" smtClean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91680" y="1268760"/>
            <a:ext cx="17281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liáo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79912" y="1268760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chàn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1340768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bèi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306896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jiā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299695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kào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95936" y="2996952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zhǔ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300192" y="299695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wěi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7544" y="4797152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err="1" smtClean="0">
                <a:solidFill>
                  <a:srgbClr val="FF0000"/>
                </a:solidFill>
              </a:rPr>
              <a:t>xū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536" y="476672"/>
            <a:ext cx="8064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ea typeface="楷体" pitchFamily="49" charset="-122"/>
              </a:rPr>
              <a:t>自读课文，思考：</a:t>
            </a:r>
            <a:endParaRPr lang="en-US" altLang="zh-CN" sz="6000" b="1" dirty="0" smtClean="0">
              <a:ea typeface="楷体" pitchFamily="49" charset="-122"/>
            </a:endParaRPr>
          </a:p>
          <a:p>
            <a:r>
              <a:rPr lang="zh-CN" altLang="en-US" sz="4800" b="1" dirty="0" smtClean="0">
                <a:ea typeface="楷体" pitchFamily="49" charset="-122"/>
              </a:rPr>
              <a:t>     本文的中心论点是什么？  </a:t>
            </a:r>
            <a:endParaRPr lang="zh-CN" altLang="en-US" sz="4800" b="1" dirty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564904"/>
            <a:ext cx="73448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  <a:ea typeface="仿宋" pitchFamily="49" charset="-122"/>
              </a:rPr>
              <a:t>压力无处不在，当一个人面对压力时，只要坚定信念，就一定能冲破压力，取得事业的成功。</a:t>
            </a:r>
            <a:endParaRPr lang="zh-CN" altLang="en-US" sz="5400" b="1" dirty="0">
              <a:solidFill>
                <a:srgbClr val="FF0000"/>
              </a:solidFill>
              <a:ea typeface="仿宋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 descr="绿叶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404664"/>
            <a:ext cx="820891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ea typeface="楷体" pitchFamily="49" charset="-122"/>
              </a:rPr>
              <a:t>朗读课文，思考：</a:t>
            </a:r>
            <a:endParaRPr lang="en-US" altLang="zh-CN" sz="4400" b="1" dirty="0" smtClean="0">
              <a:ea typeface="楷体" pitchFamily="49" charset="-122"/>
            </a:endParaRPr>
          </a:p>
          <a:p>
            <a:r>
              <a:rPr lang="zh-CN" altLang="en-US" sz="3200" b="1" dirty="0" smtClean="0">
                <a:ea typeface="楷体" pitchFamily="49" charset="-122"/>
              </a:rPr>
              <a:t>本文小标题引领的部分各写了什么内容？</a:t>
            </a:r>
            <a:endParaRPr lang="zh-CN" altLang="en-US" sz="3200" b="1" dirty="0">
              <a:ea typeface="楷体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916832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一、论证了在高压下可以出头。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36912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二、感慨在压力下退缩的人。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3568" y="3429000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三、痛斥那些面对恐惧任凭宰割的人。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429309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四、面对压力应采取的对策和办法。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5576" y="5157192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五、压力、困难是可以战胜的。</a:t>
            </a:r>
            <a:endParaRPr lang="zh-CN" altLang="en-US" sz="36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753</TotalTime>
  <Words>1332</Words>
  <PresentationFormat>全屏显示(4:3)</PresentationFormat>
  <Paragraphs>130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  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微软用户</cp:lastModifiedBy>
  <dcterms:created xsi:type="dcterms:W3CDTF">2015-03-20T07:00:42Z</dcterms:created>
  <dcterms:modified xsi:type="dcterms:W3CDTF">2018-08-19T20:42:19Z</dcterms:modified>
</cp:coreProperties>
</file>