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3" r:id="rId3"/>
    <p:sldId id="381" r:id="rId5"/>
    <p:sldId id="391" r:id="rId6"/>
    <p:sldId id="392" r:id="rId7"/>
    <p:sldId id="393" r:id="rId8"/>
    <p:sldId id="402" r:id="rId9"/>
    <p:sldId id="394" r:id="rId10"/>
    <p:sldId id="384" r:id="rId11"/>
    <p:sldId id="291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BD506"/>
    <a:srgbClr val="15B0BF"/>
    <a:srgbClr val="FFFFFF"/>
    <a:srgbClr val="0000FF"/>
    <a:srgbClr val="F57F1A"/>
    <a:srgbClr val="D60093"/>
    <a:srgbClr val="1894DE"/>
    <a:srgbClr val="CCECFF"/>
    <a:srgbClr val="159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2279"/>
        <p:guide pos="2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A2135688-B2A2-4939-B91D-F8110623859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112713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cxnSp>
        <p:nvCxnSpPr>
          <p:cNvPr id="8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11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jpeg"/><Relationship Id="rId8" Type="http://schemas.openxmlformats.org/officeDocument/2006/relationships/image" Target="../media/image17.jpe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4.png"/><Relationship Id="rId4" Type="http://schemas.openxmlformats.org/officeDocument/2006/relationships/image" Target="../media/image14.emf"/><Relationship Id="rId3" Type="http://schemas.openxmlformats.org/officeDocument/2006/relationships/image" Target="../media/image9.emf"/><Relationship Id="rId2" Type="http://schemas.openxmlformats.org/officeDocument/2006/relationships/image" Target="../media/image13.png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19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4.png"/><Relationship Id="rId4" Type="http://schemas.openxmlformats.org/officeDocument/2006/relationships/image" Target="../media/image14.emf"/><Relationship Id="rId3" Type="http://schemas.openxmlformats.org/officeDocument/2006/relationships/image" Target="../media/image9.emf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14.emf"/><Relationship Id="rId3" Type="http://schemas.openxmlformats.org/officeDocument/2006/relationships/image" Target="../media/image9.emf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1.jpeg"/><Relationship Id="rId5" Type="http://schemas.openxmlformats.org/officeDocument/2006/relationships/image" Target="../media/image4.png"/><Relationship Id="rId4" Type="http://schemas.openxmlformats.org/officeDocument/2006/relationships/image" Target="../media/image14.emf"/><Relationship Id="rId3" Type="http://schemas.openxmlformats.org/officeDocument/2006/relationships/image" Target="../media/image9.emf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1.jpeg"/><Relationship Id="rId6" Type="http://schemas.openxmlformats.org/officeDocument/2006/relationships/image" Target="../media/image4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22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1.jpeg"/><Relationship Id="rId5" Type="http://schemas.openxmlformats.org/officeDocument/2006/relationships/image" Target="../media/image4.png"/><Relationship Id="rId4" Type="http://schemas.openxmlformats.org/officeDocument/2006/relationships/image" Target="../media/image14.emf"/><Relationship Id="rId3" Type="http://schemas.openxmlformats.org/officeDocument/2006/relationships/image" Target="../media/image9.emf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3.jpeg"/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6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63688" y="2155503"/>
            <a:ext cx="5885276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习作：那次玩得真高兴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5365" name="图片 9"/>
          <p:cNvPicPr>
            <a:picLocks noChangeAspect="1"/>
          </p:cNvPicPr>
          <p:nvPr/>
        </p:nvPicPr>
        <p:blipFill>
          <a:blip r:embed="rId3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41575" y="2881630"/>
            <a:ext cx="4669155" cy="623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图片 14"/>
          <p:cNvPicPr>
            <a:picLocks noChangeAspect="1"/>
          </p:cNvPicPr>
          <p:nvPr/>
        </p:nvPicPr>
        <p:blipFill>
          <a:blip r:embed="rId5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939733" y="3252153"/>
            <a:ext cx="387985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5835650" y="4560888"/>
            <a:ext cx="1328738" cy="2055812"/>
            <a:chOff x="5836357" y="4560894"/>
            <a:chExt cx="1327930" cy="2056092"/>
          </a:xfrm>
        </p:grpSpPr>
        <p:pic>
          <p:nvPicPr>
            <p:cNvPr id="15374" name="图片 5"/>
            <p:cNvPicPr>
              <a:picLocks noChangeAspect="1"/>
            </p:cNvPicPr>
            <p:nvPr/>
          </p:nvPicPr>
          <p:blipFill>
            <a:blip r:embed="rId8"/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2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5373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95513" y="4724400"/>
            <a:ext cx="15494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 bwMode="auto">
          <a:xfrm>
            <a:off x="468630" y="111125"/>
            <a:ext cx="2840990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2981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明确内容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9"/>
          <p:cNvPicPr>
            <a:picLocks noChangeAspect="1"/>
          </p:cNvPicPr>
          <p:nvPr/>
        </p:nvPicPr>
        <p:blipFill>
          <a:blip r:embed="rId5"/>
          <a:srcRect r="72971"/>
          <a:stretch>
            <a:fillRect/>
          </a:stretch>
        </p:blipFill>
        <p:spPr bwMode="auto">
          <a:xfrm>
            <a:off x="2000232" y="608647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椭圆 5"/>
          <p:cNvSpPr/>
          <p:nvPr/>
        </p:nvSpPr>
        <p:spPr>
          <a:xfrm>
            <a:off x="3491880" y="2708920"/>
            <a:ext cx="2160240" cy="1872208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 rot="20600044">
            <a:off x="5404737" y="1559956"/>
            <a:ext cx="2268000" cy="1620000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 rot="466131">
            <a:off x="5391164" y="3574856"/>
            <a:ext cx="2268000" cy="1620000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438140">
            <a:off x="1353390" y="1838376"/>
            <a:ext cx="2268000" cy="1620000"/>
          </a:xfrm>
          <a:prstGeom prst="round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 rot="20890670">
            <a:off x="1401527" y="3644147"/>
            <a:ext cx="2268000" cy="1620000"/>
          </a:xfrm>
          <a:prstGeom prst="round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11560" y="836712"/>
            <a:ext cx="76974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你平时喜欢玩什么？有没有哪次玩得特别开心、印象特别深刻？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71600" y="5301208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请以“那次玩得真高兴”为话题写一篇作文，题目自拟。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6" grpId="0" animBg="1"/>
      <p:bldP spid="18" grpId="0" animBg="1"/>
      <p:bldP spid="20" grpId="0" animBg="1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 bwMode="auto">
          <a:xfrm>
            <a:off x="468630" y="111125"/>
            <a:ext cx="2840990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2981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写作提纲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9"/>
          <p:cNvPicPr>
            <a:picLocks noChangeAspect="1"/>
          </p:cNvPicPr>
          <p:nvPr/>
        </p:nvPicPr>
        <p:blipFill>
          <a:blip r:embed="rId5"/>
          <a:srcRect r="72971"/>
          <a:stretch>
            <a:fillRect/>
          </a:stretch>
        </p:blipFill>
        <p:spPr bwMode="auto">
          <a:xfrm>
            <a:off x="2000232" y="608647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图片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" y="2120900"/>
            <a:ext cx="3329305" cy="3329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燕尾形箭头 13"/>
          <p:cNvSpPr>
            <a:spLocks noChangeArrowheads="1"/>
          </p:cNvSpPr>
          <p:nvPr/>
        </p:nvSpPr>
        <p:spPr bwMode="auto">
          <a:xfrm rot="5400000" flipV="1">
            <a:off x="1617980" y="2784475"/>
            <a:ext cx="4057650" cy="1289050"/>
          </a:xfrm>
          <a:prstGeom prst="notchedRightArrow">
            <a:avLst>
              <a:gd name="adj1" fmla="val 50000"/>
              <a:gd name="adj2" fmla="val 43186"/>
            </a:avLst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zh-CN" sz="130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2297" name="圆角矩形 14"/>
          <p:cNvSpPr>
            <a:spLocks noChangeArrowheads="1"/>
          </p:cNvSpPr>
          <p:nvPr/>
        </p:nvSpPr>
        <p:spPr bwMode="auto">
          <a:xfrm>
            <a:off x="3376295" y="1960880"/>
            <a:ext cx="540385" cy="51689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 cap="flat" cmpd="sng">
            <a:solidFill>
              <a:srgbClr val="FFFFFF"/>
            </a:solidFill>
            <a:beve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zh-CN" sz="120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2298" name="圆角矩形 15"/>
          <p:cNvSpPr>
            <a:spLocks noChangeArrowheads="1"/>
          </p:cNvSpPr>
          <p:nvPr/>
        </p:nvSpPr>
        <p:spPr bwMode="auto">
          <a:xfrm>
            <a:off x="3376295" y="2946400"/>
            <a:ext cx="540385" cy="516890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34925" cap="flat" cmpd="sng">
            <a:solidFill>
              <a:srgbClr val="FFFFFF"/>
            </a:solidFill>
            <a:beve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zh-CN" sz="120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2299" name="圆角矩形 16"/>
          <p:cNvSpPr>
            <a:spLocks noChangeArrowheads="1"/>
          </p:cNvSpPr>
          <p:nvPr/>
        </p:nvSpPr>
        <p:spPr bwMode="auto">
          <a:xfrm>
            <a:off x="3376295" y="3931285"/>
            <a:ext cx="540385" cy="516890"/>
          </a:xfrm>
          <a:prstGeom prst="roundRect">
            <a:avLst>
              <a:gd name="adj" fmla="val 50000"/>
            </a:avLst>
          </a:prstGeom>
          <a:solidFill>
            <a:srgbClr val="58ACF2"/>
          </a:solidFill>
          <a:ln w="34925" cap="flat" cmpd="sng">
            <a:solidFill>
              <a:srgbClr val="FFFFFF"/>
            </a:solidFill>
            <a:beve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zh-CN" sz="120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2302" name="TextBox 32"/>
          <p:cNvSpPr>
            <a:spLocks noChangeArrowheads="1"/>
          </p:cNvSpPr>
          <p:nvPr/>
        </p:nvSpPr>
        <p:spPr bwMode="auto">
          <a:xfrm>
            <a:off x="6134100" y="3347720"/>
            <a:ext cx="64389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然后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000"/>
          </a:p>
        </p:txBody>
      </p:sp>
      <p:sp>
        <p:nvSpPr>
          <p:cNvPr id="4" name="TextBox 32"/>
          <p:cNvSpPr>
            <a:spLocks noChangeArrowheads="1"/>
          </p:cNvSpPr>
          <p:nvPr/>
        </p:nvSpPr>
        <p:spPr bwMode="auto">
          <a:xfrm>
            <a:off x="4291330" y="3348038"/>
            <a:ext cx="32385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先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000"/>
          </a:p>
        </p:txBody>
      </p:sp>
      <p:sp>
        <p:nvSpPr>
          <p:cNvPr id="5" name="TextBox 32"/>
          <p:cNvSpPr>
            <a:spLocks noChangeArrowheads="1"/>
          </p:cNvSpPr>
          <p:nvPr/>
        </p:nvSpPr>
        <p:spPr bwMode="auto">
          <a:xfrm>
            <a:off x="5114925" y="3348038"/>
            <a:ext cx="80391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接着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000"/>
          </a:p>
        </p:txBody>
      </p:sp>
      <p:sp>
        <p:nvSpPr>
          <p:cNvPr id="6" name="TextBox 32"/>
          <p:cNvSpPr>
            <a:spLocks noChangeArrowheads="1"/>
          </p:cNvSpPr>
          <p:nvPr/>
        </p:nvSpPr>
        <p:spPr bwMode="auto">
          <a:xfrm>
            <a:off x="7270115" y="3348038"/>
            <a:ext cx="112204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再最后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3" name="Freeform 169"/>
          <p:cNvSpPr>
            <a:spLocks noEditPoints="1"/>
          </p:cNvSpPr>
          <p:nvPr/>
        </p:nvSpPr>
        <p:spPr bwMode="auto">
          <a:xfrm>
            <a:off x="4701101" y="3491548"/>
            <a:ext cx="252002" cy="252002"/>
          </a:xfrm>
          <a:custGeom>
            <a:avLst/>
            <a:gdLst>
              <a:gd name="T0" fmla="*/ 126 w 237"/>
              <a:gd name="T1" fmla="*/ 100 h 250"/>
              <a:gd name="T2" fmla="*/ 151 w 237"/>
              <a:gd name="T3" fmla="*/ 125 h 250"/>
              <a:gd name="T4" fmla="*/ 26 w 237"/>
              <a:gd name="T5" fmla="*/ 250 h 250"/>
              <a:gd name="T6" fmla="*/ 0 w 237"/>
              <a:gd name="T7" fmla="*/ 225 h 250"/>
              <a:gd name="T8" fmla="*/ 101 w 237"/>
              <a:gd name="T9" fmla="*/ 125 h 250"/>
              <a:gd name="T10" fmla="*/ 0 w 237"/>
              <a:gd name="T11" fmla="*/ 25 h 250"/>
              <a:gd name="T12" fmla="*/ 25 w 237"/>
              <a:gd name="T13" fmla="*/ 0 h 250"/>
              <a:gd name="T14" fmla="*/ 126 w 237"/>
              <a:gd name="T15" fmla="*/ 100 h 250"/>
              <a:gd name="T16" fmla="*/ 126 w 237"/>
              <a:gd name="T17" fmla="*/ 100 h 250"/>
              <a:gd name="T18" fmla="*/ 187 w 237"/>
              <a:gd name="T19" fmla="*/ 125 h 250"/>
              <a:gd name="T20" fmla="*/ 87 w 237"/>
              <a:gd name="T21" fmla="*/ 25 h 250"/>
              <a:gd name="T22" fmla="*/ 112 w 237"/>
              <a:gd name="T23" fmla="*/ 0 h 250"/>
              <a:gd name="T24" fmla="*/ 212 w 237"/>
              <a:gd name="T25" fmla="*/ 100 h 250"/>
              <a:gd name="T26" fmla="*/ 212 w 237"/>
              <a:gd name="T27" fmla="*/ 100 h 250"/>
              <a:gd name="T28" fmla="*/ 237 w 237"/>
              <a:gd name="T29" fmla="*/ 125 h 250"/>
              <a:gd name="T30" fmla="*/ 112 w 237"/>
              <a:gd name="T31" fmla="*/ 250 h 250"/>
              <a:gd name="T32" fmla="*/ 87 w 237"/>
              <a:gd name="T33" fmla="*/ 225 h 250"/>
              <a:gd name="T34" fmla="*/ 187 w 237"/>
              <a:gd name="T35" fmla="*/ 125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7" h="250">
                <a:moveTo>
                  <a:pt x="126" y="100"/>
                </a:moveTo>
                <a:lnTo>
                  <a:pt x="151" y="125"/>
                </a:lnTo>
                <a:lnTo>
                  <a:pt x="26" y="250"/>
                </a:lnTo>
                <a:lnTo>
                  <a:pt x="0" y="225"/>
                </a:lnTo>
                <a:lnTo>
                  <a:pt x="101" y="125"/>
                </a:lnTo>
                <a:lnTo>
                  <a:pt x="0" y="25"/>
                </a:lnTo>
                <a:lnTo>
                  <a:pt x="25" y="0"/>
                </a:lnTo>
                <a:lnTo>
                  <a:pt x="126" y="100"/>
                </a:lnTo>
                <a:lnTo>
                  <a:pt x="126" y="100"/>
                </a:lnTo>
                <a:close/>
                <a:moveTo>
                  <a:pt x="187" y="125"/>
                </a:moveTo>
                <a:lnTo>
                  <a:pt x="87" y="25"/>
                </a:lnTo>
                <a:lnTo>
                  <a:pt x="112" y="0"/>
                </a:lnTo>
                <a:lnTo>
                  <a:pt x="212" y="100"/>
                </a:lnTo>
                <a:lnTo>
                  <a:pt x="212" y="100"/>
                </a:lnTo>
                <a:lnTo>
                  <a:pt x="237" y="125"/>
                </a:lnTo>
                <a:lnTo>
                  <a:pt x="112" y="250"/>
                </a:lnTo>
                <a:lnTo>
                  <a:pt x="87" y="225"/>
                </a:lnTo>
                <a:lnTo>
                  <a:pt x="187" y="1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燕尾形箭头 13"/>
          <p:cNvSpPr>
            <a:spLocks noChangeArrowheads="1"/>
          </p:cNvSpPr>
          <p:nvPr/>
        </p:nvSpPr>
        <p:spPr bwMode="auto">
          <a:xfrm rot="5400000" flipV="1">
            <a:off x="1617980" y="2783840"/>
            <a:ext cx="4057650" cy="1289050"/>
          </a:xfrm>
          <a:prstGeom prst="notchedRightArrow">
            <a:avLst>
              <a:gd name="adj1" fmla="val 50000"/>
              <a:gd name="adj2" fmla="val 43186"/>
            </a:avLst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zh-CN" sz="130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28" name="Freeform 169"/>
          <p:cNvSpPr>
            <a:spLocks noEditPoints="1"/>
          </p:cNvSpPr>
          <p:nvPr/>
        </p:nvSpPr>
        <p:spPr bwMode="auto">
          <a:xfrm>
            <a:off x="5799651" y="3491548"/>
            <a:ext cx="252002" cy="252002"/>
          </a:xfrm>
          <a:custGeom>
            <a:avLst/>
            <a:gdLst>
              <a:gd name="T0" fmla="*/ 126 w 237"/>
              <a:gd name="T1" fmla="*/ 100 h 250"/>
              <a:gd name="T2" fmla="*/ 151 w 237"/>
              <a:gd name="T3" fmla="*/ 125 h 250"/>
              <a:gd name="T4" fmla="*/ 26 w 237"/>
              <a:gd name="T5" fmla="*/ 250 h 250"/>
              <a:gd name="T6" fmla="*/ 0 w 237"/>
              <a:gd name="T7" fmla="*/ 225 h 250"/>
              <a:gd name="T8" fmla="*/ 101 w 237"/>
              <a:gd name="T9" fmla="*/ 125 h 250"/>
              <a:gd name="T10" fmla="*/ 0 w 237"/>
              <a:gd name="T11" fmla="*/ 25 h 250"/>
              <a:gd name="T12" fmla="*/ 25 w 237"/>
              <a:gd name="T13" fmla="*/ 0 h 250"/>
              <a:gd name="T14" fmla="*/ 126 w 237"/>
              <a:gd name="T15" fmla="*/ 100 h 250"/>
              <a:gd name="T16" fmla="*/ 126 w 237"/>
              <a:gd name="T17" fmla="*/ 100 h 250"/>
              <a:gd name="T18" fmla="*/ 187 w 237"/>
              <a:gd name="T19" fmla="*/ 125 h 250"/>
              <a:gd name="T20" fmla="*/ 87 w 237"/>
              <a:gd name="T21" fmla="*/ 25 h 250"/>
              <a:gd name="T22" fmla="*/ 112 w 237"/>
              <a:gd name="T23" fmla="*/ 0 h 250"/>
              <a:gd name="T24" fmla="*/ 212 w 237"/>
              <a:gd name="T25" fmla="*/ 100 h 250"/>
              <a:gd name="T26" fmla="*/ 212 w 237"/>
              <a:gd name="T27" fmla="*/ 100 h 250"/>
              <a:gd name="T28" fmla="*/ 237 w 237"/>
              <a:gd name="T29" fmla="*/ 125 h 250"/>
              <a:gd name="T30" fmla="*/ 112 w 237"/>
              <a:gd name="T31" fmla="*/ 250 h 250"/>
              <a:gd name="T32" fmla="*/ 87 w 237"/>
              <a:gd name="T33" fmla="*/ 225 h 250"/>
              <a:gd name="T34" fmla="*/ 187 w 237"/>
              <a:gd name="T35" fmla="*/ 125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7" h="250">
                <a:moveTo>
                  <a:pt x="126" y="100"/>
                </a:moveTo>
                <a:lnTo>
                  <a:pt x="151" y="125"/>
                </a:lnTo>
                <a:lnTo>
                  <a:pt x="26" y="250"/>
                </a:lnTo>
                <a:lnTo>
                  <a:pt x="0" y="225"/>
                </a:lnTo>
                <a:lnTo>
                  <a:pt x="101" y="125"/>
                </a:lnTo>
                <a:lnTo>
                  <a:pt x="0" y="25"/>
                </a:lnTo>
                <a:lnTo>
                  <a:pt x="25" y="0"/>
                </a:lnTo>
                <a:lnTo>
                  <a:pt x="126" y="100"/>
                </a:lnTo>
                <a:lnTo>
                  <a:pt x="126" y="100"/>
                </a:lnTo>
                <a:close/>
                <a:moveTo>
                  <a:pt x="187" y="125"/>
                </a:moveTo>
                <a:lnTo>
                  <a:pt x="87" y="25"/>
                </a:lnTo>
                <a:lnTo>
                  <a:pt x="112" y="0"/>
                </a:lnTo>
                <a:lnTo>
                  <a:pt x="212" y="100"/>
                </a:lnTo>
                <a:lnTo>
                  <a:pt x="212" y="100"/>
                </a:lnTo>
                <a:lnTo>
                  <a:pt x="237" y="125"/>
                </a:lnTo>
                <a:lnTo>
                  <a:pt x="112" y="250"/>
                </a:lnTo>
                <a:lnTo>
                  <a:pt x="87" y="225"/>
                </a:lnTo>
                <a:lnTo>
                  <a:pt x="187" y="1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" name="Freeform 169"/>
          <p:cNvSpPr>
            <a:spLocks noEditPoints="1"/>
          </p:cNvSpPr>
          <p:nvPr/>
        </p:nvSpPr>
        <p:spPr bwMode="auto">
          <a:xfrm>
            <a:off x="6898201" y="3491548"/>
            <a:ext cx="252002" cy="252002"/>
          </a:xfrm>
          <a:custGeom>
            <a:avLst/>
            <a:gdLst>
              <a:gd name="T0" fmla="*/ 126 w 237"/>
              <a:gd name="T1" fmla="*/ 100 h 250"/>
              <a:gd name="T2" fmla="*/ 151 w 237"/>
              <a:gd name="T3" fmla="*/ 125 h 250"/>
              <a:gd name="T4" fmla="*/ 26 w 237"/>
              <a:gd name="T5" fmla="*/ 250 h 250"/>
              <a:gd name="T6" fmla="*/ 0 w 237"/>
              <a:gd name="T7" fmla="*/ 225 h 250"/>
              <a:gd name="T8" fmla="*/ 101 w 237"/>
              <a:gd name="T9" fmla="*/ 125 h 250"/>
              <a:gd name="T10" fmla="*/ 0 w 237"/>
              <a:gd name="T11" fmla="*/ 25 h 250"/>
              <a:gd name="T12" fmla="*/ 25 w 237"/>
              <a:gd name="T13" fmla="*/ 0 h 250"/>
              <a:gd name="T14" fmla="*/ 126 w 237"/>
              <a:gd name="T15" fmla="*/ 100 h 250"/>
              <a:gd name="T16" fmla="*/ 126 w 237"/>
              <a:gd name="T17" fmla="*/ 100 h 250"/>
              <a:gd name="T18" fmla="*/ 187 w 237"/>
              <a:gd name="T19" fmla="*/ 125 h 250"/>
              <a:gd name="T20" fmla="*/ 87 w 237"/>
              <a:gd name="T21" fmla="*/ 25 h 250"/>
              <a:gd name="T22" fmla="*/ 112 w 237"/>
              <a:gd name="T23" fmla="*/ 0 h 250"/>
              <a:gd name="T24" fmla="*/ 212 w 237"/>
              <a:gd name="T25" fmla="*/ 100 h 250"/>
              <a:gd name="T26" fmla="*/ 212 w 237"/>
              <a:gd name="T27" fmla="*/ 100 h 250"/>
              <a:gd name="T28" fmla="*/ 237 w 237"/>
              <a:gd name="T29" fmla="*/ 125 h 250"/>
              <a:gd name="T30" fmla="*/ 112 w 237"/>
              <a:gd name="T31" fmla="*/ 250 h 250"/>
              <a:gd name="T32" fmla="*/ 87 w 237"/>
              <a:gd name="T33" fmla="*/ 225 h 250"/>
              <a:gd name="T34" fmla="*/ 187 w 237"/>
              <a:gd name="T35" fmla="*/ 125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7" h="250">
                <a:moveTo>
                  <a:pt x="126" y="100"/>
                </a:moveTo>
                <a:lnTo>
                  <a:pt x="151" y="125"/>
                </a:lnTo>
                <a:lnTo>
                  <a:pt x="26" y="250"/>
                </a:lnTo>
                <a:lnTo>
                  <a:pt x="0" y="225"/>
                </a:lnTo>
                <a:lnTo>
                  <a:pt x="101" y="125"/>
                </a:lnTo>
                <a:lnTo>
                  <a:pt x="0" y="25"/>
                </a:lnTo>
                <a:lnTo>
                  <a:pt x="25" y="0"/>
                </a:lnTo>
                <a:lnTo>
                  <a:pt x="126" y="100"/>
                </a:lnTo>
                <a:lnTo>
                  <a:pt x="126" y="100"/>
                </a:lnTo>
                <a:close/>
                <a:moveTo>
                  <a:pt x="187" y="125"/>
                </a:moveTo>
                <a:lnTo>
                  <a:pt x="87" y="25"/>
                </a:lnTo>
                <a:lnTo>
                  <a:pt x="112" y="0"/>
                </a:lnTo>
                <a:lnTo>
                  <a:pt x="212" y="100"/>
                </a:lnTo>
                <a:lnTo>
                  <a:pt x="212" y="100"/>
                </a:lnTo>
                <a:lnTo>
                  <a:pt x="237" y="125"/>
                </a:lnTo>
                <a:lnTo>
                  <a:pt x="112" y="250"/>
                </a:lnTo>
                <a:lnTo>
                  <a:pt x="87" y="225"/>
                </a:lnTo>
                <a:lnTo>
                  <a:pt x="187" y="1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3376295" y="1960245"/>
            <a:ext cx="6024245" cy="519430"/>
            <a:chOff x="5317" y="3087"/>
            <a:chExt cx="9487" cy="818"/>
          </a:xfrm>
        </p:grpSpPr>
        <p:sp>
          <p:nvSpPr>
            <p:cNvPr id="12301" name="TextBox 35"/>
            <p:cNvSpPr>
              <a:spLocks noChangeArrowheads="1"/>
            </p:cNvSpPr>
            <p:nvPr/>
          </p:nvSpPr>
          <p:spPr bwMode="auto">
            <a:xfrm>
              <a:off x="6622" y="3124"/>
              <a:ext cx="8182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什么时候、和谁在哪里玩什么？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5317" y="3087"/>
              <a:ext cx="852" cy="819"/>
              <a:chOff x="5317" y="3087"/>
              <a:chExt cx="852" cy="819"/>
            </a:xfrm>
          </p:grpSpPr>
          <p:sp>
            <p:nvSpPr>
              <p:cNvPr id="11" name="圆角矩形 14"/>
              <p:cNvSpPr>
                <a:spLocks noChangeArrowheads="1"/>
              </p:cNvSpPr>
              <p:nvPr/>
            </p:nvSpPr>
            <p:spPr bwMode="auto">
              <a:xfrm>
                <a:off x="5317" y="3087"/>
                <a:ext cx="852" cy="814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  <a:ln w="34925" cap="flat" cmpd="sng">
                <a:solidFill>
                  <a:srgbClr val="FFFFFF"/>
                </a:solidFill>
                <a:bevel/>
              </a:ln>
            </p:spPr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endParaRPr lang="zh-CN" altLang="zh-CN" sz="1200">
                  <a:solidFill>
                    <a:srgbClr val="FFFFFF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5418" y="3182"/>
                <a:ext cx="584" cy="72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1</a:t>
                </a:r>
                <a:endPara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3376295" y="2802255"/>
            <a:ext cx="2493645" cy="516890"/>
            <a:chOff x="5317" y="4639"/>
            <a:chExt cx="3927" cy="814"/>
          </a:xfrm>
        </p:grpSpPr>
        <p:sp>
          <p:nvSpPr>
            <p:cNvPr id="12303" name="TextBox 35"/>
            <p:cNvSpPr>
              <a:spLocks noChangeArrowheads="1"/>
            </p:cNvSpPr>
            <p:nvPr/>
          </p:nvSpPr>
          <p:spPr bwMode="auto">
            <a:xfrm>
              <a:off x="6622" y="4676"/>
              <a:ext cx="2622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怎么玩的？</a:t>
              </a:r>
              <a:endParaRPr lang="zh-CN" altLang="en-US" sz="2400" b="1">
                <a:solidFill>
                  <a:srgbClr val="9BDC5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圆角矩形 15"/>
            <p:cNvSpPr>
              <a:spLocks noChangeArrowheads="1"/>
            </p:cNvSpPr>
            <p:nvPr/>
          </p:nvSpPr>
          <p:spPr bwMode="auto">
            <a:xfrm>
              <a:off x="5317" y="4639"/>
              <a:ext cx="852" cy="814"/>
            </a:xfrm>
            <a:prstGeom prst="roundRect">
              <a:avLst>
                <a:gd name="adj" fmla="val 50000"/>
              </a:avLst>
            </a:prstGeom>
            <a:solidFill>
              <a:srgbClr val="92D050"/>
            </a:solidFill>
            <a:ln w="34925" cap="flat" cmpd="sng">
              <a:solidFill>
                <a:srgbClr val="FFFFFF"/>
              </a:solidFill>
              <a:bevel/>
            </a:ln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zh-CN" sz="120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418" y="4640"/>
              <a:ext cx="584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376295" y="3930650"/>
            <a:ext cx="2543175" cy="516890"/>
            <a:chOff x="5317" y="6190"/>
            <a:chExt cx="4005" cy="814"/>
          </a:xfrm>
        </p:grpSpPr>
        <p:sp>
          <p:nvSpPr>
            <p:cNvPr id="12305" name="TextBox 35"/>
            <p:cNvSpPr>
              <a:spLocks noChangeArrowheads="1"/>
            </p:cNvSpPr>
            <p:nvPr/>
          </p:nvSpPr>
          <p:spPr bwMode="auto">
            <a:xfrm>
              <a:off x="6622" y="6341"/>
              <a:ext cx="2700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有何感受？</a:t>
              </a:r>
              <a:endParaRPr lang="zh-CN" altLang="en-US" sz="2400" b="1">
                <a:solidFill>
                  <a:srgbClr val="5EB6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" name="圆角矩形 16"/>
            <p:cNvSpPr>
              <a:spLocks noChangeArrowheads="1"/>
            </p:cNvSpPr>
            <p:nvPr/>
          </p:nvSpPr>
          <p:spPr bwMode="auto">
            <a:xfrm>
              <a:off x="5317" y="6190"/>
              <a:ext cx="852" cy="814"/>
            </a:xfrm>
            <a:prstGeom prst="roundRect">
              <a:avLst>
                <a:gd name="adj" fmla="val 50000"/>
              </a:avLst>
            </a:prstGeom>
            <a:solidFill>
              <a:srgbClr val="58ACF2"/>
            </a:solidFill>
            <a:ln w="34925" cap="flat" cmpd="sng">
              <a:solidFill>
                <a:srgbClr val="FFFFFF"/>
              </a:solidFill>
              <a:bevel/>
            </a:ln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zh-CN" sz="120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478" y="6190"/>
              <a:ext cx="584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2" grpId="0"/>
      <p:bldP spid="4" grpId="0"/>
      <p:bldP spid="5" grpId="0"/>
      <p:bldP spid="6" grpId="0"/>
      <p:bldP spid="223" grpId="0" animBg="1"/>
      <p:bldP spid="10" grpId="0" animBg="1"/>
      <p:bldP spid="28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 bwMode="auto">
          <a:xfrm>
            <a:off x="468630" y="111125"/>
            <a:ext cx="2840990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2981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选择材料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9"/>
          <p:cNvPicPr>
            <a:picLocks noChangeAspect="1"/>
          </p:cNvPicPr>
          <p:nvPr/>
        </p:nvPicPr>
        <p:blipFill>
          <a:blip r:embed="rId5"/>
          <a:srcRect r="72971"/>
          <a:stretch>
            <a:fillRect/>
          </a:stretch>
        </p:blipFill>
        <p:spPr bwMode="auto">
          <a:xfrm>
            <a:off x="2000232" y="608647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608330" y="1263650"/>
            <a:ext cx="1015365" cy="583565"/>
          </a:xfrm>
          <a:prstGeom prst="rect">
            <a:avLst/>
          </a:prstGeom>
          <a:solidFill>
            <a:srgbClr val="15B0BF"/>
          </a:solidFill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地点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24635" y="2226310"/>
            <a:ext cx="1056005" cy="583565"/>
          </a:xfrm>
          <a:prstGeom prst="rect">
            <a:avLst/>
          </a:prstGeom>
          <a:solidFill>
            <a:srgbClr val="15B0BF"/>
          </a:solidFill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8330" y="5354955"/>
            <a:ext cx="1025525" cy="583565"/>
          </a:xfrm>
          <a:prstGeom prst="rect">
            <a:avLst/>
          </a:prstGeom>
          <a:solidFill>
            <a:srgbClr val="15B0BF"/>
          </a:solidFill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感受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25370" y="3308985"/>
            <a:ext cx="1036320" cy="583565"/>
          </a:xfrm>
          <a:prstGeom prst="rect">
            <a:avLst/>
          </a:prstGeom>
          <a:solidFill>
            <a:srgbClr val="15B0BF"/>
          </a:solidFill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人物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24635" y="4467860"/>
            <a:ext cx="1036320" cy="583565"/>
          </a:xfrm>
          <a:prstGeom prst="rect">
            <a:avLst/>
          </a:prstGeom>
          <a:solidFill>
            <a:srgbClr val="15B0BF"/>
          </a:solidFill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事件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59915" y="1297940"/>
            <a:ext cx="57283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校园、家里、野外、公园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81935" y="2215515"/>
            <a:ext cx="61620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课堂上、课间、周末、假期……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58540" y="3308985"/>
            <a:ext cx="61620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同学、老师、家长……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56535" y="4409440"/>
            <a:ext cx="61620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讲故事、运动会、旅游……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859915" y="5354955"/>
            <a:ext cx="61620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开心、喜悦、明白了……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直角三角形 28"/>
          <p:cNvSpPr/>
          <p:nvPr/>
        </p:nvSpPr>
        <p:spPr>
          <a:xfrm rot="13500000">
            <a:off x="-1683385" y="1965960"/>
            <a:ext cx="3342005" cy="3270250"/>
          </a:xfrm>
          <a:prstGeom prst="rtTriangle">
            <a:avLst/>
          </a:prstGeom>
          <a:solidFill>
            <a:srgbClr val="FBD5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8" grpId="0" animBg="1"/>
      <p:bldP spid="9" grpId="0" animBg="1"/>
      <p:bldP spid="11" grpId="0" animBg="1"/>
      <p:bldP spid="16" grpId="0"/>
      <p:bldP spid="19" grpId="0"/>
      <p:bldP spid="23" grpId="0"/>
      <p:bldP spid="24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 bwMode="auto">
          <a:xfrm>
            <a:off x="468630" y="111125"/>
            <a:ext cx="2840990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2981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9"/>
          <p:cNvPicPr>
            <a:picLocks noChangeAspect="1"/>
          </p:cNvPicPr>
          <p:nvPr/>
        </p:nvPicPr>
        <p:blipFill>
          <a:blip r:embed="rId5"/>
          <a:srcRect r="72971"/>
          <a:stretch>
            <a:fillRect/>
          </a:stretch>
        </p:blipFill>
        <p:spPr bwMode="auto">
          <a:xfrm>
            <a:off x="2000232" y="608647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1043102" y="1812578"/>
            <a:ext cx="7697471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今天，老师带我们去操场上做“老鹰捉小鸡”的游戏。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游戏开始了。一个同学扮“老鹰”，其他同学扮“小鸡”，老师扮演“老母鸡”。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“老鹰”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张开翅膀跑来跑去，心里想着怎样才能捉到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“小鸡”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。突然，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“老鹰”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猛地一转身，扑向“小鸡”，“老母鸡”连忙张开双臂，用整个身体挡住“老鹰”的进攻。“老鹰扑向哪里，“老母鸡”就挡在哪里，机警地保护着自己的孩子。“小鸡”一个接着一个， 紧紧地跟在“老母鸡的后面，左躲右闪，逃来逃去，不让老鹰捉住。</a:t>
            </a:r>
            <a:endParaRPr lang="zh-CN" alt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043305" y="836930"/>
            <a:ext cx="359727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那次玩得真高兴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ace9bd488721ff1ebff3e67a962e12f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135" y="4597400"/>
            <a:ext cx="7926705" cy="2260600"/>
          </a:xfrm>
          <a:prstGeom prst="rect">
            <a:avLst/>
          </a:prstGeom>
        </p:spPr>
      </p:pic>
      <p:grpSp>
        <p:nvGrpSpPr>
          <p:cNvPr id="2" name="组合 23"/>
          <p:cNvGrpSpPr/>
          <p:nvPr/>
        </p:nvGrpSpPr>
        <p:grpSpPr bwMode="auto">
          <a:xfrm>
            <a:off x="468630" y="111125"/>
            <a:ext cx="2840990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2981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9"/>
          <p:cNvPicPr>
            <a:picLocks noChangeAspect="1"/>
          </p:cNvPicPr>
          <p:nvPr/>
        </p:nvPicPr>
        <p:blipFill>
          <a:blip r:embed="rId6"/>
          <a:srcRect r="72971"/>
          <a:stretch>
            <a:fillRect/>
          </a:stretch>
        </p:blipFill>
        <p:spPr bwMode="auto">
          <a:xfrm>
            <a:off x="2000232" y="608647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1043102" y="1812578"/>
            <a:ext cx="7697471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“老鹰”几次从左右两旁进攻，都没有成功，于是，它趁“老母鸡”不注意的时候，一下子从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“老母鸡”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的手臂下钻了过去。“小鸡”一看“老母鸡”没有挡住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“老鹰”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 就慌了手脚，向四处逃去。一只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“小鸡”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慢了一步，被“老鹰” 捉住了，就成了“老鹰”的“美餐”。这时，同学们不由得哈哈大笑起来。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老鹰捉小鸡”这个游戏真有趣，我们玩得特别开心！</a:t>
            </a:r>
            <a:endParaRPr lang="zh-CN" alt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043305" y="836930"/>
            <a:ext cx="359727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那次玩得真高兴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 bwMode="auto">
          <a:xfrm>
            <a:off x="468630" y="111125"/>
            <a:ext cx="2840990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2981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9"/>
          <p:cNvPicPr>
            <a:picLocks noChangeAspect="1"/>
          </p:cNvPicPr>
          <p:nvPr/>
        </p:nvPicPr>
        <p:blipFill>
          <a:blip r:embed="rId5"/>
          <a:srcRect r="72971"/>
          <a:stretch>
            <a:fillRect/>
          </a:stretch>
        </p:blipFill>
        <p:spPr bwMode="auto">
          <a:xfrm>
            <a:off x="2000232" y="608647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853237" y="2051973"/>
            <a:ext cx="7697471" cy="3046095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文章先交代游戏规则，接着写大家为游戏做准备，最后写同学们做游戏。小作者抓住了人物的动作、神情把做游戏的过程写得特别具体，同时从自己的感受，同 学们的表现和全班气氛的描写中表现出大家高兴的心情。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242694" y="844232"/>
            <a:ext cx="7167591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例文点评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 bwMode="auto">
          <a:xfrm>
            <a:off x="468630" y="111125"/>
            <a:ext cx="2840990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2981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方法总结 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" name="图片 9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2000232" y="608647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930910" y="1224280"/>
            <a:ext cx="7441565" cy="3636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ct val="12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抓住印象最深或最喜欢的一次来写。</a:t>
            </a:r>
            <a:endParaRPr 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latinLnBrk="0" hangingPunct="1">
              <a:lnSpc>
                <a:spcPct val="12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抓住突出的人物写，写出他们的语言、动作、神态、内心等特点。</a:t>
            </a:r>
            <a:endParaRPr 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latinLnBrk="0" hangingPunct="1">
              <a:lnSpc>
                <a:spcPct val="12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在描写中要懂得使用些表示空间方位和时间先后顺序的词。</a:t>
            </a:r>
            <a:endParaRPr 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latinLnBrk="0" hangingPunct="1">
              <a:lnSpc>
                <a:spcPct val="12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4.</a:t>
            </a:r>
            <a:r>
              <a:rPr 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叙述</a:t>
            </a:r>
            <a:r>
              <a:rPr 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要</a:t>
            </a:r>
            <a:r>
              <a:rPr 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完整。可简要交代活动时间、地点、人物及活动内容。其次要突出重点，把过程写具体。</a:t>
            </a:r>
            <a:endParaRPr 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latinLnBrk="0" hangingPunct="1">
              <a:lnSpc>
                <a:spcPct val="12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5.</a:t>
            </a:r>
            <a:r>
              <a:rPr 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写好自己，写出感受。</a:t>
            </a:r>
            <a:endParaRPr 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40Q58PIC75e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92710" y="4860290"/>
            <a:ext cx="9294495" cy="2056130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0</TotalTime>
  <Words>881</Words>
  <Application>WPS 演示</Application>
  <PresentationFormat>全屏显示(4:3)</PresentationFormat>
  <Paragraphs>84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方正卡通简体</vt:lpstr>
      <vt:lpstr>楷体</vt:lpstr>
      <vt:lpstr>微软雅黑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563</cp:revision>
  <dcterms:created xsi:type="dcterms:W3CDTF">2017-05-17T10:13:00Z</dcterms:created>
  <dcterms:modified xsi:type="dcterms:W3CDTF">2018-06-28T04:54:55Z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