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Layouts/slideLayout16.xml" ContentType="application/vnd.openxmlformats-officedocument.presentationml.slideLayout+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70.xml" ContentType="application/vnd.openxmlformats-officedocument.presentationml.notesSlide+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8" r:id="rId1"/>
  </p:sldMasterIdLst>
  <p:notesMasterIdLst>
    <p:notesMasterId r:id="rId93"/>
  </p:notesMasterIdLst>
  <p:sldIdLst>
    <p:sldId id="560" r:id="rId2"/>
    <p:sldId id="561" r:id="rId3"/>
    <p:sldId id="562" r:id="rId4"/>
    <p:sldId id="563" r:id="rId5"/>
    <p:sldId id="564" r:id="rId6"/>
    <p:sldId id="565" r:id="rId7"/>
    <p:sldId id="566" r:id="rId8"/>
    <p:sldId id="567" r:id="rId9"/>
    <p:sldId id="568" r:id="rId10"/>
    <p:sldId id="569" r:id="rId11"/>
    <p:sldId id="570" r:id="rId12"/>
    <p:sldId id="571" r:id="rId13"/>
    <p:sldId id="572" r:id="rId14"/>
    <p:sldId id="573" r:id="rId15"/>
    <p:sldId id="574" r:id="rId16"/>
    <p:sldId id="575" r:id="rId17"/>
    <p:sldId id="576" r:id="rId18"/>
    <p:sldId id="577" r:id="rId19"/>
    <p:sldId id="578" r:id="rId20"/>
    <p:sldId id="579" r:id="rId21"/>
    <p:sldId id="580" r:id="rId22"/>
    <p:sldId id="581" r:id="rId23"/>
    <p:sldId id="582" r:id="rId24"/>
    <p:sldId id="583" r:id="rId25"/>
    <p:sldId id="584" r:id="rId26"/>
    <p:sldId id="585" r:id="rId27"/>
    <p:sldId id="586" r:id="rId28"/>
    <p:sldId id="587" r:id="rId29"/>
    <p:sldId id="588" r:id="rId30"/>
    <p:sldId id="589" r:id="rId31"/>
    <p:sldId id="590" r:id="rId32"/>
    <p:sldId id="591" r:id="rId33"/>
    <p:sldId id="592" r:id="rId34"/>
    <p:sldId id="593" r:id="rId35"/>
    <p:sldId id="594" r:id="rId36"/>
    <p:sldId id="595" r:id="rId37"/>
    <p:sldId id="596" r:id="rId38"/>
    <p:sldId id="597" r:id="rId39"/>
    <p:sldId id="598" r:id="rId40"/>
    <p:sldId id="599" r:id="rId41"/>
    <p:sldId id="600" r:id="rId42"/>
    <p:sldId id="601" r:id="rId43"/>
    <p:sldId id="602" r:id="rId44"/>
    <p:sldId id="603" r:id="rId45"/>
    <p:sldId id="604" r:id="rId46"/>
    <p:sldId id="605" r:id="rId47"/>
    <p:sldId id="606" r:id="rId48"/>
    <p:sldId id="607" r:id="rId49"/>
    <p:sldId id="608" r:id="rId50"/>
    <p:sldId id="609" r:id="rId51"/>
    <p:sldId id="610" r:id="rId52"/>
    <p:sldId id="611" r:id="rId53"/>
    <p:sldId id="612" r:id="rId54"/>
    <p:sldId id="613" r:id="rId55"/>
    <p:sldId id="614" r:id="rId56"/>
    <p:sldId id="615" r:id="rId57"/>
    <p:sldId id="616" r:id="rId58"/>
    <p:sldId id="617" r:id="rId59"/>
    <p:sldId id="618" r:id="rId60"/>
    <p:sldId id="619" r:id="rId61"/>
    <p:sldId id="620" r:id="rId62"/>
    <p:sldId id="621" r:id="rId63"/>
    <p:sldId id="622" r:id="rId64"/>
    <p:sldId id="623" r:id="rId65"/>
    <p:sldId id="624" r:id="rId66"/>
    <p:sldId id="625" r:id="rId67"/>
    <p:sldId id="626" r:id="rId68"/>
    <p:sldId id="627" r:id="rId69"/>
    <p:sldId id="628" r:id="rId70"/>
    <p:sldId id="629" r:id="rId71"/>
    <p:sldId id="630" r:id="rId72"/>
    <p:sldId id="631" r:id="rId73"/>
    <p:sldId id="632" r:id="rId74"/>
    <p:sldId id="633" r:id="rId75"/>
    <p:sldId id="634" r:id="rId76"/>
    <p:sldId id="635" r:id="rId77"/>
    <p:sldId id="636" r:id="rId78"/>
    <p:sldId id="637" r:id="rId79"/>
    <p:sldId id="638" r:id="rId80"/>
    <p:sldId id="639" r:id="rId81"/>
    <p:sldId id="640" r:id="rId82"/>
    <p:sldId id="641" r:id="rId83"/>
    <p:sldId id="642" r:id="rId84"/>
    <p:sldId id="643" r:id="rId85"/>
    <p:sldId id="644" r:id="rId86"/>
    <p:sldId id="645" r:id="rId87"/>
    <p:sldId id="646" r:id="rId88"/>
    <p:sldId id="647" r:id="rId89"/>
    <p:sldId id="648" r:id="rId90"/>
    <p:sldId id="649" r:id="rId91"/>
    <p:sldId id="650" r:id="rId9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935">
          <p15:clr>
            <a:srgbClr val="A4A3A4"/>
          </p15:clr>
        </p15:guide>
        <p15:guide id="2"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E75E22"/>
    <a:srgbClr val="E20000"/>
    <a:srgbClr val="FFE389"/>
    <a:srgbClr val="FFEDAB"/>
    <a:srgbClr val="FC922C"/>
    <a:srgbClr val="CD242B"/>
    <a:srgbClr val="DEB203"/>
    <a:srgbClr val="5FBA0F"/>
    <a:srgbClr val="4F81BD"/>
    <a:srgbClr val="FFFF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777" autoAdjust="0"/>
    <p:restoredTop sz="95550" autoAdjust="0"/>
  </p:normalViewPr>
  <p:slideViewPr>
    <p:cSldViewPr>
      <p:cViewPr varScale="1">
        <p:scale>
          <a:sx n="90" d="100"/>
          <a:sy n="90" d="100"/>
        </p:scale>
        <p:origin x="-996" y="-108"/>
      </p:cViewPr>
      <p:guideLst>
        <p:guide orient="horz" pos="935"/>
        <p:guide pos="5759"/>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2019-3-15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 xmlns:p14="http://schemas.microsoft.com/office/powerpoint/2010/main"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 xmlns:p14="http://schemas.microsoft.com/office/powerpoint/2010/main" val="966498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a:t>
            </a:fld>
            <a:endParaRPr lang="zh-CN" altLang="en-US"/>
          </a:p>
        </p:txBody>
      </p:sp>
    </p:spTree>
    <p:extLst>
      <p:ext uri="{BB962C8B-B14F-4D97-AF65-F5344CB8AC3E}">
        <p14:creationId xmlns="" xmlns:p14="http://schemas.microsoft.com/office/powerpoint/2010/main" val="9838111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a:t>
            </a:fld>
            <a:endParaRPr lang="zh-CN" altLang="en-US"/>
          </a:p>
        </p:txBody>
      </p:sp>
    </p:spTree>
    <p:extLst>
      <p:ext uri="{BB962C8B-B14F-4D97-AF65-F5344CB8AC3E}">
        <p14:creationId xmlns="" xmlns:p14="http://schemas.microsoft.com/office/powerpoint/2010/main" val="38730761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13</a:t>
            </a:fld>
            <a:endParaRPr lang="zh-CN" altLang="en-US"/>
          </a:p>
        </p:txBody>
      </p:sp>
    </p:spTree>
    <p:extLst>
      <p:ext uri="{BB962C8B-B14F-4D97-AF65-F5344CB8AC3E}">
        <p14:creationId xmlns="" xmlns:p14="http://schemas.microsoft.com/office/powerpoint/2010/main" val="13236892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14</a:t>
            </a:fld>
            <a:endParaRPr lang="zh-CN" altLang="en-US"/>
          </a:p>
        </p:txBody>
      </p:sp>
    </p:spTree>
    <p:extLst>
      <p:ext uri="{BB962C8B-B14F-4D97-AF65-F5344CB8AC3E}">
        <p14:creationId xmlns="" xmlns:p14="http://schemas.microsoft.com/office/powerpoint/2010/main" val="15282161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15</a:t>
            </a:fld>
            <a:endParaRPr lang="zh-CN" altLang="en-US"/>
          </a:p>
        </p:txBody>
      </p:sp>
    </p:spTree>
    <p:extLst>
      <p:ext uri="{BB962C8B-B14F-4D97-AF65-F5344CB8AC3E}">
        <p14:creationId xmlns="" xmlns:p14="http://schemas.microsoft.com/office/powerpoint/2010/main" val="21018600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16</a:t>
            </a:fld>
            <a:endParaRPr lang="zh-CN" altLang="en-US"/>
          </a:p>
        </p:txBody>
      </p:sp>
    </p:spTree>
    <p:extLst>
      <p:ext uri="{BB962C8B-B14F-4D97-AF65-F5344CB8AC3E}">
        <p14:creationId xmlns="" xmlns:p14="http://schemas.microsoft.com/office/powerpoint/2010/main" val="8940096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17</a:t>
            </a:fld>
            <a:endParaRPr lang="zh-CN" altLang="en-US"/>
          </a:p>
        </p:txBody>
      </p:sp>
    </p:spTree>
    <p:extLst>
      <p:ext uri="{BB962C8B-B14F-4D97-AF65-F5344CB8AC3E}">
        <p14:creationId xmlns="" xmlns:p14="http://schemas.microsoft.com/office/powerpoint/2010/main" val="10693179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18</a:t>
            </a:fld>
            <a:endParaRPr lang="zh-CN" altLang="en-US"/>
          </a:p>
        </p:txBody>
      </p:sp>
    </p:spTree>
    <p:extLst>
      <p:ext uri="{BB962C8B-B14F-4D97-AF65-F5344CB8AC3E}">
        <p14:creationId xmlns="" xmlns:p14="http://schemas.microsoft.com/office/powerpoint/2010/main" val="7934173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19</a:t>
            </a:fld>
            <a:endParaRPr lang="zh-CN" altLang="en-US"/>
          </a:p>
        </p:txBody>
      </p:sp>
    </p:spTree>
    <p:extLst>
      <p:ext uri="{BB962C8B-B14F-4D97-AF65-F5344CB8AC3E}">
        <p14:creationId xmlns="" xmlns:p14="http://schemas.microsoft.com/office/powerpoint/2010/main" val="2277402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20</a:t>
            </a:fld>
            <a:endParaRPr lang="zh-CN" altLang="en-US"/>
          </a:p>
        </p:txBody>
      </p:sp>
    </p:spTree>
    <p:extLst>
      <p:ext uri="{BB962C8B-B14F-4D97-AF65-F5344CB8AC3E}">
        <p14:creationId xmlns="" xmlns:p14="http://schemas.microsoft.com/office/powerpoint/2010/main" val="42236154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a:t>
            </a:fld>
            <a:endParaRPr lang="zh-CN" altLang="en-US"/>
          </a:p>
        </p:txBody>
      </p:sp>
    </p:spTree>
    <p:extLst>
      <p:ext uri="{BB962C8B-B14F-4D97-AF65-F5344CB8AC3E}">
        <p14:creationId xmlns="" xmlns:p14="http://schemas.microsoft.com/office/powerpoint/2010/main" val="30628378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21</a:t>
            </a:fld>
            <a:endParaRPr lang="zh-CN" altLang="en-US"/>
          </a:p>
        </p:txBody>
      </p:sp>
    </p:spTree>
    <p:extLst>
      <p:ext uri="{BB962C8B-B14F-4D97-AF65-F5344CB8AC3E}">
        <p14:creationId xmlns="" xmlns:p14="http://schemas.microsoft.com/office/powerpoint/2010/main" val="31873573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22</a:t>
            </a:fld>
            <a:endParaRPr lang="zh-CN" altLang="en-US"/>
          </a:p>
        </p:txBody>
      </p:sp>
    </p:spTree>
    <p:extLst>
      <p:ext uri="{BB962C8B-B14F-4D97-AF65-F5344CB8AC3E}">
        <p14:creationId xmlns="" xmlns:p14="http://schemas.microsoft.com/office/powerpoint/2010/main" val="32586698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23</a:t>
            </a:fld>
            <a:endParaRPr lang="zh-CN" altLang="en-US"/>
          </a:p>
        </p:txBody>
      </p:sp>
    </p:spTree>
    <p:extLst>
      <p:ext uri="{BB962C8B-B14F-4D97-AF65-F5344CB8AC3E}">
        <p14:creationId xmlns="" xmlns:p14="http://schemas.microsoft.com/office/powerpoint/2010/main" val="21453067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24</a:t>
            </a:fld>
            <a:endParaRPr lang="zh-CN" altLang="en-US"/>
          </a:p>
        </p:txBody>
      </p:sp>
    </p:spTree>
    <p:extLst>
      <p:ext uri="{BB962C8B-B14F-4D97-AF65-F5344CB8AC3E}">
        <p14:creationId xmlns="" xmlns:p14="http://schemas.microsoft.com/office/powerpoint/2010/main" val="33195454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25</a:t>
            </a:fld>
            <a:endParaRPr lang="zh-CN" altLang="en-US"/>
          </a:p>
        </p:txBody>
      </p:sp>
    </p:spTree>
    <p:extLst>
      <p:ext uri="{BB962C8B-B14F-4D97-AF65-F5344CB8AC3E}">
        <p14:creationId xmlns="" xmlns:p14="http://schemas.microsoft.com/office/powerpoint/2010/main" val="6909865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26</a:t>
            </a:fld>
            <a:endParaRPr lang="zh-CN" altLang="en-US"/>
          </a:p>
        </p:txBody>
      </p:sp>
    </p:spTree>
    <p:extLst>
      <p:ext uri="{BB962C8B-B14F-4D97-AF65-F5344CB8AC3E}">
        <p14:creationId xmlns="" xmlns:p14="http://schemas.microsoft.com/office/powerpoint/2010/main" val="36797020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27</a:t>
            </a:fld>
            <a:endParaRPr lang="zh-CN" altLang="en-US"/>
          </a:p>
        </p:txBody>
      </p:sp>
    </p:spTree>
    <p:extLst>
      <p:ext uri="{BB962C8B-B14F-4D97-AF65-F5344CB8AC3E}">
        <p14:creationId xmlns="" xmlns:p14="http://schemas.microsoft.com/office/powerpoint/2010/main" val="2697016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28</a:t>
            </a:fld>
            <a:endParaRPr lang="zh-CN" altLang="en-US"/>
          </a:p>
        </p:txBody>
      </p:sp>
    </p:spTree>
    <p:extLst>
      <p:ext uri="{BB962C8B-B14F-4D97-AF65-F5344CB8AC3E}">
        <p14:creationId xmlns="" xmlns:p14="http://schemas.microsoft.com/office/powerpoint/2010/main" val="39730411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29</a:t>
            </a:fld>
            <a:endParaRPr lang="zh-CN" altLang="en-US"/>
          </a:p>
        </p:txBody>
      </p:sp>
    </p:spTree>
    <p:extLst>
      <p:ext uri="{BB962C8B-B14F-4D97-AF65-F5344CB8AC3E}">
        <p14:creationId xmlns="" xmlns:p14="http://schemas.microsoft.com/office/powerpoint/2010/main" val="27722987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30</a:t>
            </a:fld>
            <a:endParaRPr lang="zh-CN" altLang="en-US"/>
          </a:p>
        </p:txBody>
      </p:sp>
    </p:spTree>
    <p:extLst>
      <p:ext uri="{BB962C8B-B14F-4D97-AF65-F5344CB8AC3E}">
        <p14:creationId xmlns="" xmlns:p14="http://schemas.microsoft.com/office/powerpoint/2010/main" val="11415636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a:t>
            </a:fld>
            <a:endParaRPr lang="zh-CN" altLang="en-US"/>
          </a:p>
        </p:txBody>
      </p:sp>
    </p:spTree>
    <p:extLst>
      <p:ext uri="{BB962C8B-B14F-4D97-AF65-F5344CB8AC3E}">
        <p14:creationId xmlns="" xmlns:p14="http://schemas.microsoft.com/office/powerpoint/2010/main" val="379298760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31</a:t>
            </a:fld>
            <a:endParaRPr lang="zh-CN" altLang="en-US"/>
          </a:p>
        </p:txBody>
      </p:sp>
    </p:spTree>
    <p:extLst>
      <p:ext uri="{BB962C8B-B14F-4D97-AF65-F5344CB8AC3E}">
        <p14:creationId xmlns="" xmlns:p14="http://schemas.microsoft.com/office/powerpoint/2010/main" val="38647863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32</a:t>
            </a:fld>
            <a:endParaRPr lang="zh-CN" altLang="en-US"/>
          </a:p>
        </p:txBody>
      </p:sp>
    </p:spTree>
    <p:extLst>
      <p:ext uri="{BB962C8B-B14F-4D97-AF65-F5344CB8AC3E}">
        <p14:creationId xmlns="" xmlns:p14="http://schemas.microsoft.com/office/powerpoint/2010/main" val="77632555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33</a:t>
            </a:fld>
            <a:endParaRPr lang="zh-CN" altLang="en-US"/>
          </a:p>
        </p:txBody>
      </p:sp>
    </p:spTree>
    <p:extLst>
      <p:ext uri="{BB962C8B-B14F-4D97-AF65-F5344CB8AC3E}">
        <p14:creationId xmlns="" xmlns:p14="http://schemas.microsoft.com/office/powerpoint/2010/main" val="75127919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34</a:t>
            </a:fld>
            <a:endParaRPr lang="zh-CN" altLang="en-US"/>
          </a:p>
        </p:txBody>
      </p:sp>
    </p:spTree>
    <p:extLst>
      <p:ext uri="{BB962C8B-B14F-4D97-AF65-F5344CB8AC3E}">
        <p14:creationId xmlns="" xmlns:p14="http://schemas.microsoft.com/office/powerpoint/2010/main" val="234226432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35</a:t>
            </a:fld>
            <a:endParaRPr lang="zh-CN" altLang="en-US"/>
          </a:p>
        </p:txBody>
      </p:sp>
    </p:spTree>
    <p:extLst>
      <p:ext uri="{BB962C8B-B14F-4D97-AF65-F5344CB8AC3E}">
        <p14:creationId xmlns="" xmlns:p14="http://schemas.microsoft.com/office/powerpoint/2010/main" val="28573431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36</a:t>
            </a:fld>
            <a:endParaRPr lang="zh-CN" altLang="en-US"/>
          </a:p>
        </p:txBody>
      </p:sp>
    </p:spTree>
    <p:extLst>
      <p:ext uri="{BB962C8B-B14F-4D97-AF65-F5344CB8AC3E}">
        <p14:creationId xmlns="" xmlns:p14="http://schemas.microsoft.com/office/powerpoint/2010/main" val="82819918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37</a:t>
            </a:fld>
            <a:endParaRPr lang="zh-CN" altLang="en-US"/>
          </a:p>
        </p:txBody>
      </p:sp>
    </p:spTree>
    <p:extLst>
      <p:ext uri="{BB962C8B-B14F-4D97-AF65-F5344CB8AC3E}">
        <p14:creationId xmlns="" xmlns:p14="http://schemas.microsoft.com/office/powerpoint/2010/main" val="258837165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38</a:t>
            </a:fld>
            <a:endParaRPr lang="zh-CN" altLang="en-US"/>
          </a:p>
        </p:txBody>
      </p:sp>
    </p:spTree>
    <p:extLst>
      <p:ext uri="{BB962C8B-B14F-4D97-AF65-F5344CB8AC3E}">
        <p14:creationId xmlns="" xmlns:p14="http://schemas.microsoft.com/office/powerpoint/2010/main" val="35468751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39</a:t>
            </a:fld>
            <a:endParaRPr lang="zh-CN" altLang="en-US"/>
          </a:p>
        </p:txBody>
      </p:sp>
    </p:spTree>
    <p:extLst>
      <p:ext uri="{BB962C8B-B14F-4D97-AF65-F5344CB8AC3E}">
        <p14:creationId xmlns="" xmlns:p14="http://schemas.microsoft.com/office/powerpoint/2010/main" val="81233251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40</a:t>
            </a:fld>
            <a:endParaRPr lang="zh-CN" altLang="en-US"/>
          </a:p>
        </p:txBody>
      </p:sp>
    </p:spTree>
    <p:extLst>
      <p:ext uri="{BB962C8B-B14F-4D97-AF65-F5344CB8AC3E}">
        <p14:creationId xmlns="" xmlns:p14="http://schemas.microsoft.com/office/powerpoint/2010/main" val="15517694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a:t>
            </a:fld>
            <a:endParaRPr lang="zh-CN" altLang="en-US"/>
          </a:p>
        </p:txBody>
      </p:sp>
    </p:spTree>
    <p:extLst>
      <p:ext uri="{BB962C8B-B14F-4D97-AF65-F5344CB8AC3E}">
        <p14:creationId xmlns="" xmlns:p14="http://schemas.microsoft.com/office/powerpoint/2010/main" val="185450121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41</a:t>
            </a:fld>
            <a:endParaRPr lang="zh-CN" altLang="en-US"/>
          </a:p>
        </p:txBody>
      </p:sp>
    </p:spTree>
    <p:extLst>
      <p:ext uri="{BB962C8B-B14F-4D97-AF65-F5344CB8AC3E}">
        <p14:creationId xmlns="" xmlns:p14="http://schemas.microsoft.com/office/powerpoint/2010/main" val="96649807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42</a:t>
            </a:fld>
            <a:endParaRPr lang="zh-CN" altLang="en-US"/>
          </a:p>
        </p:txBody>
      </p:sp>
    </p:spTree>
    <p:extLst>
      <p:ext uri="{BB962C8B-B14F-4D97-AF65-F5344CB8AC3E}">
        <p14:creationId xmlns="" xmlns:p14="http://schemas.microsoft.com/office/powerpoint/2010/main" val="104050521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43</a:t>
            </a:fld>
            <a:endParaRPr lang="zh-CN" altLang="en-US"/>
          </a:p>
        </p:txBody>
      </p:sp>
    </p:spTree>
    <p:extLst>
      <p:ext uri="{BB962C8B-B14F-4D97-AF65-F5344CB8AC3E}">
        <p14:creationId xmlns="" xmlns:p14="http://schemas.microsoft.com/office/powerpoint/2010/main" val="218441927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44</a:t>
            </a:fld>
            <a:endParaRPr lang="zh-CN" altLang="en-US"/>
          </a:p>
        </p:txBody>
      </p:sp>
    </p:spTree>
    <p:extLst>
      <p:ext uri="{BB962C8B-B14F-4D97-AF65-F5344CB8AC3E}">
        <p14:creationId xmlns="" xmlns:p14="http://schemas.microsoft.com/office/powerpoint/2010/main" val="128404003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45</a:t>
            </a:fld>
            <a:endParaRPr lang="zh-CN" altLang="en-US"/>
          </a:p>
        </p:txBody>
      </p:sp>
    </p:spTree>
    <p:extLst>
      <p:ext uri="{BB962C8B-B14F-4D97-AF65-F5344CB8AC3E}">
        <p14:creationId xmlns="" xmlns:p14="http://schemas.microsoft.com/office/powerpoint/2010/main" val="126258418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46</a:t>
            </a:fld>
            <a:endParaRPr lang="zh-CN" altLang="en-US"/>
          </a:p>
        </p:txBody>
      </p:sp>
    </p:spTree>
    <p:extLst>
      <p:ext uri="{BB962C8B-B14F-4D97-AF65-F5344CB8AC3E}">
        <p14:creationId xmlns="" xmlns:p14="http://schemas.microsoft.com/office/powerpoint/2010/main" val="14356663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47</a:t>
            </a:fld>
            <a:endParaRPr lang="zh-CN" altLang="en-US"/>
          </a:p>
        </p:txBody>
      </p:sp>
    </p:spTree>
    <p:extLst>
      <p:ext uri="{BB962C8B-B14F-4D97-AF65-F5344CB8AC3E}">
        <p14:creationId xmlns="" xmlns:p14="http://schemas.microsoft.com/office/powerpoint/2010/main" val="332606067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48</a:t>
            </a:fld>
            <a:endParaRPr lang="zh-CN" altLang="en-US"/>
          </a:p>
        </p:txBody>
      </p:sp>
    </p:spTree>
    <p:extLst>
      <p:ext uri="{BB962C8B-B14F-4D97-AF65-F5344CB8AC3E}">
        <p14:creationId xmlns="" xmlns:p14="http://schemas.microsoft.com/office/powerpoint/2010/main" val="345861647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49</a:t>
            </a:fld>
            <a:endParaRPr lang="zh-CN" altLang="en-US"/>
          </a:p>
        </p:txBody>
      </p:sp>
    </p:spTree>
    <p:extLst>
      <p:ext uri="{BB962C8B-B14F-4D97-AF65-F5344CB8AC3E}">
        <p14:creationId xmlns="" xmlns:p14="http://schemas.microsoft.com/office/powerpoint/2010/main" val="307688968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50</a:t>
            </a:fld>
            <a:endParaRPr lang="zh-CN" altLang="en-US"/>
          </a:p>
        </p:txBody>
      </p:sp>
    </p:spTree>
    <p:extLst>
      <p:ext uri="{BB962C8B-B14F-4D97-AF65-F5344CB8AC3E}">
        <p14:creationId xmlns="" xmlns:p14="http://schemas.microsoft.com/office/powerpoint/2010/main" val="17530349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a:t>
            </a:fld>
            <a:endParaRPr lang="zh-CN" altLang="en-US"/>
          </a:p>
        </p:txBody>
      </p:sp>
    </p:spTree>
    <p:extLst>
      <p:ext uri="{BB962C8B-B14F-4D97-AF65-F5344CB8AC3E}">
        <p14:creationId xmlns="" xmlns:p14="http://schemas.microsoft.com/office/powerpoint/2010/main" val="200119389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51</a:t>
            </a:fld>
            <a:endParaRPr lang="zh-CN" altLang="en-US"/>
          </a:p>
        </p:txBody>
      </p:sp>
    </p:spTree>
    <p:extLst>
      <p:ext uri="{BB962C8B-B14F-4D97-AF65-F5344CB8AC3E}">
        <p14:creationId xmlns="" xmlns:p14="http://schemas.microsoft.com/office/powerpoint/2010/main" val="129479389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52</a:t>
            </a:fld>
            <a:endParaRPr lang="zh-CN" altLang="en-US"/>
          </a:p>
        </p:txBody>
      </p:sp>
    </p:spTree>
    <p:extLst>
      <p:ext uri="{BB962C8B-B14F-4D97-AF65-F5344CB8AC3E}">
        <p14:creationId xmlns="" xmlns:p14="http://schemas.microsoft.com/office/powerpoint/2010/main" val="313189322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53</a:t>
            </a:fld>
            <a:endParaRPr lang="zh-CN" altLang="en-US"/>
          </a:p>
        </p:txBody>
      </p:sp>
    </p:spTree>
    <p:extLst>
      <p:ext uri="{BB962C8B-B14F-4D97-AF65-F5344CB8AC3E}">
        <p14:creationId xmlns="" xmlns:p14="http://schemas.microsoft.com/office/powerpoint/2010/main" val="418438512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54</a:t>
            </a:fld>
            <a:endParaRPr lang="zh-CN" altLang="en-US"/>
          </a:p>
        </p:txBody>
      </p:sp>
    </p:spTree>
    <p:extLst>
      <p:ext uri="{BB962C8B-B14F-4D97-AF65-F5344CB8AC3E}">
        <p14:creationId xmlns="" xmlns:p14="http://schemas.microsoft.com/office/powerpoint/2010/main" val="68987981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55</a:t>
            </a:fld>
            <a:endParaRPr lang="zh-CN" altLang="en-US"/>
          </a:p>
        </p:txBody>
      </p:sp>
    </p:spTree>
    <p:extLst>
      <p:ext uri="{BB962C8B-B14F-4D97-AF65-F5344CB8AC3E}">
        <p14:creationId xmlns="" xmlns:p14="http://schemas.microsoft.com/office/powerpoint/2010/main" val="276874074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56</a:t>
            </a:fld>
            <a:endParaRPr lang="zh-CN" altLang="en-US"/>
          </a:p>
        </p:txBody>
      </p:sp>
    </p:spTree>
    <p:extLst>
      <p:ext uri="{BB962C8B-B14F-4D97-AF65-F5344CB8AC3E}">
        <p14:creationId xmlns="" xmlns:p14="http://schemas.microsoft.com/office/powerpoint/2010/main" val="345582451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57</a:t>
            </a:fld>
            <a:endParaRPr lang="zh-CN" altLang="en-US"/>
          </a:p>
        </p:txBody>
      </p:sp>
    </p:spTree>
    <p:extLst>
      <p:ext uri="{BB962C8B-B14F-4D97-AF65-F5344CB8AC3E}">
        <p14:creationId xmlns="" xmlns:p14="http://schemas.microsoft.com/office/powerpoint/2010/main" val="231171237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58</a:t>
            </a:fld>
            <a:endParaRPr lang="zh-CN" altLang="en-US"/>
          </a:p>
        </p:txBody>
      </p:sp>
    </p:spTree>
    <p:extLst>
      <p:ext uri="{BB962C8B-B14F-4D97-AF65-F5344CB8AC3E}">
        <p14:creationId xmlns="" xmlns:p14="http://schemas.microsoft.com/office/powerpoint/2010/main" val="66983208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59</a:t>
            </a:fld>
            <a:endParaRPr lang="zh-CN" altLang="en-US"/>
          </a:p>
        </p:txBody>
      </p:sp>
    </p:spTree>
    <p:extLst>
      <p:ext uri="{BB962C8B-B14F-4D97-AF65-F5344CB8AC3E}">
        <p14:creationId xmlns="" xmlns:p14="http://schemas.microsoft.com/office/powerpoint/2010/main" val="222818814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60</a:t>
            </a:fld>
            <a:endParaRPr lang="zh-CN" altLang="en-US"/>
          </a:p>
        </p:txBody>
      </p:sp>
    </p:spTree>
    <p:extLst>
      <p:ext uri="{BB962C8B-B14F-4D97-AF65-F5344CB8AC3E}">
        <p14:creationId xmlns="" xmlns:p14="http://schemas.microsoft.com/office/powerpoint/2010/main" val="11187060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a:t>
            </a:fld>
            <a:endParaRPr lang="zh-CN" altLang="en-US"/>
          </a:p>
        </p:txBody>
      </p:sp>
    </p:spTree>
    <p:extLst>
      <p:ext uri="{BB962C8B-B14F-4D97-AF65-F5344CB8AC3E}">
        <p14:creationId xmlns="" xmlns:p14="http://schemas.microsoft.com/office/powerpoint/2010/main" val="215224621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61</a:t>
            </a:fld>
            <a:endParaRPr lang="zh-CN" altLang="en-US"/>
          </a:p>
        </p:txBody>
      </p:sp>
    </p:spTree>
    <p:extLst>
      <p:ext uri="{BB962C8B-B14F-4D97-AF65-F5344CB8AC3E}">
        <p14:creationId xmlns="" xmlns:p14="http://schemas.microsoft.com/office/powerpoint/2010/main" val="63917802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62</a:t>
            </a:fld>
            <a:endParaRPr lang="zh-CN" altLang="en-US"/>
          </a:p>
        </p:txBody>
      </p:sp>
    </p:spTree>
    <p:extLst>
      <p:ext uri="{BB962C8B-B14F-4D97-AF65-F5344CB8AC3E}">
        <p14:creationId xmlns="" xmlns:p14="http://schemas.microsoft.com/office/powerpoint/2010/main" val="416053489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63</a:t>
            </a:fld>
            <a:endParaRPr lang="zh-CN" altLang="en-US"/>
          </a:p>
        </p:txBody>
      </p:sp>
    </p:spTree>
    <p:extLst>
      <p:ext uri="{BB962C8B-B14F-4D97-AF65-F5344CB8AC3E}">
        <p14:creationId xmlns="" xmlns:p14="http://schemas.microsoft.com/office/powerpoint/2010/main" val="16072668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64</a:t>
            </a:fld>
            <a:endParaRPr lang="zh-CN" altLang="en-US"/>
          </a:p>
        </p:txBody>
      </p:sp>
    </p:spTree>
    <p:extLst>
      <p:ext uri="{BB962C8B-B14F-4D97-AF65-F5344CB8AC3E}">
        <p14:creationId xmlns="" xmlns:p14="http://schemas.microsoft.com/office/powerpoint/2010/main" val="50392913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65</a:t>
            </a:fld>
            <a:endParaRPr lang="zh-CN" altLang="en-US"/>
          </a:p>
        </p:txBody>
      </p:sp>
    </p:spTree>
    <p:extLst>
      <p:ext uri="{BB962C8B-B14F-4D97-AF65-F5344CB8AC3E}">
        <p14:creationId xmlns="" xmlns:p14="http://schemas.microsoft.com/office/powerpoint/2010/main" val="125721290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66</a:t>
            </a:fld>
            <a:endParaRPr lang="zh-CN" altLang="en-US"/>
          </a:p>
        </p:txBody>
      </p:sp>
    </p:spTree>
    <p:extLst>
      <p:ext uri="{BB962C8B-B14F-4D97-AF65-F5344CB8AC3E}">
        <p14:creationId xmlns="" xmlns:p14="http://schemas.microsoft.com/office/powerpoint/2010/main" val="48504746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67</a:t>
            </a:fld>
            <a:endParaRPr lang="zh-CN" altLang="en-US"/>
          </a:p>
        </p:txBody>
      </p:sp>
    </p:spTree>
    <p:extLst>
      <p:ext uri="{BB962C8B-B14F-4D97-AF65-F5344CB8AC3E}">
        <p14:creationId xmlns="" xmlns:p14="http://schemas.microsoft.com/office/powerpoint/2010/main" val="426698628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68</a:t>
            </a:fld>
            <a:endParaRPr lang="zh-CN" altLang="en-US"/>
          </a:p>
        </p:txBody>
      </p:sp>
    </p:spTree>
    <p:extLst>
      <p:ext uri="{BB962C8B-B14F-4D97-AF65-F5344CB8AC3E}">
        <p14:creationId xmlns="" xmlns:p14="http://schemas.microsoft.com/office/powerpoint/2010/main" val="100894798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69</a:t>
            </a:fld>
            <a:endParaRPr lang="zh-CN" altLang="en-US"/>
          </a:p>
        </p:txBody>
      </p:sp>
    </p:spTree>
    <p:extLst>
      <p:ext uri="{BB962C8B-B14F-4D97-AF65-F5344CB8AC3E}">
        <p14:creationId xmlns="" xmlns:p14="http://schemas.microsoft.com/office/powerpoint/2010/main" val="188885962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70</a:t>
            </a:fld>
            <a:endParaRPr lang="zh-CN" altLang="en-US"/>
          </a:p>
        </p:txBody>
      </p:sp>
    </p:spTree>
    <p:extLst>
      <p:ext uri="{BB962C8B-B14F-4D97-AF65-F5344CB8AC3E}">
        <p14:creationId xmlns="" xmlns:p14="http://schemas.microsoft.com/office/powerpoint/2010/main" val="8035880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a:t>
            </a:fld>
            <a:endParaRPr lang="zh-CN" altLang="en-US"/>
          </a:p>
        </p:txBody>
      </p:sp>
    </p:spTree>
    <p:extLst>
      <p:ext uri="{BB962C8B-B14F-4D97-AF65-F5344CB8AC3E}">
        <p14:creationId xmlns="" xmlns:p14="http://schemas.microsoft.com/office/powerpoint/2010/main" val="346871026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71</a:t>
            </a:fld>
            <a:endParaRPr lang="zh-CN" altLang="en-US"/>
          </a:p>
        </p:txBody>
      </p:sp>
    </p:spTree>
    <p:extLst>
      <p:ext uri="{BB962C8B-B14F-4D97-AF65-F5344CB8AC3E}">
        <p14:creationId xmlns="" xmlns:p14="http://schemas.microsoft.com/office/powerpoint/2010/main" val="115084726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72</a:t>
            </a:fld>
            <a:endParaRPr lang="zh-CN" altLang="en-US"/>
          </a:p>
        </p:txBody>
      </p:sp>
    </p:spTree>
    <p:extLst>
      <p:ext uri="{BB962C8B-B14F-4D97-AF65-F5344CB8AC3E}">
        <p14:creationId xmlns="" xmlns:p14="http://schemas.microsoft.com/office/powerpoint/2010/main" val="132971775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73</a:t>
            </a:fld>
            <a:endParaRPr lang="zh-CN" altLang="en-US"/>
          </a:p>
        </p:txBody>
      </p:sp>
    </p:spTree>
    <p:extLst>
      <p:ext uri="{BB962C8B-B14F-4D97-AF65-F5344CB8AC3E}">
        <p14:creationId xmlns="" xmlns:p14="http://schemas.microsoft.com/office/powerpoint/2010/main" val="259380468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74</a:t>
            </a:fld>
            <a:endParaRPr lang="zh-CN" altLang="en-US"/>
          </a:p>
        </p:txBody>
      </p:sp>
    </p:spTree>
    <p:extLst>
      <p:ext uri="{BB962C8B-B14F-4D97-AF65-F5344CB8AC3E}">
        <p14:creationId xmlns="" xmlns:p14="http://schemas.microsoft.com/office/powerpoint/2010/main" val="59217861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75</a:t>
            </a:fld>
            <a:endParaRPr lang="zh-CN" altLang="en-US"/>
          </a:p>
        </p:txBody>
      </p:sp>
    </p:spTree>
    <p:extLst>
      <p:ext uri="{BB962C8B-B14F-4D97-AF65-F5344CB8AC3E}">
        <p14:creationId xmlns="" xmlns:p14="http://schemas.microsoft.com/office/powerpoint/2010/main" val="300769076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76</a:t>
            </a:fld>
            <a:endParaRPr lang="zh-CN" altLang="en-US"/>
          </a:p>
        </p:txBody>
      </p:sp>
    </p:spTree>
    <p:extLst>
      <p:ext uri="{BB962C8B-B14F-4D97-AF65-F5344CB8AC3E}">
        <p14:creationId xmlns="" xmlns:p14="http://schemas.microsoft.com/office/powerpoint/2010/main" val="12956571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77</a:t>
            </a:fld>
            <a:endParaRPr lang="zh-CN" altLang="en-US"/>
          </a:p>
        </p:txBody>
      </p:sp>
    </p:spTree>
    <p:extLst>
      <p:ext uri="{BB962C8B-B14F-4D97-AF65-F5344CB8AC3E}">
        <p14:creationId xmlns="" xmlns:p14="http://schemas.microsoft.com/office/powerpoint/2010/main" val="76998046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78</a:t>
            </a:fld>
            <a:endParaRPr lang="zh-CN" altLang="en-US"/>
          </a:p>
        </p:txBody>
      </p:sp>
    </p:spTree>
    <p:extLst>
      <p:ext uri="{BB962C8B-B14F-4D97-AF65-F5344CB8AC3E}">
        <p14:creationId xmlns="" xmlns:p14="http://schemas.microsoft.com/office/powerpoint/2010/main" val="20266927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79</a:t>
            </a:fld>
            <a:endParaRPr lang="zh-CN" altLang="en-US"/>
          </a:p>
        </p:txBody>
      </p:sp>
    </p:spTree>
    <p:extLst>
      <p:ext uri="{BB962C8B-B14F-4D97-AF65-F5344CB8AC3E}">
        <p14:creationId xmlns="" xmlns:p14="http://schemas.microsoft.com/office/powerpoint/2010/main" val="12425768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80</a:t>
            </a:fld>
            <a:endParaRPr lang="zh-CN" altLang="en-US"/>
          </a:p>
        </p:txBody>
      </p:sp>
    </p:spTree>
    <p:extLst>
      <p:ext uri="{BB962C8B-B14F-4D97-AF65-F5344CB8AC3E}">
        <p14:creationId xmlns="" xmlns:p14="http://schemas.microsoft.com/office/powerpoint/2010/main" val="2397471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a:t>
            </a:fld>
            <a:endParaRPr lang="zh-CN" altLang="en-US"/>
          </a:p>
        </p:txBody>
      </p:sp>
    </p:spTree>
    <p:extLst>
      <p:ext uri="{BB962C8B-B14F-4D97-AF65-F5344CB8AC3E}">
        <p14:creationId xmlns="" xmlns:p14="http://schemas.microsoft.com/office/powerpoint/2010/main" val="375329662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81</a:t>
            </a:fld>
            <a:endParaRPr lang="zh-CN" altLang="en-US"/>
          </a:p>
        </p:txBody>
      </p:sp>
    </p:spTree>
    <p:extLst>
      <p:ext uri="{BB962C8B-B14F-4D97-AF65-F5344CB8AC3E}">
        <p14:creationId xmlns="" xmlns:p14="http://schemas.microsoft.com/office/powerpoint/2010/main" val="86844346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82</a:t>
            </a:fld>
            <a:endParaRPr lang="zh-CN" altLang="en-US"/>
          </a:p>
        </p:txBody>
      </p:sp>
    </p:spTree>
    <p:extLst>
      <p:ext uri="{BB962C8B-B14F-4D97-AF65-F5344CB8AC3E}">
        <p14:creationId xmlns="" xmlns:p14="http://schemas.microsoft.com/office/powerpoint/2010/main" val="188502616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83</a:t>
            </a:fld>
            <a:endParaRPr lang="zh-CN" altLang="en-US"/>
          </a:p>
        </p:txBody>
      </p:sp>
    </p:spTree>
    <p:extLst>
      <p:ext uri="{BB962C8B-B14F-4D97-AF65-F5344CB8AC3E}">
        <p14:creationId xmlns="" xmlns:p14="http://schemas.microsoft.com/office/powerpoint/2010/main" val="406635975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84</a:t>
            </a:fld>
            <a:endParaRPr lang="zh-CN" altLang="en-US"/>
          </a:p>
        </p:txBody>
      </p:sp>
    </p:spTree>
    <p:extLst>
      <p:ext uri="{BB962C8B-B14F-4D97-AF65-F5344CB8AC3E}">
        <p14:creationId xmlns="" xmlns:p14="http://schemas.microsoft.com/office/powerpoint/2010/main" val="115787614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85</a:t>
            </a:fld>
            <a:endParaRPr lang="zh-CN" altLang="en-US"/>
          </a:p>
        </p:txBody>
      </p:sp>
    </p:spTree>
    <p:extLst>
      <p:ext uri="{BB962C8B-B14F-4D97-AF65-F5344CB8AC3E}">
        <p14:creationId xmlns="" xmlns:p14="http://schemas.microsoft.com/office/powerpoint/2010/main" val="1850222796"/>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86</a:t>
            </a:fld>
            <a:endParaRPr lang="zh-CN" altLang="en-US"/>
          </a:p>
        </p:txBody>
      </p:sp>
    </p:spTree>
    <p:extLst>
      <p:ext uri="{BB962C8B-B14F-4D97-AF65-F5344CB8AC3E}">
        <p14:creationId xmlns="" xmlns:p14="http://schemas.microsoft.com/office/powerpoint/2010/main" val="181815679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87</a:t>
            </a:fld>
            <a:endParaRPr lang="zh-CN" altLang="en-US"/>
          </a:p>
        </p:txBody>
      </p:sp>
    </p:spTree>
    <p:extLst>
      <p:ext uri="{BB962C8B-B14F-4D97-AF65-F5344CB8AC3E}">
        <p14:creationId xmlns="" xmlns:p14="http://schemas.microsoft.com/office/powerpoint/2010/main" val="188318274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88</a:t>
            </a:fld>
            <a:endParaRPr lang="zh-CN" altLang="en-US"/>
          </a:p>
        </p:txBody>
      </p:sp>
    </p:spTree>
    <p:extLst>
      <p:ext uri="{BB962C8B-B14F-4D97-AF65-F5344CB8AC3E}">
        <p14:creationId xmlns="" xmlns:p14="http://schemas.microsoft.com/office/powerpoint/2010/main" val="313684372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89</a:t>
            </a:fld>
            <a:endParaRPr lang="zh-CN" altLang="en-US"/>
          </a:p>
        </p:txBody>
      </p:sp>
    </p:spTree>
    <p:extLst>
      <p:ext uri="{BB962C8B-B14F-4D97-AF65-F5344CB8AC3E}">
        <p14:creationId xmlns="" xmlns:p14="http://schemas.microsoft.com/office/powerpoint/2010/main" val="42459238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90</a:t>
            </a:fld>
            <a:endParaRPr lang="zh-CN" altLang="en-US"/>
          </a:p>
        </p:txBody>
      </p:sp>
    </p:spTree>
    <p:extLst>
      <p:ext uri="{BB962C8B-B14F-4D97-AF65-F5344CB8AC3E}">
        <p14:creationId xmlns="" xmlns:p14="http://schemas.microsoft.com/office/powerpoint/2010/main" val="17436752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a:t>
            </a:fld>
            <a:endParaRPr lang="zh-CN" altLang="en-US"/>
          </a:p>
        </p:txBody>
      </p:sp>
    </p:spTree>
    <p:extLst>
      <p:ext uri="{BB962C8B-B14F-4D97-AF65-F5344CB8AC3E}">
        <p14:creationId xmlns="" xmlns:p14="http://schemas.microsoft.com/office/powerpoint/2010/main" val="59356225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91</a:t>
            </a:fld>
            <a:endParaRPr lang="zh-CN" altLang="en-US"/>
          </a:p>
        </p:txBody>
      </p:sp>
    </p:spTree>
    <p:extLst>
      <p:ext uri="{BB962C8B-B14F-4D97-AF65-F5344CB8AC3E}">
        <p14:creationId xmlns="" xmlns:p14="http://schemas.microsoft.com/office/powerpoint/2010/main" val="8209000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7" name="Date Placeholder 6"/>
          <p:cNvSpPr>
            <a:spLocks noGrp="1"/>
          </p:cNvSpPr>
          <p:nvPr>
            <p:ph type="dt" sz="half" idx="10"/>
          </p:nvPr>
        </p:nvSpPr>
        <p:spPr/>
        <p:txBody>
          <a:bodyPr/>
          <a:lstStyle/>
          <a:p>
            <a:fld id="{216C5678-EE20-4FA5-88E2-6E0BD67A2E26}" type="datetime1">
              <a:rPr lang="en-US" smtClean="0"/>
              <a:pPr/>
              <a:t>3/15/2019</a:t>
            </a:fld>
            <a:endParaRPr lang="en-US" dirty="0"/>
          </a:p>
        </p:txBody>
      </p:sp>
      <p:sp>
        <p:nvSpPr>
          <p:cNvPr id="8" name="Slide Number Placeholder 7"/>
          <p:cNvSpPr>
            <a:spLocks noGrp="1"/>
          </p:cNvSpPr>
          <p:nvPr>
            <p:ph type="sldNum" sz="quarter" idx="11"/>
          </p:nvPr>
        </p:nvSpPr>
        <p:spPr/>
        <p:txBody>
          <a:bodyPr/>
          <a:lstStyle/>
          <a:p>
            <a:fld id="{BA9B540C-44DA-4F69-89C9-7C84606640D3}" type="slidenum">
              <a:rPr lang="en-US" smtClean="0"/>
              <a:pPr/>
              <a:t>‹#›</a:t>
            </a:fld>
            <a:endParaRPr lang="en-US" dirty="0"/>
          </a:p>
        </p:txBody>
      </p:sp>
      <p:sp>
        <p:nvSpPr>
          <p:cNvPr id="9" name="Footer Placeholder 8"/>
          <p:cNvSpPr>
            <a:spLocks noGrp="1"/>
          </p:cNvSpPr>
          <p:nvPr>
            <p:ph type="ftr" sz="quarter" idx="12"/>
          </p:nvPr>
        </p:nvSpPr>
        <p:spPr/>
        <p:txBody>
          <a:bodyPr/>
          <a:lstStyle/>
          <a:p>
            <a:r>
              <a:rPr lang="en-US" smtClean="0"/>
              <a:t>Footer Text</a:t>
            </a:r>
            <a:endParaRPr lang="en-US" dirty="0"/>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EA051B39-B140-43FE-96DB-472A2B59CE7C}" type="datetime1">
              <a:rPr lang="en-US" smtClean="0"/>
              <a:pPr/>
              <a:t>3/15/2019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DA600BB2-27C5-458B-ABCE-839C88CF47CE}" type="datetime1">
              <a:rPr lang="en-US" smtClean="0"/>
              <a:pPr/>
              <a:t>3/15/2019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2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 xmlns:p14="http://schemas.microsoft.com/office/powerpoint/2010/main" val="1130062492"/>
      </p:ext>
    </p:extLst>
  </p:cSld>
  <p:clrMapOvr>
    <a:masterClrMapping/>
  </p:clrMapOvr>
  <p:transition spd="slow">
    <p:push/>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4031641" y="538157"/>
            <a:ext cx="144555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核心考点分层突破</a:t>
            </a:r>
            <a:endParaRPr lang="zh-CN" altLang="en-US" sz="11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4235822" y="864432"/>
            <a:ext cx="1043726"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 xmlns:p14="http://schemas.microsoft.com/office/powerpoint/2010/main" val="190661439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1_命题调研">
    <p:spTree>
      <p:nvGrpSpPr>
        <p:cNvPr id="1" name=""/>
        <p:cNvGrpSpPr/>
        <p:nvPr/>
      </p:nvGrpSpPr>
      <p:grpSpPr>
        <a:xfrm>
          <a:off x="0" y="0"/>
          <a:ext cx="0" cy="0"/>
          <a:chOff x="0" y="0"/>
          <a:chExt cx="0" cy="0"/>
        </a:xfrm>
      </p:grpSpPr>
      <p:sp>
        <p:nvSpPr>
          <p:cNvPr id="7" name="同侧圆角矩形 6"/>
          <p:cNvSpPr/>
          <p:nvPr userDrawn="1"/>
        </p:nvSpPr>
        <p:spPr>
          <a:xfrm>
            <a:off x="5524809" y="538157"/>
            <a:ext cx="1433729"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体系构建</a:t>
            </a:r>
            <a:r>
              <a:rPr lang="en-US" altLang="zh-CN" sz="1100" dirty="0" smtClean="0">
                <a:solidFill>
                  <a:srgbClr val="C00000"/>
                </a:solidFill>
                <a:latin typeface="微软雅黑" panose="020B0503020204020204" pitchFamily="34" charset="-122"/>
                <a:ea typeface="微软雅黑" panose="020B0503020204020204" pitchFamily="34" charset="-122"/>
              </a:rPr>
              <a:t>·</a:t>
            </a:r>
            <a:r>
              <a:rPr lang="zh-CN" altLang="en-US" sz="1100" dirty="0" smtClean="0">
                <a:solidFill>
                  <a:srgbClr val="C00000"/>
                </a:solidFill>
                <a:latin typeface="微软雅黑" panose="020B0503020204020204" pitchFamily="34" charset="-122"/>
                <a:ea typeface="微软雅黑" panose="020B0503020204020204" pitchFamily="34" charset="-122"/>
              </a:rPr>
              <a:t>随堂演练</a:t>
            </a:r>
          </a:p>
        </p:txBody>
      </p:sp>
      <p:cxnSp>
        <p:nvCxnSpPr>
          <p:cNvPr id="8" name="直接连接符 7"/>
          <p:cNvCxnSpPr/>
          <p:nvPr userDrawn="1"/>
        </p:nvCxnSpPr>
        <p:spPr>
          <a:xfrm>
            <a:off x="5738301" y="874706"/>
            <a:ext cx="99918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 xmlns:p14="http://schemas.microsoft.com/office/powerpoint/2010/main" val="2391484586"/>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2">
            <a:extLst>
              <a:ext uri="{28A0092B-C50C-407E-A947-70E740481C1C}">
                <a14:useLocalDpi xmlns="" xmlns:a14="http://schemas.microsoft.com/office/drawing/2010/main" val="0"/>
              </a:ext>
            </a:extLst>
          </a:blip>
          <a:stretch>
            <a:fillRect/>
          </a:stretch>
        </p:blipFill>
        <p:spPr>
          <a:xfrm>
            <a:off x="2477425" y="2994177"/>
            <a:ext cx="737932" cy="725633"/>
          </a:xfrm>
          <a:prstGeom prst="rect">
            <a:avLst/>
          </a:prstGeom>
        </p:spPr>
      </p:pic>
    </p:spTree>
    <p:extLst>
      <p:ext uri="{BB962C8B-B14F-4D97-AF65-F5344CB8AC3E}">
        <p14:creationId xmlns="" xmlns:p14="http://schemas.microsoft.com/office/powerpoint/2010/main" val="3092295814"/>
      </p:ext>
    </p:extLst>
  </p:cSld>
  <p:clrMapOvr>
    <a:masterClrMapping/>
  </p:clrMapOvr>
  <p:transition spd="slow">
    <p:push/>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 xmlns:p14="http://schemas.microsoft.com/office/powerpoint/2010/main" val="2391484586"/>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 xmlns:p14="http://schemas.microsoft.com/office/powerpoint/2010/main" val="2391484586"/>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 xmlns:p14="http://schemas.microsoft.com/office/powerpoint/2010/main" val="2391484586"/>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 xmlns:p14="http://schemas.microsoft.com/office/powerpoint/2010/main" val="177576543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4" name="Date Placeholder 3"/>
          <p:cNvSpPr>
            <a:spLocks noGrp="1"/>
          </p:cNvSpPr>
          <p:nvPr>
            <p:ph type="dt" sz="half" idx="10"/>
          </p:nvPr>
        </p:nvSpPr>
        <p:spPr/>
        <p:txBody>
          <a:bodyPr/>
          <a:lstStyle/>
          <a:p>
            <a:fld id="{B11D738E-8962-435F-8C43-147B8DD7E819}" type="datetime1">
              <a:rPr lang="en-US" smtClean="0"/>
              <a:pPr/>
              <a:t>3/15/2019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 xmlns:p14="http://schemas.microsoft.com/office/powerpoint/2010/main" val="1737820126"/>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 xmlns:p14="http://schemas.microsoft.com/office/powerpoint/2010/main" val="3538993896"/>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1_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 xmlns:p14="http://schemas.microsoft.com/office/powerpoint/2010/main" val="4205714988"/>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_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 xmlns:p14="http://schemas.microsoft.com/office/powerpoint/2010/main" val="163559052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 xmlns:p14="http://schemas.microsoft.com/office/powerpoint/2010/main" val="107103334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09CAEA93-55E7-4DA9-90C2-089A26EEFEC4}" type="datetime1">
              <a:rPr lang="en-US" smtClean="0"/>
              <a:pPr/>
              <a:t>3/15/2019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5" name="Date Placeholder 4"/>
          <p:cNvSpPr>
            <a:spLocks noGrp="1"/>
          </p:cNvSpPr>
          <p:nvPr>
            <p:ph type="dt" sz="half" idx="10"/>
          </p:nvPr>
        </p:nvSpPr>
        <p:spPr/>
        <p:txBody>
          <a:bodyPr/>
          <a:lstStyle/>
          <a:p>
            <a:fld id="{E34CF3C7-6809-4F39-BD67-A75817BDDE0A}" type="datetime1">
              <a:rPr lang="en-US" smtClean="0"/>
              <a:pPr/>
              <a:t>3/15/2019</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
        <p:nvSpPr>
          <p:cNvPr id="9" name="Content Placeholder 8"/>
          <p:cNvSpPr>
            <a:spLocks noGrp="1"/>
          </p:cNvSpPr>
          <p:nvPr>
            <p:ph sz="quarter" idx="13"/>
          </p:nvPr>
        </p:nvSpPr>
        <p:spPr>
          <a:xfrm>
            <a:off x="365760" y="1600200"/>
            <a:ext cx="4041648" cy="452628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7" name="Date Placeholder 6"/>
          <p:cNvSpPr>
            <a:spLocks noGrp="1"/>
          </p:cNvSpPr>
          <p:nvPr>
            <p:ph type="dt" sz="half" idx="10"/>
          </p:nvPr>
        </p:nvSpPr>
        <p:spPr/>
        <p:txBody>
          <a:bodyPr/>
          <a:lstStyle/>
          <a:p>
            <a:fld id="{F7EAEB24-CE78-465C-A726-91D0868FA48F}" type="datetime1">
              <a:rPr lang="en-US" smtClean="0"/>
              <a:pPr/>
              <a:t>3/15/2019</a:t>
            </a:fld>
            <a:endParaRPr lang="en-US"/>
          </a:p>
        </p:txBody>
      </p:sp>
      <p:sp>
        <p:nvSpPr>
          <p:cNvPr id="8" name="Footer Placeholder 7"/>
          <p:cNvSpPr>
            <a:spLocks noGrp="1"/>
          </p:cNvSpPr>
          <p:nvPr>
            <p:ph type="ftr" sz="quarter" idx="11"/>
          </p:nvPr>
        </p:nvSpPr>
        <p:spPr/>
        <p:txBody>
          <a:bodyPr/>
          <a:lstStyle/>
          <a:p>
            <a:r>
              <a:rPr lang="en-US" smtClean="0"/>
              <a:t>Footer Text</a:t>
            </a:r>
            <a:endParaRPr lang="en-US"/>
          </a:p>
        </p:txBody>
      </p:sp>
      <p:sp>
        <p:nvSpPr>
          <p:cNvPr id="9" name="Slide Number Placeholder 8"/>
          <p:cNvSpPr>
            <a:spLocks noGrp="1"/>
          </p:cNvSpPr>
          <p:nvPr>
            <p:ph type="sldNum" sz="quarter" idx="12"/>
          </p:nvPr>
        </p:nvSpPr>
        <p:spPr/>
        <p:txBody>
          <a:bodyPr/>
          <a:lstStyle/>
          <a:p>
            <a:fld id="{BA9B540C-44DA-4F69-89C9-7C84606640D3}" type="slidenum">
              <a:rPr lang="en-US" smtClean="0"/>
              <a:pPr/>
              <a:t>‹#›</a:t>
            </a:fld>
            <a:endParaRPr lang="en-US"/>
          </a:p>
        </p:txBody>
      </p:sp>
      <p:sp>
        <p:nvSpPr>
          <p:cNvPr id="11" name="Content Placeholder 10"/>
          <p:cNvSpPr>
            <a:spLocks noGrp="1"/>
          </p:cNvSpPr>
          <p:nvPr>
            <p:ph sz="quarter" idx="13"/>
          </p:nvPr>
        </p:nvSpPr>
        <p:spPr>
          <a:xfrm>
            <a:off x="457200" y="2212848"/>
            <a:ext cx="4041648" cy="391363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40BAADF0-1749-4E8B-9691-B44A5F8C0895}" type="datetime1">
              <a:rPr lang="en-US" smtClean="0"/>
              <a:pPr/>
              <a:t>3/15/2019</a:t>
            </a:fld>
            <a:endParaRPr lang="en-US"/>
          </a:p>
        </p:txBody>
      </p:sp>
      <p:sp>
        <p:nvSpPr>
          <p:cNvPr id="4" name="Footer Placeholder 3"/>
          <p:cNvSpPr>
            <a:spLocks noGrp="1"/>
          </p:cNvSpPr>
          <p:nvPr>
            <p:ph type="ftr" sz="quarter" idx="11"/>
          </p:nvPr>
        </p:nvSpPr>
        <p:spPr/>
        <p:txBody>
          <a:bodyPr/>
          <a:lstStyle/>
          <a:p>
            <a:r>
              <a:rPr lang="en-US" smtClean="0"/>
              <a:t>Footer Text</a:t>
            </a:r>
            <a:endParaRPr lang="en-US"/>
          </a:p>
        </p:txBody>
      </p:sp>
      <p:sp>
        <p:nvSpPr>
          <p:cNvPr id="5" name="Slide Number Placeholder 4"/>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AF628A-A867-4937-BBE5-207DB6F9C51A}" type="datetime1">
              <a:rPr lang="en-US" smtClean="0"/>
              <a:pPr/>
              <a:t>3/15/2019</a:t>
            </a:fld>
            <a:endParaRPr lang="en-US"/>
          </a:p>
        </p:txBody>
      </p:sp>
      <p:sp>
        <p:nvSpPr>
          <p:cNvPr id="3" name="Footer Placeholder 2"/>
          <p:cNvSpPr>
            <a:spLocks noGrp="1"/>
          </p:cNvSpPr>
          <p:nvPr>
            <p:ph type="ftr" sz="quarter" idx="11"/>
          </p:nvPr>
        </p:nvSpPr>
        <p:spPr/>
        <p:txBody>
          <a:bodyPr/>
          <a:lstStyle/>
          <a:p>
            <a:r>
              <a:rPr lang="en-US" smtClean="0"/>
              <a:t>Footer Text</a:t>
            </a:r>
            <a:endParaRPr lang="en-US"/>
          </a:p>
        </p:txBody>
      </p:sp>
      <p:sp>
        <p:nvSpPr>
          <p:cNvPr id="4" name="Slide Number Placeholder 3"/>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18BBB94-68E6-4675-A946-F1C5994EDBD7}" type="datetime1">
              <a:rPr lang="en-US" smtClean="0"/>
              <a:pPr/>
              <a:t>3/15/2019</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DC3B8377-21E3-4835-B75D-4E2847E2750F}" type="datetime1">
              <a:rPr lang="en-US" smtClean="0"/>
              <a:pPr/>
              <a:t>3/15/2019</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2.jpe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B0C4986D-6BE9-4264-908F-02DB36FD8D6C}" type="datetime1">
              <a:rPr lang="en-US" smtClean="0"/>
              <a:pPr/>
              <a:t>3/15/2019</a:t>
            </a:fld>
            <a:endParaRPr lang="en-US" dirty="0"/>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r>
              <a:rPr lang="en-US" smtClean="0"/>
              <a:t>Footer Text</a:t>
            </a:r>
            <a:endParaRPr lang="en-US" dirty="0"/>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BA9B540C-44DA-4F69-89C9-7C84606640D3}" type="slidenum">
              <a:rPr lang="en-US" smtClean="0"/>
              <a:pPr/>
              <a:t>‹#›</a:t>
            </a:fld>
            <a:endParaRPr lang="en-US" dirty="0"/>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2" r:id="rId13"/>
    <p:sldLayoutId id="2147483683" r:id="rId14"/>
    <p:sldLayoutId id="2147483661" r:id="rId15"/>
    <p:sldLayoutId id="2147483664" r:id="rId16"/>
    <p:sldLayoutId id="2147483665" r:id="rId17"/>
    <p:sldLayoutId id="2147483666" r:id="rId18"/>
    <p:sldLayoutId id="2147483667" r:id="rId19"/>
    <p:sldLayoutId id="2147483654" r:id="rId20"/>
    <p:sldLayoutId id="2147483656" r:id="rId21"/>
    <p:sldLayoutId id="2147483657" r:id="rId22"/>
    <p:sldLayoutId id="2147483658" r:id="rId23"/>
    <p:sldLayoutId id="2147483659" r:id="rId24"/>
  </p:sldLayoutIdLst>
  <p:hf hdr="0" ftr="0" dt="0"/>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slide" Target="slide26.xml"/></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slide" Target="slide26.xml"/></Relationships>
</file>

<file path=ppt/slides/_rels/slide1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slide" Target="slide26.xml"/></Relationships>
</file>

<file path=ppt/slides/_rels/slide1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slide" Target="slide26.xml"/></Relationships>
</file>

<file path=ppt/slides/_rels/slide1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slide" Target="slide26.xml"/></Relationships>
</file>

<file path=ppt/slides/_rels/slide1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slide" Target="slide26.xml"/></Relationships>
</file>

<file path=ppt/slides/_rels/slide1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slide" Target="slide26.xml"/></Relationships>
</file>

<file path=ppt/slides/_rels/slide1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slide" Target="slide26.xml"/></Relationships>
</file>

<file path=ppt/slides/_rels/slide1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slide" Target="slide26.xml"/></Relationships>
</file>

<file path=ppt/slides/_rels/slide1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slide" Target="slide26.xml"/></Relationships>
</file>

<file path=ppt/slides/_rels/slide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slide" Target="slide26.xml"/></Relationships>
</file>

<file path=ppt/slides/_rels/slide2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slide" Target="slide26.xml"/></Relationships>
</file>

<file path=ppt/slides/_rels/slide2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0.xml"/><Relationship Id="rId1" Type="http://schemas.openxmlformats.org/officeDocument/2006/relationships/slideLayout" Target="../slideLayouts/slideLayout13.xml"/><Relationship Id="rId4" Type="http://schemas.openxmlformats.org/officeDocument/2006/relationships/slide" Target="slide26.xml"/></Relationships>
</file>

<file path=ppt/slides/_rels/slide2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1.xml"/><Relationship Id="rId1" Type="http://schemas.openxmlformats.org/officeDocument/2006/relationships/slideLayout" Target="../slideLayouts/slideLayout13.xml"/><Relationship Id="rId4" Type="http://schemas.openxmlformats.org/officeDocument/2006/relationships/slide" Target="slide26.xml"/></Relationships>
</file>

<file path=ppt/slides/_rels/slide2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2.xml"/><Relationship Id="rId1" Type="http://schemas.openxmlformats.org/officeDocument/2006/relationships/slideLayout" Target="../slideLayouts/slideLayout13.xml"/><Relationship Id="rId4" Type="http://schemas.openxmlformats.org/officeDocument/2006/relationships/slide" Target="slide26.xml"/></Relationships>
</file>

<file path=ppt/slides/_rels/slide2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3.xml"/><Relationship Id="rId1" Type="http://schemas.openxmlformats.org/officeDocument/2006/relationships/slideLayout" Target="../slideLayouts/slideLayout13.xml"/><Relationship Id="rId4" Type="http://schemas.openxmlformats.org/officeDocument/2006/relationships/slide" Target="slide26.xml"/></Relationships>
</file>

<file path=ppt/slides/_rels/slide2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4.xml"/><Relationship Id="rId1" Type="http://schemas.openxmlformats.org/officeDocument/2006/relationships/slideLayout" Target="../slideLayouts/slideLayout13.xml"/><Relationship Id="rId4"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5.xml"/><Relationship Id="rId1" Type="http://schemas.openxmlformats.org/officeDocument/2006/relationships/slideLayout" Target="../slideLayouts/slideLayout13.xml"/><Relationship Id="rId4" Type="http://schemas.openxmlformats.org/officeDocument/2006/relationships/slide" Target="slide26.xml"/></Relationships>
</file>

<file path=ppt/slides/_rels/slide2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6.xml"/><Relationship Id="rId1" Type="http://schemas.openxmlformats.org/officeDocument/2006/relationships/slideLayout" Target="../slideLayouts/slideLayout13.xml"/><Relationship Id="rId4" Type="http://schemas.openxmlformats.org/officeDocument/2006/relationships/slide" Target="slide26.xml"/></Relationships>
</file>

<file path=ppt/slides/_rels/slide2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7.xml"/><Relationship Id="rId1" Type="http://schemas.openxmlformats.org/officeDocument/2006/relationships/slideLayout" Target="../slideLayouts/slideLayout13.xml"/><Relationship Id="rId4" Type="http://schemas.openxmlformats.org/officeDocument/2006/relationships/slide" Target="slide26.xml"/></Relationships>
</file>

<file path=ppt/slides/_rels/slide2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8.xml"/><Relationship Id="rId1" Type="http://schemas.openxmlformats.org/officeDocument/2006/relationships/slideLayout" Target="../slideLayouts/slideLayout13.xml"/><Relationship Id="rId4" Type="http://schemas.openxmlformats.org/officeDocument/2006/relationships/slide" Target="slide26.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slide" Target="slide26.xml"/></Relationships>
</file>

<file path=ppt/slides/_rels/slide3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9.xml"/><Relationship Id="rId1" Type="http://schemas.openxmlformats.org/officeDocument/2006/relationships/slideLayout" Target="../slideLayouts/slideLayout13.xml"/><Relationship Id="rId4" Type="http://schemas.openxmlformats.org/officeDocument/2006/relationships/slide" Target="slide26.xml"/></Relationships>
</file>

<file path=ppt/slides/_rels/slide3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0.xml"/><Relationship Id="rId1" Type="http://schemas.openxmlformats.org/officeDocument/2006/relationships/slideLayout" Target="../slideLayouts/slideLayout13.xml"/><Relationship Id="rId4" Type="http://schemas.openxmlformats.org/officeDocument/2006/relationships/slide" Target="slide26.xml"/></Relationships>
</file>

<file path=ppt/slides/_rels/slide3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1.xml"/><Relationship Id="rId1" Type="http://schemas.openxmlformats.org/officeDocument/2006/relationships/slideLayout" Target="../slideLayouts/slideLayout13.xml"/><Relationship Id="rId4" Type="http://schemas.openxmlformats.org/officeDocument/2006/relationships/slide" Target="slide26.xml"/></Relationships>
</file>

<file path=ppt/slides/_rels/slide3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2.xml"/><Relationship Id="rId1" Type="http://schemas.openxmlformats.org/officeDocument/2006/relationships/slideLayout" Target="../slideLayouts/slideLayout13.xml"/><Relationship Id="rId4" Type="http://schemas.openxmlformats.org/officeDocument/2006/relationships/slide" Target="slide26.xml"/></Relationships>
</file>

<file path=ppt/slides/_rels/slide3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3.xml"/><Relationship Id="rId1" Type="http://schemas.openxmlformats.org/officeDocument/2006/relationships/slideLayout" Target="../slideLayouts/slideLayout13.xml"/><Relationship Id="rId4" Type="http://schemas.openxmlformats.org/officeDocument/2006/relationships/slide" Target="slide26.xml"/></Relationships>
</file>

<file path=ppt/slides/_rels/slide3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4.xml"/><Relationship Id="rId1" Type="http://schemas.openxmlformats.org/officeDocument/2006/relationships/slideLayout" Target="../slideLayouts/slideLayout13.xml"/><Relationship Id="rId4" Type="http://schemas.openxmlformats.org/officeDocument/2006/relationships/slide" Target="slide26.xml"/></Relationships>
</file>

<file path=ppt/slides/_rels/slide3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5.xml"/><Relationship Id="rId1" Type="http://schemas.openxmlformats.org/officeDocument/2006/relationships/slideLayout" Target="../slideLayouts/slideLayout13.xml"/><Relationship Id="rId4" Type="http://schemas.openxmlformats.org/officeDocument/2006/relationships/slide" Target="slide26.xml"/></Relationships>
</file>

<file path=ppt/slides/_rels/slide3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6.xml"/><Relationship Id="rId1" Type="http://schemas.openxmlformats.org/officeDocument/2006/relationships/slideLayout" Target="../slideLayouts/slideLayout13.xml"/><Relationship Id="rId4" Type="http://schemas.openxmlformats.org/officeDocument/2006/relationships/slide" Target="slide26.xml"/></Relationships>
</file>

<file path=ppt/slides/_rels/slide3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7.xml"/><Relationship Id="rId1" Type="http://schemas.openxmlformats.org/officeDocument/2006/relationships/slideLayout" Target="../slideLayouts/slideLayout13.xml"/><Relationship Id="rId4" Type="http://schemas.openxmlformats.org/officeDocument/2006/relationships/slide" Target="slide26.xml"/></Relationships>
</file>

<file path=ppt/slides/_rels/slide3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8.xml"/><Relationship Id="rId1" Type="http://schemas.openxmlformats.org/officeDocument/2006/relationships/slideLayout" Target="../slideLayouts/slideLayout13.xml"/><Relationship Id="rId4" Type="http://schemas.openxmlformats.org/officeDocument/2006/relationships/slide" Target="slide26.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slide" Target="slide26.xml"/></Relationships>
</file>

<file path=ppt/slides/_rels/slide4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9.xml"/><Relationship Id="rId1" Type="http://schemas.openxmlformats.org/officeDocument/2006/relationships/slideLayout" Target="../slideLayouts/slideLayout13.xml"/><Relationship Id="rId4" Type="http://schemas.openxmlformats.org/officeDocument/2006/relationships/slide" Target="slide26.xml"/></Relationships>
</file>

<file path=ppt/slides/_rels/slide41.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40.xml"/><Relationship Id="rId1" Type="http://schemas.openxmlformats.org/officeDocument/2006/relationships/slideLayout" Target="../slideLayouts/slideLayout14.xml"/><Relationship Id="rId4" Type="http://schemas.openxmlformats.org/officeDocument/2006/relationships/slide" Target="slide62.xml"/></Relationships>
</file>

<file path=ppt/slides/_rels/slide42.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41.xml"/><Relationship Id="rId1" Type="http://schemas.openxmlformats.org/officeDocument/2006/relationships/slideLayout" Target="../slideLayouts/slideLayout14.xml"/><Relationship Id="rId4" Type="http://schemas.openxmlformats.org/officeDocument/2006/relationships/slide" Target="slide62.xml"/></Relationships>
</file>

<file path=ppt/slides/_rels/slide43.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42.xml"/><Relationship Id="rId1" Type="http://schemas.openxmlformats.org/officeDocument/2006/relationships/slideLayout" Target="../slideLayouts/slideLayout14.xml"/><Relationship Id="rId4" Type="http://schemas.openxmlformats.org/officeDocument/2006/relationships/slide" Target="slide62.xml"/></Relationships>
</file>

<file path=ppt/slides/_rels/slide44.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43.xml"/><Relationship Id="rId1" Type="http://schemas.openxmlformats.org/officeDocument/2006/relationships/slideLayout" Target="../slideLayouts/slideLayout14.xml"/><Relationship Id="rId4" Type="http://schemas.openxmlformats.org/officeDocument/2006/relationships/slide" Target="slide62.xml"/></Relationships>
</file>

<file path=ppt/slides/_rels/slide45.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44.xml"/><Relationship Id="rId1" Type="http://schemas.openxmlformats.org/officeDocument/2006/relationships/slideLayout" Target="../slideLayouts/slideLayout14.xml"/><Relationship Id="rId4" Type="http://schemas.openxmlformats.org/officeDocument/2006/relationships/slide" Target="slide62.xml"/></Relationships>
</file>

<file path=ppt/slides/_rels/slide46.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45.xml"/><Relationship Id="rId1" Type="http://schemas.openxmlformats.org/officeDocument/2006/relationships/slideLayout" Target="../slideLayouts/slideLayout14.xml"/><Relationship Id="rId4" Type="http://schemas.openxmlformats.org/officeDocument/2006/relationships/slide" Target="slide62.xml"/></Relationships>
</file>

<file path=ppt/slides/_rels/slide47.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46.xml"/><Relationship Id="rId1" Type="http://schemas.openxmlformats.org/officeDocument/2006/relationships/slideLayout" Target="../slideLayouts/slideLayout14.xml"/><Relationship Id="rId4" Type="http://schemas.openxmlformats.org/officeDocument/2006/relationships/slide" Target="slide62.xml"/></Relationships>
</file>

<file path=ppt/slides/_rels/slide48.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47.xml"/><Relationship Id="rId1" Type="http://schemas.openxmlformats.org/officeDocument/2006/relationships/slideLayout" Target="../slideLayouts/slideLayout14.xml"/><Relationship Id="rId4" Type="http://schemas.openxmlformats.org/officeDocument/2006/relationships/slide" Target="slide62.xml"/></Relationships>
</file>

<file path=ppt/slides/_rels/slide49.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48.xml"/><Relationship Id="rId1" Type="http://schemas.openxmlformats.org/officeDocument/2006/relationships/slideLayout" Target="../slideLayouts/slideLayout14.xml"/><Relationship Id="rId4" Type="http://schemas.openxmlformats.org/officeDocument/2006/relationships/slide" Target="slide62.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slide" Target="slide26.xml"/></Relationships>
</file>

<file path=ppt/slides/_rels/slide50.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49.xml"/><Relationship Id="rId1" Type="http://schemas.openxmlformats.org/officeDocument/2006/relationships/slideLayout" Target="../slideLayouts/slideLayout14.xml"/><Relationship Id="rId4" Type="http://schemas.openxmlformats.org/officeDocument/2006/relationships/slide" Target="slide62.xml"/></Relationships>
</file>

<file path=ppt/slides/_rels/slide51.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50.xml"/><Relationship Id="rId1" Type="http://schemas.openxmlformats.org/officeDocument/2006/relationships/slideLayout" Target="../slideLayouts/slideLayout14.xml"/><Relationship Id="rId4" Type="http://schemas.openxmlformats.org/officeDocument/2006/relationships/slide" Target="slide62.xml"/></Relationships>
</file>

<file path=ppt/slides/_rels/slide52.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51.xml"/><Relationship Id="rId1" Type="http://schemas.openxmlformats.org/officeDocument/2006/relationships/slideLayout" Target="../slideLayouts/slideLayout14.xml"/><Relationship Id="rId4" Type="http://schemas.openxmlformats.org/officeDocument/2006/relationships/slide" Target="slide62.xml"/></Relationships>
</file>

<file path=ppt/slides/_rels/slide53.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52.xml"/><Relationship Id="rId1" Type="http://schemas.openxmlformats.org/officeDocument/2006/relationships/slideLayout" Target="../slideLayouts/slideLayout14.xml"/><Relationship Id="rId4" Type="http://schemas.openxmlformats.org/officeDocument/2006/relationships/slide" Target="slide62.xml"/></Relationships>
</file>

<file path=ppt/slides/_rels/slide54.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53.xml"/><Relationship Id="rId1" Type="http://schemas.openxmlformats.org/officeDocument/2006/relationships/slideLayout" Target="../slideLayouts/slideLayout14.xml"/><Relationship Id="rId4" Type="http://schemas.openxmlformats.org/officeDocument/2006/relationships/slide" Target="slide62.xml"/></Relationships>
</file>

<file path=ppt/slides/_rels/slide55.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54.xml"/><Relationship Id="rId1" Type="http://schemas.openxmlformats.org/officeDocument/2006/relationships/slideLayout" Target="../slideLayouts/slideLayout14.xml"/><Relationship Id="rId4" Type="http://schemas.openxmlformats.org/officeDocument/2006/relationships/slide" Target="slide62.xml"/></Relationships>
</file>

<file path=ppt/slides/_rels/slide56.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55.xml"/><Relationship Id="rId1" Type="http://schemas.openxmlformats.org/officeDocument/2006/relationships/slideLayout" Target="../slideLayouts/slideLayout14.xml"/><Relationship Id="rId4" Type="http://schemas.openxmlformats.org/officeDocument/2006/relationships/slide" Target="slide62.xml"/></Relationships>
</file>

<file path=ppt/slides/_rels/slide57.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56.xml"/><Relationship Id="rId1" Type="http://schemas.openxmlformats.org/officeDocument/2006/relationships/slideLayout" Target="../slideLayouts/slideLayout14.xml"/><Relationship Id="rId4" Type="http://schemas.openxmlformats.org/officeDocument/2006/relationships/slide" Target="slide62.xml"/></Relationships>
</file>

<file path=ppt/slides/_rels/slide58.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57.xml"/><Relationship Id="rId1" Type="http://schemas.openxmlformats.org/officeDocument/2006/relationships/slideLayout" Target="../slideLayouts/slideLayout14.xml"/><Relationship Id="rId4" Type="http://schemas.openxmlformats.org/officeDocument/2006/relationships/slide" Target="slide62.xml"/></Relationships>
</file>

<file path=ppt/slides/_rels/slide59.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58.xml"/><Relationship Id="rId1" Type="http://schemas.openxmlformats.org/officeDocument/2006/relationships/slideLayout" Target="../slideLayouts/slideLayout14.xml"/><Relationship Id="rId4" Type="http://schemas.openxmlformats.org/officeDocument/2006/relationships/slide" Target="slide62.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slide" Target="slide26.xml"/></Relationships>
</file>

<file path=ppt/slides/_rels/slide60.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59.xml"/><Relationship Id="rId1" Type="http://schemas.openxmlformats.org/officeDocument/2006/relationships/slideLayout" Target="../slideLayouts/slideLayout14.xml"/><Relationship Id="rId4" Type="http://schemas.openxmlformats.org/officeDocument/2006/relationships/slide" Target="slide62.xml"/></Relationships>
</file>

<file path=ppt/slides/_rels/slide61.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60.xml"/><Relationship Id="rId1" Type="http://schemas.openxmlformats.org/officeDocument/2006/relationships/slideLayout" Target="../slideLayouts/slideLayout14.xml"/><Relationship Id="rId4" Type="http://schemas.openxmlformats.org/officeDocument/2006/relationships/slide" Target="slide62.xml"/></Relationships>
</file>

<file path=ppt/slides/_rels/slide62.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61.xml"/><Relationship Id="rId1" Type="http://schemas.openxmlformats.org/officeDocument/2006/relationships/slideLayout" Target="../slideLayouts/slideLayout14.xml"/><Relationship Id="rId4" Type="http://schemas.openxmlformats.org/officeDocument/2006/relationships/slide" Target="slide62.xml"/></Relationships>
</file>

<file path=ppt/slides/_rels/slide63.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62.xml"/><Relationship Id="rId1" Type="http://schemas.openxmlformats.org/officeDocument/2006/relationships/slideLayout" Target="../slideLayouts/slideLayout14.xml"/><Relationship Id="rId4" Type="http://schemas.openxmlformats.org/officeDocument/2006/relationships/slide" Target="slide62.xml"/></Relationships>
</file>

<file path=ppt/slides/_rels/slide64.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63.xml"/><Relationship Id="rId1" Type="http://schemas.openxmlformats.org/officeDocument/2006/relationships/slideLayout" Target="../slideLayouts/slideLayout14.xml"/><Relationship Id="rId4" Type="http://schemas.openxmlformats.org/officeDocument/2006/relationships/slide" Target="slide62.xml"/></Relationships>
</file>

<file path=ppt/slides/_rels/slide65.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64.xml"/><Relationship Id="rId1" Type="http://schemas.openxmlformats.org/officeDocument/2006/relationships/slideLayout" Target="../slideLayouts/slideLayout14.xml"/><Relationship Id="rId4" Type="http://schemas.openxmlformats.org/officeDocument/2006/relationships/slide" Target="slide62.xml"/></Relationships>
</file>

<file path=ppt/slides/_rels/slide66.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65.xml"/><Relationship Id="rId1" Type="http://schemas.openxmlformats.org/officeDocument/2006/relationships/slideLayout" Target="../slideLayouts/slideLayout14.xml"/><Relationship Id="rId4" Type="http://schemas.openxmlformats.org/officeDocument/2006/relationships/slide" Target="slide62.xml"/></Relationships>
</file>

<file path=ppt/slides/_rels/slide67.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66.xml"/><Relationship Id="rId1" Type="http://schemas.openxmlformats.org/officeDocument/2006/relationships/slideLayout" Target="../slideLayouts/slideLayout14.xml"/><Relationship Id="rId4" Type="http://schemas.openxmlformats.org/officeDocument/2006/relationships/slide" Target="slide62.xml"/></Relationships>
</file>

<file path=ppt/slides/_rels/slide68.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67.xml"/><Relationship Id="rId1" Type="http://schemas.openxmlformats.org/officeDocument/2006/relationships/slideLayout" Target="../slideLayouts/slideLayout14.xml"/><Relationship Id="rId4" Type="http://schemas.openxmlformats.org/officeDocument/2006/relationships/slide" Target="slide62.xml"/></Relationships>
</file>

<file path=ppt/slides/_rels/slide69.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68.xml"/><Relationship Id="rId1" Type="http://schemas.openxmlformats.org/officeDocument/2006/relationships/slideLayout" Target="../slideLayouts/slideLayout14.xml"/><Relationship Id="rId4" Type="http://schemas.openxmlformats.org/officeDocument/2006/relationships/slide" Target="slide62.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slide" Target="slide26.xml"/></Relationships>
</file>

<file path=ppt/slides/_rels/slide70.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69.xml"/><Relationship Id="rId1" Type="http://schemas.openxmlformats.org/officeDocument/2006/relationships/slideLayout" Target="../slideLayouts/slideLayout14.xml"/><Relationship Id="rId4" Type="http://schemas.openxmlformats.org/officeDocument/2006/relationships/slide" Target="slide62.xml"/></Relationships>
</file>

<file path=ppt/slides/_rels/slide71.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70.xml"/><Relationship Id="rId1" Type="http://schemas.openxmlformats.org/officeDocument/2006/relationships/slideLayout" Target="../slideLayouts/slideLayout14.xml"/><Relationship Id="rId4" Type="http://schemas.openxmlformats.org/officeDocument/2006/relationships/slide" Target="slide62.xml"/></Relationships>
</file>

<file path=ppt/slides/_rels/slide72.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71.xml"/><Relationship Id="rId1" Type="http://schemas.openxmlformats.org/officeDocument/2006/relationships/slideLayout" Target="../slideLayouts/slideLayout14.xml"/><Relationship Id="rId4" Type="http://schemas.openxmlformats.org/officeDocument/2006/relationships/slide" Target="slide62.xml"/></Relationships>
</file>

<file path=ppt/slides/_rels/slide73.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72.xml"/><Relationship Id="rId1" Type="http://schemas.openxmlformats.org/officeDocument/2006/relationships/slideLayout" Target="../slideLayouts/slideLayout14.xml"/><Relationship Id="rId4" Type="http://schemas.openxmlformats.org/officeDocument/2006/relationships/slide" Target="slide62.xml"/></Relationships>
</file>

<file path=ppt/slides/_rels/slide74.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73.xml"/><Relationship Id="rId1" Type="http://schemas.openxmlformats.org/officeDocument/2006/relationships/slideLayout" Target="../slideLayouts/slideLayout14.xml"/><Relationship Id="rId4" Type="http://schemas.openxmlformats.org/officeDocument/2006/relationships/slide" Target="slide62.xml"/></Relationships>
</file>

<file path=ppt/slides/_rels/slide75.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74.xml"/><Relationship Id="rId1" Type="http://schemas.openxmlformats.org/officeDocument/2006/relationships/slideLayout" Target="../slideLayouts/slideLayout14.xml"/><Relationship Id="rId4" Type="http://schemas.openxmlformats.org/officeDocument/2006/relationships/slide" Target="slide62.xml"/></Relationships>
</file>

<file path=ppt/slides/_rels/slide76.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75.xml"/><Relationship Id="rId1" Type="http://schemas.openxmlformats.org/officeDocument/2006/relationships/slideLayout" Target="../slideLayouts/slideLayout14.xml"/><Relationship Id="rId4" Type="http://schemas.openxmlformats.org/officeDocument/2006/relationships/slide" Target="slide62.xml"/></Relationships>
</file>

<file path=ppt/slides/_rels/slide77.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76.xml"/><Relationship Id="rId1" Type="http://schemas.openxmlformats.org/officeDocument/2006/relationships/slideLayout" Target="../slideLayouts/slideLayout14.xml"/><Relationship Id="rId4" Type="http://schemas.openxmlformats.org/officeDocument/2006/relationships/slide" Target="slide62.xml"/></Relationships>
</file>

<file path=ppt/slides/_rels/slide78.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77.xml"/><Relationship Id="rId1" Type="http://schemas.openxmlformats.org/officeDocument/2006/relationships/slideLayout" Target="../slideLayouts/slideLayout14.xml"/><Relationship Id="rId4" Type="http://schemas.openxmlformats.org/officeDocument/2006/relationships/slide" Target="slide62.xml"/></Relationships>
</file>

<file path=ppt/slides/_rels/slide79.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78.xml"/><Relationship Id="rId1" Type="http://schemas.openxmlformats.org/officeDocument/2006/relationships/slideLayout" Target="../slideLayouts/slideLayout14.xml"/><Relationship Id="rId4" Type="http://schemas.openxmlformats.org/officeDocument/2006/relationships/slide" Target="slide62.xml"/></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slide" Target="slide26.xml"/></Relationships>
</file>

<file path=ppt/slides/_rels/slide80.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79.xml"/><Relationship Id="rId1" Type="http://schemas.openxmlformats.org/officeDocument/2006/relationships/slideLayout" Target="../slideLayouts/slideLayout14.xml"/><Relationship Id="rId4" Type="http://schemas.openxmlformats.org/officeDocument/2006/relationships/slide" Target="slide62.xml"/></Relationships>
</file>

<file path=ppt/slides/_rels/slide81.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80.xml"/><Relationship Id="rId1" Type="http://schemas.openxmlformats.org/officeDocument/2006/relationships/slideLayout" Target="../slideLayouts/slideLayout14.xml"/><Relationship Id="rId4" Type="http://schemas.openxmlformats.org/officeDocument/2006/relationships/slide" Target="slide62.xml"/></Relationships>
</file>

<file path=ppt/slides/_rels/slide82.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81.xml"/><Relationship Id="rId1" Type="http://schemas.openxmlformats.org/officeDocument/2006/relationships/slideLayout" Target="../slideLayouts/slideLayout14.xml"/><Relationship Id="rId4" Type="http://schemas.openxmlformats.org/officeDocument/2006/relationships/slide" Target="slide62.xml"/></Relationships>
</file>

<file path=ppt/slides/_rels/slide83.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82.xml"/><Relationship Id="rId1" Type="http://schemas.openxmlformats.org/officeDocument/2006/relationships/slideLayout" Target="../slideLayouts/slideLayout14.xml"/><Relationship Id="rId4" Type="http://schemas.openxmlformats.org/officeDocument/2006/relationships/slide" Target="slide62.xml"/></Relationships>
</file>

<file path=ppt/slides/_rels/slide84.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83.xml"/><Relationship Id="rId1" Type="http://schemas.openxmlformats.org/officeDocument/2006/relationships/slideLayout" Target="../slideLayouts/slideLayout14.xml"/><Relationship Id="rId4" Type="http://schemas.openxmlformats.org/officeDocument/2006/relationships/slide" Target="slide62.xml"/></Relationships>
</file>

<file path=ppt/slides/_rels/slide85.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84.xml"/><Relationship Id="rId1" Type="http://schemas.openxmlformats.org/officeDocument/2006/relationships/slideLayout" Target="../slideLayouts/slideLayout14.xml"/><Relationship Id="rId4" Type="http://schemas.openxmlformats.org/officeDocument/2006/relationships/slide" Target="slide62.xml"/></Relationships>
</file>

<file path=ppt/slides/_rels/slide86.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85.xml"/><Relationship Id="rId1" Type="http://schemas.openxmlformats.org/officeDocument/2006/relationships/slideLayout" Target="../slideLayouts/slideLayout14.xml"/><Relationship Id="rId4" Type="http://schemas.openxmlformats.org/officeDocument/2006/relationships/slide" Target="slide62.xml"/></Relationships>
</file>

<file path=ppt/slides/_rels/slide87.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86.xml"/><Relationship Id="rId1" Type="http://schemas.openxmlformats.org/officeDocument/2006/relationships/slideLayout" Target="../slideLayouts/slideLayout14.xml"/><Relationship Id="rId4" Type="http://schemas.openxmlformats.org/officeDocument/2006/relationships/slide" Target="slide62.xml"/></Relationships>
</file>

<file path=ppt/slides/_rels/slide88.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87.xml"/><Relationship Id="rId1" Type="http://schemas.openxmlformats.org/officeDocument/2006/relationships/slideLayout" Target="../slideLayouts/slideLayout14.xml"/><Relationship Id="rId4" Type="http://schemas.openxmlformats.org/officeDocument/2006/relationships/slide" Target="slide62.xml"/></Relationships>
</file>

<file path=ppt/slides/_rels/slide89.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88.xml"/><Relationship Id="rId1" Type="http://schemas.openxmlformats.org/officeDocument/2006/relationships/slideLayout" Target="../slideLayouts/slideLayout14.xml"/><Relationship Id="rId4" Type="http://schemas.openxmlformats.org/officeDocument/2006/relationships/slide" Target="slide62.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slide" Target="slide26.xml"/></Relationships>
</file>

<file path=ppt/slides/_rels/slide90.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89.xml"/><Relationship Id="rId1" Type="http://schemas.openxmlformats.org/officeDocument/2006/relationships/slideLayout" Target="../slideLayouts/slideLayout14.xml"/><Relationship Id="rId4" Type="http://schemas.openxmlformats.org/officeDocument/2006/relationships/slide" Target="slide62.xml"/></Relationships>
</file>

<file path=ppt/slides/_rels/slide91.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notesSlide" Target="../notesSlides/notesSlide90.xml"/><Relationship Id="rId1" Type="http://schemas.openxmlformats.org/officeDocument/2006/relationships/slideLayout" Target="../slideLayouts/slideLayout14.xml"/><Relationship Id="rId4" Type="http://schemas.openxmlformats.org/officeDocument/2006/relationships/slide" Target="slide6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483768" y="2884109"/>
            <a:ext cx="6379528" cy="936104"/>
          </a:xfrm>
        </p:spPr>
        <p:txBody>
          <a:bodyPr/>
          <a:lstStyle/>
          <a:p>
            <a:r>
              <a:rPr lang="zh-CN" altLang="zh-CN" sz="2800" dirty="0"/>
              <a:t>专题五　句式的仿用、变换</a:t>
            </a:r>
            <a:r>
              <a:rPr lang="en-US" altLang="zh-CN" sz="2800" dirty="0"/>
              <a:t>,</a:t>
            </a:r>
            <a:r>
              <a:rPr lang="zh-CN" altLang="zh-CN" sz="2800" dirty="0"/>
              <a:t>扩展语句</a:t>
            </a:r>
            <a:r>
              <a:rPr lang="zh-CN" altLang="zh-CN" sz="2800" dirty="0" smtClean="0"/>
              <a:t>、</a:t>
            </a:r>
            <a:r>
              <a:rPr lang="en-US" altLang="zh-CN" sz="2800" dirty="0" smtClean="0"/>
              <a:t/>
            </a:r>
            <a:br>
              <a:rPr lang="en-US" altLang="zh-CN" sz="2800" dirty="0" smtClean="0"/>
            </a:br>
            <a:r>
              <a:rPr lang="en-US" altLang="zh-CN" sz="2800" dirty="0"/>
              <a:t> </a:t>
            </a:r>
            <a:r>
              <a:rPr lang="en-US" altLang="zh-CN" sz="2800" dirty="0" smtClean="0"/>
              <a:t>       </a:t>
            </a:r>
            <a:r>
              <a:rPr lang="zh-CN" altLang="zh-CN" sz="2800" dirty="0" smtClean="0"/>
              <a:t>压缩</a:t>
            </a:r>
            <a:r>
              <a:rPr lang="zh-CN" altLang="zh-CN" sz="2800" dirty="0"/>
              <a:t>语段</a:t>
            </a:r>
          </a:p>
        </p:txBody>
      </p:sp>
    </p:spTree>
    <p:extLst>
      <p:ext uri="{BB962C8B-B14F-4D97-AF65-F5344CB8AC3E}">
        <p14:creationId xmlns="" xmlns:p14="http://schemas.microsoft.com/office/powerpoint/2010/main" val="3978586887"/>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一</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二</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1576097"/>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仿照下面的示例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自选话题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另写三句话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要求内容贴切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句式与示例相同。</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种子如果害怕埋没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那它永远不能发芽</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雏鹰如果害怕折翅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那它永远不能高飞</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钻石如果害怕琢磨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那它永远不能生辉。</a:t>
            </a:r>
            <a:endParaRPr lang="zh-CN" altLang="zh-CN" sz="2200">
              <a:solidFill>
                <a:srgbClr val="000000"/>
              </a:solidFill>
              <a:effectLst/>
              <a:latin typeface="NEU-BZ-S92"/>
              <a:ea typeface="方正书宋_GBK"/>
              <a:cs typeface="Times New Roman" panose="02020603050405020304" pitchFamily="18" charset="0"/>
            </a:endParaRPr>
          </a:p>
        </p:txBody>
      </p:sp>
      <p:sp>
        <p:nvSpPr>
          <p:cNvPr id="7" name="矩形 6"/>
          <p:cNvSpPr>
            <a:spLocks noChangeAspect="1"/>
          </p:cNvSpPr>
          <p:nvPr/>
        </p:nvSpPr>
        <p:spPr>
          <a:xfrm>
            <a:off x="508000" y="3635381"/>
            <a:ext cx="8128000" cy="252992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①形式上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要采用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如果害怕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那它永远不能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的句式。</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②内容上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只要以排比的方式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围绕着不要害怕逆境的主题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写出三个给人以积极向上的感受的语句即可。</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芬芳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骏马如果害怕牺牲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那它永远不能驰骋疆场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宝剑如果害怕锻炼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那它永远不能拥有锋芒。</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 xmlns:p14="http://schemas.microsoft.com/office/powerpoint/2010/main" val="1144324963"/>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一</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二</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8" name="矩形 7"/>
          <p:cNvSpPr>
            <a:spLocks noChangeAspect="1"/>
          </p:cNvSpPr>
          <p:nvPr/>
        </p:nvSpPr>
        <p:spPr>
          <a:xfrm>
            <a:off x="508000" y="2291038"/>
            <a:ext cx="8128000" cy="252992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zh-CN" altLang="zh-CN" sz="2200" smtClean="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示例一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蜡烛如果害怕燃烧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那它永远不能发光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航船如果害怕颠簸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那它永远不能远航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矿石如果害怕冶炼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那它永远不能成钢。</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示例二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玫瑰如果害怕采摘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那它永远不能吐露芬芳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骏马如果害怕牺牲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那它永远不能驰骋疆场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宝剑如果害怕锻炼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那它永远不能拥有锋芒。</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 xmlns:p14="http://schemas.microsoft.com/office/powerpoint/2010/main" val="4150453705"/>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一</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二</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700808"/>
            <a:ext cx="8128000" cy="1678536"/>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即学即练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依照下面的示例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自选话题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另写两句话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句式与示例相同。</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梅花在冰天雪地的季节吐蕾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意在教导我们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学会坚强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昙花于万籁俱寂的深夜绽放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意在提醒我们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不要张扬。</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3373605"/>
            <a:ext cx="8128000" cy="247599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a:solidFill>
                  <a:srgbClr val="FF0000"/>
                </a:solidFill>
                <a:latin typeface="NEU-BZ-S92"/>
                <a:ea typeface="Arial" panose="020B0604020202020204" pitchFamily="34"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花瓣在生命旺盛的初夏凋零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意在教导我们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学会放下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树叶于五彩绚烂的深秋飘落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意在提醒我们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不要逞强。</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山泉在崎岖险峻的石缝叮咚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意在教导我们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学会快乐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青苔于阴暗潮湿的山下翠绿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意在提醒我们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不要放弃。</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注意题干中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自选话题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最后一句要揭示景物描写展示的哲理。</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 xmlns:p14="http://schemas.microsoft.com/office/powerpoint/2010/main" val="2228470050"/>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wipe(down)">
                                      <p:cBhvr>
                                        <p:cTn id="10" dur="500"/>
                                        <p:tgtEl>
                                          <p:spTgt spid="6">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wipe(down)">
                                      <p:cBhvr>
                                        <p:cTn id="15"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65351"/>
            <a:ext cx="8128000" cy="5334922"/>
          </a:xfrm>
          <a:prstGeom prst="rect">
            <a:avLst/>
          </a:prstGeom>
        </p:spPr>
        <p:txBody>
          <a:bodyPr>
            <a:spAutoFit/>
          </a:bodyPr>
          <a:lstStyle/>
          <a:p>
            <a:pPr indent="457200"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考法三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嵌入式仿写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嵌入式仿写一般是在所提供的材料的中间空出一句或几句内容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要求根据材料内容仿照上句或下句的句式特点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补写一句或几句与所给材料语意连贯的句子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使其与原材料构成一个意思和结构都完整的语段。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嵌入式仿写要注意两点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解答嵌入式仿写题的关键是研究语段语境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根据例句的语境和例句本身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明确对空缺的句子的潜在要求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选择符合这个要求的对象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按仿写句子的一般方式进行仿写即可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但要注意两点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审准对象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尤其是审隐性要求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审它的上文或下文。所有的句式、修辞及内容等要求都蕴含在这里面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这是审题的重点所在。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所仿出的句子不仅要在句式、修辞、情感及语言风格等方面与上下文保持一致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更要注意与上下文内容的衔接、照应和连贯。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一</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二</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Tree>
    <p:extLst>
      <p:ext uri="{BB962C8B-B14F-4D97-AF65-F5344CB8AC3E}">
        <p14:creationId xmlns="" xmlns:p14="http://schemas.microsoft.com/office/powerpoint/2010/main" val="2019585296"/>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一</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二</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1439696"/>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请补写出空缺处的语句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与前两句构成排比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使语段意思连贯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风格统一。</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作一次心灵旅行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就以那一本本零落的古卷残页为车票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感受着穿越时空的欣喜。我与李白共攀蜀道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与辛弃疾拍遍栏杆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dotted">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dotted">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。无论是漠北黄沙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还是江南水乡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我都一一留下足迹。</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7" name="矩形 6"/>
          <p:cNvSpPr>
            <a:spLocks noChangeAspect="1"/>
          </p:cNvSpPr>
          <p:nvPr/>
        </p:nvSpPr>
        <p:spPr>
          <a:xfrm>
            <a:off x="508000" y="3930763"/>
            <a:ext cx="8128000" cy="208480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①上下文语境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上下文语境要求选出合适的古代人物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写出阅读他们的作品能给人带来的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穿越时空的欣喜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②被仿句的特点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句子框架应为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注意排比的修辞手法。句式上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要与例句相同。</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与王维共居田园　与苏轼畅游赤壁</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 xmlns:p14="http://schemas.microsoft.com/office/powerpoint/2010/main" val="869762573"/>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down)">
                                      <p:cBhvr>
                                        <p:cTn id="7" dur="500"/>
                                        <p:tgtEl>
                                          <p:spTgt spid="7">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wipe(down)">
                                      <p:cBhvr>
                                        <p:cTn id="10" dur="500"/>
                                        <p:tgtEl>
                                          <p:spTgt spid="7">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wipe(down)">
                                      <p:cBhvr>
                                        <p:cTn id="15"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一</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二</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700808"/>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即学即练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读下面这首题为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仔细揣摩内容和句式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补写出其中空缺的句子。</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人生如一首诗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应该多一些悠扬的抒情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少一些愁苦的叹息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u="dotted">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应该多一些亮丽的着色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少一些灰色的基调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人生如一支歌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u="dotted">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dotted">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人生如一局棋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应该多一些主动的出击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少一些消极的退缩。</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5004405"/>
            <a:ext cx="8128000" cy="85093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①人生如一幅画　②应该多一些昂扬的吟唱　少一些哀婉的</a:t>
            </a:r>
            <a:r>
              <a:rPr lang="zh-CN" altLang="zh-CN" sz="2200" smtClean="0">
                <a:solidFill>
                  <a:srgbClr val="000000"/>
                </a:solidFill>
                <a:latin typeface="Times New Roman" panose="02020603050405020304" pitchFamily="18" charset="0"/>
                <a:cs typeface="Times New Roman" panose="02020603050405020304" pitchFamily="18" charset="0"/>
              </a:rPr>
              <a:t>咏叹</a:t>
            </a:r>
            <a:endParaRPr lang="zh-CN" altLang="zh-CN" sz="2200">
              <a:solidFill>
                <a:srgbClr val="000000"/>
              </a:solidFill>
              <a:latin typeface="NEU-BZ-S92"/>
              <a:ea typeface="方正书宋_GBK"/>
              <a:cs typeface="Times New Roman" panose="02020603050405020304" pitchFamily="18" charset="0"/>
            </a:endParaRPr>
          </a:p>
        </p:txBody>
      </p:sp>
    </p:spTree>
    <p:extLst>
      <p:ext uri="{BB962C8B-B14F-4D97-AF65-F5344CB8AC3E}">
        <p14:creationId xmlns="" xmlns:p14="http://schemas.microsoft.com/office/powerpoint/2010/main" val="3752647362"/>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一</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二</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7" name="矩形 6"/>
          <p:cNvSpPr>
            <a:spLocks noChangeAspect="1"/>
          </p:cNvSpPr>
          <p:nvPr/>
        </p:nvSpPr>
        <p:spPr>
          <a:xfrm>
            <a:off x="508000" y="2716732"/>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smtClean="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人生如一首诗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人生如一支歌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人生如一局棋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可知</a:t>
            </a:r>
            <a:r>
              <a:rPr lang="zh-CN" altLang="zh-CN" sz="2200">
                <a:solidFill>
                  <a:srgbClr val="000000"/>
                </a:solidFill>
                <a:latin typeface="Times New Roman" panose="02020603050405020304" pitchFamily="18" charset="0"/>
                <a:cs typeface="Times New Roman" panose="02020603050405020304" pitchFamily="18" charset="0"/>
              </a:rPr>
              <a:t>①</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的句式应为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人生如一</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亮丽的着色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灰色的基调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可知其内容应是将人生比作画。形式上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②</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应该多一些</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少一些</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的句式来写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内容上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应契合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一支歌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这一喻体。</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 xmlns:p14="http://schemas.microsoft.com/office/powerpoint/2010/main" val="1748842165"/>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一</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二</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457200"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考法四</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推断式仿写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推断题在两个角度上命题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二是事理。在形式上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参照所给的例句方式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在事理上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要紧扣语段来分析在概念、判断、推理上存在的问题。这些问题主要体现在充分条件、必要条件、充分必要条件等方面的逻辑问题。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推断式仿写要注意两点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表达上紧扣例句所给的语言形式。如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除非</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才</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只有</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才</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无论</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不一定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事理上要看清语句是否存在强加因果或条件与结论没有必然联系等问题。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285381029"/>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一</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二</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681641"/>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下面文段有三处推断存在问题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请参照</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的方式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说明另外两处问题。</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高考之后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我们将面临大学专业的选择问题。如果有机会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我要选择工科方面的专业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因为只有学了工科才能激发强烈的好奇心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培养探索未知事物的兴趣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而有了浓厚的兴趣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必将取得好成绩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毕业后也就一定能很好地适应社会需要。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不是只有学了工科才能激发好奇心。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360849400"/>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一</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二</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5" name="矩形 4"/>
          <p:cNvSpPr>
            <a:spLocks noChangeAspect="1"/>
          </p:cNvSpPr>
          <p:nvPr/>
        </p:nvSpPr>
        <p:spPr>
          <a:xfrm>
            <a:off x="508000" y="2114868"/>
            <a:ext cx="8128000" cy="2882264"/>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采用了否定句的表述形式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答案也要用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不是只有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句式。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第</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有了浓厚的兴趣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必将取得好成绩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表述绝对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取得好成绩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毕业后也就一定能很好地适应社会需要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就一定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表述绝对。要紧扣错误所在的关键词语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不是有兴趣就一定能取得好成绩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不是成绩好就一定能很好地适应社会需要。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3440917771"/>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wipe(down)">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一</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二</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11" name="矩形 10"/>
          <p:cNvSpPr>
            <a:spLocks noChangeAspect="1"/>
          </p:cNvSpPr>
          <p:nvPr/>
        </p:nvSpPr>
        <p:spPr>
          <a:xfrm>
            <a:off x="508000" y="2087906"/>
            <a:ext cx="8128000" cy="2936188"/>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ea typeface="方正正中黑简体"/>
                <a:cs typeface="Times New Roman" panose="02020603050405020304" pitchFamily="18" charset="0"/>
              </a:rPr>
              <a:t>句式</a:t>
            </a:r>
            <a:r>
              <a:rPr lang="zh-CN" altLang="zh-CN" sz="2200" dirty="0">
                <a:solidFill>
                  <a:srgbClr val="000000"/>
                </a:solidFill>
                <a:latin typeface="NEU-BZ-S92"/>
                <a:ea typeface="方正正中黑简体"/>
                <a:cs typeface="Times New Roman" panose="02020603050405020304" pitchFamily="18" charset="0"/>
              </a:rPr>
              <a:t>的仿用与变换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、仿用、变换句式设题灵活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是语言运用中的重要考查点。选用句式与连贯密切相关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选句式连贯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中讲过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此处不再赘述。仿用句式是指在一定的语境中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根据语言表达的需要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参照题干所提供的句式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另造一个或多个句式相同、内容与上下文衔接的句子。变换句式是指在一定的语境中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根据语言表达的需要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将句子由一种句式变成另一种句式。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3527561553"/>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一</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二</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5" name="矩形 4"/>
          <p:cNvSpPr>
            <a:spLocks noChangeAspect="1"/>
          </p:cNvSpPr>
          <p:nvPr/>
        </p:nvSpPr>
        <p:spPr>
          <a:xfrm>
            <a:off x="508000" y="1413814"/>
            <a:ext cx="8128000" cy="496751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即学即练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下面文段有三处推断存在问题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请参考</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的方式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说明另外两处问题。</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作为一种文化基因和精神传承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工匠精神为各行各业所必需。一个员工只要恪尽职业操守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就可以具备工匠精神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一个企业只要重视产品的质量提升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就能够打造出自己的企业品牌。我国已经建立起了体现创新价值的激励机制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一定能够培育出众多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中国工匠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打造更多享誉世界的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中国品牌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从而推动中国经济发展进入质量时代。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员工能够恪尽职业操守未必可以具备工匠精神。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7475516"/>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一</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二</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企业重视产品的质量提升未必能打造出自己的企业品牌。</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体现创新价值的激励机制未必能够培育出众多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中国工匠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三个判断都存在条件不够充分的问题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具备工匠精神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打造出自己的企业品牌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受多重因素的制约。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建立起了体现创新价值的激励机制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也不是培育众多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中国工匠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、打造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中国品牌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的首要条件。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4122175521"/>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circle(in)">
                                      <p:cBhvr>
                                        <p:cTn id="7" dur="20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一</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二</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2694739"/>
            <a:ext cx="8128000" cy="1722523"/>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考法五</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对对联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对对联既可以看作句式仿写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也可以看作修辞手法的运用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也涉及语言表达的准确、鲜明等。高考在此类题目的命题上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一般是给出上联要求对出下联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或给出一组短语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要求组接成一副对联。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1052264076"/>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一</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二</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340767"/>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对对联需要注意四点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字数相等。虽说对联的篇幅可长可短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但上下联的字数必须相等。如果字数不等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那就对不起来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联不起来。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词性相同。上下联相同位置的词语的词性要一致。不仅要实词对实词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虚词对虚词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而且最好是名词对名词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动词对动词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形容词对形容词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数词对数词等。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结构相称。要想对仗工整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除了字数、词性的要求外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还要求上下联的结构对称一致。具体来说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就是偏正对偏正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动宾对动宾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主谓对主谓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并列对并列。</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内容相应。上下联不仅意义要相关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而且所涉及的事物也要相对或相关。常见的是天文类对天文类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地理类对地理类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花木类对花木类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禽兽类对禽兽类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节令类对节令类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数目类对数目类等。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2965587968"/>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一</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二</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340768"/>
            <a:ext cx="8128000" cy="212365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用下面的短语组成两副有关春节和端午节的对联。要求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上下联各为七字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语意连贯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符合节日和对联特点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不得重复使用短语。</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门上桃符　碧波竞舟　江边柳线　青艾驱瘴　迎春绿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十里欢　耀眼红　千家</a:t>
            </a:r>
            <a:r>
              <a:rPr lang="zh-CN" altLang="zh-CN" sz="2200" smtClean="0">
                <a:solidFill>
                  <a:srgbClr val="000000"/>
                </a:solidFill>
                <a:latin typeface="Times New Roman" panose="02020603050405020304" pitchFamily="18" charset="0"/>
                <a:cs typeface="Times New Roman" panose="02020603050405020304" pitchFamily="18" charset="0"/>
              </a:rPr>
              <a:t>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3464426"/>
            <a:ext cx="8128000" cy="330359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①内容上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内容上要符合节日的特点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江边柳线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门上桃符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有明显的春节的特征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青艾驱瘴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碧波竞舟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具有典型的端午节特征。</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②形式上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形式上要符合对联的特点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下联要收在平声上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这样就很容易确定写春节的对联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驱瘴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只能是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千家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再加上平声的要求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写端午的对联也很容易确定。</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zh-CN" altLang="zh-CN" sz="2200">
                <a:solidFill>
                  <a:srgbClr val="000000"/>
                </a:solidFill>
                <a:latin typeface="NEU-BZ-S92"/>
                <a:ea typeface="Arial" panose="020B0604020202020204" pitchFamily="34"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春节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江边柳线迎春绿　门上桃符耀眼红</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端午节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青艾驱瘴千家乐　碧波竞舟十里欢</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 xmlns:p14="http://schemas.microsoft.com/office/powerpoint/2010/main" val="74831301"/>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wipe(down)">
                                      <p:cBhvr>
                                        <p:cTn id="10" dur="500"/>
                                        <p:tgtEl>
                                          <p:spTgt spid="6">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wipe(down)">
                                      <p:cBhvr>
                                        <p:cTn id="15" dur="500"/>
                                        <p:tgtEl>
                                          <p:spTgt spid="6">
                                            <p:txEl>
                                              <p:pRg st="2" end="2"/>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6">
                                            <p:txEl>
                                              <p:pRg st="3" end="3"/>
                                            </p:txEl>
                                          </p:spTgt>
                                        </p:tgtEl>
                                        <p:attrNameLst>
                                          <p:attrName>style.visibility</p:attrName>
                                        </p:attrNameLst>
                                      </p:cBhvr>
                                      <p:to>
                                        <p:strVal val="visible"/>
                                      </p:to>
                                    </p:set>
                                    <p:animEffect transition="in" filter="wipe(down)">
                                      <p:cBhvr>
                                        <p:cTn id="18"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一</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二</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916832"/>
            <a:ext cx="8128000" cy="2084801"/>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即学即练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为恭贺你的邻居搬进新房子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请你为下面这副对联拟出下联。</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上联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燕喜新居春正暖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下联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dotted">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dotted">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4009428"/>
            <a:ext cx="8128000" cy="208480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莺迁乔木日初长</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从题干要求看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所拟对联要表达祝贺乔迁之喜的意思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从所给上联看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是名词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新居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为偏正式短语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春正暖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为主谓短语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所拟下联从词性上看也要和上联一样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是动物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飞鸟类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下联开头也要选择相应的如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之类的鸟类。</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 xmlns:p14="http://schemas.microsoft.com/office/powerpoint/2010/main" val="3747245398"/>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down)">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p:cNvSpPr>
            <a:spLocks noChangeAspect="1"/>
          </p:cNvSpPr>
          <p:nvPr/>
        </p:nvSpPr>
        <p:spPr>
          <a:xfrm>
            <a:off x="508000" y="1236647"/>
            <a:ext cx="8128000" cy="4928657"/>
          </a:xfrm>
          <a:prstGeom prst="rect">
            <a:avLst/>
          </a:prstGeom>
        </p:spPr>
        <p:txBody>
          <a:bodyPr>
            <a:spAutoFit/>
          </a:bodyPr>
          <a:lstStyle/>
          <a:p>
            <a:pPr indent="508000"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清刻本悦宋简体"/>
                <a:cs typeface="Times New Roman" panose="02020603050405020304" pitchFamily="18" charset="0"/>
              </a:rPr>
              <a:t>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清刻本悦宋简体"/>
                <a:cs typeface="Times New Roman" panose="02020603050405020304" pitchFamily="18" charset="0"/>
              </a:rPr>
              <a:t>变换句式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457200"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考法一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整句与散句的变换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结构相同或相似的一组句子叫整句。相反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结构不整齐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各式各样的句子交错运用的一组句子叫散句。整句形式整齐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音韵和谐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气势贯通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意义鲜明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多用于散文、诗歌、唱词中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散句自由活泼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富于变化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应用比较灵活。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整散变换要注意两点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整句变为散句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最主要的方法就是将整句中重复使用的成分只保留一个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应注意不改变原句的基本语意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不遗漏内容要点。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散句变为整句则要用增补的办法使某些成分重复使用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使之和相关内容构成整齐句式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或将句中不太整齐的并列部分修整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分别组合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变为排比句或对偶句。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26</a:t>
            </a:fld>
            <a:r>
              <a:rPr lang="en-US" altLang="zh-CN" dirty="0" smtClean="0"/>
              <a:t>-</a:t>
            </a:r>
            <a:endParaRPr lang="zh-CN" altLang="en-US" dirty="0"/>
          </a:p>
        </p:txBody>
      </p:sp>
      <p:sp>
        <p:nvSpPr>
          <p:cNvPr id="21" name="圆角矩形 20">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一</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22" name="圆角矩形 21">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二</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Tree>
    <p:extLst>
      <p:ext uri="{BB962C8B-B14F-4D97-AF65-F5344CB8AC3E}">
        <p14:creationId xmlns="" xmlns:p14="http://schemas.microsoft.com/office/powerpoint/2010/main" val="3116639145"/>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27</a:t>
            </a:fld>
            <a:r>
              <a:rPr lang="en-US" altLang="zh-CN" dirty="0" smtClean="0"/>
              <a:t>-</a:t>
            </a:r>
            <a:endParaRPr lang="zh-CN" altLang="en-US" dirty="0"/>
          </a:p>
        </p:txBody>
      </p:sp>
      <p:sp>
        <p:nvSpPr>
          <p:cNvPr id="21" name="圆角矩形 20">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一</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22" name="圆角矩形 21">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二</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2" name="矩形 1"/>
          <p:cNvSpPr>
            <a:spLocks noChangeAspect="1"/>
          </p:cNvSpPr>
          <p:nvPr/>
        </p:nvSpPr>
        <p:spPr>
          <a:xfrm>
            <a:off x="508000" y="1911735"/>
            <a:ext cx="8128000" cy="29361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福建卷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请将画线的句子改写成排比句。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不得改变原意</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焦裕禄是闻名全国、感动全国的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县委书记的好榜样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。他在兰考县忘我奋斗一年零五个月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积劳成疾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英年早逝。焦裕禄</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是为人民拼死拼活谋福祉的领导干部的优秀代表</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为信仰无怨无悔做奉献</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成为共产党人的光辉典范</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在为祖国艰苦奋斗创新功的时代里</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他是那一代人的精神符号。</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人民是不会忘记焦裕禄的</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3218182682"/>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28</a:t>
            </a:fld>
            <a:r>
              <a:rPr lang="en-US" altLang="zh-CN" dirty="0" smtClean="0"/>
              <a:t>-</a:t>
            </a:r>
            <a:endParaRPr lang="zh-CN" altLang="en-US" dirty="0"/>
          </a:p>
        </p:txBody>
      </p:sp>
      <p:sp>
        <p:nvSpPr>
          <p:cNvPr id="21" name="圆角矩形 20">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一</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22" name="圆角矩形 21">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二</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6" name="矩形 5"/>
          <p:cNvSpPr>
            <a:spLocks noChangeAspect="1"/>
          </p:cNvSpPr>
          <p:nvPr/>
        </p:nvSpPr>
        <p:spPr>
          <a:xfrm>
            <a:off x="508000" y="1904201"/>
            <a:ext cx="8128000" cy="330359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①找出基准句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从所给语句看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是为人民拼死拼活谋福祉的领导干部的优秀代表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作为基准句。</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②根据要求改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把其他的句子按照基准句的句式进行改写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有必要的话还要进行合理排序。</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zh-CN" altLang="zh-CN" sz="2200">
                <a:solidFill>
                  <a:srgbClr val="000000"/>
                </a:solidFill>
                <a:latin typeface="NEU-BZ-S92"/>
                <a:ea typeface="Arial" panose="020B0604020202020204" pitchFamily="34"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是为人民拼死拼活谋福祉的领导干部的优秀代表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是为信仰无怨无悔做奉献的共产党人的光辉典范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是为祖国艰苦奋斗创新功的那一代人的精神符号。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符合试题要求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其他答案亦可</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 xmlns:p14="http://schemas.microsoft.com/office/powerpoint/2010/main" val="1697050130"/>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wipe(down)">
                                      <p:cBhvr>
                                        <p:cTn id="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29</a:t>
            </a:fld>
            <a:r>
              <a:rPr lang="en-US" altLang="zh-CN" dirty="0" smtClean="0"/>
              <a:t>-</a:t>
            </a:r>
            <a:endParaRPr lang="zh-CN" altLang="en-US" dirty="0"/>
          </a:p>
        </p:txBody>
      </p:sp>
      <p:sp>
        <p:nvSpPr>
          <p:cNvPr id="21" name="圆角矩形 20">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一</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22" name="圆角矩形 21">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二</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即学即练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请将下面画线的句子改写成一组句式协调的排比句。</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俗话说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江山也要文人捧。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文学作品捧红景点的例子数不胜数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鲁迅先生的《从百草园到三味书屋》</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竟使绍兴城的菜地和民居成为名胜古迹</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天天游客如云</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兰亭</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原是浙江省绍兴市西南</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14</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公里的兰渚山下的一座普通小亭</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由于王羲之的《兰亭集序》</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兰亭</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名闻天下</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南京的秦淮河</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则因有了俞平伯、朱自清的同题散文被收入语文课本而名声大噪</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。像这样由语文而促进旅游新产品开发的事例不胜枚举。</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508599692"/>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一</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二</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426888"/>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清刻本悦宋简体"/>
                <a:cs typeface="Times New Roman" panose="02020603050405020304" pitchFamily="18" charset="0"/>
              </a:rPr>
              <a:t>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清刻本悦宋简体"/>
                <a:cs typeface="Times New Roman" panose="02020603050405020304" pitchFamily="18" charset="0"/>
              </a:rPr>
              <a:t>仿用句式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考法一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命题式仿写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命题</a:t>
            </a:r>
            <a:r>
              <a:rPr lang="zh-CN" altLang="zh-CN" sz="2200">
                <a:solidFill>
                  <a:srgbClr val="000000"/>
                </a:solidFill>
                <a:latin typeface="Times New Roman" panose="02020603050405020304" pitchFamily="18" charset="0"/>
                <a:cs typeface="Times New Roman" panose="02020603050405020304" pitchFamily="18" charset="0"/>
              </a:rPr>
              <a:t>式仿写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即给出一则语言材料作为例句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以指定的话题或沿用原话题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按照例句的句式进行仿写。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命题</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式仿写须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四步走</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审清被仿写句的句式特点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仿写句要与被仿写句句式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如例句结构、思想感情等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保持一致。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分析被仿写句的修辞特点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仿写句要与被仿写句所用的修辞手法保持一致。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看清题中要求仿写的话题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不要脱离要求另立话题。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第四步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依据仿写话题展开联想和想象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写出形象合理的语句。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542442925"/>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30</a:t>
            </a:fld>
            <a:r>
              <a:rPr lang="en-US" altLang="zh-CN" dirty="0" smtClean="0"/>
              <a:t>-</a:t>
            </a:r>
            <a:endParaRPr lang="zh-CN" altLang="en-US" dirty="0"/>
          </a:p>
        </p:txBody>
      </p:sp>
      <p:sp>
        <p:nvSpPr>
          <p:cNvPr id="21" name="圆角矩形 20">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一</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22" name="圆角矩形 21">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二</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6" name="矩形 5"/>
          <p:cNvSpPr>
            <a:spLocks noChangeAspect="1"/>
          </p:cNvSpPr>
          <p:nvPr/>
        </p:nvSpPr>
        <p:spPr>
          <a:xfrm>
            <a:off x="508000" y="2107334"/>
            <a:ext cx="8128000" cy="289733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王羲之的《兰亭集序》使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兰亭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这座绍兴市西南兰渚山下的普通小亭名闻天下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鲁迅先生的《从百草园到三味书屋》使绍兴城的菜地和民居成为天天游客如云的名胜古迹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被收入语文课本的俞平伯、朱自清的同题散文使南京的秦淮河名声大噪。</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题干要求将画线句变换为句式协调的排比句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首先选择表达准确、简明、连贯的句子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如第一句</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仿宋" panose="02010609060101010101" pitchFamily="49" charset="-122"/>
                <a:ea typeface="方正书宋_GBK"/>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地名</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仿宋" panose="02010609060101010101" pitchFamily="49" charset="-122"/>
                <a:ea typeface="方正书宋_GBK"/>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作为基准句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其后两句仿写此句即可。</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 xmlns:p14="http://schemas.microsoft.com/office/powerpoint/2010/main" val="2121574653"/>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31</a:t>
            </a:fld>
            <a:r>
              <a:rPr lang="en-US" altLang="zh-CN" dirty="0" smtClean="0"/>
              <a:t>-</a:t>
            </a:r>
            <a:endParaRPr lang="zh-CN" altLang="en-US" dirty="0"/>
          </a:p>
        </p:txBody>
      </p:sp>
      <p:sp>
        <p:nvSpPr>
          <p:cNvPr id="21" name="圆角矩形 20">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一</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22" name="圆角矩形 21">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二</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2" name="矩形 1"/>
          <p:cNvSpPr>
            <a:spLocks noChangeAspect="1"/>
          </p:cNvSpPr>
          <p:nvPr/>
        </p:nvSpPr>
        <p:spPr>
          <a:xfrm>
            <a:off x="508000" y="2700926"/>
            <a:ext cx="8128000" cy="1710148"/>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考法二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长句与短句的变换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长句是指词语多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结构复杂的句子。长句的修辞效果是表意周密、严谨、精确、细致。短句是指词语少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结构简单的句子。短句的修辞效果是表意简洁、明快、灵活。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2953805866"/>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32</a:t>
            </a:fld>
            <a:r>
              <a:rPr lang="en-US" altLang="zh-CN" dirty="0" smtClean="0"/>
              <a:t>-</a:t>
            </a:r>
            <a:endParaRPr lang="zh-CN" altLang="en-US" dirty="0"/>
          </a:p>
        </p:txBody>
      </p:sp>
      <p:sp>
        <p:nvSpPr>
          <p:cNvPr id="21" name="圆角矩形 20">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一</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22" name="圆角矩形 21">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二</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2" name="矩形 1"/>
          <p:cNvSpPr>
            <a:spLocks noChangeAspect="1"/>
          </p:cNvSpPr>
          <p:nvPr/>
        </p:nvSpPr>
        <p:spPr>
          <a:xfrm>
            <a:off x="508000" y="1340767"/>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长短句互换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三步走</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短句变长句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先找出几个短句陈述的主要内容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把其共有的部分作为长句的主干。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将其他短句改作该主干句的修饰成分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并按一定的语法或语意关系放在相应的位置上。</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增删个别词语使表述更加流畅。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长句变短句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先筛选出句子的主干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明确句子的中心意思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然后抽出附加成分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将它们变成一系列的短句。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把抽取主干形成的句子和由附加成分转成的短句按合理的顺序列出。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润色答案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验证语意和表达是否符合要求。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728800184"/>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33</a:t>
            </a:fld>
            <a:r>
              <a:rPr lang="en-US" altLang="zh-CN" dirty="0" smtClean="0"/>
              <a:t>-</a:t>
            </a:r>
            <a:endParaRPr lang="zh-CN" altLang="en-US" dirty="0"/>
          </a:p>
        </p:txBody>
      </p:sp>
      <p:sp>
        <p:nvSpPr>
          <p:cNvPr id="21" name="圆角矩形 20">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一</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22" name="圆角矩形 21">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二</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2" name="矩形 1"/>
          <p:cNvSpPr>
            <a:spLocks noChangeAspect="1"/>
          </p:cNvSpPr>
          <p:nvPr/>
        </p:nvSpPr>
        <p:spPr>
          <a:xfrm>
            <a:off x="508000" y="2114868"/>
            <a:ext cx="8128000" cy="252992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把下面这个长句改写成几个较短的句子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可以改变语序、增删词语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但不得改变原意。</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巴黎之行让我对法国作家和诗人维克多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雨果为建立法国文学创作者的著作权保护机构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法国文学家协会所做的工作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为促成制定保护文学艺术作品著作权的国际公约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伯尔尼公约做出的杰出贡献有了更深的了解</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4057370283"/>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34</a:t>
            </a:fld>
            <a:r>
              <a:rPr lang="en-US" altLang="zh-CN" dirty="0" smtClean="0"/>
              <a:t>-</a:t>
            </a:r>
            <a:endParaRPr lang="zh-CN" altLang="en-US" dirty="0"/>
          </a:p>
        </p:txBody>
      </p:sp>
      <p:sp>
        <p:nvSpPr>
          <p:cNvPr id="21" name="圆角矩形 20">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一</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22" name="圆角矩形 21">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二</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6" name="矩形 5"/>
          <p:cNvSpPr>
            <a:spLocks noChangeAspect="1"/>
          </p:cNvSpPr>
          <p:nvPr/>
        </p:nvSpPr>
        <p:spPr>
          <a:xfrm>
            <a:off x="508000" y="1708603"/>
            <a:ext cx="8128000" cy="369479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①第一步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首先提取句子的主干及其直接修饰语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使之单独成句。</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②第二步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对其他修饰语进行分析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使之单独成句。</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③第三步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将分解出的句子合理排序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使之前后相承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符合逻辑。</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巴黎之行让我对法国作家和诗人维克多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雨果有了更深的了解。他在著作权保护方面做出了杰出的贡献。他促成了法国文学创作者的著作权保护机构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法国文学家协会的建立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促成了保护文学艺术作品著作权的国际公约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伯尔尼公约的制定。</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 xmlns:p14="http://schemas.microsoft.com/office/powerpoint/2010/main" val="1045626654"/>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animEffect transition="in" filter="wipe(down)">
                                      <p:cBhvr>
                                        <p:cTn id="7"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35</a:t>
            </a:fld>
            <a:r>
              <a:rPr lang="en-US" altLang="zh-CN" dirty="0" smtClean="0"/>
              <a:t>-</a:t>
            </a:r>
            <a:endParaRPr lang="zh-CN" altLang="en-US" dirty="0"/>
          </a:p>
        </p:txBody>
      </p:sp>
      <p:sp>
        <p:nvSpPr>
          <p:cNvPr id="21" name="圆角矩形 20">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一</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22" name="圆角矩形 21">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二</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2" name="矩形 1"/>
          <p:cNvSpPr>
            <a:spLocks noChangeAspect="1"/>
          </p:cNvSpPr>
          <p:nvPr/>
        </p:nvSpPr>
        <p:spPr>
          <a:xfrm>
            <a:off x="508000" y="1352969"/>
            <a:ext cx="8128000" cy="2897332"/>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即学即练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请将下面画线的句子改写为一个长句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可适当增删个别词语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但不得改变句子原意。</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老屋</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是世纪的</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三朝元老</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是季节的忠实守望者</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在其百年的存续过程中</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从未奢望用斑斓的色彩点缀世界</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只是平实自然地白描年华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于是它当之无愧地赢得了子孙的尊重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其魅力仅仅在于无论生活曲线的振幅有多大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始终信守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平平淡淡才是真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4250301"/>
            <a:ext cx="8128000" cy="249106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世纪的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三朝元老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、季节的忠实守望者、从未奢望用斑斓的色彩点缀世界的老屋在其百年的存续过程中只是平实自然地白描年华。</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解答此题时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要先选定能够作为主干的句子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经过分析可知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老屋只是平实自然地白描年华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可以作为变换后长句的主干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然后将其他内容分别作为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老屋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的定语和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白描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的状语即可。</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 xmlns:p14="http://schemas.microsoft.com/office/powerpoint/2010/main" val="3806517558"/>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down)">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indent="457200"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考法三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句子重组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句子重组就是根据题目要求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在不改变原意的条件下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打乱句子的结构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改变陈述的对象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重造一个新的句子。这种方式的重组句子比单纯从语法方面的变换重组句子变化要大一些。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句子重组要注意两点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分析原句层次关系。重组句子的原则是变换后的句子要保持原意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因此只有分清原句层次之间的关系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才能保证变换后句间的关系不变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从而保证句子的原意不变。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理清表达思路。对句子进行重组时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要注意文从句顺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这就需要理清表达思路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明确施事和受事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思路清晰了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顺序也就清楚了。当句子的陈述对象发生变化时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重组后句子的逻辑关系也要随之发生变化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这样才能保证重新组合后句子的语意不变。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36</a:t>
            </a:fld>
            <a:r>
              <a:rPr lang="en-US" altLang="zh-CN" dirty="0" smtClean="0"/>
              <a:t>-</a:t>
            </a:r>
            <a:endParaRPr lang="zh-CN" altLang="en-US" dirty="0"/>
          </a:p>
        </p:txBody>
      </p:sp>
      <p:sp>
        <p:nvSpPr>
          <p:cNvPr id="21" name="圆角矩形 20">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一</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22" name="圆角矩形 21">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二</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Tree>
    <p:extLst>
      <p:ext uri="{BB962C8B-B14F-4D97-AF65-F5344CB8AC3E}">
        <p14:creationId xmlns="" xmlns:p14="http://schemas.microsoft.com/office/powerpoint/2010/main" val="2827373026"/>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37</a:t>
            </a:fld>
            <a:r>
              <a:rPr lang="en-US" altLang="zh-CN" dirty="0" smtClean="0"/>
              <a:t>-</a:t>
            </a:r>
            <a:endParaRPr lang="zh-CN" altLang="en-US" dirty="0"/>
          </a:p>
        </p:txBody>
      </p:sp>
      <p:sp>
        <p:nvSpPr>
          <p:cNvPr id="21" name="圆角矩形 20">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一</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22" name="圆角矩形 21">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二</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2" name="矩形 1"/>
          <p:cNvSpPr>
            <a:spLocks noChangeAspect="1"/>
          </p:cNvSpPr>
          <p:nvPr/>
        </p:nvSpPr>
        <p:spPr>
          <a:xfrm>
            <a:off x="508000" y="2114868"/>
            <a:ext cx="8128000" cy="252992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请以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网上订票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将下面几个句子重组为一个长句。要求重组后的长句包含两个分句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两个分句之间为递进关系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不得改变原意。</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拥堵的网络使得网上订票已不仅成为一项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体力活儿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更成了一项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技术活儿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为了能抢到一张春节期间的火车票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网民们斗智斗勇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各种订票攻略、外挂软件也应运而生</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2162881643"/>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38</a:t>
            </a:fld>
            <a:r>
              <a:rPr lang="en-US" altLang="zh-CN" dirty="0" smtClean="0"/>
              <a:t>-</a:t>
            </a:r>
            <a:endParaRPr lang="zh-CN" altLang="en-US" dirty="0"/>
          </a:p>
        </p:txBody>
      </p:sp>
      <p:sp>
        <p:nvSpPr>
          <p:cNvPr id="21" name="圆角矩形 20">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一</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22" name="圆角矩形 21">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二</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6" name="矩形 5"/>
          <p:cNvSpPr>
            <a:spLocks noChangeAspect="1"/>
          </p:cNvSpPr>
          <p:nvPr/>
        </p:nvSpPr>
        <p:spPr>
          <a:xfrm>
            <a:off x="508000" y="1701069"/>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①分析原句层次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原句是一个倒装了的因果关系语句。先说结果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再说造成这个结果的原因。</a:t>
            </a:r>
            <a:endParaRPr lang="zh-CN" altLang="zh-CN" sz="2200" dirty="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②理清表达思路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要想变成两个递进关系的分句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就要先找出能分别作为主干的主谓宾成分。题目要求以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网上订票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这两个分句的主干可以定为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网上订票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不仅是体力活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更是技术活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网上订票因网络拥堵已不仅成为一项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体力活儿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更成了网民们为抢到一张春节期间的火车票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靠各种应运而生的订票攻略、外挂软件等斗智斗勇的一项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技术活儿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 xmlns:p14="http://schemas.microsoft.com/office/powerpoint/2010/main" val="1314195827"/>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wipe(down)">
                                      <p:cBhvr>
                                        <p:cTn id="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39</a:t>
            </a:fld>
            <a:r>
              <a:rPr lang="en-US" altLang="zh-CN" dirty="0" smtClean="0"/>
              <a:t>-</a:t>
            </a:r>
            <a:endParaRPr lang="zh-CN" altLang="en-US" dirty="0"/>
          </a:p>
        </p:txBody>
      </p:sp>
      <p:sp>
        <p:nvSpPr>
          <p:cNvPr id="21" name="圆角矩形 20">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一</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22" name="圆角矩形 21">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二</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2" name="矩形 1"/>
          <p:cNvSpPr>
            <a:spLocks noChangeAspect="1"/>
          </p:cNvSpPr>
          <p:nvPr/>
        </p:nvSpPr>
        <p:spPr>
          <a:xfrm>
            <a:off x="508000" y="1701069"/>
            <a:ext cx="8128000" cy="3342453"/>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即学即练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根据要求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分别以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典丽的词句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心中的情思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为开头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重组下面的句子。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可适当增删词语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但不能增减信息、改变原意</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散文的美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不在于你能写出多少旁征博引的故事穿插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亦不在于多少典丽的词句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而在于能把心中的情思干干净净、直截了当地表现出来。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典丽的词句</a:t>
            </a:r>
            <a:r>
              <a:rPr lang="en-US" altLang="zh-CN" sz="2200" u="dotted">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心中的情思</a:t>
            </a:r>
            <a:r>
              <a:rPr lang="en-US" altLang="zh-CN" sz="2200" u="dotted">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3440996307"/>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一</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二</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仿照下面的示例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利用所给材料续写三句话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要求内容贴切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句式与所给示例相同。</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诸子争鸣、造纸印刷、筑长城开运河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中国人民具有伟大的创造精神。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奋斗</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团结</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梦想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建强国谋复兴</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御外侮卫家国</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脱贫困奔小康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垦田拓海</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开天辟地</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守望相助</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抗灾治水</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逐日奔月</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同舟共济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1293495683"/>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40</a:t>
            </a:fld>
            <a:r>
              <a:rPr lang="en-US" altLang="zh-CN" dirty="0" smtClean="0"/>
              <a:t>-</a:t>
            </a:r>
            <a:endParaRPr lang="zh-CN" altLang="en-US" dirty="0"/>
          </a:p>
        </p:txBody>
      </p:sp>
      <p:sp>
        <p:nvSpPr>
          <p:cNvPr id="21" name="圆角矩形 20">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一</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22" name="圆角矩形 21">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二</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6" name="矩形 5"/>
          <p:cNvSpPr>
            <a:spLocks noChangeAspect="1"/>
          </p:cNvSpPr>
          <p:nvPr/>
        </p:nvSpPr>
        <p:spPr>
          <a:xfrm>
            <a:off x="508000" y="1911735"/>
            <a:ext cx="8128000" cy="328852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①典丽的词句、旁征博引的故事穿插用得多并不意味着散文就美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散文的美在于能把心中的情思干干净净直截了当地表现出来。②心中的情思被干干净净直截了当地表现出来意味着散文的美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而旁征博引的故事和典丽的词句并不意味着散文的美。</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解答第一个问题的关键是对第一个分句进行重新组合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所以转换时应把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典丽的词句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旁征博引的故事穿插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作为并列短语放在一起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再适当调整个别词语即可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解答第二个问题的关键是注意主被动关系。</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 xmlns:p14="http://schemas.microsoft.com/office/powerpoint/2010/main" val="2559712826"/>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一</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41</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二</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正中黑简体"/>
                <a:cs typeface="Times New Roman" panose="02020603050405020304" pitchFamily="18" charset="0"/>
              </a:rPr>
              <a:t>扩展语句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正中黑简体"/>
                <a:cs typeface="Times New Roman" panose="02020603050405020304" pitchFamily="18" charset="0"/>
              </a:rPr>
              <a:t>压缩语段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扩展语句是使语句的信息丰富充盈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压缩语段则是将细枝末节的信息删减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保留主干信息。扩展需要想象、联想能力。压缩则需要归纳、概括能力。扩展主要有连词成句、句意丰富、续写补写、情景再现等题型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压缩主要有提取关键词、概括内容要点、下定义和拟写一句话新闻等题型。全国卷近年没有在这一考点单独命题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本学案仅介绍主要题型。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1987262272"/>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一</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42</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二</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340767"/>
            <a:ext cx="8128000" cy="5319854"/>
          </a:xfrm>
          <a:prstGeom prst="rect">
            <a:avLst/>
          </a:prstGeom>
        </p:spPr>
        <p:txBody>
          <a:bodyPr>
            <a:spAutoFit/>
          </a:bodyPr>
          <a:lstStyle/>
          <a:p>
            <a:pPr indent="508000"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清刻本悦宋简体"/>
                <a:cs typeface="Times New Roman" panose="02020603050405020304" pitchFamily="18" charset="0"/>
              </a:rPr>
              <a:t>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清刻本悦宋简体"/>
                <a:cs typeface="Times New Roman" panose="02020603050405020304" pitchFamily="18" charset="0"/>
              </a:rPr>
              <a:t>扩展语句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457200"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考法一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连词成句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连词成句就是把所给的几个词语串联起来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扩展成意思丰富、意境丰满的一段话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或通过合理的联想和想象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描写某种情景或阐述某种道理。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连词成句扩展要注意两点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要抓住所给词语的特点展开联想。连词成句型扩展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所给的几个词语往往具有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如例</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中给的四个词语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可据此联想到初冬疾风骤雨后银杏树凋零的画面。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确定扩展点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安排扩展的顺序。如例</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确定要写景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但景物描写要有主有次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有层次感。构思时看哪些可作为背景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哪个可作为重点描写的对象。据此发挥联想和想象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紧扣题目中的要求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进行扩展。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4252280173"/>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一</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43</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二</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628800"/>
            <a:ext cx="8128000" cy="131112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运用下面的词语写一段描写性文字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要求运用比喻、拟人的修辞手法。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银杏树</a:t>
            </a:r>
            <a:r>
              <a:rPr lang="zh-CN" altLang="zh-CN" sz="2200">
                <a:solidFill>
                  <a:srgbClr val="000000"/>
                </a:solidFill>
                <a:latin typeface="Times New Roman" panose="02020603050405020304" pitchFamily="18" charset="0"/>
                <a:cs typeface="Times New Roman" panose="02020603050405020304" pitchFamily="18" charset="0"/>
              </a:rPr>
              <a:t>　初冬　疾风骤雨　</a:t>
            </a:r>
            <a:r>
              <a:rPr lang="zh-CN" altLang="zh-CN" sz="2200" smtClean="0">
                <a:solidFill>
                  <a:srgbClr val="000000"/>
                </a:solidFill>
                <a:latin typeface="Times New Roman" panose="02020603050405020304" pitchFamily="18" charset="0"/>
                <a:cs typeface="Times New Roman" panose="02020603050405020304" pitchFamily="18" charset="0"/>
              </a:rPr>
              <a:t>凋零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2939928"/>
            <a:ext cx="8128000" cy="288226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①抓住词语特点联想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初冬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点明季节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疾风骤雨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银杏树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凋零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的原因。</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②明确扩展点与手法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这段文字的扩展点应是银杏树如何在疾风骤雨中凋零的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恰当使用拟人和比喻修辞手法。</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初冬时节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银杏树经霜的黄叶在秋风中凋零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吟唱着飘向大地。一阵疾风骤雨过后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银杏树只剩下光秃秃的枝干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如剑般直指苍穹。</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 xmlns:p14="http://schemas.microsoft.com/office/powerpoint/2010/main" val="2562175415"/>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wipe(down)">
                                      <p:cBhvr>
                                        <p:cTn id="10" dur="500"/>
                                        <p:tgtEl>
                                          <p:spTgt spid="6">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wipe(down)">
                                      <p:cBhvr>
                                        <p:cTn id="15"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一</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44</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二</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351159"/>
            <a:ext cx="8128000" cy="2069734"/>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即学即练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请从下列词语中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选择三个关键词来描述自己的高三生活。要求语意连贯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有一定的文采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所选词语必须出现在语段中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不少于</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泪水　疲惫　欢笑　执着　超越　感伤</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3420893"/>
            <a:ext cx="8128000" cy="288226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泪水和着汗水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星光伴着曙光。虽然埋首苦读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遨游题海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我身心疲惫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但我相信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执着的付出终会迎来金秋的硕果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实现人生的超越。高三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我将微笑着与你同行</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根据自己的高三生活感受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选择最恰当的关键词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将关键词串联起来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表意连贯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且要有文采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虽然所提供的词语有积极的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也有消极的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但注意文段句意的侧重点应落在积极的态度上。</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 xmlns:p14="http://schemas.microsoft.com/office/powerpoint/2010/main" val="1432832709"/>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down)">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52512"/>
            <a:ext cx="8128000" cy="5334922"/>
          </a:xfrm>
          <a:prstGeom prst="rect">
            <a:avLst/>
          </a:prstGeom>
        </p:spPr>
        <p:txBody>
          <a:bodyPr>
            <a:spAutoFit/>
          </a:bodyPr>
          <a:lstStyle/>
          <a:p>
            <a:pPr indent="457200"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考法二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句意丰富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这种题型是对一个结构简单的句子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采用记叙、描写等表达方式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通过添加修饰成分或运用修辞手法等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使之具体生动、内容充实。通常是在句子的各个成分上扩展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或者是在句子的后面扩展。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句意丰富型扩展两法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添加枝叶法。就是在原句的基础上增加定语、状语、补语等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从数量、范围、程度、状态、性质等方面对句子主干进行形容、修饰、限制、补充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也可以增加时间、地点、人物等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使事情完整化。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形象描写法。对要表现的人物进行语言、动作、心理等描写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使人物更富有神采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对要表现的事物进行外观描写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可使事物更具体。另外在扩写中要注意巧妙使用修辞手法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这样既可以增加所写内容的形象性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又能够使所写内容具有含蓄美。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一</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45</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二</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Tree>
    <p:extLst>
      <p:ext uri="{BB962C8B-B14F-4D97-AF65-F5344CB8AC3E}">
        <p14:creationId xmlns="" xmlns:p14="http://schemas.microsoft.com/office/powerpoint/2010/main" val="364534833"/>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一</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46</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二</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340767"/>
            <a:ext cx="8128000" cy="171739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按要求把下面的句子扩写成一段话。</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这个冬季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天气异常寒冷。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正面描写与侧面描写相结合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至少运用两种不同的修辞手法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不少于</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cs typeface="Times New Roman" panose="02020603050405020304" pitchFamily="18" charset="0"/>
              </a:rPr>
              <a:t>字</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2968714"/>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①合理添枝加叶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从句子内容来看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寒冷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是扩展的基点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要围绕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异常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寒冷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的特点。</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②恰当形象描写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正面描写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要紧扣寒冷扩展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侧面描写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可写人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以其他景物为陪衬。</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zh-CN" altLang="zh-CN" sz="2200">
                <a:solidFill>
                  <a:srgbClr val="000000"/>
                </a:solidFill>
                <a:latin typeface="NEU-BZ-S92"/>
                <a:ea typeface="Arial" panose="020B0604020202020204" pitchFamily="34"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这个冬季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天气异常寒冷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平均气温低于常年好几度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路边的大树都被冻得缩手缩脚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似乎比平时矮了一截。人们都找出最厚的衣服穿在身上。早上去学校的时候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向大街上望去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一个个打扮得就像大笨熊似的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就连平日那些最爱美的女孩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也一个个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全副武装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全然不见了往日那翩翩的裙裾。</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 xmlns:p14="http://schemas.microsoft.com/office/powerpoint/2010/main" val="2916745290"/>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wipe(down)">
                                      <p:cBhvr>
                                        <p:cTn id="10" dur="500"/>
                                        <p:tgtEl>
                                          <p:spTgt spid="6">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wipe(down)">
                                      <p:cBhvr>
                                        <p:cTn id="15"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一</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47</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二</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772816"/>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即学即练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请根据诗句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杨柳阴阴细雨晴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残花落尽见流莺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展开合理的联想和想象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将其扩展成一段话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扩展后不少于</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3045087"/>
            <a:ext cx="8128000" cy="247599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细雨初晴的春日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溪边杨柳的颜色已经由初春时节如烟的鹅黄嫩绿转为一片翠绿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花树枝头的残花在雨中落尽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循着婉转的啼叫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可以看到在树间嬉戏的黄莺。</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解答此题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首先要抓取诗句中的意象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然后分析意象呈现的特点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从而把握诗句创设的意境。最后展开合理的联想和想象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描绘出符合要求的画面即可。</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 xmlns:p14="http://schemas.microsoft.com/office/powerpoint/2010/main" val="2932125084"/>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down)">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一</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48</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二</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2521133"/>
            <a:ext cx="8128000" cy="206973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考法三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话题扩展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围绕一个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话题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中心句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对其进行阐发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也是扩展语句的一种考查形式。这类扩展就是把题目提供的话题作为扩展的中心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并围绕这一话题进行补充拓展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使之明确、饱满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形成语意完整的语句或语段。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529177474"/>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一</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49</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二</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话题扩展型三法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把握话题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确定扩展方向。这类题在题干中已限定了扩写句的中心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答题时必须围绕这个中心话题去扩展。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思路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确定语段层次。由于扩写是由少到多、由简单到丰富的过程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所以在确定了扩展方向之后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应当合理安排段落层次。可以是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的结构形式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也可以是类比、递进等内在的逻辑关系。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围绕话题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组织语言作答。要严格围绕给定的话题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不能另立话题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既可以考虑使用修辞手法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也可以借助一定的表达技巧或表现手法。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4144018109"/>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一</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二</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5" name="矩形 4"/>
          <p:cNvSpPr>
            <a:spLocks noChangeAspect="1"/>
          </p:cNvSpPr>
          <p:nvPr/>
        </p:nvSpPr>
        <p:spPr>
          <a:xfrm>
            <a:off x="508000" y="1628800"/>
            <a:ext cx="8128000" cy="456124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zh-CN" altLang="zh-CN" sz="2200">
                <a:solidFill>
                  <a:srgbClr val="000000"/>
                </a:solidFill>
                <a:latin typeface="Times New Roman" panose="02020603050405020304" pitchFamily="18" charset="0"/>
                <a:cs typeface="Times New Roman" panose="02020603050405020304" pitchFamily="18" charset="0"/>
              </a:rPr>
              <a:t>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从所给示例的句式看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先用四字短句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再用六字并列短句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最后用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中国人民具有伟大的创造精神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第二步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所给语句没有明显的修辞手法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只是对历史事实的列举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按照由短句到长句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并按照时间顺序排列。但所写的三句话要构成排比句。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第三步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例句给定的是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创造精神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。仿写的话题是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奋斗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团结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梦想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精神。</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第四步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此题要求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利用所给材料续写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不需要另外联想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是数量限制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句式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要与所给示例相同。只需要按照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奋斗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团结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梦想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给定的角度分组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重新组合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套用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中国人民具有伟大的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即可</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2956759435"/>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一</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50</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二</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48478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拖延症的表现是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在能够预料后果不良的情况下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仍然把计划要做的事情一再推迟。请运用比喻、比拟的修辞手法写出拖延症的危害。不超过</a:t>
            </a:r>
            <a:r>
              <a:rPr lang="en-US" altLang="zh-CN" sz="2200">
                <a:solidFill>
                  <a:srgbClr val="000000"/>
                </a:solidFill>
                <a:latin typeface="Times New Roman" panose="02020603050405020304" pitchFamily="18" charset="0"/>
                <a:cs typeface="Times New Roman" panose="02020603050405020304" pitchFamily="18" charset="0"/>
              </a:rPr>
              <a:t>40</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2757055"/>
            <a:ext cx="8128000" cy="328852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①把握扩展中心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扩展的中心是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拖延症的危害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②确定层次、手法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由题干来看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拖延症的表现为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在能够预料后果不良的情况下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仍然把计划要做的事情一再推迟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据此可分析出拖延症的危害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会使计划落空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会使理想付诸东流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会使本来可以成功的事情最后失败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而且明知错误还不改正。答题时运用比喻、比拟的修辞手法把上述危害表述出来即可。</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zh-CN" altLang="zh-CN" sz="2200">
                <a:solidFill>
                  <a:srgbClr val="000000"/>
                </a:solidFill>
                <a:latin typeface="NEU-BZ-S92"/>
                <a:ea typeface="Arial" panose="020B0604020202020204" pitchFamily="34"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被拖延症牵着鼻子的人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做任何事都如同行走在沙漠里明知前面是绿洲也会停步不前。</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 xmlns:p14="http://schemas.microsoft.com/office/powerpoint/2010/main" val="3508935181"/>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wipe(down)">
                                      <p:cBhvr>
                                        <p:cTn id="10" dur="500"/>
                                        <p:tgtEl>
                                          <p:spTgt spid="6">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wipe(down)">
                                      <p:cBhvr>
                                        <p:cTn id="15"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一</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51</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二</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即学即练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请以下段文字的首句为论点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按照要求补写一个事例。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请从达尔文、巴金、苏武中任选一人续写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紧扣首句观点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符合所选人物事迹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运用反问的修辞手法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语意连贯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内容充实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en-US" altLang="zh-CN" sz="2200">
                <a:solidFill>
                  <a:srgbClr val="000000"/>
                </a:solidFill>
                <a:latin typeface="Times New Roman" panose="02020603050405020304" pitchFamily="18" charset="0"/>
                <a:cs typeface="Times New Roman" panose="02020603050405020304" pitchFamily="18" charset="0"/>
              </a:rPr>
              <a:t>60~100</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有坚持才会有奇迹。</a:t>
            </a:r>
            <a:r>
              <a:rPr lang="en-US" altLang="zh-CN" sz="2200" u="dotted">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857186152"/>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一</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52</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二</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1556792"/>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a:solidFill>
                  <a:srgbClr val="FF0000"/>
                </a:solidFill>
                <a:latin typeface="NEU-BZ-S92"/>
                <a:ea typeface="Arial" panose="020B0604020202020204" pitchFamily="34"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如果当初达尔文子承父业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那他后来就是一名普通的医生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如果当初达尔文靠近神学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那他后来就是一名普通的牧师。幸好他坚持了自己的理想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坚持环球旅行进行实地考察和收集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不然又怎会有轰动全球的《物种起源》</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巴金用自己的文字构建了一部异彩纷呈的人类心灵史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那里面有对美好理想不屈不挠的坚持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对人生真善美的坚持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以及对美好未来的坚持。没有这些坚持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又怎能使他的作品冲破时间和空间的限制植根于广大读者的心底呢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苏武手持一节旌节游走在茫茫的草原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与羊群为伴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不恋富贵不怕艰苦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绝不背叛自己的国家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19</a:t>
            </a:r>
            <a:r>
              <a:rPr lang="zh-CN" altLang="zh-CN" sz="2200">
                <a:solidFill>
                  <a:srgbClr val="000000"/>
                </a:solidFill>
                <a:latin typeface="Times New Roman" panose="02020603050405020304" pitchFamily="18" charset="0"/>
                <a:cs typeface="Times New Roman" panose="02020603050405020304" pitchFamily="18" charset="0"/>
              </a:rPr>
              <a:t>年的孤独来坚持自己的承诺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最后终于回到了长安。如果没有这份坚持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他又怎能一步步靠近梦中的故国</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 xmlns:p14="http://schemas.microsoft.com/office/powerpoint/2010/main" val="736749117"/>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91672"/>
            <a:ext cx="8128000" cy="4928657"/>
          </a:xfrm>
          <a:prstGeom prst="rect">
            <a:avLst/>
          </a:prstGeom>
        </p:spPr>
        <p:txBody>
          <a:bodyPr>
            <a:spAutoFit/>
          </a:bodyPr>
          <a:lstStyle/>
          <a:p>
            <a:pPr indent="457200"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考法四</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续写补写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该题型常常是事先提供一句话或一段话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要求考生根据所提供的具体语言环境续写或补写一段话。要求表意前后一致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语言形式前后一致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使前后形成一个有机的整体。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续写补写型扩展要注意三点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明确扩展方向。这类题目在题干中已限定了扩展的中心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明确了扩展的内容是补充例证还是阐释观点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是正面举例还是反面对比。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确定语段层次。由于扩展是由少到多、由简单到丰富的过程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所以在确定了扩展方向之后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应该合理安排段落层次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并考虑前后文的衔接问题。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组织语言作答。这类扩展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除恰当地运用修辞手法外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往往还需要借用对比、映衬等表现手法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有时还要注意例证法和阐释法。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一</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53</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二</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Tree>
    <p:extLst>
      <p:ext uri="{BB962C8B-B14F-4D97-AF65-F5344CB8AC3E}">
        <p14:creationId xmlns="" xmlns:p14="http://schemas.microsoft.com/office/powerpoint/2010/main" val="718684635"/>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一</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54</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二</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346872"/>
            <a:ext cx="8128000" cy="212365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根据首尾语句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发挥想象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有创意地补写中间一段文字。</a:t>
            </a:r>
            <a:r>
              <a:rPr lang="en-US" altLang="zh-CN" sz="2200">
                <a:solidFill>
                  <a:srgbClr val="000000"/>
                </a:solidFill>
                <a:latin typeface="Times New Roman" panose="02020603050405020304" pitchFamily="18" charset="0"/>
                <a:cs typeface="Times New Roman" panose="02020603050405020304" pitchFamily="18" charset="0"/>
              </a:rPr>
              <a:t>100</a:t>
            </a:r>
            <a:r>
              <a:rPr lang="zh-CN" altLang="zh-CN" sz="2200">
                <a:solidFill>
                  <a:srgbClr val="000000"/>
                </a:solidFill>
                <a:latin typeface="Times New Roman" panose="02020603050405020304" pitchFamily="18" charset="0"/>
                <a:cs typeface="Times New Roman" panose="02020603050405020304" pitchFamily="18" charset="0"/>
              </a:rPr>
              <a:t>字左右。</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苍天有裂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补天迫在眉睫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苍生有苦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女娲忧心如焚</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面对万民翘盼</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sng">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青冥浩荡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四海升平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万物回春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人们载歌载舞</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3459376"/>
            <a:ext cx="8128000" cy="330359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①明确扩展方向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上文是女娲补天的原因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下文是女娲补天的结果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要补写的部分应该是女娲补天的过程。</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②确定层次、手法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要围绕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面对万民翘盼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女娲的行为来展开想象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叙写时要突出女娲是如何完成补天的。</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zh-CN" altLang="zh-CN" sz="2200">
                <a:solidFill>
                  <a:srgbClr val="000000"/>
                </a:solidFill>
                <a:latin typeface="NEU-BZ-S92"/>
                <a:ea typeface="Arial" panose="020B0604020202020204" pitchFamily="34"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女娲端坐于云间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双手合十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凝神静气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聚天地万物之正气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凝结五彩之石以补苍天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顿时山呼地应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正气升腾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逆气下沉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彩石凝结。正气凝结愈快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苍天裂痕愈大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最后关头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女娲用银河之心堵住裂口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天地澄澈。</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 xmlns:p14="http://schemas.microsoft.com/office/powerpoint/2010/main" val="2674062631"/>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wipe(down)">
                                      <p:cBhvr>
                                        <p:cTn id="10" dur="500"/>
                                        <p:tgtEl>
                                          <p:spTgt spid="6">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animEffect transition="in" filter="wipe(down)">
                                      <p:cBhvr>
                                        <p:cTn id="15"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一</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55</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二</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340767"/>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即学即练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根据下面的文字提示和限定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在语段的横线处扩写相关内容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不少于</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关切人的生命价值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并给人们以精神支柱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是儒、道、佛三家的共同特征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儒家</a:t>
            </a:r>
            <a:r>
              <a:rPr lang="en-US" altLang="zh-CN" sz="2200" u="dotted">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在历史上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三家各以其自身的文化特质发挥着各自的优势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弥补着彼此的不足。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3915980682"/>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一</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56</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二</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1701069"/>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儒家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以积极的入世精神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并在现实世界中成就最高的道德境界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实现人生的价值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给无数英雄豪杰带来精神鼓舞和巨大满足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道家重视人作为个体的存在价值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主张因顺自然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从而为不重功名利禄者或默默无闻者提供精神支持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佛家则关心人的生老病死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关心愿望和现实之间永远无法消除的反差所带来的痛苦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给有深切痛苦感的人以心理的温暖和慰藉。</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扩写内容应根据横线前文字内容的提示和形式的限制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横线前的文字是语段的中心观点句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冒号提示并限制扩写内容应是对中心句的解说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与其形成总分关系。</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 xmlns:p14="http://schemas.microsoft.com/office/powerpoint/2010/main" val="514410000"/>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一</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57</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二</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2700926"/>
            <a:ext cx="8128000" cy="1710148"/>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考法五</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诗意联想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这类题型是提供一两句诗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然后根据试题提供的信息要求充分展开想象和联想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运用一定的表现手法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将所构思的情景生动地表现出来。对意境的描摹是扩展的中心。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2613628951"/>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一</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58</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二</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诗意联想型扩展四法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读懂题干。对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生动描写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想象合理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等具体要求要高度重视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并在答题中落到实处。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读透诗歌。全面理解和把握诗歌的内容主旨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领悟诗歌的意蕴之美。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把握诗句。结合诗歌的内容主旨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正确理解诗句本身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找准诗句的扩展中心。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想象整合。结合对诗歌的理解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展开合理的想象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谨慎地选词造句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完成对答案的整合。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4008995380"/>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一</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59</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二</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628800"/>
            <a:ext cx="8128000" cy="212365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根据下面的诗句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描写一个场景。要求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运用第三人称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有心理描写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语言连贯、准确、生动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不少于</a:t>
            </a:r>
            <a:r>
              <a:rPr lang="en-US" altLang="zh-CN" sz="2200">
                <a:solidFill>
                  <a:srgbClr val="000000"/>
                </a:solidFill>
                <a:latin typeface="Times New Roman" panose="02020603050405020304" pitchFamily="18" charset="0"/>
                <a:cs typeface="Times New Roman" panose="02020603050405020304" pitchFamily="18" charset="0"/>
              </a:rPr>
              <a:t>100</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小路上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有十八台阶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我坐在最上面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借一束月光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数台阶上的蚂蚁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我要把蚂蚁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数回一个</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童年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3677733"/>
            <a:ext cx="8128000" cy="249106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①找出扩展点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扩展点即原句中说得比较含蓄、概括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丰富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是处所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是抒情的主体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月光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是情境表达的背景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我要把蚂蚁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数回一个童年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是中心事件。</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②合理展开想象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要把此句扩展得具体生动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一不可只在字面上简单地解释或翻译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二要先理清这句话的内容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解答时主要根据歌词所提供的信息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加上个人的理解、联想和想象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再现歌词的内容。</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 xmlns:p14="http://schemas.microsoft.com/office/powerpoint/2010/main" val="1051108234"/>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一</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二</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5" name="矩形 4"/>
          <p:cNvSpPr>
            <a:spLocks noChangeAspect="1"/>
          </p:cNvSpPr>
          <p:nvPr/>
        </p:nvSpPr>
        <p:spPr>
          <a:xfrm>
            <a:off x="508000" y="2716732"/>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垦田拓海、抗灾治水、脱贫困奔小康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中国人民具有伟大的奋斗精神。</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同舟共济、守望相助、御外侮卫家国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中国人民具有伟大的团结精神。</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开天辟地、逐日奔月、建强国谋复兴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中国人民具有伟大的梦想精神。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1866894186"/>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一</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60</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二</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7" name="矩形 6"/>
          <p:cNvSpPr>
            <a:spLocks noChangeAspect="1"/>
          </p:cNvSpPr>
          <p:nvPr/>
        </p:nvSpPr>
        <p:spPr>
          <a:xfrm>
            <a:off x="508000" y="2521133"/>
            <a:ext cx="8128000" cy="206973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zh-CN" altLang="zh-CN" sz="2200">
                <a:solidFill>
                  <a:srgbClr val="000000"/>
                </a:solidFill>
                <a:latin typeface="NEU-BZ-S92"/>
                <a:ea typeface="Arial" panose="020B0604020202020204" pitchFamily="34"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沿着小路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他拾级而上。坐在十八级台阶上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四顾茫然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未来的路在哪里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成人仪式后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他的心空空荡荡的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没了着落。月色溶溶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树影婆娑。他瞥见一排蚂蚁慢慢往上爬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俯下身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细细数着这些负重前行的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勇士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久违的感奋漫过全身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他仿佛又回到了多梦的童年。</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 xmlns:p14="http://schemas.microsoft.com/office/powerpoint/2010/main" val="1691168378"/>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一</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61</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二</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916832"/>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即学即练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某出版社准备出版一册《陶诗画意》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请你为陶渊明《杂诗十二首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风来入房户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夜中枕席冷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构思画面内容。要求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想象合理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语言生动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3623800"/>
            <a:ext cx="8128000" cy="206973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纱帐被风吹起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一片叶子在地上翻转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瘦削的诗人披上衣裳坐了起来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一只小猫偎在诗人身边不愿离开。</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题干中所给的诗句既是扩展的提示句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又是扩展的中心句。答题时要展开丰富的想象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不要拘泥于诗句本身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而要把诗句的意境营造出来。</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 xmlns:p14="http://schemas.microsoft.com/office/powerpoint/2010/main" val="89841729"/>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dow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down)">
                                      <p:cBhvr>
                                        <p:cTn id="1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099206"/>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清刻本悦宋简体"/>
                <a:cs typeface="Times New Roman" panose="02020603050405020304" pitchFamily="18" charset="0"/>
              </a:rPr>
              <a:t>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清刻本悦宋简体"/>
                <a:cs typeface="Times New Roman" panose="02020603050405020304" pitchFamily="18" charset="0"/>
              </a:rPr>
              <a:t>压缩语段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考法一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概括内容要点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概括内容要点是语段压缩题中较常见的一种考查形式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这种题型一般要求既要理清文段的结构和思路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又要概括出各层次大意。从设题材料角度看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主要可分为三类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说明类、议论类和描写类。高考主要考查对说明类、议论类语段的压缩。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概括内容要点三方法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说明类语段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层次切分法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说明类语段往往层次清晰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结构分明。因此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在压缩语段时为确保全面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不遗漏要点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可运用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层次切分法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把语段的层次划清后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提炼各层次的要点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然后各要点相加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最后进行比较整理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使之符合题干的要求即可。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62</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一</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二</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Tree>
    <p:extLst>
      <p:ext uri="{BB962C8B-B14F-4D97-AF65-F5344CB8AC3E}">
        <p14:creationId xmlns="" xmlns:p14="http://schemas.microsoft.com/office/powerpoint/2010/main" val="2692601815"/>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63</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一</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二</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议论性语段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关键语句突破法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对议论性语段压缩可运用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关键语句突破法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中心句即语段的主要内容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如果没有中心句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就要找出对语段内容起概括作用的关键句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再进行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翻新改造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就可以了。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描写类语段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舍偏取正法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对描写类语段压缩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首先要弄清描写的对象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然后运用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舍偏取正法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从语法角度对语段进行分析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保留一些关键性的句子或词语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舍弃一些修饰、限制、补充性的句子或词语。对于写景的语段来说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一些时间、地点、方位等状语及对事物本身描绘性的定语都属于应舍弃的东西。</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118988243"/>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64</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一</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二</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2" name="矩形 1"/>
          <p:cNvSpPr>
            <a:spLocks noChangeAspect="1"/>
          </p:cNvSpPr>
          <p:nvPr/>
        </p:nvSpPr>
        <p:spPr>
          <a:xfrm>
            <a:off x="508000" y="1367865"/>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逐段概括中国古代木构房屋的特点。每个特点不超过</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个字。</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中国古代木构房屋需防潮防雨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故有高出地面的台基和出檐较大的屋顶。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这种房屋内部可以全部打通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也可按需要用木材进行装修分隔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分隔方式可实可虚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实的如屏门、板壁等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虚的如落地罩、太师壁等。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工匠们设计房屋的各种构件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如梁、柱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在保有其功能的基础上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往往顺应其形状、位置进行艺术加工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使之更加漂亮美观。如把直梁加工成月梁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以给人举重若轻之感。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为防止木材腐烂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工匠们给木构房屋涂上油漆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油漆在木材表面形成坚韧的保护膜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能起到很好的防护作用</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1177935541"/>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65</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一</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二</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4" name="矩形 3"/>
          <p:cNvSpPr>
            <a:spLocks noChangeAspect="1"/>
          </p:cNvSpPr>
          <p:nvPr/>
        </p:nvSpPr>
        <p:spPr>
          <a:xfrm>
            <a:off x="508000" y="1556792"/>
            <a:ext cx="8128000" cy="4507324"/>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本题中的文字属于说明性文段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因此要抓住说明的对象及特点进行概括。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由于此题要求对各句分别进行压缩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所以找出各句的重点即可。如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有高出地面的台基和出檐较大的屋顶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内部可以全部打通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也可按需要用木材进行装修分隔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房屋的各种构件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往往顺应其形状、位置进行艺术加工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使之更加漂亮美观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为防止木材腐烂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工匠们给木构房屋涂上油漆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按每个特点不超过</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个字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进一步精简修饰成分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使之符合答题要求。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台基高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出檐大。</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内部可通可隔。</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构件艺术美观。</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涂有油漆以防腐。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458420919"/>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wipe(down)">
                                      <p:cBhvr>
                                        <p:cTn id="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66</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一</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二</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2" name="矩形 1"/>
          <p:cNvSpPr>
            <a:spLocks noChangeAspect="1"/>
          </p:cNvSpPr>
          <p:nvPr/>
        </p:nvSpPr>
        <p:spPr>
          <a:xfrm>
            <a:off x="508000" y="1340767"/>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即学即练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阅读下面一段文字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概述布鞋的发展历史。要求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要点全面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语言简明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cs typeface="Times New Roman" panose="02020603050405020304" pitchFamily="18" charset="0"/>
              </a:rPr>
              <a:t>字。</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在我国有着</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多年的悠久历史。据考证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最早的手工布鞋是在山西侯马出土的西周武士跪像所穿的布鞋。中华人民共和国成立之前的布鞋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主要都是传统的手工布鞋。由于是手工纳底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布鞋具有柔软舒适、透气吸湿的特性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深受中国百姓喜爱。中华人民共和国成立后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我国各地开办了很多布鞋厂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这是布鞋发展的鼎盛时期。改革开放以后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布鞋逐渐淡出了鞋类市场的主要舞台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但依旧保持着巨大的生命力。进入</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人们的生活观念趋向自然和健康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而怀旧也成了现代人心底的一份纯情。穿上一双舒适的布鞋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成为现代很多青年男女追赶的时尚潮流。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415816053"/>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67</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一</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二</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3" name="矩形 2"/>
          <p:cNvSpPr>
            <a:spLocks noChangeAspect="1"/>
          </p:cNvSpPr>
          <p:nvPr/>
        </p:nvSpPr>
        <p:spPr>
          <a:xfrm>
            <a:off x="508000" y="1708603"/>
            <a:ext cx="8128000" cy="3694794"/>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西周出现后一直深受百姓喜爱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中华人民共和国成立后达到鼎盛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改革开放后淡出主要舞台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进入</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cs typeface="Times New Roman" panose="02020603050405020304" pitchFamily="18" charset="0"/>
              </a:rPr>
              <a:t>世纪后成为时尚潮流。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首先可根据时间词的提示筛选出与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布鞋的发展历史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相关的信息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最早的手工布鞋是</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西周武士跪像所穿的布鞋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中华人民共和国成立后</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是布鞋发展的鼎盛时期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改革开放以后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布鞋逐渐淡出了鞋类市场的主要舞台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进入</a:t>
            </a:r>
            <a:r>
              <a:rPr lang="en-US" altLang="zh-CN" sz="2200" dirty="0">
                <a:solidFill>
                  <a:srgbClr val="000000"/>
                </a:solidFill>
                <a:latin typeface="Times New Roman" panose="02020603050405020304" pitchFamily="18" charset="0"/>
                <a:cs typeface="Times New Roman" panose="02020603050405020304" pitchFamily="18" charset="0"/>
              </a:rPr>
              <a:t>21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世纪后</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成为现代很多青年男女追赶的时尚潮流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然后用简明的语言归纳概括。</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2108018201"/>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68</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一</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二</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2" name="矩形 1"/>
          <p:cNvSpPr>
            <a:spLocks noChangeAspect="1"/>
          </p:cNvSpPr>
          <p:nvPr/>
        </p:nvSpPr>
        <p:spPr>
          <a:xfrm>
            <a:off x="508000" y="2927398"/>
            <a:ext cx="8128000" cy="125720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考法二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提取关键词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关键词原指一篇文章或一段文字中最重要的词语。提取关键词语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是在对主要内容概括的基础上进行的。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1262891390"/>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69</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一</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二</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2" name="矩形 1"/>
          <p:cNvSpPr>
            <a:spLocks noChangeAspect="1"/>
          </p:cNvSpPr>
          <p:nvPr/>
        </p:nvSpPr>
        <p:spPr>
          <a:xfrm>
            <a:off x="508000" y="1340767"/>
            <a:ext cx="8128000" cy="5298886"/>
          </a:xfrm>
          <a:prstGeom prst="rect">
            <a:avLst/>
          </a:prstGeom>
        </p:spPr>
        <p:txBody>
          <a:bodyPr>
            <a:spAutoFit/>
          </a:bodyPr>
          <a:lstStyle/>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提取关键词需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四步走</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仔细研读原文提供的信息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弄清其内在关系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明确材料所陈述的对象或议论的中心观点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然后尽可能简练地概括文段的主要内容。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对原文内容有了初步认识后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将相同或相近的信息进行归类总结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提取概括原文最主要的信息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可用一句话将材料的内容概括出来。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对概括出来的主要信息做进一步的筛选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从中提炼出最能反映材料内容的关键词。一般情况下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关键词就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镶嵌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在主要信息之中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只需通过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压缩语段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的办法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将关键词按题目要求的顺序、数量逐一提取出来即可。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第四步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对所选关键词来一个回头看。先看一下关键词中内容有无重复之处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再看一下信息要点全不全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最后将关键词连缀起来看意思是否连贯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是否准确地反映了原语段的中心内容。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3628242140"/>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一</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二</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376716"/>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即学即练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仿照下面的示例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利用所给材料续写三句话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要求内容贴切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句式与所给示例相同。</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示例</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什么是最真挚的友谊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是华美盛宴的觥筹交错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是形影不离的朝夕相守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是依依难舍的缠绵缱绻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还是困境中搀扶你一把的那双温暖的手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距离</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风景</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财富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无从探测的宇宙</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车载斗量的金钱</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画家笔下的云霞</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缥缈的海市蜃楼</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美轮美奂的房屋</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生与死的永远分别</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珠光宝气的服饰</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痛彻肺腑的咫尺天涯</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雨后天晴的彩虹</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心与心之间的隔膜</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充实丰盈的知识</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故乡那平淡的山水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490237586"/>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70</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一</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二</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提取所给材料的主要信息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在横线处写出四个关键词。</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引力全称万有引力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指具有质量的物体之间加速靠近的趋势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简单说就是物体之间相互吸引的作用力。在爱因斯坦广义相对论的视野里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引力等价于弯曲的时空。而引力波就是在弯曲的时空这个大背景下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当发生有质量的物体加速运动导致的扰动时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由此产生的波动如波纹一样向外传播的现象。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998465414"/>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71</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一</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二</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一个世纪前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爱因斯坦预测了引力波的存在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但近百年来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科学家们并未找到证明它存在的直接证据。华盛顿当地时间</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美国激光干涉引力波观测台</a:t>
            </a:r>
            <a:r>
              <a:rPr lang="en-US" altLang="zh-CN" sz="2200">
                <a:solidFill>
                  <a:srgbClr val="000000"/>
                </a:solidFill>
                <a:latin typeface="Times New Roman" panose="02020603050405020304" pitchFamily="18" charset="0"/>
                <a:cs typeface="Times New Roman" panose="02020603050405020304" pitchFamily="18" charset="0"/>
              </a:rPr>
              <a:t>(LIGO)</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实验组召开新闻发布会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宣布首次直接观测到了由两颗恒星级黑洞</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亿年前并合产生的引力波。这是科学史上又一次具有划时代意义的发现。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引力波的发现对普通人的生活会产生什么影响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科学家们表示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一个新的重大科学发现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总会给人类社会带来无法预估的发展。</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世纪描述电磁波的麦克斯韦理论确认的时候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也没有人知道会给人类带来什么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但是现在不管是电视机还是移动电话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都与电磁现象有关。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3945844153"/>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72</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一</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二</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6" name="矩形 5"/>
          <p:cNvSpPr>
            <a:spLocks noChangeAspect="1"/>
          </p:cNvSpPr>
          <p:nvPr/>
        </p:nvSpPr>
        <p:spPr>
          <a:xfrm>
            <a:off x="508000" y="2310467"/>
            <a:ext cx="8128000" cy="249106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①明确文段重点语段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这三段文字分别从不同角度介绍了什么是引力波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引力波的发现情况及其影响。提取这段文字的关键词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要兼顾三段。</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②从关键信息中筛选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第一段告诉我们话题中心是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引力波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第二段强调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第三段谈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引力波　首次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发现　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 xmlns:p14="http://schemas.microsoft.com/office/powerpoint/2010/main" val="1748308398"/>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wipe(down)">
                                      <p:cBhvr>
                                        <p:cTn id="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73</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一</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二</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即学即练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阅读下面一段文字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找出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碳链式反应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过程的三个关键性词语。</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科学家在喀斯特地貌的研究中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发现了一个复杂的碳链式反应。当水流从空气中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大口吮吸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二氧化碳并侵蚀石灰岩时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持续不断的吸碳过程就开始了。接着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在岩石表面自由流淌的酸性水流携带着大量碳酸氢根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随着自然界的水循环辗转奔向江河湖海。此时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浮游植物体内的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食物加工厂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在急切地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找米下锅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它们惊喜地发现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只要分泌一种叫作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碳酸酐酶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的催化剂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对水中的碳酸氢根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略施魔法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等待加工的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二氧化碳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就唾手可得。最终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光合作用将大量随波逐流的碳转化成有机碳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封存于水生生物体内。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2921955723"/>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74</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一</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二</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6" name="矩形 5"/>
          <p:cNvSpPr>
            <a:spLocks noChangeAspect="1"/>
          </p:cNvSpPr>
          <p:nvPr/>
        </p:nvSpPr>
        <p:spPr>
          <a:xfrm>
            <a:off x="508000" y="2513599"/>
            <a:ext cx="8128000" cy="208480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①吸碳　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略施魔法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③光合作用</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答题时首先要注意语段中这样几个词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接着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由此不难看出所给语段重在介绍碳链式反应的过程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这样在每个阶段寻找重点词语即可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吸碳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催化剂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略施魔法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光合作用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等词语中进行排查。</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 xmlns:p14="http://schemas.microsoft.com/office/powerpoint/2010/main" val="3850624563"/>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75</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一</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二</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考法三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下定义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下定义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就是用简洁的判断句的形式对事物的本质特征加以揭示的方法。它要求在理解所给内容的基础上提取必要信息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把握概念的本质属性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组织成定义的形式。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2634632987"/>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76</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一</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二</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5" name="矩形 4"/>
          <p:cNvSpPr>
            <a:spLocks noChangeAspect="1"/>
          </p:cNvSpPr>
          <p:nvPr/>
        </p:nvSpPr>
        <p:spPr>
          <a:xfrm>
            <a:off x="508000" y="1340767"/>
            <a:ext cx="8128000" cy="533492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下定义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牢记公式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遵循三步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下定义的基本公式是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被定义概念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被定义概念的本质特点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邻近属概念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被定义概念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是小概念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暂且用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来代替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邻近属概念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被定义概念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的上一级概念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暂且用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来代替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被定义概念的本质特点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来代替。那么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下定义的公式也可以简化为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运用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公式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下定义一般按以下三步来进行</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即找到被定义概念的邻近属概念。如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创造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的最恰当的属概念是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思维和行为活动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即找到被定义概念的本质特点。如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创造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的本质特点是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精神的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物质的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成果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连接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仿宋"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特</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加</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被定义概念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被定义概念的本质特点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邻近属概念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这一公式来表述。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3134127429"/>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77</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一</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二</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3" name="矩形 2"/>
          <p:cNvSpPr>
            <a:spLocks noChangeAspect="1"/>
          </p:cNvSpPr>
          <p:nvPr/>
        </p:nvSpPr>
        <p:spPr>
          <a:xfrm>
            <a:off x="508000" y="2114868"/>
            <a:ext cx="8128000" cy="252992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对下面这段文字提供的信息进行筛选、整合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创造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下定义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不超过</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作为人的一种活动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创造包括思维活动和行为活动。创造一定要获得成果。形形色色的创造成果可以分为两种类型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一类是精神性的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即新的认识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另一类是物质性的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即新的事物。这些创造成果不管以何种形式表现出来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都必须具备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首次获得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这个必要条件</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487938954"/>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78</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一</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二</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6" name="矩形 5"/>
          <p:cNvSpPr>
            <a:spLocks noChangeAspect="1"/>
          </p:cNvSpPr>
          <p:nvPr/>
        </p:nvSpPr>
        <p:spPr>
          <a:xfrm>
            <a:off x="508000" y="2114868"/>
            <a:ext cx="8128000" cy="288226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①找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被定义项的大概念是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人的一种活动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思维活动和行为活动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创造是人的一种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②找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第二句介绍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创造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第三、四句介绍创造的两种类型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最后一句介绍其必要条件。把二至五句的内容整合为句子的修饰限制成分。</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创造是人首次获得精神或物质成果的思维和行为活动。</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 xmlns:p14="http://schemas.microsoft.com/office/powerpoint/2010/main" val="325707840"/>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wipe(down)">
                                      <p:cBhvr>
                                        <p:cTn id="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79</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一</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二</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即学即练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请筛选、整合下面文字中的主要信息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拟写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分时度假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的定义。要求语言简明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条理清楚</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cs typeface="Times New Roman" panose="02020603050405020304" pitchFamily="18" charset="0"/>
              </a:rPr>
              <a:t>字左右。</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分时度假作为一种休闲度假方式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起源于</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年代的法国阿尔卑斯地区。它需要有关机构先与当地酒店或度假村签订协议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将客房使用权每年按周划成</a:t>
            </a:r>
            <a:r>
              <a:rPr lang="en-US" altLang="zh-CN" sz="2200">
                <a:solidFill>
                  <a:srgbClr val="000000"/>
                </a:solidFill>
                <a:latin typeface="Times New Roman" panose="02020603050405020304" pitchFamily="18" charset="0"/>
                <a:cs typeface="Times New Roman" panose="02020603050405020304" pitchFamily="18" charset="0"/>
              </a:rPr>
              <a:t>52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用锁定且优惠的价格按份销售给顾客。这样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顾客就拥有了在一定的期限内在这一住所部分时段的一周产权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同时还享有转让、馈赠、继承等系列权益。顾客通过交换系统与世界各地类似产权的拥有人进行交换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就可以前往世界各地住宿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从而实现了低成本旅游度假的目的。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3445358608"/>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一</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二</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5" name="矩形 4"/>
          <p:cNvSpPr>
            <a:spLocks noChangeAspect="1"/>
          </p:cNvSpPr>
          <p:nvPr/>
        </p:nvSpPr>
        <p:spPr>
          <a:xfrm>
            <a:off x="508000" y="1701069"/>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什么是最遥远的距离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是无从探测的广袤宇宙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是生与死的永远分别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是痛彻肺腑的咫尺天涯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还是心与心之间的隔膜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什么是最宝贵的财富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是车载斗量的金钱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是美轮美奂的房屋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是珠光宝气的服饰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还是充实丰盈的知识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什么是最美丽的风景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是画家笔下的云霞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是缥缈的海市蜃楼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是雨后天晴的彩虹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还是故乡那平淡的山水</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所给例句描述的对象是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友谊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运用了设问和排比的修辞手法。将所给材料分组并重组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重组的句子应与示例句式基本一致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做到语句通顺且合乎逻辑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最后一句要升华主旨。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2695313574"/>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wipe(down)">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80</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一</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二</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6" name="矩形 5"/>
          <p:cNvSpPr>
            <a:spLocks noChangeAspect="1"/>
          </p:cNvSpPr>
          <p:nvPr/>
        </p:nvSpPr>
        <p:spPr>
          <a:xfrm>
            <a:off x="508000" y="1505471"/>
            <a:ext cx="8128000" cy="410105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分时度假是指人们以优惠的价格购买当地某酒店或度假村部分时段的产权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通过交换系统与各地类似产权的拥有人进行交换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从而达到前往各地旅游住宿的目的的休闲度假方式。</a:t>
            </a:r>
            <a:endParaRPr lang="zh-CN" altLang="zh-CN" sz="2200">
              <a:solidFill>
                <a:srgbClr val="000000"/>
              </a:solidFill>
              <a:latin typeface="NEU-BZ-S92"/>
              <a:ea typeface="方正书宋_GBK"/>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根据题目所给语段可以先确定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分时度假是一种休闲度假方式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作主干句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然后再从语段中找出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分时度假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的相关信息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优惠的价格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拥有了在一定的期限内在这一住所部分时段的一周产权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同时还享有转让、馈赠、继承等系列权益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顾客通过交换系统与世界各地类似产权的拥有人进行交换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从而实现了低成本旅游度假的目的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最后将这些信息作为定语或状语放到主干句中即可。</a:t>
            </a:r>
            <a:endParaRPr lang="zh-CN" altLang="zh-CN" sz="220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 xmlns:p14="http://schemas.microsoft.com/office/powerpoint/2010/main" val="3816524438"/>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wipe(down)">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81</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一</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二</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考法四</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新闻类压缩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新闻类压缩语段题旨在考查辨识、筛选、提炼所给新闻材料重要信息的能力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它是一种实用性、实践性很强的语言表达技能题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涵盖了多方面的知识点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体现了多方面的能力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并且较好地反映了高考命题贴近时代生活的走向。主要有以下三种类型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拟写新闻标题、拟写新闻导语、拟写一句话新闻。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3754210223"/>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82</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一</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二</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拟标题。所拟标题要能够概括最主要的核心信息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新闻类语段的标题可以抓住导语来拟写。抓住新闻五要素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即何人、何时、何地、何事、何结果这五方面来拟写标题。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拟导语。围绕新闻导语的要素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时间、地点、主要事件、简要过程、结果等信息进行整合即可。导语与标题不同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不能概括得太抽象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大致的事件应该讲清楚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字数一般比标题或一句话新闻略多。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拟一句话新闻。一句话新闻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标题新闻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通常采用陈述句式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地点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原因。人物和事件构成主谓句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时间、地点安排于状语位置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原因或作状语或安排于分句中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也可用对偶句。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2132714795"/>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83</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一</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二</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2" name="矩形 1"/>
          <p:cNvSpPr>
            <a:spLocks noChangeAspect="1"/>
          </p:cNvSpPr>
          <p:nvPr/>
        </p:nvSpPr>
        <p:spPr>
          <a:xfrm>
            <a:off x="508000" y="2087906"/>
            <a:ext cx="8128000" cy="29361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完成题目。</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中国新闻出版研究院</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日在京发布第十五次全国国民阅读调查报告。报告显示</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年我国成年国民各种媒介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包括书报刊和数字出版物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的综合阅读率为</a:t>
            </a:r>
            <a:r>
              <a:rPr lang="en-US" altLang="zh-CN" sz="2200" dirty="0">
                <a:solidFill>
                  <a:srgbClr val="000000"/>
                </a:solidFill>
                <a:latin typeface="Times New Roman" panose="02020603050405020304" pitchFamily="18" charset="0"/>
                <a:cs typeface="Times New Roman" panose="02020603050405020304" pitchFamily="18" charset="0"/>
              </a:rPr>
              <a:t>80.3%,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较</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a:t>
            </a:r>
            <a:r>
              <a:rPr lang="en-US" altLang="zh-CN" sz="2200" dirty="0">
                <a:solidFill>
                  <a:srgbClr val="000000"/>
                </a:solidFill>
                <a:latin typeface="Times New Roman" panose="02020603050405020304" pitchFamily="18" charset="0"/>
                <a:cs typeface="Times New Roman" panose="02020603050405020304" pitchFamily="18" charset="0"/>
              </a:rPr>
              <a:t>79.9%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有所提升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数字化阅读方式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网络在线阅读、手机阅读、电子阅读器阅读等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的接触率为</a:t>
            </a:r>
            <a:r>
              <a:rPr lang="en-US" altLang="zh-CN" sz="2200" dirty="0">
                <a:solidFill>
                  <a:srgbClr val="000000"/>
                </a:solidFill>
                <a:latin typeface="Times New Roman" panose="02020603050405020304" pitchFamily="18" charset="0"/>
                <a:cs typeface="Times New Roman" panose="02020603050405020304" pitchFamily="18" charset="0"/>
              </a:rPr>
              <a:t>73.0%,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较</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年上升了</a:t>
            </a:r>
            <a:r>
              <a:rPr lang="en-US" altLang="zh-CN" sz="2200" dirty="0">
                <a:solidFill>
                  <a:srgbClr val="000000"/>
                </a:solidFill>
                <a:latin typeface="Times New Roman" panose="02020603050405020304" pitchFamily="18" charset="0"/>
                <a:cs typeface="Times New Roman" panose="02020603050405020304" pitchFamily="18" charset="0"/>
              </a:rPr>
              <a:t>4.8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个百分点。成年国民各媒介综合阅读率与数字化阅读方式的接触率保持增长势头</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560758026"/>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84</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一</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二</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调查还发现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有声阅读成为国民阅读新的增长点。</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我国成年国民的听书率为</a:t>
            </a:r>
            <a:r>
              <a:rPr lang="en-US" altLang="zh-CN" sz="2200">
                <a:solidFill>
                  <a:srgbClr val="000000"/>
                </a:solidFill>
                <a:latin typeface="Times New Roman" panose="02020603050405020304" pitchFamily="18" charset="0"/>
                <a:cs typeface="Times New Roman" panose="02020603050405020304" pitchFamily="18" charset="0"/>
              </a:rPr>
              <a:t>22.8%,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较</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a:t>
            </a:r>
            <a:r>
              <a:rPr lang="en-US" altLang="zh-CN" sz="2200">
                <a:solidFill>
                  <a:srgbClr val="000000"/>
                </a:solidFill>
                <a:latin typeface="Times New Roman" panose="02020603050405020304" pitchFamily="18" charset="0"/>
                <a:cs typeface="Times New Roman" panose="02020603050405020304" pitchFamily="18" charset="0"/>
              </a:rPr>
              <a:t>17.0%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提高了</a:t>
            </a:r>
            <a:r>
              <a:rPr lang="en-US" altLang="zh-CN" sz="2200">
                <a:solidFill>
                  <a:srgbClr val="000000"/>
                </a:solidFill>
                <a:latin typeface="Times New Roman" panose="02020603050405020304" pitchFamily="18" charset="0"/>
                <a:cs typeface="Times New Roman" panose="02020603050405020304" pitchFamily="18" charset="0"/>
              </a:rPr>
              <a:t>5.8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个百分点</a:t>
            </a:r>
            <a:r>
              <a:rPr lang="en-US" altLang="zh-CN" sz="2200">
                <a:solidFill>
                  <a:srgbClr val="000000"/>
                </a:solidFill>
                <a:latin typeface="Times New Roman" panose="02020603050405020304" pitchFamily="18" charset="0"/>
                <a:cs typeface="Times New Roman" panose="02020603050405020304" pitchFamily="18" charset="0"/>
              </a:rPr>
              <a:t>;0~17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周岁未成年人的听书率也有所增长。具体来看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未成年人群体中</a:t>
            </a:r>
            <a:r>
              <a:rPr lang="en-US" altLang="zh-CN" sz="2200">
                <a:solidFill>
                  <a:srgbClr val="000000"/>
                </a:solidFill>
                <a:latin typeface="Times New Roman" panose="02020603050405020304" pitchFamily="18" charset="0"/>
                <a:cs typeface="Times New Roman" panose="02020603050405020304" pitchFamily="18" charset="0"/>
              </a:rPr>
              <a:t>,14~17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周岁青少年的听书率最高</a:t>
            </a:r>
            <a:r>
              <a:rPr lang="en-US" altLang="zh-CN" sz="2200">
                <a:solidFill>
                  <a:srgbClr val="000000"/>
                </a:solidFill>
                <a:latin typeface="Times New Roman" panose="02020603050405020304" pitchFamily="18" charset="0"/>
                <a:cs typeface="Times New Roman" panose="02020603050405020304" pitchFamily="18" charset="0"/>
              </a:rPr>
              <a:t>,9~13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周岁少年儿童和</a:t>
            </a:r>
            <a:r>
              <a:rPr lang="en-US" altLang="zh-CN" sz="2200">
                <a:solidFill>
                  <a:srgbClr val="000000"/>
                </a:solidFill>
                <a:latin typeface="Times New Roman" panose="02020603050405020304" pitchFamily="18" charset="0"/>
                <a:cs typeface="Times New Roman" panose="02020603050405020304" pitchFamily="18" charset="0"/>
              </a:rPr>
              <a:t>0~8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周岁儿童的听书率相差不大。同时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听书的方式也很多样。我国成年国民中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选择通过移动有声应用软件平台听书的人最多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选择通过广播和微信语音推送听书的也占一定比例。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用一句话归纳上述消息的主要内容。不超过</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针对上述消息所反映的社会现象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写一段评述性文字。不超过</a:t>
            </a:r>
            <a:r>
              <a:rPr lang="en-US" altLang="zh-CN" sz="2200">
                <a:solidFill>
                  <a:srgbClr val="000000"/>
                </a:solidFill>
                <a:latin typeface="Times New Roman" panose="02020603050405020304" pitchFamily="18" charset="0"/>
                <a:cs typeface="Times New Roman" panose="02020603050405020304" pitchFamily="18" charset="0"/>
              </a:rPr>
              <a:t>80</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1490291497"/>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85</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一</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二</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3" name="矩形 2"/>
          <p:cNvSpPr>
            <a:spLocks noChangeAspect="1"/>
          </p:cNvSpPr>
          <p:nvPr/>
        </p:nvSpPr>
        <p:spPr>
          <a:xfrm>
            <a:off x="508000" y="1412776"/>
            <a:ext cx="8128000" cy="4967514"/>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zh-CN" altLang="zh-CN" sz="2200">
                <a:solidFill>
                  <a:srgbClr val="000000"/>
                </a:solidFill>
                <a:latin typeface="Times New Roman" panose="02020603050405020304" pitchFamily="18" charset="0"/>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小题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这是一个新闻语段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导语是概括的重点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导语的中心句是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成年国民各媒介综合阅读率与数字化阅读方式的接触率保持增长势头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这则消息共分两层。第一层的中心句是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成年国民各媒介综合阅读率与数字化阅读方式的接触率保持增长势头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第二层的中心句是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有声阅读成为国民阅读新的增长点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根据这两个句子可以归纳出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综合阅读率和数字化阅读率双增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有声阅读成为新的增长点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小题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消息阐述的对象是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综合阅读率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数字化阅读方式的接触率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有声阅读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这都反映出科技的进步给人们阅读带来的变化。写评述性文字时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应该既肯定新的阅读方式的优点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又指出其缺陷</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2903782905"/>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86</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一</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二</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3" name="矩形 2"/>
          <p:cNvSpPr>
            <a:spLocks noChangeAspect="1"/>
          </p:cNvSpPr>
          <p:nvPr/>
        </p:nvSpPr>
        <p:spPr>
          <a:xfrm>
            <a:off x="508000" y="2494171"/>
            <a:ext cx="8128000" cy="2123658"/>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综合阅读率和数字化阅读率双增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有声阅读成为新的增长点。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科技的进步为国民提供了灵活多样的阅读方式。随着人们生活节奏的日益加快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听书这种阅读方式因为更加便捷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为越来越多的读者所喜爱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却会带来阅读浅表化问题。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73479234"/>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87</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一</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二</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给下面短文拟写一个标题。</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字以内</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事实上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一带一路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推动的不仅仅是经济上的合作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更是文明互通的基础建设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是连接世界上不同文明的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。它以文明对话为引领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强调不同文明的相互尊重、平等对话与交流融合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其路径很清晰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基础设施建设先行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贸易发展紧随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伴着人民交往、文化交流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逐渐实现沿线国家民众相互理解、相互包容、和平共处、共同发展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最终达至民心相通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文化相融。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2584975671"/>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88</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一</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二</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3" name="矩形 2"/>
          <p:cNvSpPr>
            <a:spLocks noChangeAspect="1"/>
          </p:cNvSpPr>
          <p:nvPr/>
        </p:nvSpPr>
        <p:spPr>
          <a:xfrm>
            <a:off x="508000" y="2107334"/>
            <a:ext cx="8128000" cy="2897332"/>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zh-CN" altLang="zh-CN" sz="2200">
                <a:solidFill>
                  <a:srgbClr val="000000"/>
                </a:solidFill>
                <a:latin typeface="Times New Roman" panose="02020603050405020304" pitchFamily="18" charset="0"/>
                <a:cs typeface="Times New Roman" panose="02020603050405020304" pitchFamily="18" charset="0"/>
              </a:rPr>
              <a:t>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通读短文可以发现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这段文字阐述的对象是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一带一路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cs typeface="Times New Roman" panose="02020603050405020304" pitchFamily="18" charset="0"/>
              </a:rPr>
              <a:t>第二步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文段中的重点是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的递进关系复句。重中之重是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引领的语句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是文明互通的基础建设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是连接世界上不同文明的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。强调的是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。据此可以概括。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cs typeface="Times New Roman" panose="02020603050405020304" pitchFamily="18" charset="0"/>
              </a:rPr>
              <a:t>第三步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要充分考虑限制条件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如本题</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字以内的要求。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一带一路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推动文明互通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2987092498"/>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89</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一</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二</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2" name="矩形 1"/>
          <p:cNvSpPr>
            <a:spLocks noChangeAspect="1"/>
          </p:cNvSpPr>
          <p:nvPr/>
        </p:nvSpPr>
        <p:spPr>
          <a:xfrm>
            <a:off x="508000" y="1345806"/>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即学即练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概括下面新闻的主要内容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要求不超过</a:t>
            </a:r>
            <a:r>
              <a:rPr lang="en-US" altLang="zh-CN" sz="2200">
                <a:solidFill>
                  <a:srgbClr val="000000"/>
                </a:solidFill>
                <a:latin typeface="Times New Roman" panose="02020603050405020304" pitchFamily="18" charset="0"/>
                <a:cs typeface="Times New Roman" panose="02020603050405020304" pitchFamily="18" charset="0"/>
              </a:rPr>
              <a:t>25</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2022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年北京冬奥会会徽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和冬残奥会会徽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在位于北京的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双奥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场馆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国家游泳中心正式亮相。会徽体现了冬奥会会徽评审专家的高度共识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主题具有较高设计水平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艺术形式具有中国特色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创意设计突出冰雪主题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易于国际传播。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冬奥会会徽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以汉字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为灵感来源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运用中国书法的艺术形态。图形上半部分展现滑冰运动员的造型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下半部分表现滑雪运动员的英姿。中间舞动的线条流畅且充满韵律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代表举办地起伏的山峦、赛场、冰雪滑道和节日飘舞的丝带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为会徽增添了节日喜庆的视觉感受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也象征着北京冬奥会将在中国春节期间举行。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4198959518"/>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一</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二</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考法二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正中黑简体"/>
                <a:cs typeface="Times New Roman" panose="02020603050405020304" pitchFamily="18" charset="0"/>
              </a:rPr>
              <a:t>自由式仿写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自由式仿写也叫开放式仿写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是给出一则语言材料作为例句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仿写内容不确定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可自由发挥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依照例句的句式而进行的仿写。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自由式仿写应做到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两要</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想得开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。抓住例句中的关键性词语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充分展开联想和想象。可从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神似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两个方面进行相似、相对或相关联想。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仿得妙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。弄清例句的结构特点、句型、语气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同时还要弄清句子内部的语意关系等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仿写时须严格按照例句的句式特点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做到句式统一。</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2968683997"/>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90</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一</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二</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冬残奥会会徽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体现以运动员为中心的理念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结合中国书法艺术与冬残奥会体育运动特征。其设计展现了汉字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的动感和力度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巧妙地幻化成一个向前滑行、冲向胜利的运动员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同时形象化地表达了轮椅等冬残奥会特殊运动器械形态。会徽上半部线条刚劲曲折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下半部柔美圆润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寓意运动员经过顽强拼搏、历经坎坷最终获得圆满成功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展现其不断飞跃、超越自我的精神。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4217655144"/>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91</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chemeClr val="bg1">
                    <a:lumMod val="65000"/>
                  </a:schemeClr>
                </a:solidFill>
                <a:latin typeface="+mj-ea"/>
                <a:ea typeface="+mj-ea"/>
              </a:rPr>
              <a:t>(</a:t>
            </a:r>
            <a:r>
              <a:rPr lang="zh-CN" altLang="en-US" sz="1400" smtClean="0">
                <a:solidFill>
                  <a:schemeClr val="bg1">
                    <a:lumMod val="65000"/>
                  </a:schemeClr>
                </a:solidFill>
                <a:latin typeface="+mj-ea"/>
                <a:ea typeface="+mj-ea"/>
              </a:rPr>
              <a:t>一</a:t>
            </a:r>
            <a:r>
              <a:rPr lang="en-US" altLang="zh-CN" sz="1400" smtClean="0">
                <a:solidFill>
                  <a:schemeClr val="bg1">
                    <a:lumMod val="65000"/>
                  </a:schemeClr>
                </a:solidFill>
                <a:latin typeface="+mj-ea"/>
                <a:ea typeface="+mj-ea"/>
              </a:rPr>
              <a:t>)</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smtClean="0">
                <a:solidFill>
                  <a:srgbClr val="E75E22"/>
                </a:solidFill>
                <a:latin typeface="+mj-ea"/>
                <a:ea typeface="+mj-ea"/>
              </a:rPr>
              <a:t>(</a:t>
            </a:r>
            <a:r>
              <a:rPr lang="zh-CN" altLang="en-US" sz="1400" smtClean="0">
                <a:solidFill>
                  <a:srgbClr val="E75E22"/>
                </a:solidFill>
                <a:latin typeface="+mj-ea"/>
                <a:ea typeface="+mj-ea"/>
              </a:rPr>
              <a:t>二</a:t>
            </a:r>
            <a:r>
              <a:rPr lang="en-US" altLang="zh-CN" sz="1400" smtClean="0">
                <a:solidFill>
                  <a:srgbClr val="E75E22"/>
                </a:solidFill>
                <a:latin typeface="+mj-ea"/>
                <a:ea typeface="+mj-ea"/>
              </a:rPr>
              <a:t>)</a:t>
            </a:r>
            <a:endParaRPr lang="zh-CN" altLang="en-US" sz="1400" dirty="0">
              <a:solidFill>
                <a:srgbClr val="E75E22"/>
              </a:solidFill>
              <a:latin typeface="+mj-ea"/>
              <a:ea typeface="+mj-ea"/>
            </a:endParaRPr>
          </a:p>
        </p:txBody>
      </p:sp>
      <p:sp>
        <p:nvSpPr>
          <p:cNvPr id="3" name="矩形 2"/>
          <p:cNvSpPr>
            <a:spLocks noChangeAspect="1"/>
          </p:cNvSpPr>
          <p:nvPr/>
        </p:nvSpPr>
        <p:spPr>
          <a:xfrm>
            <a:off x="508000" y="2318000"/>
            <a:ext cx="8128000" cy="2475999"/>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a:solidFill>
                  <a:srgbClr val="FF0000"/>
                </a:solidFill>
                <a:latin typeface="NEU-BZ-S92"/>
                <a:ea typeface="Arial" panose="020B0604020202020204" pitchFamily="34"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冬梦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飞跃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亮相北京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凸显冰雪激情与活力。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概括新闻内容要抓住新闻的核心信息。第一、二段介绍冬奥会和残奥会的会徽亮相背景一事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第三、四段分别诠释了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冬梦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飞跃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的造型。如此可找出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冬梦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飞跃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是新闻的核心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冬梦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飞跃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亮相北京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这两个会徽既能突出冰雪主题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又能体现中国特色。还要注意给定的字数限制。</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 xmlns:p14="http://schemas.microsoft.com/office/powerpoint/2010/main" val="442945833"/>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5">
  <a:themeElements>
    <a:clrScheme name="主管人员">
      <a:dk1>
        <a:sysClr val="windowText" lastClr="000000"/>
      </a:dk1>
      <a:lt1>
        <a:sysClr val="window" lastClr="C6EED8"/>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主管人员">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主管人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606</TotalTime>
  <Words>10564</Words>
  <Application>Microsoft Office PowerPoint</Application>
  <PresentationFormat>全屏显示(4:3)</PresentationFormat>
  <Paragraphs>700</Paragraphs>
  <Slides>91</Slides>
  <Notes>90</Notes>
  <HiddenSlides>0</HiddenSlides>
  <MMClips>0</MMClips>
  <ScaleCrop>false</ScaleCrop>
  <HeadingPairs>
    <vt:vector size="4" baseType="variant">
      <vt:variant>
        <vt:lpstr>主题</vt:lpstr>
      </vt:variant>
      <vt:variant>
        <vt:i4>1</vt:i4>
      </vt:variant>
      <vt:variant>
        <vt:lpstr>幻灯片标题</vt:lpstr>
      </vt:variant>
      <vt:variant>
        <vt:i4>91</vt:i4>
      </vt:variant>
    </vt:vector>
  </HeadingPairs>
  <TitlesOfParts>
    <vt:vector size="92" baseType="lpstr">
      <vt:lpstr>5</vt:lpstr>
      <vt:lpstr>专题五　句式的仿用、变换,扩展语句、         压缩语段</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User</cp:lastModifiedBy>
  <cp:revision>语文备课大师【全免费】</cp:revision>
  <dcterms:created xsi:type="dcterms:W3CDTF">2014-12-26T02:01:49Z</dcterms:created>
  <dcterms:modified xsi:type="dcterms:W3CDTF">2019-03-15T08:00:16Z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