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4"/>
  </p:notesMasterIdLst>
  <p:sldIdLst>
    <p:sldId id="462" r:id="rId3"/>
    <p:sldId id="300" r:id="rId5"/>
    <p:sldId id="515" r:id="rId6"/>
    <p:sldId id="516" r:id="rId7"/>
    <p:sldId id="541" r:id="rId8"/>
    <p:sldId id="507" r:id="rId9"/>
    <p:sldId id="509" r:id="rId10"/>
    <p:sldId id="510" r:id="rId11"/>
    <p:sldId id="426" r:id="rId12"/>
    <p:sldId id="472" r:id="rId13"/>
    <p:sldId id="517" r:id="rId14"/>
    <p:sldId id="518" r:id="rId15"/>
    <p:sldId id="522" r:id="rId16"/>
    <p:sldId id="524" r:id="rId17"/>
    <p:sldId id="526" r:id="rId18"/>
    <p:sldId id="527" r:id="rId19"/>
    <p:sldId id="528" r:id="rId20"/>
    <p:sldId id="523" r:id="rId21"/>
    <p:sldId id="530" r:id="rId22"/>
    <p:sldId id="531" r:id="rId23"/>
    <p:sldId id="532" r:id="rId24"/>
    <p:sldId id="538" r:id="rId25"/>
    <p:sldId id="533" r:id="rId26"/>
    <p:sldId id="534" r:id="rId27"/>
    <p:sldId id="535" r:id="rId28"/>
    <p:sldId id="542" r:id="rId29"/>
    <p:sldId id="536" r:id="rId30"/>
    <p:sldId id="537" r:id="rId31"/>
    <p:sldId id="539" r:id="rId32"/>
    <p:sldId id="540" r:id="rId33"/>
  </p:sldIdLst>
  <p:sldSz cx="9144000" cy="5143500" type="screen16x9"/>
  <p:notesSz cx="6858000" cy="9144000"/>
  <p:embeddedFontLst>
    <p:embeddedFont>
      <p:font typeface="黑体" pitchFamily="49" charset="-122"/>
      <p:regular r:id="rId37"/>
    </p:embeddedFont>
    <p:embeddedFont>
      <p:font typeface="楷体" pitchFamily="49" charset="-122"/>
      <p:regular r:id="rId38"/>
    </p:embeddedFont>
    <p:embeddedFont>
      <p:font typeface="幼圆" pitchFamily="49" charset="-122"/>
      <p:regular r:id="rId39"/>
    </p:embeddedFont>
    <p:embeddedFont>
      <p:font typeface="华文楷体" pitchFamily="2" charset="-122"/>
      <p:regular r:id="rId40"/>
    </p:embeddedFont>
    <p:embeddedFont>
      <p:font typeface="Times New Roman" pitchFamily="18" charset="0"/>
      <p:regular r:id="rId41"/>
      <p:bold r:id="rId42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CCFFFF"/>
    <a:srgbClr val="FF6600"/>
    <a:srgbClr val="FF9933"/>
    <a:srgbClr val="0070C0"/>
    <a:srgbClr val="FF9F9F"/>
    <a:srgbClr val="009900"/>
    <a:srgbClr val="FFBF53"/>
    <a:srgbClr val="EE6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45" autoAdjust="0"/>
    <p:restoredTop sz="94660"/>
  </p:normalViewPr>
  <p:slideViewPr>
    <p:cSldViewPr>
      <p:cViewPr>
        <p:scale>
          <a:sx n="80" d="100"/>
          <a:sy n="80" d="100"/>
        </p:scale>
        <p:origin x="-1644" y="-462"/>
      </p:cViewPr>
      <p:guideLst>
        <p:guide orient="horz" pos="1619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393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2" Type="http://schemas.openxmlformats.org/officeDocument/2006/relationships/font" Target="fonts/font6.fntdata"/><Relationship Id="rId41" Type="http://schemas.openxmlformats.org/officeDocument/2006/relationships/font" Target="fonts/font5.fntdata"/><Relationship Id="rId40" Type="http://schemas.openxmlformats.org/officeDocument/2006/relationships/font" Target="fonts/font4.fntdata"/><Relationship Id="rId4" Type="http://schemas.openxmlformats.org/officeDocument/2006/relationships/notesMaster" Target="notesMasters/notesMaster1.xml"/><Relationship Id="rId39" Type="http://schemas.openxmlformats.org/officeDocument/2006/relationships/font" Target="fonts/font3.fntdata"/><Relationship Id="rId38" Type="http://schemas.openxmlformats.org/officeDocument/2006/relationships/font" Target="fonts/font2.fntdata"/><Relationship Id="rId37" Type="http://schemas.openxmlformats.org/officeDocument/2006/relationships/font" Target="fonts/font1.fntdata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90" y="1597819"/>
            <a:ext cx="7772221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79" y="2914650"/>
            <a:ext cx="6400443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14346E-DEDF-498A-AF7D-A9D39D4BEE6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AC913-6F29-404C-9ADF-29251873EB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14346E-DEDF-498A-AF7D-A9D39D4BEE6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AC913-6F29-404C-9ADF-29251873EB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264" y="205979"/>
            <a:ext cx="2056477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59" y="205979"/>
            <a:ext cx="6058689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14346E-DEDF-498A-AF7D-A9D39D4BEE6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AC913-6F29-404C-9ADF-29251873EB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14346E-DEDF-498A-AF7D-A9D39D4BEE6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AC913-6F29-404C-9ADF-29251873EB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804" y="3305176"/>
            <a:ext cx="7772221" cy="1021556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804" y="2180035"/>
            <a:ext cx="7772221" cy="1125140"/>
          </a:xfr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14346E-DEDF-498A-AF7D-A9D39D4BEE6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AC913-6F29-404C-9ADF-29251873EB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60" y="1200151"/>
            <a:ext cx="4056988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8562" y="1200151"/>
            <a:ext cx="4058178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14346E-DEDF-498A-AF7D-A9D39D4BEE6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AC913-6F29-404C-9ADF-29251873EB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59" y="1151335"/>
            <a:ext cx="4040317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59" y="1631156"/>
            <a:ext cx="4040317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234" y="1151335"/>
            <a:ext cx="4041507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234" y="1631156"/>
            <a:ext cx="4041507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14346E-DEDF-498A-AF7D-A9D39D4BEE6B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AC913-6F29-404C-9ADF-29251873EB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14346E-DEDF-498A-AF7D-A9D39D4BEE6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AC913-6F29-404C-9ADF-29251873EB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14346E-DEDF-498A-AF7D-A9D39D4BEE6B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AC913-6F29-404C-9ADF-29251873EB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0" y="204787"/>
            <a:ext cx="3007910" cy="8715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722" y="204788"/>
            <a:ext cx="5112019" cy="438983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60" y="1076326"/>
            <a:ext cx="3007910" cy="3518297"/>
          </a:xfr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14346E-DEDF-498A-AF7D-A9D39D4BEE6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AC913-6F29-404C-9ADF-29251873EB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124" y="3600450"/>
            <a:ext cx="5487114" cy="425054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124" y="459581"/>
            <a:ext cx="5487114" cy="30861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124" y="4025503"/>
            <a:ext cx="5487114" cy="603647"/>
          </a:xfr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14346E-DEDF-498A-AF7D-A9D39D4BEE6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AC913-6F29-404C-9ADF-29251873EB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../media/image2.png"/><Relationship Id="rId13" Type="http://schemas.openxmlformats.org/officeDocument/2006/relationships/image" Target="../media/image1.pn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60" y="205979"/>
            <a:ext cx="8229481" cy="85725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60" y="1200151"/>
            <a:ext cx="8229481" cy="3394472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59" y="4767263"/>
            <a:ext cx="2133878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14346E-DEDF-498A-AF7D-A9D39D4BEE6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607" y="4767263"/>
            <a:ext cx="2894787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2863" y="4767263"/>
            <a:ext cx="2133878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4AC913-6F29-404C-9ADF-29251873EBE9}" type="slidenum">
              <a:rPr lang="zh-CN" altLang="en-US" smtClean="0"/>
            </a:fld>
            <a:endParaRPr lang="zh-CN" altLang="en-US"/>
          </a:p>
        </p:txBody>
      </p:sp>
      <p:pic>
        <p:nvPicPr>
          <p:cNvPr id="2050" name="Picture 2" descr="E:\王景然\崭新每一天\一头耕牛，每天更新\18秋项目\课件修订\小版本课件\背景_副本.png"/>
          <p:cNvPicPr>
            <a:picLocks noChangeAspect="1" noChangeArrowheads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532"/>
            <a:ext cx="9144000" cy="51531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E:\王景然\崭新每一天\一头耕牛，每天更新\18秋项目\课件修订\小版本课件\背景_副本_副本.png"/>
          <p:cNvPicPr>
            <a:picLocks noChangeAspect="1" noChangeArrowheads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4843"/>
            <a:ext cx="9143999" cy="51531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iming>
    <p:tnLst>
      <p:par>
        <p:cTn id="1" dur="indefinite" restart="never" nodeType="tmRoot"/>
      </p:par>
    </p:tnLst>
  </p:timing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5.jpe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9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7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0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2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3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6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0.jpe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3.jpeg"/><Relationship Id="rId1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TextBox 48"/>
          <p:cNvSpPr txBox="1"/>
          <p:nvPr/>
        </p:nvSpPr>
        <p:spPr>
          <a:xfrm>
            <a:off x="3635896" y="1563638"/>
            <a:ext cx="3690754" cy="992579"/>
          </a:xfrm>
          <a:prstGeom prst="rect">
            <a:avLst/>
          </a:prstGeom>
          <a:noFill/>
          <a:effectLst>
            <a:softEdge rad="3175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  <a:reflection blurRad="6350" stA="60000" endA="900" endPos="60000" dist="29997" dir="5400000" sy="-100000" algn="bl" rotWithShape="0"/>
                </a:effectLst>
                <a:latin typeface="+mn-ea"/>
              </a:rPr>
              <a:t>2</a:t>
            </a:r>
            <a:r>
              <a:rPr lang="zh-CN" altLang="en-US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  <a:reflection blurRad="6350" stA="60000" endA="900" endPos="60000" dist="29997" dir="5400000" sy="-100000" algn="bl" rotWithShape="0"/>
                </a:effectLst>
                <a:latin typeface="+mn-ea"/>
              </a:rPr>
              <a:t>汉语家园</a:t>
            </a:r>
            <a:endParaRPr lang="zh-CN" altLang="en-US" sz="6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  <a:reflection blurRad="6350" stA="60000" endA="900" endPos="60000" dist="29997" dir="5400000" sy="-100000" algn="bl" rotWithShape="0"/>
              </a:effectLst>
              <a:latin typeface="+mn-ea"/>
            </a:endParaRPr>
          </a:p>
        </p:txBody>
      </p:sp>
      <p:pic>
        <p:nvPicPr>
          <p:cNvPr id="48130" name="Picture 2" descr="http://pic31.photophoto.cn/20140617/0013025947069954_b.jpg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2634"/>
          <a:stretch>
            <a:fillRect/>
          </a:stretch>
        </p:blipFill>
        <p:spPr bwMode="auto">
          <a:xfrm flipH="1">
            <a:off x="0" y="1232288"/>
            <a:ext cx="3540446" cy="3558503"/>
          </a:xfrm>
          <a:prstGeom prst="rect">
            <a:avLst/>
          </a:prstGeom>
          <a:noFill/>
        </p:spPr>
      </p:pic>
      <p:sp useBgFill="1">
        <p:nvSpPr>
          <p:cNvPr id="2" name="矩形 1"/>
          <p:cNvSpPr/>
          <p:nvPr/>
        </p:nvSpPr>
        <p:spPr>
          <a:xfrm>
            <a:off x="0" y="0"/>
            <a:ext cx="2267744" cy="33950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5076056" y="2931790"/>
            <a:ext cx="643026" cy="53578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3300" dirty="0" smtClean="0"/>
              <a:t>1</a:t>
            </a:r>
            <a:endParaRPr lang="en-US" altLang="zh-CN" sz="3300" dirty="0"/>
          </a:p>
        </p:txBody>
      </p:sp>
      <p:sp>
        <p:nvSpPr>
          <p:cNvPr id="4" name="矩形 3"/>
          <p:cNvSpPr/>
          <p:nvPr/>
        </p:nvSpPr>
        <p:spPr>
          <a:xfrm flipH="1">
            <a:off x="-36195" y="159385"/>
            <a:ext cx="2771775" cy="252095"/>
          </a:xfrm>
          <a:prstGeom prst="rect">
            <a:avLst/>
          </a:prstGeom>
          <a:gradFill flip="none" rotWithShape="1">
            <a:gsLst>
              <a:gs pos="40000">
                <a:schemeClr val="bg1"/>
              </a:gs>
              <a:gs pos="99000">
                <a:schemeClr val="bg1">
                  <a:alpha val="0"/>
                </a:schemeClr>
              </a:gs>
              <a:gs pos="77000">
                <a:schemeClr val="bg1">
                  <a:alpha val="59000"/>
                </a:schemeClr>
              </a:gs>
            </a:gsLst>
            <a:lin ang="10800000" scaled="1"/>
            <a:tileRect/>
          </a:gra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6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矩形 86"/>
          <p:cNvSpPr/>
          <p:nvPr/>
        </p:nvSpPr>
        <p:spPr>
          <a:xfrm>
            <a:off x="561349" y="1214932"/>
            <a:ext cx="4946755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确实：</a:t>
            </a:r>
            <a:r>
              <a:rPr lang="zh-CN" altLang="en-US" sz="2200" b="1" dirty="0" smtClean="0">
                <a:latin typeface="楷体" pitchFamily="49" charset="-122"/>
                <a:ea typeface="楷体" pitchFamily="49" charset="-122"/>
                <a:cs typeface="Times New Roman" pitchFamily="18" charset="0"/>
              </a:rPr>
              <a:t>原指和真的一样。</a:t>
            </a:r>
            <a:r>
              <a:rPr lang="zh-CN" altLang="en-US" sz="2200" b="1" dirty="0">
                <a:solidFill>
                  <a:srgbClr val="0066FF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本</a:t>
            </a:r>
            <a:r>
              <a:rPr lang="zh-CN" altLang="en-US" sz="2200" b="1" dirty="0" smtClean="0">
                <a:solidFill>
                  <a:srgbClr val="0066FF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课指白杨树真的很不平凡。</a:t>
            </a:r>
            <a:endParaRPr lang="zh-CN" altLang="en-US" sz="2200" b="1" dirty="0">
              <a:solidFill>
                <a:srgbClr val="0066FF"/>
              </a:solidFill>
              <a:latin typeface="楷体" pitchFamily="49" charset="-122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9" name="TextBox 88"/>
          <p:cNvSpPr txBox="1"/>
          <p:nvPr/>
        </p:nvSpPr>
        <p:spPr>
          <a:xfrm>
            <a:off x="683568" y="2139702"/>
            <a:ext cx="3083476" cy="520848"/>
          </a:xfrm>
          <a:prstGeom prst="rect">
            <a:avLst/>
          </a:prstGeom>
          <a:solidFill>
            <a:schemeClr val="bg2">
              <a:alpha val="13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200" dirty="0" smtClean="0">
                <a:latin typeface="楷体" pitchFamily="49" charset="-122"/>
                <a:ea typeface="楷体" pitchFamily="49" charset="-122"/>
              </a:rPr>
              <a:t>这支铅笔确实是我的。</a:t>
            </a:r>
            <a:endParaRPr lang="zh-CN" altLang="en-US" sz="22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90" name="矩形 89"/>
          <p:cNvSpPr/>
          <p:nvPr/>
        </p:nvSpPr>
        <p:spPr>
          <a:xfrm>
            <a:off x="539552" y="2931790"/>
            <a:ext cx="5328591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继承：</a:t>
            </a:r>
            <a:r>
              <a:rPr lang="zh-CN" altLang="en-US" sz="2200" b="1" dirty="0" smtClean="0">
                <a:latin typeface="楷体" pitchFamily="49" charset="-122"/>
                <a:ea typeface="楷体" pitchFamily="49" charset="-122"/>
                <a:cs typeface="Times New Roman" pitchFamily="18" charset="0"/>
              </a:rPr>
              <a:t>原指一个对象直接使用另一个对象的属性和方法。</a:t>
            </a:r>
            <a:r>
              <a:rPr lang="zh-CN" altLang="en-US" sz="2200" b="1" dirty="0">
                <a:solidFill>
                  <a:srgbClr val="0066FF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本</a:t>
            </a:r>
            <a:r>
              <a:rPr lang="zh-CN" altLang="en-US" sz="2200" b="1" dirty="0" smtClean="0">
                <a:solidFill>
                  <a:srgbClr val="0066FF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课指继承孙中山先生的遗愿。</a:t>
            </a:r>
            <a:endParaRPr lang="zh-CN" altLang="en-US" sz="2200" b="1" dirty="0">
              <a:solidFill>
                <a:srgbClr val="0066FF"/>
              </a:solidFill>
              <a:latin typeface="楷体" pitchFamily="49" charset="-122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539552" y="4011910"/>
            <a:ext cx="7215238" cy="520848"/>
          </a:xfrm>
          <a:prstGeom prst="rect">
            <a:avLst/>
          </a:prstGeom>
          <a:solidFill>
            <a:schemeClr val="bg2">
              <a:alpha val="13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200" dirty="0" smtClean="0">
                <a:latin typeface="楷体" pitchFamily="49" charset="-122"/>
                <a:ea typeface="楷体" pitchFamily="49" charset="-122"/>
              </a:rPr>
              <a:t>我们要</a:t>
            </a:r>
            <a:r>
              <a:rPr lang="zh-CN" altLang="en-US" sz="22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继承</a:t>
            </a:r>
            <a:r>
              <a:rPr lang="zh-CN" altLang="en-US" sz="2200" dirty="0" smtClean="0">
                <a:latin typeface="楷体" pitchFamily="49" charset="-122"/>
                <a:ea typeface="楷体" pitchFamily="49" charset="-122"/>
              </a:rPr>
              <a:t>老一辈革命家的优良传统。</a:t>
            </a:r>
            <a:endParaRPr lang="zh-CN" altLang="en-US" sz="2200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184" y="1491630"/>
            <a:ext cx="2034227" cy="1440160"/>
          </a:xfrm>
          <a:prstGeom prst="rect">
            <a:avLst/>
          </a:prstGeom>
          <a:effectLst>
            <a:softEdge rad="31750"/>
          </a:effectLst>
        </p:spPr>
      </p:pic>
      <p:sp>
        <p:nvSpPr>
          <p:cNvPr id="11" name="矩形 10"/>
          <p:cNvSpPr/>
          <p:nvPr/>
        </p:nvSpPr>
        <p:spPr>
          <a:xfrm>
            <a:off x="2195736" y="544728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59278" y="541876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3" name="TextBox 11"/>
          <p:cNvSpPr txBox="1">
            <a:spLocks noChangeArrowheads="1"/>
          </p:cNvSpPr>
          <p:nvPr/>
        </p:nvSpPr>
        <p:spPr bwMode="auto">
          <a:xfrm>
            <a:off x="539552" y="483518"/>
            <a:ext cx="1944216" cy="5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 dirty="0" smtClean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词语解释</a:t>
            </a:r>
            <a:endParaRPr lang="zh-CN" altLang="en-US" sz="2800" b="1" dirty="0"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" grpId="0"/>
      <p:bldP spid="89" grpId="0" animBg="1"/>
      <p:bldP spid="90" grpId="0"/>
      <p:bldP spid="9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矩形 86"/>
          <p:cNvSpPr/>
          <p:nvPr/>
        </p:nvSpPr>
        <p:spPr>
          <a:xfrm>
            <a:off x="561349" y="1214932"/>
            <a:ext cx="3146555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桃李满天下：</a:t>
            </a:r>
            <a:r>
              <a:rPr lang="zh-CN" altLang="en-US" sz="2200" b="1" dirty="0">
                <a:latin typeface="楷体" pitchFamily="49" charset="-122"/>
                <a:ea typeface="楷体" pitchFamily="49" charset="-122"/>
                <a:cs typeface="Times New Roman" pitchFamily="18" charset="0"/>
              </a:rPr>
              <a:t>原</a:t>
            </a:r>
            <a:r>
              <a:rPr lang="zh-CN" altLang="en-US" sz="2200" b="1" dirty="0" smtClean="0">
                <a:latin typeface="楷体" pitchFamily="49" charset="-122"/>
                <a:ea typeface="楷体" pitchFamily="49" charset="-122"/>
                <a:cs typeface="Times New Roman" pitchFamily="18" charset="0"/>
              </a:rPr>
              <a:t>形容培养的后辈或所教的学生很多。</a:t>
            </a:r>
            <a:r>
              <a:rPr lang="zh-CN" altLang="en-US" sz="2200" b="1" dirty="0">
                <a:solidFill>
                  <a:srgbClr val="0066FF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本</a:t>
            </a:r>
            <a:r>
              <a:rPr lang="zh-CN" altLang="en-US" sz="2200" b="1" dirty="0" smtClean="0">
                <a:solidFill>
                  <a:srgbClr val="0066FF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课指奶奶的学生很多。</a:t>
            </a:r>
            <a:endParaRPr lang="zh-CN" altLang="en-US" sz="2200" b="1" dirty="0">
              <a:solidFill>
                <a:srgbClr val="0066FF"/>
              </a:solidFill>
              <a:latin typeface="楷体" pitchFamily="49" charset="-122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9" name="TextBox 88"/>
          <p:cNvSpPr txBox="1"/>
          <p:nvPr/>
        </p:nvSpPr>
        <p:spPr>
          <a:xfrm>
            <a:off x="552420" y="3170461"/>
            <a:ext cx="3083476" cy="1028680"/>
          </a:xfrm>
          <a:prstGeom prst="rect">
            <a:avLst/>
          </a:prstGeom>
          <a:solidFill>
            <a:schemeClr val="bg2">
              <a:alpha val="13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200" dirty="0" smtClean="0">
                <a:latin typeface="楷体" pitchFamily="49" charset="-122"/>
                <a:ea typeface="楷体" pitchFamily="49" charset="-122"/>
              </a:rPr>
              <a:t>父亲从教一生，学生是</a:t>
            </a:r>
            <a:r>
              <a:rPr lang="zh-CN" altLang="en-US" sz="22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桃李满天下</a:t>
            </a:r>
            <a:r>
              <a:rPr lang="zh-CN" altLang="en-US" sz="2200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zh-CN" altLang="en-US" sz="2200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32772" name="Picture 4" descr="http://img4.duitang.com/uploads/item/201505/04/20150504014029_W5NPy.jpe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4226983" y="1142966"/>
            <a:ext cx="4059793" cy="3044845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32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" grpId="0"/>
      <p:bldP spid="8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文本框 14"/>
          <p:cNvSpPr txBox="1"/>
          <p:nvPr/>
        </p:nvSpPr>
        <p:spPr>
          <a:xfrm>
            <a:off x="536936" y="436158"/>
            <a:ext cx="214737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整体感知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81" name="图片 80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490" y="488835"/>
            <a:ext cx="366860" cy="456338"/>
          </a:xfrm>
          <a:prstGeom prst="rect">
            <a:avLst/>
          </a:prstGeom>
        </p:spPr>
      </p:pic>
      <p:pic>
        <p:nvPicPr>
          <p:cNvPr id="85" name="图片 8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2067694"/>
            <a:ext cx="1104039" cy="1582166"/>
          </a:xfrm>
          <a:prstGeom prst="rect">
            <a:avLst/>
          </a:prstGeom>
        </p:spPr>
      </p:pic>
      <p:sp>
        <p:nvSpPr>
          <p:cNvPr id="86" name="圆角矩形标注 85"/>
          <p:cNvSpPr/>
          <p:nvPr/>
        </p:nvSpPr>
        <p:spPr>
          <a:xfrm>
            <a:off x="2071670" y="1857370"/>
            <a:ext cx="5214974" cy="1643074"/>
          </a:xfrm>
          <a:prstGeom prst="wedgeRoundRectCallout">
            <a:avLst>
              <a:gd name="adj1" fmla="val -60516"/>
              <a:gd name="adj2" fmla="val 21493"/>
              <a:gd name="adj3" fmla="val 16667"/>
            </a:avLst>
          </a:pr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指名读第一组，理解哪些是指代人的词语。</a:t>
            </a:r>
            <a:endParaRPr lang="zh-CN" altLang="en-US" sz="3200" dirty="0">
              <a:solidFill>
                <a:schemeClr val="tx1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95536" y="1491630"/>
            <a:ext cx="860043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我</a:t>
            </a:r>
            <a:r>
              <a:rPr lang="en-US" sz="3200" dirty="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白杨树确实是不平凡的，</a:t>
            </a:r>
            <a:r>
              <a:rPr lang="zh-CN" altLang="en-US" sz="3200" b="1" dirty="0" smtClean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我</a:t>
            </a: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赞美白杨树。</a:t>
            </a:r>
            <a:endParaRPr lang="zh-CN" altLang="en-US" sz="32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67544" y="2499742"/>
            <a:ext cx="6346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我们</a:t>
            </a: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  </a:t>
            </a:r>
            <a:r>
              <a:rPr lang="zh-CN" altLang="en-US" sz="3200" b="1" dirty="0" smtClean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我们</a:t>
            </a: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要养成爱运动的习惯。</a:t>
            </a:r>
            <a:endParaRPr lang="zh-CN" altLang="en-US" sz="3200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9"/>
          <p:cNvSpPr txBox="1"/>
          <p:nvPr/>
        </p:nvSpPr>
        <p:spPr>
          <a:xfrm>
            <a:off x="755576" y="2139702"/>
            <a:ext cx="8162227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我喜欢吃酸酸甜甜的糖葫芦。</a:t>
            </a:r>
            <a:endParaRPr lang="zh-CN" altLang="en-US" sz="32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" name="文本框 9"/>
          <p:cNvSpPr txBox="1"/>
          <p:nvPr/>
        </p:nvSpPr>
        <p:spPr>
          <a:xfrm>
            <a:off x="755576" y="3435846"/>
            <a:ext cx="8648700" cy="6601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我们在生活中要学会互相帮助。</a:t>
            </a:r>
            <a:endParaRPr lang="zh-CN" altLang="en-US" sz="32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683568" y="520906"/>
            <a:ext cx="2099196" cy="561692"/>
            <a:chOff x="755576" y="411510"/>
            <a:chExt cx="2099196" cy="561692"/>
          </a:xfrm>
        </p:grpSpPr>
        <p:sp>
          <p:nvSpPr>
            <p:cNvPr id="5" name="文本框 9"/>
            <p:cNvSpPr txBox="1"/>
            <p:nvPr/>
          </p:nvSpPr>
          <p:spPr>
            <a:xfrm>
              <a:off x="1331640" y="411510"/>
              <a:ext cx="1523132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 smtClean="0">
                  <a:latin typeface="黑体" pitchFamily="49" charset="-122"/>
                  <a:ea typeface="黑体" pitchFamily="49" charset="-122"/>
                </a:rPr>
                <a:t>小</a:t>
              </a:r>
              <a:r>
                <a:rPr lang="zh-CN" altLang="en-US" sz="3200" dirty="0" smtClean="0">
                  <a:latin typeface="黑体" pitchFamily="49" charset="-122"/>
                  <a:ea typeface="黑体" pitchFamily="49" charset="-122"/>
                </a:rPr>
                <a:t>练笔</a:t>
              </a:r>
              <a:endParaRPr lang="zh-CN" altLang="en-US" sz="3200" dirty="0">
                <a:latin typeface="黑体" pitchFamily="49" charset="-122"/>
                <a:ea typeface="黑体" pitchFamily="49" charset="-122"/>
              </a:endParaRPr>
            </a:p>
          </p:txBody>
        </p: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5576" y="411510"/>
              <a:ext cx="559476" cy="545460"/>
            </a:xfrm>
            <a:prstGeom prst="rect">
              <a:avLst/>
            </a:prstGeom>
          </p:spPr>
        </p:pic>
      </p:grpSp>
      <p:sp>
        <p:nvSpPr>
          <p:cNvPr id="7" name="矩形 6"/>
          <p:cNvSpPr/>
          <p:nvPr/>
        </p:nvSpPr>
        <p:spPr>
          <a:xfrm>
            <a:off x="1115616" y="1563638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黑体" pitchFamily="49" charset="-122"/>
                <a:ea typeface="黑体" pitchFamily="49" charset="-122"/>
              </a:rPr>
              <a:t>我</a:t>
            </a:r>
            <a:endParaRPr lang="zh-CN" altLang="en-US" sz="3200" dirty="0"/>
          </a:p>
        </p:txBody>
      </p:sp>
      <p:sp>
        <p:nvSpPr>
          <p:cNvPr id="8" name="矩形 7"/>
          <p:cNvSpPr/>
          <p:nvPr/>
        </p:nvSpPr>
        <p:spPr>
          <a:xfrm>
            <a:off x="971600" y="2787774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黑体" pitchFamily="49" charset="-122"/>
                <a:ea typeface="黑体" pitchFamily="49" charset="-122"/>
              </a:rPr>
              <a:t>我们</a:t>
            </a:r>
            <a:endParaRPr lang="zh-CN" altLang="en-US" sz="32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89" name="Rectangle 1"/>
          <p:cNvSpPr>
            <a:spLocks noChangeArrowheads="1"/>
          </p:cNvSpPr>
          <p:nvPr/>
        </p:nvSpPr>
        <p:spPr bwMode="auto">
          <a:xfrm>
            <a:off x="357158" y="388939"/>
            <a:ext cx="8286808" cy="332398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3048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黑体" pitchFamily="49" charset="-122"/>
                <a:ea typeface="黑体" pitchFamily="49" charset="-122"/>
                <a:cs typeface="Times New Roman" pitchFamily="18" charset="0"/>
              </a:rPr>
              <a:t>你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   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朋友，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你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到过天山吗？</a:t>
            </a:r>
            <a:endParaRPr kumimoji="0" lang="zh-CN" alt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楷体" pitchFamily="49" charset="-122"/>
              <a:ea typeface="楷体" pitchFamily="49" charset="-122"/>
              <a:cs typeface="Times New Roman" pitchFamily="18" charset="0"/>
            </a:endParaRPr>
          </a:p>
          <a:p>
            <a:pPr indent="304800" defTabSz="9144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你们  </a:t>
            </a:r>
            <a:r>
              <a:rPr lang="zh-CN" altLang="en-US" sz="2800" dirty="0">
                <a:latin typeface="楷体" pitchFamily="49" charset="-122"/>
                <a:ea typeface="楷体" pitchFamily="49" charset="-122"/>
                <a:cs typeface="Times New Roman" pitchFamily="18" charset="0"/>
              </a:rPr>
              <a:t>你们几个谁年龄大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  <a:cs typeface="Times New Roman" pitchFamily="18" charset="0"/>
              </a:rPr>
              <a:t>？</a:t>
            </a:r>
            <a:endParaRPr lang="en-US" altLang="zh-CN" sz="2800" dirty="0" smtClean="0">
              <a:latin typeface="楷体" pitchFamily="49" charset="-122"/>
              <a:ea typeface="楷体" pitchFamily="49" charset="-122"/>
              <a:cs typeface="Times New Roman" pitchFamily="18" charset="0"/>
            </a:endParaRPr>
          </a:p>
          <a:p>
            <a:pPr indent="304800" defTabSz="9144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2800" dirty="0">
              <a:latin typeface="楷体" pitchFamily="49" charset="-122"/>
              <a:ea typeface="楷体" pitchFamily="49" charset="-122"/>
              <a:cs typeface="Times New Roman" pitchFamily="18" charset="0"/>
            </a:endParaRPr>
          </a:p>
          <a:p>
            <a:pPr lvl="0" indent="304800" defTabSz="9144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您</a:t>
            </a:r>
            <a:r>
              <a:rPr lang="en-US" sz="2800" dirty="0" smtClean="0"/>
              <a:t>    </a:t>
            </a:r>
            <a:r>
              <a:rPr lang="zh-CN" altLang="en-US" sz="2800" dirty="0">
                <a:latin typeface="楷体" pitchFamily="49" charset="-122"/>
                <a:ea typeface="楷体" pitchFamily="49" charset="-122"/>
                <a:cs typeface="Times New Roman" pitchFamily="18" charset="0"/>
              </a:rPr>
              <a:t>孙中山先生逝世了，您继承他的事业，保护他的旗帜，战斗不歇。</a:t>
            </a:r>
            <a:endParaRPr lang="zh-CN" altLang="en-US" sz="2800" dirty="0">
              <a:latin typeface="楷体" pitchFamily="49" charset="-122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3203848" y="1203598"/>
            <a:ext cx="500066" cy="500066"/>
          </a:xfrm>
          <a:prstGeom prst="ellipse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圆角矩形标注 3"/>
          <p:cNvSpPr/>
          <p:nvPr/>
        </p:nvSpPr>
        <p:spPr>
          <a:xfrm>
            <a:off x="1691680" y="1707654"/>
            <a:ext cx="6000792" cy="642942"/>
          </a:xfrm>
          <a:prstGeom prst="wedgeRoundRectCallout">
            <a:avLst>
              <a:gd name="adj1" fmla="val -26260"/>
              <a:gd name="adj2" fmla="val 55792"/>
              <a:gd name="adj3" fmla="val 16667"/>
            </a:avLst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solidFill>
                  <a:schemeClr val="tx1"/>
                </a:solidFill>
              </a:rPr>
              <a:t>代表人物名称的词，表示一种疑问</a:t>
            </a:r>
            <a:endParaRPr lang="zh-CN" altLang="en-US" sz="28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210" name="Picture 2" descr="http://imgsrc.baidu.com/imgad/pic/item/ac4bd11373f08202f20e993741fbfbedab641b1d.jpg"/>
          <p:cNvPicPr>
            <a:picLocks noChangeAspect="1" noChangeArrowheads="1"/>
          </p:cNvPicPr>
          <p:nvPr/>
        </p:nvPicPr>
        <p:blipFill>
          <a:blip r:embed="rId1"/>
          <a:srcRect b="11056"/>
          <a:stretch>
            <a:fillRect/>
          </a:stretch>
        </p:blipFill>
        <p:spPr bwMode="auto">
          <a:xfrm>
            <a:off x="0" y="1500181"/>
            <a:ext cx="9144000" cy="3643320"/>
          </a:xfrm>
          <a:prstGeom prst="rect">
            <a:avLst/>
          </a:prstGeom>
          <a:noFill/>
        </p:spPr>
      </p:pic>
      <p:sp>
        <p:nvSpPr>
          <p:cNvPr id="2" name="矩形 1"/>
          <p:cNvSpPr/>
          <p:nvPr/>
        </p:nvSpPr>
        <p:spPr>
          <a:xfrm>
            <a:off x="571472" y="857238"/>
            <a:ext cx="700704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/>
              <a:t>我也会用“你”或“你们”写一个疑问句。</a:t>
            </a:r>
            <a:endParaRPr lang="zh-CN" altLang="en-US" sz="2800" dirty="0"/>
          </a:p>
        </p:txBody>
      </p:sp>
      <p:sp>
        <p:nvSpPr>
          <p:cNvPr id="3" name="矩形 2"/>
          <p:cNvSpPr/>
          <p:nvPr/>
        </p:nvSpPr>
        <p:spPr>
          <a:xfrm>
            <a:off x="642910" y="1500180"/>
            <a:ext cx="413446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/>
              <a:t>你们去过北京的故宫吗？</a:t>
            </a:r>
            <a:endParaRPr lang="zh-CN" altLang="en-US" sz="28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3" name="Rectangle 1"/>
          <p:cNvSpPr>
            <a:spLocks noChangeArrowheads="1"/>
          </p:cNvSpPr>
          <p:nvPr/>
        </p:nvSpPr>
        <p:spPr bwMode="auto">
          <a:xfrm>
            <a:off x="179512" y="843558"/>
            <a:ext cx="9284655" cy="332398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黑体" pitchFamily="49" charset="-122"/>
                <a:ea typeface="黑体" pitchFamily="49" charset="-122"/>
                <a:cs typeface="Times New Roman" pitchFamily="18" charset="0"/>
              </a:rPr>
              <a:t>他（她） </a:t>
            </a: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他</a:t>
            </a: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画的蜜蜂，翅膀好像有嗡嗡的声音。</a:t>
            </a:r>
            <a:endParaRPr kumimoji="0" lang="zh-CN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        奶奶是一名退休教师，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她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教过很多学生，真是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楷体" pitchFamily="49" charset="-122"/>
              <a:ea typeface="楷体" pitchFamily="49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桃李满天下。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黑体" pitchFamily="49" charset="-122"/>
                <a:ea typeface="黑体" pitchFamily="49" charset="-122"/>
                <a:cs typeface="Times New Roman" pitchFamily="18" charset="0"/>
              </a:rPr>
              <a:t>他们（她们） 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他们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都是革命英雄。</a:t>
            </a:r>
            <a:endParaRPr kumimoji="0" lang="zh-CN" alt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刘洋、王亚平，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她们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都是中国航天员。</a:t>
            </a:r>
            <a:endParaRPr kumimoji="0" lang="zh-CN" alt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</p:txBody>
      </p:sp>
      <p:sp>
        <p:nvSpPr>
          <p:cNvPr id="4" name="圆角矩形标注 3"/>
          <p:cNvSpPr/>
          <p:nvPr/>
        </p:nvSpPr>
        <p:spPr>
          <a:xfrm>
            <a:off x="5292080" y="267494"/>
            <a:ext cx="1571636" cy="642924"/>
          </a:xfrm>
          <a:prstGeom prst="wedgeRoundRectCallout">
            <a:avLst>
              <a:gd name="adj1" fmla="val 8258"/>
              <a:gd name="adj2" fmla="val 62500"/>
              <a:gd name="adj3" fmla="val 1666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solidFill>
                  <a:schemeClr val="tx1"/>
                </a:solidFill>
              </a:rPr>
              <a:t>象声词</a:t>
            </a:r>
            <a:endParaRPr lang="zh-CN" altLang="en-US" sz="2800" dirty="0">
              <a:solidFill>
                <a:schemeClr val="tx1"/>
              </a:solidFill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5796136" y="987574"/>
            <a:ext cx="720080" cy="504056"/>
          </a:xfrm>
          <a:prstGeom prst="roundRect">
            <a:avLst/>
          </a:prstGeom>
          <a:noFill/>
          <a:ln w="28575">
            <a:gradFill>
              <a:gsLst>
                <a:gs pos="0">
                  <a:srgbClr val="FC9FCB"/>
                </a:gs>
                <a:gs pos="13000">
                  <a:srgbClr val="F8B049"/>
                </a:gs>
                <a:gs pos="21001">
                  <a:srgbClr val="F8B049"/>
                </a:gs>
                <a:gs pos="63000">
                  <a:srgbClr val="FEE7F2"/>
                </a:gs>
                <a:gs pos="67000">
                  <a:srgbClr val="F952A0"/>
                </a:gs>
                <a:gs pos="69000">
                  <a:srgbClr val="C50849"/>
                </a:gs>
                <a:gs pos="82001">
                  <a:srgbClr val="B43E85"/>
                </a:gs>
                <a:gs pos="100000">
                  <a:srgbClr val="F8B049"/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500034" y="714362"/>
            <a:ext cx="3775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/>
              <a:t>这些句子有什么特点？</a:t>
            </a:r>
            <a:endParaRPr lang="zh-CN" altLang="en-US" sz="2800" dirty="0"/>
          </a:p>
        </p:txBody>
      </p:sp>
      <p:sp>
        <p:nvSpPr>
          <p:cNvPr id="8" name="矩形 7"/>
          <p:cNvSpPr/>
          <p:nvPr/>
        </p:nvSpPr>
        <p:spPr>
          <a:xfrm>
            <a:off x="428596" y="1643056"/>
            <a:ext cx="521168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/>
              <a:t>这些句子中有些词是指代人的。</a:t>
            </a:r>
            <a:endParaRPr lang="zh-CN" altLang="en-US" sz="2800" dirty="0"/>
          </a:p>
        </p:txBody>
      </p:sp>
      <p:sp>
        <p:nvSpPr>
          <p:cNvPr id="9" name="矩形 8"/>
          <p:cNvSpPr/>
          <p:nvPr/>
        </p:nvSpPr>
        <p:spPr>
          <a:xfrm>
            <a:off x="688477" y="2714626"/>
            <a:ext cx="1531188" cy="52322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none">
            <a:spAutoFit/>
          </a:bodyPr>
          <a:lstStyle/>
          <a:p>
            <a:r>
              <a:rPr lang="zh-CN" altLang="en-US" sz="2800" dirty="0" smtClean="0"/>
              <a:t>我   我们</a:t>
            </a:r>
            <a:endParaRPr lang="zh-CN" altLang="en-US" sz="2800" dirty="0"/>
          </a:p>
        </p:txBody>
      </p:sp>
      <p:sp>
        <p:nvSpPr>
          <p:cNvPr id="10" name="矩形 9"/>
          <p:cNvSpPr/>
          <p:nvPr/>
        </p:nvSpPr>
        <p:spPr>
          <a:xfrm>
            <a:off x="2617303" y="2714626"/>
            <a:ext cx="2159566" cy="52322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none">
            <a:spAutoFit/>
          </a:bodyPr>
          <a:lstStyle/>
          <a:p>
            <a:r>
              <a:rPr lang="zh-CN" altLang="en-US" sz="2800" dirty="0" smtClean="0"/>
              <a:t>你  你们   您 </a:t>
            </a:r>
            <a:endParaRPr lang="zh-CN" altLang="en-US" sz="2800" dirty="0"/>
          </a:p>
        </p:txBody>
      </p:sp>
      <p:sp>
        <p:nvSpPr>
          <p:cNvPr id="11" name="矩形 10"/>
          <p:cNvSpPr/>
          <p:nvPr/>
        </p:nvSpPr>
        <p:spPr>
          <a:xfrm>
            <a:off x="5189071" y="2714626"/>
            <a:ext cx="3954929" cy="52322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none">
            <a:spAutoFit/>
          </a:bodyPr>
          <a:lstStyle/>
          <a:p>
            <a:r>
              <a:rPr lang="zh-CN" altLang="en-US" sz="2800" dirty="0" smtClean="0"/>
              <a:t>他（她）  他们（她们）</a:t>
            </a:r>
            <a:endParaRPr lang="zh-CN" altLang="en-US" sz="28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1" name="Rectangle 1"/>
          <p:cNvSpPr>
            <a:spLocks noChangeArrowheads="1"/>
          </p:cNvSpPr>
          <p:nvPr/>
        </p:nvSpPr>
        <p:spPr bwMode="auto">
          <a:xfrm>
            <a:off x="285720" y="656005"/>
            <a:ext cx="7929586" cy="19303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黑体" pitchFamily="49" charset="-122"/>
                <a:ea typeface="黑体" pitchFamily="49" charset="-122"/>
                <a:cs typeface="Times New Roman" pitchFamily="18" charset="0"/>
              </a:rPr>
              <a:t>它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    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它教鸡雏们啄食，掘地，用土洗澡，一天不知教多少次。</a:t>
            </a:r>
            <a:endParaRPr kumimoji="0" lang="zh-CN" alt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黑体" pitchFamily="49" charset="-122"/>
                <a:ea typeface="黑体" pitchFamily="49" charset="-122"/>
                <a:cs typeface="Times New Roman" pitchFamily="18" charset="0"/>
              </a:rPr>
              <a:t>它们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  这些衣服暂时不穿，把它们收起来吧。</a:t>
            </a:r>
            <a:endParaRPr kumimoji="0" lang="zh-CN" alt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1403648" y="699542"/>
            <a:ext cx="500066" cy="571504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5004048" y="1959428"/>
            <a:ext cx="785818" cy="540314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圆角矩形标注 4"/>
          <p:cNvSpPr/>
          <p:nvPr/>
        </p:nvSpPr>
        <p:spPr>
          <a:xfrm>
            <a:off x="3779912" y="3075806"/>
            <a:ext cx="3571900" cy="785818"/>
          </a:xfrm>
          <a:prstGeom prst="wedgeRoundRectCallout">
            <a:avLst>
              <a:gd name="adj1" fmla="val -4423"/>
              <a:gd name="adj2" fmla="val -87548"/>
              <a:gd name="adj3" fmla="val 1666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solidFill>
                  <a:schemeClr val="tx1"/>
                </a:solidFill>
              </a:rPr>
              <a:t>代指人以外的事物。</a:t>
            </a:r>
            <a:endParaRPr lang="zh-CN" altLang="en-US" sz="28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/>
          <p:cNvSpPr txBox="1"/>
          <p:nvPr/>
        </p:nvSpPr>
        <p:spPr>
          <a:xfrm>
            <a:off x="579883" y="2179982"/>
            <a:ext cx="1164421" cy="68480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40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赞</a:t>
            </a:r>
            <a:r>
              <a:rPr lang="zh-CN" altLang="en-US" sz="4000" dirty="0" smtClean="0">
                <a:latin typeface="楷体" pitchFamily="49" charset="-122"/>
                <a:ea typeface="楷体" pitchFamily="49" charset="-122"/>
              </a:rPr>
              <a:t>美</a:t>
            </a:r>
            <a:endParaRPr lang="zh-CN" altLang="en-US" sz="4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308014" y="2179982"/>
            <a:ext cx="1164421" cy="68480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40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掘</a:t>
            </a:r>
            <a:r>
              <a:rPr lang="zh-CN" altLang="en-US" sz="4000" dirty="0" smtClean="0">
                <a:latin typeface="楷体" pitchFamily="49" charset="-122"/>
                <a:ea typeface="楷体" pitchFamily="49" charset="-122"/>
              </a:rPr>
              <a:t>地</a:t>
            </a:r>
            <a:endParaRPr lang="zh-CN" altLang="en-US" sz="4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036145" y="2179982"/>
            <a:ext cx="1164421" cy="68480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4000" dirty="0" smtClean="0">
                <a:latin typeface="楷体" pitchFamily="49" charset="-122"/>
                <a:ea typeface="楷体" pitchFamily="49" charset="-122"/>
              </a:rPr>
              <a:t>洗</a:t>
            </a:r>
            <a:r>
              <a:rPr lang="zh-CN" altLang="en-US" sz="40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澡</a:t>
            </a:r>
            <a:endParaRPr lang="zh-CN" altLang="en-US" sz="40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764276" y="2179982"/>
            <a:ext cx="1164421" cy="68480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40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逝</a:t>
            </a:r>
            <a:r>
              <a:rPr lang="zh-CN" altLang="en-US" sz="4000" dirty="0" smtClean="0">
                <a:latin typeface="楷体" pitchFamily="49" charset="-122"/>
                <a:ea typeface="楷体" pitchFamily="49" charset="-122"/>
              </a:rPr>
              <a:t>世</a:t>
            </a:r>
            <a:endParaRPr lang="zh-CN" altLang="en-US" sz="4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7492409" y="2179982"/>
            <a:ext cx="1164421" cy="68480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4000" dirty="0" smtClean="0">
                <a:latin typeface="楷体" pitchFamily="49" charset="-122"/>
                <a:ea typeface="楷体" pitchFamily="49" charset="-122"/>
              </a:rPr>
              <a:t>旗</a:t>
            </a:r>
            <a:r>
              <a:rPr lang="zh-CN" altLang="en-US" sz="40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帜</a:t>
            </a:r>
            <a:endParaRPr lang="zh-CN" altLang="en-US" sz="40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713846" y="3305130"/>
            <a:ext cx="1164421" cy="68480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40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歇</a:t>
            </a:r>
            <a:r>
              <a:rPr lang="zh-CN" altLang="en-US" sz="4000" dirty="0" smtClean="0">
                <a:latin typeface="楷体" pitchFamily="49" charset="-122"/>
                <a:ea typeface="楷体" pitchFamily="49" charset="-122"/>
              </a:rPr>
              <a:t>息</a:t>
            </a:r>
            <a:endParaRPr lang="zh-CN" altLang="en-US" sz="4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441977" y="3305130"/>
            <a:ext cx="1164421" cy="68480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40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暂</a:t>
            </a:r>
            <a:r>
              <a:rPr lang="zh-CN" altLang="en-US" sz="4000" dirty="0" smtClean="0">
                <a:latin typeface="楷体" pitchFamily="49" charset="-122"/>
                <a:ea typeface="楷体" pitchFamily="49" charset="-122"/>
              </a:rPr>
              <a:t>时</a:t>
            </a:r>
            <a:endParaRPr lang="zh-CN" altLang="en-US" sz="4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139952" y="3291830"/>
            <a:ext cx="1164421" cy="68480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40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埋</a:t>
            </a:r>
            <a:r>
              <a:rPr lang="zh-CN" altLang="en-US" sz="4000" dirty="0" smtClean="0">
                <a:latin typeface="楷体" pitchFamily="49" charset="-122"/>
                <a:ea typeface="楷体" pitchFamily="49" charset="-122"/>
              </a:rPr>
              <a:t>葬</a:t>
            </a:r>
            <a:endParaRPr lang="zh-CN" altLang="en-US" sz="4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898239" y="3305130"/>
            <a:ext cx="1164421" cy="68480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40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榕</a:t>
            </a:r>
            <a:r>
              <a:rPr lang="zh-CN" altLang="en-US" sz="4000" dirty="0" smtClean="0">
                <a:latin typeface="楷体" pitchFamily="49" charset="-122"/>
                <a:ea typeface="楷体" pitchFamily="49" charset="-122"/>
              </a:rPr>
              <a:t>树</a:t>
            </a:r>
            <a:endParaRPr lang="zh-CN" altLang="en-US" sz="4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7626372" y="3305130"/>
            <a:ext cx="1164421" cy="68480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4000" dirty="0" smtClean="0">
                <a:latin typeface="楷体" pitchFamily="49" charset="-122"/>
                <a:ea typeface="楷体" pitchFamily="49" charset="-122"/>
              </a:rPr>
              <a:t>口</a:t>
            </a:r>
            <a:r>
              <a:rPr lang="zh-CN" altLang="en-US" sz="40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哨</a:t>
            </a:r>
            <a:endParaRPr lang="zh-CN" altLang="en-US" sz="40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539552" y="1635646"/>
            <a:ext cx="754053" cy="561692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3200" dirty="0" err="1" smtClean="0">
                <a:latin typeface="黑体" pitchFamily="49" charset="-122"/>
                <a:ea typeface="黑体" pitchFamily="49" charset="-122"/>
              </a:rPr>
              <a:t>zàn</a:t>
            </a:r>
            <a:endParaRPr lang="zh-CN" altLang="en-US" sz="32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2267744" y="1635646"/>
            <a:ext cx="754053" cy="561692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3200" dirty="0" err="1" smtClean="0">
                <a:latin typeface="黑体" pitchFamily="49" charset="-122"/>
                <a:ea typeface="黑体" pitchFamily="49" charset="-122"/>
              </a:rPr>
              <a:t>jué</a:t>
            </a:r>
            <a:endParaRPr lang="zh-CN" altLang="en-US" sz="32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4355976" y="1635646"/>
            <a:ext cx="754053" cy="561692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3200" dirty="0" err="1" smtClean="0">
                <a:latin typeface="黑体" pitchFamily="49" charset="-122"/>
                <a:ea typeface="黑体" pitchFamily="49" charset="-122"/>
              </a:rPr>
              <a:t>zǎo</a:t>
            </a:r>
            <a:endParaRPr lang="zh-CN" altLang="en-US" sz="32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5724128" y="1635646"/>
            <a:ext cx="754053" cy="561692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3200" dirty="0" err="1" smtClean="0">
                <a:latin typeface="黑体" pitchFamily="49" charset="-122"/>
                <a:ea typeface="黑体" pitchFamily="49" charset="-122"/>
              </a:rPr>
              <a:t>shì</a:t>
            </a:r>
            <a:endParaRPr lang="zh-CN" altLang="en-US" sz="32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7812360" y="1635646"/>
            <a:ext cx="830997" cy="62324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3600" dirty="0" err="1" smtClean="0">
                <a:latin typeface="黑体" pitchFamily="49" charset="-122"/>
                <a:ea typeface="黑体" pitchFamily="49" charset="-122"/>
              </a:rPr>
              <a:t>zhì</a:t>
            </a:r>
            <a:endParaRPr lang="zh-CN" altLang="en-US" sz="36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611560" y="2787774"/>
            <a:ext cx="754053" cy="561692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3200" dirty="0" err="1" smtClean="0">
                <a:latin typeface="黑体" pitchFamily="49" charset="-122"/>
                <a:ea typeface="黑体" pitchFamily="49" charset="-122"/>
              </a:rPr>
              <a:t>xiē</a:t>
            </a:r>
            <a:endParaRPr lang="zh-CN" altLang="en-US" sz="32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2321410" y="2769345"/>
            <a:ext cx="754053" cy="561692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3200" dirty="0" err="1" smtClean="0">
                <a:latin typeface="黑体" pitchFamily="49" charset="-122"/>
                <a:ea typeface="黑体" pitchFamily="49" charset="-122"/>
              </a:rPr>
              <a:t>zàn</a:t>
            </a:r>
            <a:endParaRPr lang="zh-CN" altLang="en-US" sz="32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4067944" y="2715766"/>
            <a:ext cx="754053" cy="561692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3200" dirty="0" err="1" smtClean="0">
                <a:latin typeface="黑体" pitchFamily="49" charset="-122"/>
                <a:ea typeface="黑体" pitchFamily="49" charset="-122"/>
              </a:rPr>
              <a:t>mái</a:t>
            </a:r>
            <a:endParaRPr lang="zh-CN" altLang="en-US" sz="32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5804466" y="2769345"/>
            <a:ext cx="959237" cy="561692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3200" dirty="0" err="1" smtClean="0">
                <a:latin typeface="黑体" pitchFamily="49" charset="-122"/>
                <a:ea typeface="黑体" pitchFamily="49" charset="-122"/>
              </a:rPr>
              <a:t>róng</a:t>
            </a:r>
            <a:endParaRPr lang="zh-CN" altLang="en-US" sz="32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7947885" y="2769345"/>
            <a:ext cx="959237" cy="561692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3200" dirty="0" err="1" smtClean="0">
                <a:latin typeface="黑体" pitchFamily="49" charset="-122"/>
                <a:ea typeface="黑体" pitchFamily="49" charset="-122"/>
              </a:rPr>
              <a:t>shào</a:t>
            </a:r>
            <a:endParaRPr lang="zh-CN" altLang="en-US" sz="32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1115616" y="2211710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2400"/>
          </a:p>
        </p:txBody>
      </p:sp>
      <p:sp>
        <p:nvSpPr>
          <p:cNvPr id="41" name="矩形 40"/>
          <p:cNvSpPr/>
          <p:nvPr/>
        </p:nvSpPr>
        <p:spPr>
          <a:xfrm>
            <a:off x="2915816" y="2283718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2400"/>
          </a:p>
        </p:txBody>
      </p:sp>
      <p:sp>
        <p:nvSpPr>
          <p:cNvPr id="42" name="矩形 41"/>
          <p:cNvSpPr/>
          <p:nvPr/>
        </p:nvSpPr>
        <p:spPr>
          <a:xfrm>
            <a:off x="4071126" y="2233560"/>
            <a:ext cx="572882" cy="5542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2400"/>
          </a:p>
        </p:txBody>
      </p:sp>
      <p:sp>
        <p:nvSpPr>
          <p:cNvPr id="43" name="矩形 42"/>
          <p:cNvSpPr/>
          <p:nvPr/>
        </p:nvSpPr>
        <p:spPr>
          <a:xfrm>
            <a:off x="6372200" y="2211710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2400"/>
          </a:p>
        </p:txBody>
      </p:sp>
      <p:sp>
        <p:nvSpPr>
          <p:cNvPr id="44" name="矩形 43"/>
          <p:cNvSpPr/>
          <p:nvPr/>
        </p:nvSpPr>
        <p:spPr>
          <a:xfrm>
            <a:off x="7524328" y="2211710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2400"/>
          </a:p>
        </p:txBody>
      </p:sp>
      <p:sp>
        <p:nvSpPr>
          <p:cNvPr id="45" name="矩形 44"/>
          <p:cNvSpPr/>
          <p:nvPr/>
        </p:nvSpPr>
        <p:spPr>
          <a:xfrm>
            <a:off x="1331640" y="3363838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2400"/>
          </a:p>
        </p:txBody>
      </p:sp>
      <p:sp>
        <p:nvSpPr>
          <p:cNvPr id="46" name="矩形 45"/>
          <p:cNvSpPr/>
          <p:nvPr/>
        </p:nvSpPr>
        <p:spPr>
          <a:xfrm>
            <a:off x="3059832" y="3291830"/>
            <a:ext cx="64807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2400"/>
          </a:p>
        </p:txBody>
      </p:sp>
      <p:sp>
        <p:nvSpPr>
          <p:cNvPr id="47" name="矩形 46"/>
          <p:cNvSpPr/>
          <p:nvPr/>
        </p:nvSpPr>
        <p:spPr>
          <a:xfrm>
            <a:off x="4788024" y="3363838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2400"/>
          </a:p>
        </p:txBody>
      </p:sp>
      <p:sp>
        <p:nvSpPr>
          <p:cNvPr id="48" name="矩形 47"/>
          <p:cNvSpPr/>
          <p:nvPr/>
        </p:nvSpPr>
        <p:spPr>
          <a:xfrm>
            <a:off x="6444208" y="3291830"/>
            <a:ext cx="5760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2400"/>
          </a:p>
        </p:txBody>
      </p:sp>
      <p:sp>
        <p:nvSpPr>
          <p:cNvPr id="49" name="矩形 48"/>
          <p:cNvSpPr/>
          <p:nvPr/>
        </p:nvSpPr>
        <p:spPr>
          <a:xfrm>
            <a:off x="7668344" y="3363838"/>
            <a:ext cx="53072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2400"/>
          </a:p>
        </p:txBody>
      </p:sp>
      <p:sp>
        <p:nvSpPr>
          <p:cNvPr id="50" name="文本框 14"/>
          <p:cNvSpPr txBox="1"/>
          <p:nvPr/>
        </p:nvSpPr>
        <p:spPr>
          <a:xfrm>
            <a:off x="653667" y="422324"/>
            <a:ext cx="4033837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朗读课文 扫清障碍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51" name="图片 50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3018" y="603851"/>
            <a:ext cx="351070" cy="380165"/>
          </a:xfrm>
          <a:prstGeom prst="rect">
            <a:avLst/>
          </a:prstGeom>
        </p:spPr>
      </p:pic>
      <p:pic>
        <p:nvPicPr>
          <p:cNvPr id="52" name="图片 5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57708">
            <a:off x="4408959" y="550061"/>
            <a:ext cx="335134" cy="472337"/>
          </a:xfrm>
          <a:prstGeom prst="rect">
            <a:avLst/>
          </a:prstGeom>
        </p:spPr>
      </p:pic>
      <p:pic>
        <p:nvPicPr>
          <p:cNvPr id="53" name="图片 5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041" y="489080"/>
            <a:ext cx="366860" cy="456339"/>
          </a:xfrm>
          <a:prstGeom prst="rect">
            <a:avLst/>
          </a:prstGeom>
        </p:spPr>
      </p:pic>
      <p:sp>
        <p:nvSpPr>
          <p:cNvPr id="54" name="TextBox 11"/>
          <p:cNvSpPr txBox="1">
            <a:spLocks noChangeArrowheads="1"/>
          </p:cNvSpPr>
          <p:nvPr/>
        </p:nvSpPr>
        <p:spPr bwMode="auto">
          <a:xfrm>
            <a:off x="539552" y="1131590"/>
            <a:ext cx="1121491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我会认</a:t>
            </a:r>
            <a:endParaRPr lang="zh-CN" altLang="en-US" sz="2400" b="1" dirty="0"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1558543" y="1203638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6" name="矩形 55"/>
          <p:cNvSpPr/>
          <p:nvPr/>
        </p:nvSpPr>
        <p:spPr>
          <a:xfrm>
            <a:off x="539552" y="1131590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000"/>
                            </p:stCondLst>
                            <p:childTnLst>
                              <p:par>
                                <p:cTn id="101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2000"/>
                            </p:stCondLst>
                            <p:childTnLst>
                              <p:par>
                                <p:cTn id="104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3000"/>
                            </p:stCondLst>
                            <p:childTnLst>
                              <p:par>
                                <p:cTn id="107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4000"/>
                            </p:stCondLst>
                            <p:childTnLst>
                              <p:par>
                                <p:cTn id="110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13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6000"/>
                            </p:stCondLst>
                            <p:childTnLst>
                              <p:par>
                                <p:cTn id="116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7000"/>
                            </p:stCondLst>
                            <p:childTnLst>
                              <p:par>
                                <p:cTn id="119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8000"/>
                            </p:stCondLst>
                            <p:childTnLst>
                              <p:par>
                                <p:cTn id="122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0" grpId="1"/>
      <p:bldP spid="31" grpId="0"/>
      <p:bldP spid="31" grpId="1"/>
      <p:bldP spid="32" grpId="0"/>
      <p:bldP spid="32" grpId="1"/>
      <p:bldP spid="33" grpId="0"/>
      <p:bldP spid="33" grpId="1"/>
      <p:bldP spid="34" grpId="0"/>
      <p:bldP spid="34" grpId="1"/>
      <p:bldP spid="35" grpId="0"/>
      <p:bldP spid="35" grpId="1"/>
      <p:bldP spid="36" grpId="0"/>
      <p:bldP spid="36" grpId="1"/>
      <p:bldP spid="37" grpId="0"/>
      <p:bldP spid="37" grpId="1"/>
      <p:bldP spid="38" grpId="0"/>
      <p:bldP spid="38" grpId="1"/>
      <p:bldP spid="39" grpId="0"/>
      <p:bldP spid="39" grpId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034" y="2928940"/>
            <a:ext cx="1104039" cy="1582166"/>
          </a:xfrm>
          <a:prstGeom prst="rect">
            <a:avLst/>
          </a:prstGeom>
        </p:spPr>
      </p:pic>
      <p:sp>
        <p:nvSpPr>
          <p:cNvPr id="3" name="圆角矩形标注 2"/>
          <p:cNvSpPr/>
          <p:nvPr/>
        </p:nvSpPr>
        <p:spPr>
          <a:xfrm>
            <a:off x="2071670" y="1857370"/>
            <a:ext cx="5214974" cy="1643074"/>
          </a:xfrm>
          <a:prstGeom prst="wedgeRoundRectCallout">
            <a:avLst>
              <a:gd name="adj1" fmla="val -60516"/>
              <a:gd name="adj2" fmla="val 21493"/>
              <a:gd name="adj3" fmla="val 16667"/>
            </a:avLst>
          </a:pr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solidFill>
                  <a:schemeClr val="tx1"/>
                </a:solidFill>
              </a:rPr>
              <a:t>指名读第二组，理解哪些是地点名称的词语。</a:t>
            </a:r>
            <a:endParaRPr lang="zh-CN" altLang="en-US" sz="2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5" name="Rectangle 1"/>
          <p:cNvSpPr>
            <a:spLocks noChangeArrowheads="1"/>
          </p:cNvSpPr>
          <p:nvPr/>
        </p:nvSpPr>
        <p:spPr bwMode="auto">
          <a:xfrm>
            <a:off x="571472" y="532943"/>
            <a:ext cx="7929618" cy="332398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这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 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 这是我们的阅览室。</a:t>
            </a:r>
            <a:endParaRPr kumimoji="0" lang="zh-CN" alt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楷体" pitchFamily="49" charset="-122"/>
              <a:ea typeface="楷体" pitchFamily="49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这里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  过去，这里风吹沙起，能一直埋到城头。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楷体" pitchFamily="49" charset="-122"/>
              <a:ea typeface="楷体" pitchFamily="49" charset="-122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那</a:t>
            </a:r>
            <a:r>
              <a:rPr lang="en-US" sz="2800" dirty="0" smtClean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那是我们的活动室。</a:t>
            </a:r>
            <a:endParaRPr lang="zh-CN" altLang="en-US" sz="2800" dirty="0" smtClean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那里</a:t>
            </a:r>
            <a:r>
              <a:rPr lang="en-US" sz="2800" dirty="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一个朋友说那里只有一株榕树，另一个朋友说是两株。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  <a:cs typeface="宋体" pitchFamily="2" charset="-122"/>
              </a:rPr>
              <a:t> </a:t>
            </a:r>
            <a:endParaRPr kumimoji="0" lang="zh-CN" alt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404159" y="771932"/>
            <a:ext cx="694430" cy="428628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71800" y="1347614"/>
            <a:ext cx="857256" cy="428628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47664" y="1995686"/>
            <a:ext cx="622992" cy="428628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635896" y="2643758"/>
            <a:ext cx="857256" cy="428628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下箭头 7"/>
          <p:cNvSpPr/>
          <p:nvPr/>
        </p:nvSpPr>
        <p:spPr>
          <a:xfrm>
            <a:off x="3563888" y="3435846"/>
            <a:ext cx="500066" cy="357190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Box 8"/>
          <p:cNvSpPr txBox="1"/>
          <p:nvPr/>
        </p:nvSpPr>
        <p:spPr>
          <a:xfrm>
            <a:off x="2428860" y="3857634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/>
              <a:t>地点名称的词语</a:t>
            </a:r>
            <a:endParaRPr lang="zh-CN" altLang="en-US" sz="28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animBg="1"/>
      <p:bldP spid="5" grpId="0" animBg="1"/>
      <p:bldP spid="6" grpId="0" animBg="1"/>
      <p:bldP spid="8" grpId="0" animBg="1"/>
      <p:bldP spid="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49" name="Rectangle 1"/>
          <p:cNvSpPr>
            <a:spLocks noChangeArrowheads="1"/>
          </p:cNvSpPr>
          <p:nvPr/>
        </p:nvSpPr>
        <p:spPr bwMode="auto">
          <a:xfrm>
            <a:off x="0" y="604381"/>
            <a:ext cx="9144000" cy="375487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304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320" algn="l"/>
                <a:tab pos="1744345" algn="l"/>
                <a:tab pos="2327275" algn="l"/>
                <a:tab pos="2908300" algn="l"/>
                <a:tab pos="3489325" algn="l"/>
                <a:tab pos="4071620" algn="l"/>
                <a:tab pos="4652645" algn="l"/>
                <a:tab pos="5235575" algn="l"/>
                <a:tab pos="5816600" algn="l"/>
                <a:tab pos="6397625" algn="l"/>
                <a:tab pos="6979920" algn="l"/>
                <a:tab pos="7560945" algn="l"/>
                <a:tab pos="8143875" algn="l"/>
                <a:tab pos="8724900" algn="l"/>
                <a:tab pos="9305925" algn="l"/>
              </a:tabLst>
            </a:pP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49" charset="-122"/>
                <a:ea typeface="黑体" pitchFamily="49" charset="-122"/>
                <a:cs typeface="Times New Roman" pitchFamily="18" charset="0"/>
              </a:rPr>
              <a:t>请你读一读下面的两段话，用上下列词语。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49" charset="-122"/>
                <a:ea typeface="黑体" pitchFamily="49" charset="-122"/>
                <a:cs typeface="Times New Roman" pitchFamily="18" charset="0"/>
              </a:rPr>
              <a:t>（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黑体" pitchFamily="49" charset="-122"/>
                <a:ea typeface="黑体" pitchFamily="49" charset="-122"/>
                <a:cs typeface="Times New Roman" pitchFamily="18" charset="0"/>
              </a:rPr>
              <a:t>课后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黑体" pitchFamily="49" charset="-122"/>
                <a:ea typeface="黑体" pitchFamily="49" charset="-122"/>
                <a:cs typeface="Times New Roman" pitchFamily="18" charset="0"/>
              </a:rPr>
              <a:t>1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黑体" pitchFamily="49" charset="-122"/>
                <a:ea typeface="黑体" pitchFamily="49" charset="-122"/>
                <a:cs typeface="Times New Roman" pitchFamily="18" charset="0"/>
              </a:rPr>
              <a:t>题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49" charset="-122"/>
                <a:ea typeface="黑体" pitchFamily="49" charset="-122"/>
                <a:cs typeface="Times New Roman" pitchFamily="18" charset="0"/>
              </a:rPr>
              <a:t>）</a:t>
            </a:r>
            <a:endParaRPr kumimoji="0" 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itchFamily="49" charset="-122"/>
              <a:ea typeface="黑体" pitchFamily="49" charset="-122"/>
              <a:cs typeface="宋体" pitchFamily="2" charset="-122"/>
            </a:endParaRPr>
          </a:p>
          <a:p>
            <a:pPr marL="0" marR="0" lvl="0" indent="3048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320" algn="l"/>
                <a:tab pos="1744345" algn="l"/>
                <a:tab pos="2327275" algn="l"/>
                <a:tab pos="2908300" algn="l"/>
                <a:tab pos="3489325" algn="l"/>
                <a:tab pos="4071620" algn="l"/>
                <a:tab pos="4652645" algn="l"/>
                <a:tab pos="5235575" algn="l"/>
                <a:tab pos="5816600" algn="l"/>
                <a:tab pos="6397625" algn="l"/>
                <a:tab pos="6979920" algn="l"/>
                <a:tab pos="7560945" algn="l"/>
                <a:tab pos="8143875" algn="l"/>
                <a:tab pos="8724900" algn="l"/>
                <a:tab pos="9305925" algn="l"/>
              </a:tabLst>
            </a:pP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   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你  我  他  我们  这里 那里</a:t>
            </a:r>
            <a:endParaRPr kumimoji="0" lang="zh-CN" alt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  <a:p>
            <a:pPr marL="0" marR="0" lvl="0" indent="3048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320" algn="l"/>
                <a:tab pos="1744345" algn="l"/>
                <a:tab pos="2327275" algn="l"/>
                <a:tab pos="2908300" algn="l"/>
                <a:tab pos="3489325" algn="l"/>
                <a:tab pos="4071620" algn="l"/>
                <a:tab pos="4652645" algn="l"/>
                <a:tab pos="5235575" algn="l"/>
                <a:tab pos="5816600" algn="l"/>
                <a:tab pos="6397625" algn="l"/>
                <a:tab pos="6979920" algn="l"/>
                <a:tab pos="7560945" algn="l"/>
                <a:tab pos="8143875" algn="l"/>
                <a:tab pos="8724900" algn="l"/>
                <a:tab pos="9305925" algn="l"/>
              </a:tabLst>
            </a:pP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1.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说好普通话，方便（     ）（     ）（     ）。普通话是（      ）中华民族通用的语言。</a:t>
            </a:r>
            <a:endParaRPr kumimoji="0" lang="zh-CN" alt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  <a:p>
            <a:pPr marL="0" marR="0" lvl="0" indent="3048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320" algn="l"/>
                <a:tab pos="1744345" algn="l"/>
                <a:tab pos="2327275" algn="l"/>
                <a:tab pos="2908300" algn="l"/>
                <a:tab pos="3489325" algn="l"/>
                <a:tab pos="4071620" algn="l"/>
                <a:tab pos="4652645" algn="l"/>
                <a:tab pos="5235575" algn="l"/>
                <a:tab pos="5816600" algn="l"/>
                <a:tab pos="6397625" algn="l"/>
                <a:tab pos="6979920" algn="l"/>
                <a:tab pos="7560945" algn="l"/>
                <a:tab pos="8143875" algn="l"/>
                <a:tab pos="8724900" algn="l"/>
                <a:tab pos="9305925" algn="l"/>
              </a:tabLst>
            </a:pP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2.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我们的祖国地域辽阔，冬季，（      ）冰天雪地，（     ）却百花盛开。</a:t>
            </a:r>
            <a:endParaRPr kumimoji="0" lang="zh-CN" alt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5436096" y="3075806"/>
            <a:ext cx="1428760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304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320" algn="l"/>
                <a:tab pos="1744345" algn="l"/>
                <a:tab pos="2327275" algn="l"/>
                <a:tab pos="2908300" algn="l"/>
                <a:tab pos="3489325" algn="l"/>
                <a:tab pos="4071620" algn="l"/>
                <a:tab pos="4652645" algn="l"/>
                <a:tab pos="5235575" algn="l"/>
                <a:tab pos="5816600" algn="l"/>
                <a:tab pos="6397625" algn="l"/>
                <a:tab pos="6979920" algn="l"/>
                <a:tab pos="7560945" algn="l"/>
                <a:tab pos="8143875" algn="l"/>
                <a:tab pos="8724900" algn="l"/>
                <a:tab pos="9305925" algn="l"/>
              </a:tabLst>
            </a:pP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这里</a:t>
            </a:r>
            <a:endParaRPr kumimoji="0" lang="zh-CN" altLang="en-US" sz="28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3923928" y="1779662"/>
            <a:ext cx="857224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304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320" algn="l"/>
                <a:tab pos="1744345" algn="l"/>
                <a:tab pos="2327275" algn="l"/>
                <a:tab pos="2908300" algn="l"/>
                <a:tab pos="3489325" algn="l"/>
                <a:tab pos="4071620" algn="l"/>
                <a:tab pos="4652645" algn="l"/>
                <a:tab pos="5235575" algn="l"/>
                <a:tab pos="5816600" algn="l"/>
                <a:tab pos="6397625" algn="l"/>
                <a:tab pos="6979920" algn="l"/>
                <a:tab pos="7560945" algn="l"/>
                <a:tab pos="8143875" algn="l"/>
                <a:tab pos="8724900" algn="l"/>
                <a:tab pos="9305925" algn="l"/>
              </a:tabLst>
            </a:pP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你</a:t>
            </a:r>
            <a:endParaRPr kumimoji="0" lang="zh-CN" altLang="en-US" sz="28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5508104" y="1779662"/>
            <a:ext cx="857224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304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320" algn="l"/>
                <a:tab pos="1744345" algn="l"/>
                <a:tab pos="2327275" algn="l"/>
                <a:tab pos="2908300" algn="l"/>
                <a:tab pos="3489325" algn="l"/>
                <a:tab pos="4071620" algn="l"/>
                <a:tab pos="4652645" algn="l"/>
                <a:tab pos="5235575" algn="l"/>
                <a:tab pos="5816600" algn="l"/>
                <a:tab pos="6397625" algn="l"/>
                <a:tab pos="6979920" algn="l"/>
                <a:tab pos="7560945" algn="l"/>
                <a:tab pos="8143875" algn="l"/>
                <a:tab pos="8724900" algn="l"/>
                <a:tab pos="9305925" algn="l"/>
              </a:tabLst>
            </a:pP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我</a:t>
            </a:r>
            <a:endParaRPr kumimoji="0" lang="zh-CN" altLang="en-US" sz="28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7020272" y="1779662"/>
            <a:ext cx="857224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304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320" algn="l"/>
                <a:tab pos="1744345" algn="l"/>
                <a:tab pos="2327275" algn="l"/>
                <a:tab pos="2908300" algn="l"/>
                <a:tab pos="3489325" algn="l"/>
                <a:tab pos="4071620" algn="l"/>
                <a:tab pos="4652645" algn="l"/>
                <a:tab pos="5235575" algn="l"/>
                <a:tab pos="5816600" algn="l"/>
                <a:tab pos="6397625" algn="l"/>
                <a:tab pos="6979920" algn="l"/>
                <a:tab pos="7560945" algn="l"/>
                <a:tab pos="8143875" algn="l"/>
                <a:tab pos="8724900" algn="l"/>
                <a:tab pos="9305925" algn="l"/>
              </a:tabLst>
            </a:pP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他</a:t>
            </a:r>
            <a:endParaRPr kumimoji="0" lang="zh-CN" altLang="en-US" sz="28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1636283" y="2428874"/>
            <a:ext cx="1428760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304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320" algn="l"/>
                <a:tab pos="1744345" algn="l"/>
                <a:tab pos="2327275" algn="l"/>
                <a:tab pos="2908300" algn="l"/>
                <a:tab pos="3489325" algn="l"/>
                <a:tab pos="4071620" algn="l"/>
                <a:tab pos="4652645" algn="l"/>
                <a:tab pos="5235575" algn="l"/>
                <a:tab pos="5816600" algn="l"/>
                <a:tab pos="6397625" algn="l"/>
                <a:tab pos="6979920" algn="l"/>
                <a:tab pos="7560945" algn="l"/>
                <a:tab pos="8143875" algn="l"/>
                <a:tab pos="8724900" algn="l"/>
                <a:tab pos="9305925" algn="l"/>
              </a:tabLst>
            </a:pP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我们</a:t>
            </a:r>
            <a:endParaRPr kumimoji="0" lang="zh-CN" altLang="en-US" sz="28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107504" y="3723878"/>
            <a:ext cx="1428760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304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320" algn="l"/>
                <a:tab pos="1744345" algn="l"/>
                <a:tab pos="2327275" algn="l"/>
                <a:tab pos="2908300" algn="l"/>
                <a:tab pos="3489325" algn="l"/>
                <a:tab pos="4071620" algn="l"/>
                <a:tab pos="4652645" algn="l"/>
                <a:tab pos="5235575" algn="l"/>
                <a:tab pos="5816600" algn="l"/>
                <a:tab pos="6397625" algn="l"/>
                <a:tab pos="6979920" algn="l"/>
                <a:tab pos="7560945" algn="l"/>
                <a:tab pos="8143875" algn="l"/>
                <a:tab pos="8724900" algn="l"/>
                <a:tab pos="9305925" algn="l"/>
              </a:tabLst>
            </a:pPr>
            <a:r>
              <a:rPr lang="zh-CN" altLang="en-US" sz="2800" b="1" dirty="0" smtClean="0">
                <a:solidFill>
                  <a:srgbClr val="FF0000"/>
                </a:solidFill>
                <a:latin typeface="Arial" pitchFamily="34" charset="0"/>
                <a:ea typeface="宋体" pitchFamily="2" charset="-122"/>
                <a:cs typeface="宋体" pitchFamily="2" charset="-122"/>
              </a:rPr>
              <a:t>那里</a:t>
            </a:r>
            <a:endParaRPr kumimoji="0" lang="zh-CN" altLang="en-US" sz="28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3" name="Rectangle 1"/>
          <p:cNvSpPr>
            <a:spLocks noChangeArrowheads="1"/>
          </p:cNvSpPr>
          <p:nvPr/>
        </p:nvSpPr>
        <p:spPr bwMode="auto">
          <a:xfrm>
            <a:off x="571472" y="497790"/>
            <a:ext cx="7929618" cy="267765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谁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 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  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谁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教你这样吹哨子的？</a:t>
            </a:r>
            <a:endParaRPr kumimoji="0" lang="zh-CN" alt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什么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    她是你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什么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人？</a:t>
            </a:r>
            <a:endParaRPr kumimoji="0" lang="zh-CN" alt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        你有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什么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事？</a:t>
            </a:r>
            <a:endParaRPr kumimoji="0" lang="zh-CN" alt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楷体" pitchFamily="49" charset="-122"/>
              <a:ea typeface="楷体" pitchFamily="49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哪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      这山中的一切，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哪个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不是我的朋友？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  <a:cs typeface="宋体" pitchFamily="2" charset="-122"/>
              </a:rPr>
              <a:t> </a:t>
            </a:r>
            <a:endParaRPr kumimoji="0" lang="zh-CN" alt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</p:txBody>
      </p:sp>
      <p:sp>
        <p:nvSpPr>
          <p:cNvPr id="3" name="圆角矩形标注 2"/>
          <p:cNvSpPr/>
          <p:nvPr/>
        </p:nvSpPr>
        <p:spPr>
          <a:xfrm>
            <a:off x="3419872" y="3507854"/>
            <a:ext cx="3214710" cy="857256"/>
          </a:xfrm>
          <a:prstGeom prst="wedgeRoundRectCallout">
            <a:avLst>
              <a:gd name="adj1" fmla="val 126"/>
              <a:gd name="adj2" fmla="val -94692"/>
              <a:gd name="adj3" fmla="val 1666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solidFill>
                  <a:schemeClr val="tx1"/>
                </a:solidFill>
              </a:rPr>
              <a:t>表示疑问的词语</a:t>
            </a:r>
            <a:endParaRPr lang="zh-CN" altLang="en-US" sz="28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7" name="Rectangle 1"/>
          <p:cNvSpPr>
            <a:spLocks noChangeArrowheads="1"/>
          </p:cNvSpPr>
          <p:nvPr/>
        </p:nvSpPr>
        <p:spPr bwMode="auto">
          <a:xfrm>
            <a:off x="1979712" y="843558"/>
            <a:ext cx="7572396" cy="107721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49" charset="-122"/>
                <a:ea typeface="黑体" pitchFamily="49" charset="-122"/>
                <a:cs typeface="Times New Roman" pitchFamily="18" charset="0"/>
              </a:rPr>
              <a:t>照样子，写句子。</a:t>
            </a:r>
            <a:endParaRPr kumimoji="0" lang="zh-CN" altLang="en-US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itchFamily="49" charset="-122"/>
              <a:ea typeface="黑体" pitchFamily="49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49" charset="-122"/>
                <a:ea typeface="黑体" pitchFamily="49" charset="-122"/>
                <a:cs typeface="Times New Roman" pitchFamily="18" charset="0"/>
              </a:rPr>
              <a:t>例：这是什么地方？</a:t>
            </a:r>
            <a:endParaRPr kumimoji="0" lang="zh-CN" altLang="en-US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itchFamily="49" charset="-122"/>
              <a:ea typeface="黑体" pitchFamily="49" charset="-122"/>
              <a:cs typeface="宋体" pitchFamily="2" charset="-122"/>
            </a:endParaRPr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2195736" y="2211710"/>
            <a:ext cx="3286148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宋体" pitchFamily="2" charset="-122"/>
              </a:rPr>
              <a:t>谁教你画画的？</a:t>
            </a:r>
            <a:endParaRPr kumimoji="0" lang="zh-CN" altLang="en-US" sz="28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2195830" y="2934335"/>
            <a:ext cx="3803650" cy="51816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宋体" pitchFamily="2" charset="-122"/>
              </a:rPr>
              <a:t>你从什么地方来的？</a:t>
            </a:r>
            <a:endParaRPr lang="zh-CN" altLang="en-US" sz="280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宋体" pitchFamily="2" charset="-122"/>
            </a:endParaRP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2195736" y="3723878"/>
            <a:ext cx="3286148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宋体" pitchFamily="2" charset="-122"/>
              </a:rPr>
              <a:t>你是哪里人？</a:t>
            </a:r>
            <a:endParaRPr lang="zh-CN" altLang="en-US" sz="280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宋体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915566"/>
            <a:ext cx="936104" cy="93610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13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377" grpId="0"/>
      <p:bldP spid="3" grpId="0"/>
      <p:bldP spid="4" grpId="0" bldLvl="0" animBg="1"/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0" y="572029"/>
            <a:ext cx="138564" cy="28469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68580" tIns="34290" rIns="68580" bIns="34290" numCol="1" anchor="ctr" anchorCtr="0" compatLnSpc="1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zh-CN"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1027109" y="1028233"/>
            <a:ext cx="7073283" cy="2983677"/>
          </a:xfrm>
          <a:prstGeom prst="roundRect">
            <a:avLst/>
          </a:prstGeom>
          <a:solidFill>
            <a:srgbClr val="FFFFFF"/>
          </a:solidFill>
          <a:ln>
            <a:noFill/>
          </a:ln>
          <a:effectLst>
            <a:outerShdw blurRad="368300" dist="88900" dir="5400000" algn="t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/>
          </a:p>
        </p:txBody>
      </p:sp>
      <p:sp>
        <p:nvSpPr>
          <p:cNvPr id="14" name="左大括号 13"/>
          <p:cNvSpPr/>
          <p:nvPr/>
        </p:nvSpPr>
        <p:spPr>
          <a:xfrm>
            <a:off x="3087604" y="1571618"/>
            <a:ext cx="214314" cy="1785950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TextBox 14"/>
          <p:cNvSpPr txBox="1"/>
          <p:nvPr/>
        </p:nvSpPr>
        <p:spPr>
          <a:xfrm>
            <a:off x="3444794" y="1571618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/>
              <a:t>指代人的词语</a:t>
            </a:r>
            <a:endParaRPr lang="zh-CN" altLang="en-US" sz="2800" dirty="0"/>
          </a:p>
        </p:txBody>
      </p:sp>
      <p:sp>
        <p:nvSpPr>
          <p:cNvPr id="16" name="TextBox 15"/>
          <p:cNvSpPr txBox="1"/>
          <p:nvPr/>
        </p:nvSpPr>
        <p:spPr>
          <a:xfrm>
            <a:off x="3373356" y="2285998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/>
              <a:t>地点名称的词语</a:t>
            </a:r>
            <a:endParaRPr lang="zh-CN" altLang="en-US" sz="2800" dirty="0"/>
          </a:p>
        </p:txBody>
      </p:sp>
      <p:sp>
        <p:nvSpPr>
          <p:cNvPr id="17" name="TextBox 16"/>
          <p:cNvSpPr txBox="1"/>
          <p:nvPr/>
        </p:nvSpPr>
        <p:spPr>
          <a:xfrm>
            <a:off x="3444794" y="2928940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/>
              <a:t>表示疑问的词语</a:t>
            </a:r>
            <a:endParaRPr lang="zh-CN" altLang="en-US" sz="2800" dirty="0"/>
          </a:p>
        </p:txBody>
      </p:sp>
      <p:sp>
        <p:nvSpPr>
          <p:cNvPr id="20" name="TextBox 19"/>
          <p:cNvSpPr txBox="1"/>
          <p:nvPr/>
        </p:nvSpPr>
        <p:spPr>
          <a:xfrm>
            <a:off x="1643042" y="2143122"/>
            <a:ext cx="108234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/>
              <a:t>识字</a:t>
            </a:r>
            <a:r>
              <a:rPr lang="en-US" altLang="zh-CN" sz="2800" dirty="0" smtClean="0"/>
              <a:t>1</a:t>
            </a:r>
            <a:endParaRPr lang="zh-CN" altLang="en-US" sz="2800" dirty="0"/>
          </a:p>
        </p:txBody>
      </p:sp>
      <p:sp>
        <p:nvSpPr>
          <p:cNvPr id="11" name="文本框 14"/>
          <p:cNvSpPr txBox="1"/>
          <p:nvPr/>
        </p:nvSpPr>
        <p:spPr>
          <a:xfrm>
            <a:off x="624428" y="411510"/>
            <a:ext cx="2219380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结构梳理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3" y="479078"/>
            <a:ext cx="366860" cy="45633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/>
      <p:bldP spid="16" grpId="0"/>
      <p:bldP spid="17" grpId="0"/>
      <p:bldP spid="2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4"/>
          <p:cNvSpPr txBox="1"/>
          <p:nvPr/>
        </p:nvSpPr>
        <p:spPr>
          <a:xfrm>
            <a:off x="624427" y="411510"/>
            <a:ext cx="2036757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主题概括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64187"/>
            <a:ext cx="366860" cy="45633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81772" y="1510762"/>
            <a:ext cx="7262635" cy="180049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>
              <a:lnSpc>
                <a:spcPts val="4500"/>
              </a:lnSpc>
            </a:pPr>
            <a:r>
              <a:rPr lang="zh-CN" altLang="en-US" sz="2700" dirty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本课主要介绍了</a:t>
            </a:r>
            <a:r>
              <a:rPr lang="en-US" altLang="zh-CN" sz="2800" dirty="0" smtClean="0">
                <a:latin typeface="楷体" pitchFamily="49" charset="-122"/>
                <a:ea typeface="楷体" pitchFamily="49" charset="-122"/>
              </a:rPr>
              <a:t>_________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、</a:t>
            </a:r>
            <a:r>
              <a:rPr lang="en-US" altLang="zh-CN" sz="2800" dirty="0" smtClean="0">
                <a:latin typeface="楷体" pitchFamily="49" charset="-122"/>
                <a:ea typeface="楷体" pitchFamily="49" charset="-122"/>
              </a:rPr>
              <a:t>__________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、</a:t>
            </a:r>
            <a:r>
              <a:rPr lang="en-US" altLang="zh-CN" sz="2800" dirty="0" smtClean="0">
                <a:latin typeface="楷体" pitchFamily="49" charset="-122"/>
                <a:ea typeface="楷体" pitchFamily="49" charset="-122"/>
              </a:rPr>
              <a:t>____________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的词语，让我们了解了这些词语的用法和区别。</a:t>
            </a:r>
            <a:endParaRPr lang="zh-CN" altLang="en-US" sz="28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499992" y="1563638"/>
            <a:ext cx="1872208" cy="45685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>
              <a:lnSpc>
                <a:spcPts val="34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指</a:t>
            </a:r>
            <a:r>
              <a:rPr lang="zh-CN" altLang="en-US" sz="2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代人</a:t>
            </a:r>
            <a:endParaRPr lang="zh-CN" altLang="en-US" sz="28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444208" y="1563638"/>
            <a:ext cx="1872208" cy="45685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>
              <a:lnSpc>
                <a:spcPts val="34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指</a:t>
            </a:r>
            <a:r>
              <a:rPr lang="zh-CN" altLang="en-US" sz="2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代地点</a:t>
            </a:r>
            <a:endParaRPr lang="zh-CN" altLang="en-US" sz="28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187624" y="2139702"/>
            <a:ext cx="1872208" cy="45685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>
              <a:lnSpc>
                <a:spcPts val="3400"/>
              </a:lnSpc>
            </a:pPr>
            <a:r>
              <a:rPr lang="zh-CN" altLang="en-US" sz="2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表示疑问</a:t>
            </a:r>
            <a:endParaRPr lang="zh-CN" altLang="en-US" sz="28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0" y="572029"/>
            <a:ext cx="138564" cy="28469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68580" tIns="34290" rIns="68580" bIns="34290" numCol="1" anchor="ctr" anchorCtr="0" compatLnSpc="1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zh-CN"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02401" name="Rectangle 1"/>
          <p:cNvSpPr>
            <a:spLocks noChangeArrowheads="1"/>
          </p:cNvSpPr>
          <p:nvPr/>
        </p:nvSpPr>
        <p:spPr bwMode="auto">
          <a:xfrm>
            <a:off x="428596" y="1402870"/>
            <a:ext cx="8715404" cy="219290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679450" algn="l"/>
              </a:tabLst>
            </a:pP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长城</a:t>
            </a:r>
            <a:r>
              <a:rPr kumimoji="0" 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，你是中华民族的骄傲。</a:t>
            </a:r>
            <a:endParaRPr kumimoji="0" lang="zh-CN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679450" algn="l"/>
              </a:tabLst>
            </a:pPr>
            <a:r>
              <a:rPr kumimoji="0" 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我们的生活多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美好</a:t>
            </a:r>
            <a:r>
              <a:rPr kumimoji="0" 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！</a:t>
            </a:r>
            <a:endParaRPr kumimoji="0" lang="zh-CN" altLang="en-US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楷体" pitchFamily="49" charset="-122"/>
              <a:ea typeface="楷体" pitchFamily="49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79450" algn="l"/>
              </a:tabLst>
            </a:pPr>
            <a:r>
              <a:rPr lang="zh-CN" altLang="en-US" sz="3200" dirty="0" smtClean="0">
                <a:latin typeface="楷体" pitchFamily="49" charset="-122"/>
                <a:ea typeface="楷体" pitchFamily="49" charset="-122"/>
                <a:cs typeface="Times New Roman" pitchFamily="18" charset="0"/>
              </a:rPr>
              <a:t>天空东边有一片白云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，西边也有要一片白云。</a:t>
            </a:r>
            <a:endParaRPr kumimoji="0" lang="zh-CN" altLang="en-US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</p:txBody>
      </p:sp>
      <p:sp>
        <p:nvSpPr>
          <p:cNvPr id="6" name="文本框 14"/>
          <p:cNvSpPr txBox="1"/>
          <p:nvPr/>
        </p:nvSpPr>
        <p:spPr>
          <a:xfrm>
            <a:off x="624428" y="411510"/>
            <a:ext cx="1931348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拓展延伸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64187"/>
            <a:ext cx="366860" cy="45633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0" y="572029"/>
            <a:ext cx="138564" cy="28469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68580" tIns="34290" rIns="68580" bIns="34290" numCol="1" anchor="ctr" anchorCtr="0" compatLnSpc="1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zh-CN"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05473" name="Rectangle 1"/>
          <p:cNvSpPr>
            <a:spLocks noChangeArrowheads="1"/>
          </p:cNvSpPr>
          <p:nvPr/>
        </p:nvSpPr>
        <p:spPr bwMode="auto">
          <a:xfrm>
            <a:off x="395536" y="1275606"/>
            <a:ext cx="7643866" cy="30469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304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320" algn="l"/>
                <a:tab pos="1744345" algn="l"/>
                <a:tab pos="2327275" algn="l"/>
                <a:tab pos="2908300" algn="l"/>
                <a:tab pos="3489325" algn="l"/>
                <a:tab pos="4071620" algn="l"/>
                <a:tab pos="4652645" algn="l"/>
                <a:tab pos="5235575" algn="l"/>
                <a:tab pos="5816600" algn="l"/>
                <a:tab pos="6397625" algn="l"/>
                <a:tab pos="6979920" algn="l"/>
                <a:tab pos="7560945" algn="l"/>
                <a:tab pos="8143875" algn="l"/>
                <a:tab pos="8724900" algn="l"/>
                <a:tab pos="9305925" algn="l"/>
              </a:tabLst>
            </a:pPr>
            <a:r>
              <a:rPr kumimoji="0" lang="zh-CN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一、用“√”给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标红的</a:t>
            </a:r>
            <a:r>
              <a:rPr kumimoji="0" lang="zh-CN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字选择正确读音。</a:t>
            </a:r>
            <a:endParaRPr kumimoji="0" lang="en-US" altLang="zh-CN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宋体" pitchFamily="2" charset="-122"/>
              <a:ea typeface="宋体" pitchFamily="2" charset="-122"/>
              <a:cs typeface="Times New Roman" pitchFamily="18" charset="0"/>
            </a:endParaRPr>
          </a:p>
          <a:p>
            <a:pPr marL="0" marR="0" lvl="0" indent="304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320" algn="l"/>
                <a:tab pos="1744345" algn="l"/>
                <a:tab pos="2327275" algn="l"/>
                <a:tab pos="2908300" algn="l"/>
                <a:tab pos="3489325" algn="l"/>
                <a:tab pos="4071620" algn="l"/>
                <a:tab pos="4652645" algn="l"/>
                <a:tab pos="5235575" algn="l"/>
                <a:tab pos="5816600" algn="l"/>
                <a:tab pos="6397625" algn="l"/>
                <a:tab pos="6979920" algn="l"/>
                <a:tab pos="7560945" algn="l"/>
                <a:tab pos="8143875" algn="l"/>
                <a:tab pos="8724900" algn="l"/>
                <a:tab pos="9305925" algn="l"/>
              </a:tabLst>
            </a:pPr>
            <a:endParaRPr kumimoji="0" lang="zh-CN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宋体" pitchFamily="2" charset="-122"/>
              <a:ea typeface="宋体" pitchFamily="2" charset="-122"/>
              <a:cs typeface="宋体" pitchFamily="2" charset="-122"/>
            </a:endParaRPr>
          </a:p>
          <a:p>
            <a:pPr marL="0" marR="0" lvl="0" indent="304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320" algn="l"/>
                <a:tab pos="1744345" algn="l"/>
                <a:tab pos="2327275" algn="l"/>
                <a:tab pos="2908300" algn="l"/>
                <a:tab pos="3489325" algn="l"/>
                <a:tab pos="4071620" algn="l"/>
                <a:tab pos="4652645" algn="l"/>
                <a:tab pos="5235575" algn="l"/>
                <a:tab pos="5816600" algn="l"/>
                <a:tab pos="6397625" algn="l"/>
                <a:tab pos="6979920" algn="l"/>
                <a:tab pos="7560945" algn="l"/>
                <a:tab pos="8143875" algn="l"/>
                <a:tab pos="8724900" algn="l"/>
                <a:tab pos="9305925" algn="l"/>
              </a:tabLst>
            </a:pP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独树一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帜</a:t>
            </a:r>
            <a:r>
              <a:rPr kumimoji="0" 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（</a:t>
            </a:r>
            <a:r>
              <a:rPr kumimoji="0" lang="en-US" altLang="zh-CN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49" charset="-122"/>
                <a:ea typeface="黑体" pitchFamily="49" charset="-122"/>
                <a:cs typeface="Times New Roman" pitchFamily="18" charset="0"/>
              </a:rPr>
              <a:t>zì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49" charset="-122"/>
                <a:ea typeface="黑体" pitchFamily="49" charset="-122"/>
                <a:cs typeface="Times New Roman" pitchFamily="18" charset="0"/>
              </a:rPr>
              <a:t> </a:t>
            </a:r>
            <a:r>
              <a:rPr kumimoji="0" lang="en-US" altLang="zh-CN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49" charset="-122"/>
                <a:ea typeface="黑体" pitchFamily="49" charset="-122"/>
                <a:cs typeface="Times New Roman" pitchFamily="18" charset="0"/>
              </a:rPr>
              <a:t>zhì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）  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逝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去（</a:t>
            </a:r>
            <a:r>
              <a:rPr kumimoji="0" lang="en-US" altLang="zh-CN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49" charset="-122"/>
                <a:ea typeface="黑体" pitchFamily="49" charset="-122"/>
                <a:cs typeface="Times New Roman" pitchFamily="18" charset="0"/>
              </a:rPr>
              <a:t>sì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49" charset="-122"/>
                <a:ea typeface="黑体" pitchFamily="49" charset="-122"/>
                <a:cs typeface="Times New Roman" pitchFamily="18" charset="0"/>
              </a:rPr>
              <a:t> </a:t>
            </a:r>
            <a:r>
              <a:rPr kumimoji="0" lang="en-US" altLang="zh-CN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49" charset="-122"/>
                <a:ea typeface="黑体" pitchFamily="49" charset="-122"/>
                <a:cs typeface="Times New Roman" pitchFamily="18" charset="0"/>
              </a:rPr>
              <a:t>shì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）</a:t>
            </a:r>
            <a:endParaRPr kumimoji="0" lang="en-US" altLang="zh-CN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宋体" pitchFamily="2" charset="-122"/>
              <a:ea typeface="宋体" pitchFamily="2" charset="-122"/>
              <a:cs typeface="Times New Roman" pitchFamily="18" charset="0"/>
            </a:endParaRPr>
          </a:p>
          <a:p>
            <a:pPr marL="0" marR="0" lvl="0" indent="304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320" algn="l"/>
                <a:tab pos="1744345" algn="l"/>
                <a:tab pos="2327275" algn="l"/>
                <a:tab pos="2908300" algn="l"/>
                <a:tab pos="3489325" algn="l"/>
                <a:tab pos="4071620" algn="l"/>
                <a:tab pos="4652645" algn="l"/>
                <a:tab pos="5235575" algn="l"/>
                <a:tab pos="5816600" algn="l"/>
                <a:tab pos="6397625" algn="l"/>
                <a:tab pos="6979920" algn="l"/>
                <a:tab pos="7560945" algn="l"/>
                <a:tab pos="8143875" algn="l"/>
                <a:tab pos="8724900" algn="l"/>
                <a:tab pos="9305925" algn="l"/>
              </a:tabLst>
            </a:pPr>
            <a:endParaRPr kumimoji="0" lang="en-US" altLang="zh-CN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宋体" pitchFamily="2" charset="-122"/>
              <a:ea typeface="宋体" pitchFamily="2" charset="-122"/>
              <a:cs typeface="Times New Roman" pitchFamily="18" charset="0"/>
            </a:endParaRPr>
          </a:p>
          <a:p>
            <a:pPr lvl="0" indent="304800" defTabSz="914400" eaLnBrk="0" fontAlgn="base" hangingPunct="0">
              <a:spcBef>
                <a:spcPct val="0"/>
              </a:spcBef>
              <a:spcAft>
                <a:spcPct val="0"/>
              </a:spcAft>
              <a:tabLst>
                <a:tab pos="581025" algn="l"/>
                <a:tab pos="1163320" algn="l"/>
                <a:tab pos="1744345" algn="l"/>
                <a:tab pos="2327275" algn="l"/>
                <a:tab pos="2908300" algn="l"/>
                <a:tab pos="3489325" algn="l"/>
                <a:tab pos="4071620" algn="l"/>
                <a:tab pos="4652645" algn="l"/>
                <a:tab pos="5235575" algn="l"/>
                <a:tab pos="5816600" algn="l"/>
                <a:tab pos="6397625" algn="l"/>
                <a:tab pos="6979920" algn="l"/>
                <a:tab pos="7560945" algn="l"/>
                <a:tab pos="8143875" algn="l"/>
                <a:tab pos="8724900" algn="l"/>
                <a:tab pos="9305925" algn="l"/>
              </a:tabLst>
            </a:pPr>
            <a:r>
              <a:rPr lang="zh-CN" altLang="en-US" sz="3200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暂</a:t>
            </a:r>
            <a:r>
              <a:rPr lang="zh-CN" altLang="en-US" sz="32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时（</a:t>
            </a:r>
            <a:r>
              <a:rPr lang="en-US" altLang="zh-CN" sz="3200" dirty="0" err="1" smtClean="0">
                <a:latin typeface="黑体" pitchFamily="49" charset="-122"/>
                <a:ea typeface="黑体" pitchFamily="49" charset="-122"/>
                <a:cs typeface="Times New Roman" pitchFamily="18" charset="0"/>
              </a:rPr>
              <a:t>zàn</a:t>
            </a:r>
            <a:r>
              <a:rPr lang="en-US" altLang="zh-CN" sz="3200" dirty="0" smtClean="0">
                <a:latin typeface="黑体" pitchFamily="49" charset="-122"/>
                <a:ea typeface="黑体" pitchFamily="49" charset="-122"/>
                <a:cs typeface="Times New Roman" pitchFamily="18" charset="0"/>
              </a:rPr>
              <a:t> </a:t>
            </a:r>
            <a:r>
              <a:rPr lang="en-US" altLang="zh-CN" sz="3200" dirty="0" err="1" smtClean="0">
                <a:latin typeface="黑体" pitchFamily="49" charset="-122"/>
                <a:ea typeface="黑体" pitchFamily="49" charset="-122"/>
                <a:cs typeface="Times New Roman" pitchFamily="18" charset="0"/>
              </a:rPr>
              <a:t>zhàn</a:t>
            </a:r>
            <a:r>
              <a:rPr lang="zh-CN" altLang="en-US" sz="32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）  </a:t>
            </a:r>
            <a:r>
              <a:rPr lang="zh-CN" altLang="en-US" sz="3200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榕</a:t>
            </a:r>
            <a:r>
              <a:rPr lang="zh-CN" altLang="en-US" sz="32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树（</a:t>
            </a:r>
            <a:r>
              <a:rPr lang="en-US" altLang="zh-CN" sz="3200" dirty="0" err="1" smtClean="0">
                <a:latin typeface="黑体" pitchFamily="49" charset="-122"/>
                <a:ea typeface="黑体" pitchFamily="49" charset="-122"/>
                <a:cs typeface="Times New Roman" pitchFamily="18" charset="0"/>
              </a:rPr>
              <a:t>róng</a:t>
            </a:r>
            <a:r>
              <a:rPr lang="en-US" altLang="zh-CN" sz="3200" dirty="0" smtClean="0">
                <a:latin typeface="黑体" pitchFamily="49" charset="-122"/>
                <a:ea typeface="黑体" pitchFamily="49" charset="-122"/>
                <a:cs typeface="Times New Roman" pitchFamily="18" charset="0"/>
              </a:rPr>
              <a:t> </a:t>
            </a:r>
            <a:r>
              <a:rPr lang="en-US" altLang="zh-CN" sz="3200" dirty="0" err="1" smtClean="0">
                <a:latin typeface="黑体" pitchFamily="49" charset="-122"/>
                <a:ea typeface="黑体" pitchFamily="49" charset="-122"/>
                <a:cs typeface="Times New Roman" pitchFamily="18" charset="0"/>
              </a:rPr>
              <a:t>nóng</a:t>
            </a:r>
            <a:r>
              <a:rPr lang="zh-CN" altLang="en-US" sz="32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）</a:t>
            </a:r>
            <a:endParaRPr lang="zh-CN" altLang="en-US" sz="3200" dirty="0" smtClean="0">
              <a:latin typeface="宋体" pitchFamily="2" charset="-122"/>
              <a:ea typeface="宋体" pitchFamily="2" charset="-122"/>
              <a:cs typeface="Times New Roman" pitchFamily="18" charset="0"/>
            </a:endParaRPr>
          </a:p>
          <a:p>
            <a:pPr marL="0" marR="0" lvl="0" indent="304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320" algn="l"/>
                <a:tab pos="1744345" algn="l"/>
                <a:tab pos="2327275" algn="l"/>
                <a:tab pos="2908300" algn="l"/>
                <a:tab pos="3489325" algn="l"/>
                <a:tab pos="4071620" algn="l"/>
                <a:tab pos="4652645" algn="l"/>
                <a:tab pos="5235575" algn="l"/>
                <a:tab pos="5816600" algn="l"/>
                <a:tab pos="6397625" algn="l"/>
                <a:tab pos="6979920" algn="l"/>
                <a:tab pos="7560945" algn="l"/>
                <a:tab pos="8143875" algn="l"/>
                <a:tab pos="8724900" algn="l"/>
                <a:tab pos="9305925" algn="l"/>
              </a:tabLst>
            </a:pP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 </a:t>
            </a:r>
            <a:endParaRPr kumimoji="0" lang="zh-CN" altLang="en-US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979712" y="3507854"/>
            <a:ext cx="74892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√</a:t>
            </a:r>
            <a:endParaRPr lang="zh-CN" altLang="en-US" sz="4400" dirty="0">
              <a:solidFill>
                <a:srgbClr val="FF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3275856" y="2427734"/>
            <a:ext cx="74892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√</a:t>
            </a:r>
            <a:endParaRPr lang="zh-CN" altLang="en-US" sz="4400" dirty="0">
              <a:solidFill>
                <a:srgbClr val="FF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372200" y="2499742"/>
            <a:ext cx="74892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√</a:t>
            </a:r>
            <a:endParaRPr lang="zh-CN" altLang="en-US" sz="4400" dirty="0">
              <a:solidFill>
                <a:srgbClr val="FF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724128" y="3507854"/>
            <a:ext cx="74892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√</a:t>
            </a:r>
            <a:endParaRPr lang="zh-CN" altLang="en-US" sz="4400" dirty="0">
              <a:solidFill>
                <a:srgbClr val="FF0000"/>
              </a:solidFill>
            </a:endParaRPr>
          </a:p>
        </p:txBody>
      </p:sp>
      <p:sp>
        <p:nvSpPr>
          <p:cNvPr id="10" name="文本框 14"/>
          <p:cNvSpPr txBox="1"/>
          <p:nvPr/>
        </p:nvSpPr>
        <p:spPr>
          <a:xfrm>
            <a:off x="624428" y="411510"/>
            <a:ext cx="1931348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课堂演练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64186"/>
            <a:ext cx="366860" cy="45633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7" name="Rectangle 1"/>
          <p:cNvSpPr>
            <a:spLocks noChangeArrowheads="1"/>
          </p:cNvSpPr>
          <p:nvPr/>
        </p:nvSpPr>
        <p:spPr bwMode="auto">
          <a:xfrm>
            <a:off x="0" y="825331"/>
            <a:ext cx="8429652" cy="255454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304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320" algn="l"/>
                <a:tab pos="1744345" algn="l"/>
                <a:tab pos="2327275" algn="l"/>
                <a:tab pos="2908300" algn="l"/>
                <a:tab pos="3489325" algn="l"/>
                <a:tab pos="4071620" algn="l"/>
                <a:tab pos="4652645" algn="l"/>
                <a:tab pos="5235575" algn="l"/>
                <a:tab pos="5816600" algn="l"/>
                <a:tab pos="6397625" algn="l"/>
                <a:tab pos="6979920" algn="l"/>
                <a:tab pos="7560945" algn="l"/>
                <a:tab pos="8143875" algn="l"/>
                <a:tab pos="8724900" algn="l"/>
                <a:tab pos="9305925" algn="l"/>
              </a:tabLst>
            </a:pP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二</a:t>
            </a:r>
            <a:r>
              <a:rPr kumimoji="0" lang="zh-CN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、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加</a:t>
            </a:r>
            <a:r>
              <a:rPr kumimoji="0" lang="zh-CN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偏旁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成本课所学的字并组词。</a:t>
            </a:r>
            <a:r>
              <a:rPr kumimoji="0" lang="zh-CN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 </a:t>
            </a:r>
            <a:endParaRPr kumimoji="0" lang="zh-CN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宋体" pitchFamily="2" charset="-122"/>
              <a:ea typeface="宋体" pitchFamily="2" charset="-122"/>
              <a:cs typeface="宋体" pitchFamily="2" charset="-122"/>
            </a:endParaRPr>
          </a:p>
          <a:p>
            <a:pPr marL="0" marR="0" lvl="0" indent="304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320" algn="l"/>
                <a:tab pos="1744345" algn="l"/>
                <a:tab pos="2327275" algn="l"/>
                <a:tab pos="2908300" algn="l"/>
                <a:tab pos="3489325" algn="l"/>
                <a:tab pos="4071620" algn="l"/>
                <a:tab pos="4652645" algn="l"/>
                <a:tab pos="5235575" algn="l"/>
                <a:tab pos="5816600" algn="l"/>
                <a:tab pos="6397625" algn="l"/>
                <a:tab pos="6979920" algn="l"/>
                <a:tab pos="7560945" algn="l"/>
                <a:tab pos="8143875" algn="l"/>
                <a:tab pos="8724900" algn="l"/>
                <a:tab pos="9305925" algn="l"/>
              </a:tabLst>
            </a:pPr>
            <a:endParaRPr kumimoji="0" lang="en-US" altLang="zh-CN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宋体" pitchFamily="2" charset="-122"/>
              <a:ea typeface="宋体" pitchFamily="2" charset="-122"/>
              <a:cs typeface="Times New Roman" pitchFamily="18" charset="0"/>
            </a:endParaRPr>
          </a:p>
          <a:p>
            <a:pPr marL="0" marR="0" lvl="0" indent="3048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320" algn="l"/>
                <a:tab pos="1744345" algn="l"/>
                <a:tab pos="2327275" algn="l"/>
                <a:tab pos="2908300" algn="l"/>
                <a:tab pos="3489325" algn="l"/>
                <a:tab pos="4071620" algn="l"/>
                <a:tab pos="4652645" algn="l"/>
                <a:tab pos="5235575" algn="l"/>
                <a:tab pos="5816600" algn="l"/>
                <a:tab pos="6397625" algn="l"/>
                <a:tab pos="6979920" algn="l"/>
                <a:tab pos="7560945" algn="l"/>
                <a:tab pos="8143875" algn="l"/>
                <a:tab pos="8724900" algn="l"/>
                <a:tab pos="9305925" algn="l"/>
              </a:tabLst>
            </a:pP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里 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(      )</a:t>
            </a:r>
            <a:r>
              <a:rPr kumimoji="0" lang="en-US" altLang="zh-CN" sz="32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      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(      )</a:t>
            </a:r>
            <a:r>
              <a:rPr kumimoji="0" lang="en-US" altLang="zh-CN" sz="32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        </a:t>
            </a:r>
            <a:endParaRPr kumimoji="0" lang="en-US" altLang="zh-CN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3048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320" algn="l"/>
                <a:tab pos="1744345" algn="l"/>
                <a:tab pos="2327275" algn="l"/>
                <a:tab pos="2908300" algn="l"/>
                <a:tab pos="3489325" algn="l"/>
                <a:tab pos="4071620" algn="l"/>
                <a:tab pos="4652645" algn="l"/>
                <a:tab pos="5235575" algn="l"/>
                <a:tab pos="5816600" algn="l"/>
                <a:tab pos="6397625" algn="l"/>
                <a:tab pos="6979920" algn="l"/>
                <a:tab pos="7560945" algn="l"/>
                <a:tab pos="8143875" algn="l"/>
                <a:tab pos="8724900" algn="l"/>
                <a:tab pos="9305925" algn="l"/>
              </a:tabLst>
            </a:pP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旁 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(      )</a:t>
            </a:r>
            <a:r>
              <a:rPr kumimoji="0" lang="en-US" altLang="zh-CN" sz="32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 </a:t>
            </a:r>
            <a:r>
              <a:rPr kumimoji="0" lang="en-US" altLang="zh-CN" sz="3200" b="0" i="0" u="sng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     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(      )</a:t>
            </a:r>
            <a:r>
              <a:rPr kumimoji="0" lang="en-US" altLang="zh-CN" sz="32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         </a:t>
            </a:r>
            <a:endParaRPr kumimoji="0" lang="en-US" altLang="zh-CN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3779912" y="1995686"/>
            <a:ext cx="1785950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304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320" algn="l"/>
                <a:tab pos="1744345" algn="l"/>
                <a:tab pos="2327275" algn="l"/>
                <a:tab pos="2908300" algn="l"/>
                <a:tab pos="3489325" algn="l"/>
                <a:tab pos="4071620" algn="l"/>
                <a:tab pos="4652645" algn="l"/>
                <a:tab pos="5235575" algn="l"/>
                <a:tab pos="5816600" algn="l"/>
                <a:tab pos="6397625" algn="l"/>
                <a:tab pos="6979920" algn="l"/>
                <a:tab pos="7560945" algn="l"/>
                <a:tab pos="8143875" algn="l"/>
                <a:tab pos="8724900" algn="l"/>
                <a:tab pos="9305925" algn="l"/>
              </a:tabLst>
            </a:pP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埋下</a:t>
            </a:r>
            <a:endParaRPr kumimoji="0" lang="en-US" altLang="zh-CN" sz="32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1259632" y="1995686"/>
            <a:ext cx="1285852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304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320" algn="l"/>
                <a:tab pos="1744345" algn="l"/>
                <a:tab pos="2327275" algn="l"/>
                <a:tab pos="2908300" algn="l"/>
                <a:tab pos="3489325" algn="l"/>
                <a:tab pos="4071620" algn="l"/>
                <a:tab pos="4652645" algn="l"/>
                <a:tab pos="5235575" algn="l"/>
                <a:tab pos="5816600" algn="l"/>
                <a:tab pos="6397625" algn="l"/>
                <a:tab pos="6979920" algn="l"/>
                <a:tab pos="7560945" algn="l"/>
                <a:tab pos="8143875" algn="l"/>
                <a:tab pos="8724900" algn="l"/>
                <a:tab pos="9305925" algn="l"/>
              </a:tabLst>
            </a:pP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埋</a:t>
            </a:r>
            <a:endParaRPr kumimoji="0" lang="en-US" altLang="zh-CN" sz="32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1259632" y="2715766"/>
            <a:ext cx="1285852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304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320" algn="l"/>
                <a:tab pos="1744345" algn="l"/>
                <a:tab pos="2327275" algn="l"/>
                <a:tab pos="2908300" algn="l"/>
                <a:tab pos="3489325" algn="l"/>
                <a:tab pos="4071620" algn="l"/>
                <a:tab pos="4652645" algn="l"/>
                <a:tab pos="5235575" algn="l"/>
                <a:tab pos="5816600" algn="l"/>
                <a:tab pos="6397625" algn="l"/>
                <a:tab pos="6979920" algn="l"/>
                <a:tab pos="7560945" algn="l"/>
                <a:tab pos="8143875" algn="l"/>
                <a:tab pos="8724900" algn="l"/>
                <a:tab pos="9305925" algn="l"/>
              </a:tabLst>
            </a:pPr>
            <a:r>
              <a:rPr lang="zh-CN" altLang="en-US" sz="3200" b="1" dirty="0" smtClean="0">
                <a:solidFill>
                  <a:srgbClr val="FF0000"/>
                </a:solidFill>
                <a:latin typeface="Arial" pitchFamily="34" charset="0"/>
                <a:ea typeface="宋体" pitchFamily="2" charset="-122"/>
                <a:cs typeface="宋体" pitchFamily="2" charset="-122"/>
              </a:rPr>
              <a:t>膀</a:t>
            </a:r>
            <a:endParaRPr kumimoji="0" lang="en-US" altLang="zh-CN" sz="32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3851920" y="2787774"/>
            <a:ext cx="1785950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304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320" algn="l"/>
                <a:tab pos="1744345" algn="l"/>
                <a:tab pos="2327275" algn="l"/>
                <a:tab pos="2908300" algn="l"/>
                <a:tab pos="3489325" algn="l"/>
                <a:tab pos="4071620" algn="l"/>
                <a:tab pos="4652645" algn="l"/>
                <a:tab pos="5235575" algn="l"/>
                <a:tab pos="5816600" algn="l"/>
                <a:tab pos="6397625" algn="l"/>
                <a:tab pos="6979920" algn="l"/>
                <a:tab pos="7560945" algn="l"/>
                <a:tab pos="8143875" algn="l"/>
                <a:tab pos="8724900" algn="l"/>
                <a:tab pos="9305925" algn="l"/>
              </a:tabLst>
            </a:pP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膀子</a:t>
            </a:r>
            <a:endParaRPr kumimoji="0" lang="en-US" altLang="zh-CN" sz="32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547664" y="2139702"/>
            <a:ext cx="576064" cy="751592"/>
            <a:chOff x="912943" y="1201103"/>
            <a:chExt cx="614114" cy="810101"/>
          </a:xfrm>
        </p:grpSpPr>
        <p:sp>
          <p:nvSpPr>
            <p:cNvPr id="6" name="椭圆 5"/>
            <p:cNvSpPr/>
            <p:nvPr/>
          </p:nvSpPr>
          <p:spPr>
            <a:xfrm>
              <a:off x="933096" y="1201103"/>
              <a:ext cx="593961" cy="810101"/>
            </a:xfrm>
            <a:prstGeom prst="ellipse">
              <a:avLst/>
            </a:prstGeom>
            <a:solidFill>
              <a:srgbClr val="DCFDFF"/>
            </a:solidFill>
            <a:ln>
              <a:solidFill>
                <a:schemeClr val="tx2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7" name="Rectangle 2"/>
            <p:cNvSpPr>
              <a:spLocks noChangeArrowheads="1"/>
            </p:cNvSpPr>
            <p:nvPr/>
          </p:nvSpPr>
          <p:spPr bwMode="auto">
            <a:xfrm>
              <a:off x="912943" y="1271110"/>
              <a:ext cx="535855" cy="589364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r>
                <a:rPr lang="zh-CN" altLang="en-US" sz="3600" dirty="0" smtClean="0">
                  <a:solidFill>
                    <a:srgbClr val="FF0000"/>
                  </a:solidFill>
                  <a:latin typeface="黑体" pitchFamily="49" charset="-122"/>
                  <a:ea typeface="黑体" pitchFamily="49" charset="-122"/>
                </a:rPr>
                <a:t>教</a:t>
              </a:r>
              <a:endParaRPr lang="zh-CN" altLang="en-US" sz="36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endParaRPr>
            </a:p>
          </p:txBody>
        </p:sp>
      </p:grpSp>
      <p:sp>
        <p:nvSpPr>
          <p:cNvPr id="10" name="矩形 9"/>
          <p:cNvSpPr/>
          <p:nvPr/>
        </p:nvSpPr>
        <p:spPr>
          <a:xfrm>
            <a:off x="2771800" y="3219822"/>
            <a:ext cx="1027204" cy="605936"/>
          </a:xfrm>
          <a:prstGeom prst="rect">
            <a:avLst/>
          </a:prstGeom>
          <a:solidFill>
            <a:srgbClr val="FDFEC3"/>
          </a:solidFill>
        </p:spPr>
        <p:txBody>
          <a:bodyPr wrap="none" lIns="51435" tIns="25718" rIns="51435" bIns="25718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教</a:t>
            </a:r>
            <a:r>
              <a:rPr lang="zh-CN" altLang="en-US" sz="3600" b="1" dirty="0" smtClean="0">
                <a:latin typeface="华文楷体" pitchFamily="2" charset="-122"/>
                <a:ea typeface="华文楷体" pitchFamily="2" charset="-122"/>
              </a:rPr>
              <a:t>诲</a:t>
            </a:r>
            <a:endParaRPr lang="zh-CN" altLang="en-US" sz="36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627784" y="2715766"/>
            <a:ext cx="828432" cy="482825"/>
          </a:xfrm>
          <a:prstGeom prst="rect">
            <a:avLst/>
          </a:prstGeom>
        </p:spPr>
        <p:txBody>
          <a:bodyPr wrap="none" lIns="51435" tIns="25718" rIns="51435" bIns="25718">
            <a:spAutoFit/>
          </a:bodyPr>
          <a:lstStyle/>
          <a:p>
            <a:r>
              <a:rPr lang="en-US" altLang="zh-CN" sz="2800" b="1" dirty="0" err="1" smtClean="0">
                <a:latin typeface="黑体" pitchFamily="49" charset="-122"/>
                <a:ea typeface="黑体" pitchFamily="49" charset="-122"/>
              </a:rPr>
              <a:t>jiào</a:t>
            </a:r>
            <a:endParaRPr lang="zh-CN" altLang="en-US" sz="28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444633" y="1672803"/>
            <a:ext cx="4207562" cy="544381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none" lIns="51435" tIns="25718" rIns="51435" bIns="25718">
            <a:spAutoFit/>
          </a:bodyPr>
          <a:lstStyle/>
          <a:p>
            <a:r>
              <a:rPr lang="zh-CN" altLang="en-US" sz="3200" b="1" dirty="0" smtClean="0">
                <a:latin typeface="华文楷体" pitchFamily="2" charset="-122"/>
                <a:ea typeface="华文楷体" pitchFamily="2" charset="-122"/>
              </a:rPr>
              <a:t>是谁</a:t>
            </a:r>
            <a:r>
              <a:rPr lang="zh-CN" altLang="en-US" sz="32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教</a:t>
            </a:r>
            <a:r>
              <a:rPr lang="zh-CN" altLang="en-US" sz="3200" b="1" dirty="0" smtClean="0">
                <a:latin typeface="华文楷体" pitchFamily="2" charset="-122"/>
                <a:ea typeface="华文楷体" pitchFamily="2" charset="-122"/>
              </a:rPr>
              <a:t>你这样吹哨子？</a:t>
            </a:r>
            <a:endParaRPr lang="zh-CN" altLang="en-US" sz="32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3131840" y="1275606"/>
            <a:ext cx="924134" cy="482825"/>
          </a:xfrm>
          <a:prstGeom prst="rect">
            <a:avLst/>
          </a:prstGeom>
        </p:spPr>
        <p:txBody>
          <a:bodyPr wrap="square" lIns="51435" tIns="25718" rIns="51435" bIns="25718">
            <a:spAutoFit/>
          </a:bodyPr>
          <a:lstStyle/>
          <a:p>
            <a:r>
              <a:rPr lang="en-US" altLang="zh-CN" sz="2800" b="1" dirty="0" err="1" smtClean="0">
                <a:latin typeface="黑体" pitchFamily="49" charset="-122"/>
                <a:ea typeface="黑体" pitchFamily="49" charset="-122"/>
              </a:rPr>
              <a:t>jiāo</a:t>
            </a:r>
            <a:endParaRPr lang="en-US" altLang="en-US" sz="2800" b="1" dirty="0">
              <a:latin typeface="黑体" pitchFamily="49" charset="-122"/>
              <a:ea typeface="黑体" pitchFamily="49" charset="-122"/>
            </a:endParaRPr>
          </a:p>
        </p:txBody>
      </p:sp>
      <p:grpSp>
        <p:nvGrpSpPr>
          <p:cNvPr id="49" name="组合 48"/>
          <p:cNvGrpSpPr/>
          <p:nvPr/>
        </p:nvGrpSpPr>
        <p:grpSpPr>
          <a:xfrm>
            <a:off x="3752862" y="526257"/>
            <a:ext cx="410581" cy="377666"/>
            <a:chOff x="631825" y="5181600"/>
            <a:chExt cx="1554163" cy="1552575"/>
          </a:xfrm>
        </p:grpSpPr>
        <p:sp>
          <p:nvSpPr>
            <p:cNvPr id="50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1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2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3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4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5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6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7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8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9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0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1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2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3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4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5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6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7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8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9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0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1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2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3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4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5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6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7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8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9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0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1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82" name="TextBox 81"/>
          <p:cNvSpPr txBox="1">
            <a:spLocks noChangeArrowheads="1"/>
          </p:cNvSpPr>
          <p:nvPr/>
        </p:nvSpPr>
        <p:spPr bwMode="auto">
          <a:xfrm>
            <a:off x="4162967" y="431959"/>
            <a:ext cx="1564685" cy="559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1435" tIns="25718" rIns="51435" bIns="25718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>
                <a:latin typeface="楷体" pitchFamily="49" charset="-122"/>
                <a:ea typeface="楷体" pitchFamily="49" charset="-122"/>
              </a:rPr>
              <a:t>多音字</a:t>
            </a:r>
            <a:endParaRPr lang="zh-CN" altLang="en-US" sz="2500" b="1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1" grpId="0"/>
      <p:bldP spid="12" grpId="0" bldLvl="0" animBg="1"/>
      <p:bldP spid="48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1" name="Rectangle 1"/>
          <p:cNvSpPr>
            <a:spLocks noChangeArrowheads="1"/>
          </p:cNvSpPr>
          <p:nvPr/>
        </p:nvSpPr>
        <p:spPr bwMode="auto">
          <a:xfrm>
            <a:off x="428596" y="857238"/>
            <a:ext cx="7715272" cy="397031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320" algn="l"/>
                <a:tab pos="1744345" algn="l"/>
                <a:tab pos="2327275" algn="l"/>
                <a:tab pos="2908300" algn="l"/>
                <a:tab pos="3489325" algn="l"/>
                <a:tab pos="4071620" algn="l"/>
                <a:tab pos="4652645" algn="l"/>
                <a:tab pos="5235575" algn="l"/>
                <a:tab pos="5816600" algn="l"/>
                <a:tab pos="6397625" algn="l"/>
                <a:tab pos="6979920" algn="l"/>
                <a:tab pos="7560945" algn="l"/>
                <a:tab pos="8143875" algn="l"/>
                <a:tab pos="8724900" algn="l"/>
                <a:tab pos="9305925" algn="l"/>
              </a:tabLst>
            </a:pPr>
            <a:r>
              <a:rPr lang="zh-CN" altLang="en-US" sz="2800" b="1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三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、完成下面一段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对话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。</a:t>
            </a:r>
            <a:endParaRPr kumimoji="0" lang="zh-CN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320" algn="l"/>
                <a:tab pos="1744345" algn="l"/>
                <a:tab pos="2327275" algn="l"/>
                <a:tab pos="2908300" algn="l"/>
                <a:tab pos="3489325" algn="l"/>
                <a:tab pos="4071620" algn="l"/>
                <a:tab pos="4652645" algn="l"/>
                <a:tab pos="5235575" algn="l"/>
                <a:tab pos="5816600" algn="l"/>
                <a:tab pos="6397625" algn="l"/>
                <a:tab pos="6979920" algn="l"/>
                <a:tab pos="7560945" algn="l"/>
                <a:tab pos="8143875" algn="l"/>
                <a:tab pos="8724900" algn="l"/>
                <a:tab pos="9305925" algn="l"/>
              </a:tabLst>
            </a:pP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宋体" pitchFamily="2" charset="-122"/>
              <a:ea typeface="宋体" pitchFamily="2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320" algn="l"/>
                <a:tab pos="1744345" algn="l"/>
                <a:tab pos="2327275" algn="l"/>
                <a:tab pos="2908300" algn="l"/>
                <a:tab pos="3489325" algn="l"/>
                <a:tab pos="4071620" algn="l"/>
                <a:tab pos="4652645" algn="l"/>
                <a:tab pos="5235575" algn="l"/>
                <a:tab pos="5816600" algn="l"/>
                <a:tab pos="6397625" algn="l"/>
                <a:tab pos="6979920" algn="l"/>
                <a:tab pos="7560945" algn="l"/>
                <a:tab pos="8143875" algn="l"/>
                <a:tab pos="8724900" algn="l"/>
                <a:tab pos="9305925" algn="l"/>
              </a:tabLst>
            </a:pP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妈妈：你家谁最喜欢运动？</a:t>
            </a:r>
            <a:endParaRPr kumimoji="0" lang="zh-CN" alt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320" algn="l"/>
                <a:tab pos="1744345" algn="l"/>
                <a:tab pos="2327275" algn="l"/>
                <a:tab pos="2908300" algn="l"/>
                <a:tab pos="3489325" algn="l"/>
                <a:tab pos="4071620" algn="l"/>
                <a:tab pos="4652645" algn="l"/>
                <a:tab pos="5235575" algn="l"/>
                <a:tab pos="5816600" algn="l"/>
                <a:tab pos="6397625" algn="l"/>
                <a:tab pos="6979920" algn="l"/>
                <a:tab pos="7560945" algn="l"/>
                <a:tab pos="8143875" algn="l"/>
                <a:tab pos="8724900" algn="l"/>
                <a:tab pos="9305925" algn="l"/>
              </a:tabLst>
            </a:pP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宋体" pitchFamily="2" charset="-122"/>
              <a:ea typeface="宋体" pitchFamily="2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320" algn="l"/>
                <a:tab pos="1744345" algn="l"/>
                <a:tab pos="2327275" algn="l"/>
                <a:tab pos="2908300" algn="l"/>
                <a:tab pos="3489325" algn="l"/>
                <a:tab pos="4071620" algn="l"/>
                <a:tab pos="4652645" algn="l"/>
                <a:tab pos="5235575" algn="l"/>
                <a:tab pos="5816600" algn="l"/>
                <a:tab pos="6397625" algn="l"/>
                <a:tab pos="6979920" algn="l"/>
                <a:tab pos="7560945" algn="l"/>
                <a:tab pos="8143875" algn="l"/>
                <a:tab pos="8724900" algn="l"/>
                <a:tab pos="9305925" algn="l"/>
              </a:tabLst>
            </a:pP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红红：</a:t>
            </a:r>
            <a:r>
              <a:rPr kumimoji="0" lang="zh-CN" altLang="en-US" sz="28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                                </a:t>
            </a:r>
            <a:endParaRPr kumimoji="0" lang="zh-CN" alt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320" algn="l"/>
                <a:tab pos="1744345" algn="l"/>
                <a:tab pos="2327275" algn="l"/>
                <a:tab pos="2908300" algn="l"/>
                <a:tab pos="3489325" algn="l"/>
                <a:tab pos="4071620" algn="l"/>
                <a:tab pos="4652645" algn="l"/>
                <a:tab pos="5235575" algn="l"/>
                <a:tab pos="5816600" algn="l"/>
                <a:tab pos="6397625" algn="l"/>
                <a:tab pos="6979920" algn="l"/>
                <a:tab pos="7560945" algn="l"/>
                <a:tab pos="8143875" algn="l"/>
                <a:tab pos="8724900" algn="l"/>
                <a:tab pos="9305925" algn="l"/>
              </a:tabLst>
            </a:pP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宋体" pitchFamily="2" charset="-122"/>
              <a:ea typeface="宋体" pitchFamily="2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320" algn="l"/>
                <a:tab pos="1744345" algn="l"/>
                <a:tab pos="2327275" algn="l"/>
                <a:tab pos="2908300" algn="l"/>
                <a:tab pos="3489325" algn="l"/>
                <a:tab pos="4071620" algn="l"/>
                <a:tab pos="4652645" algn="l"/>
                <a:tab pos="5235575" algn="l"/>
                <a:tab pos="5816600" algn="l"/>
                <a:tab pos="6397625" algn="l"/>
                <a:tab pos="6979920" algn="l"/>
                <a:tab pos="7560945" algn="l"/>
                <a:tab pos="8143875" algn="l"/>
                <a:tab pos="8724900" algn="l"/>
                <a:tab pos="9305925" algn="l"/>
              </a:tabLst>
            </a:pP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妈妈：你家住在什么地方呢？</a:t>
            </a:r>
            <a:endParaRPr kumimoji="0" lang="zh-CN" alt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320" algn="l"/>
                <a:tab pos="1744345" algn="l"/>
                <a:tab pos="2327275" algn="l"/>
                <a:tab pos="2908300" algn="l"/>
                <a:tab pos="3489325" algn="l"/>
                <a:tab pos="4071620" algn="l"/>
                <a:tab pos="4652645" algn="l"/>
                <a:tab pos="5235575" algn="l"/>
                <a:tab pos="5816600" algn="l"/>
                <a:tab pos="6397625" algn="l"/>
                <a:tab pos="6979920" algn="l"/>
                <a:tab pos="7560945" algn="l"/>
                <a:tab pos="8143875" algn="l"/>
                <a:tab pos="8724900" algn="l"/>
                <a:tab pos="9305925" algn="l"/>
              </a:tabLst>
            </a:pP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宋体" pitchFamily="2" charset="-122"/>
              <a:ea typeface="宋体" pitchFamily="2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320" algn="l"/>
                <a:tab pos="1744345" algn="l"/>
                <a:tab pos="2327275" algn="l"/>
                <a:tab pos="2908300" algn="l"/>
                <a:tab pos="3489325" algn="l"/>
                <a:tab pos="4071620" algn="l"/>
                <a:tab pos="4652645" algn="l"/>
                <a:tab pos="5235575" algn="l"/>
                <a:tab pos="5816600" algn="l"/>
                <a:tab pos="6397625" algn="l"/>
                <a:tab pos="6979920" algn="l"/>
                <a:tab pos="7560945" algn="l"/>
                <a:tab pos="8143875" algn="l"/>
                <a:tab pos="8724900" algn="l"/>
                <a:tab pos="9305925" algn="l"/>
              </a:tabLst>
            </a:pP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红红：</a:t>
            </a:r>
            <a:r>
              <a:rPr kumimoji="0" lang="zh-CN" altLang="en-US" sz="28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                                </a:t>
            </a:r>
            <a:endParaRPr kumimoji="0" lang="zh-CN" alt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1571604" y="2571750"/>
            <a:ext cx="3429024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320" algn="l"/>
                <a:tab pos="1744345" algn="l"/>
                <a:tab pos="2327275" algn="l"/>
                <a:tab pos="2908300" algn="l"/>
                <a:tab pos="3489325" algn="l"/>
                <a:tab pos="4071620" algn="l"/>
                <a:tab pos="4652645" algn="l"/>
                <a:tab pos="5235575" algn="l"/>
                <a:tab pos="5816600" algn="l"/>
                <a:tab pos="6397625" algn="l"/>
                <a:tab pos="6979920" algn="l"/>
                <a:tab pos="7560945" algn="l"/>
                <a:tab pos="8143875" algn="l"/>
                <a:tab pos="8724900" algn="l"/>
                <a:tab pos="9305925" algn="l"/>
              </a:tabLst>
            </a:pPr>
            <a:r>
              <a:rPr lang="zh-CN" altLang="en-US" sz="2800" b="1" dirty="0" smtClean="0">
                <a:solidFill>
                  <a:srgbClr val="FF0000"/>
                </a:solidFill>
                <a:latin typeface="Arial" pitchFamily="34" charset="0"/>
                <a:ea typeface="宋体" pitchFamily="2" charset="-122"/>
                <a:cs typeface="宋体" pitchFamily="2" charset="-122"/>
              </a:rPr>
              <a:t>我的爸爸最爱运动。</a:t>
            </a:r>
            <a:endParaRPr kumimoji="0" lang="zh-CN" altLang="en-US" sz="28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1571604" y="4214824"/>
            <a:ext cx="4357718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320" algn="l"/>
                <a:tab pos="1744345" algn="l"/>
                <a:tab pos="2327275" algn="l"/>
                <a:tab pos="2908300" algn="l"/>
                <a:tab pos="3489325" algn="l"/>
                <a:tab pos="4071620" algn="l"/>
                <a:tab pos="4652645" algn="l"/>
                <a:tab pos="5235575" algn="l"/>
                <a:tab pos="5816600" algn="l"/>
                <a:tab pos="6397625" algn="l"/>
                <a:tab pos="6979920" algn="l"/>
                <a:tab pos="7560945" algn="l"/>
                <a:tab pos="8143875" algn="l"/>
                <a:tab pos="8724900" algn="l"/>
                <a:tab pos="9305925" algn="l"/>
              </a:tabLst>
            </a:pPr>
            <a:r>
              <a:rPr lang="zh-CN" altLang="en-US" sz="2800" b="1" dirty="0" smtClean="0">
                <a:solidFill>
                  <a:srgbClr val="FF0000"/>
                </a:solidFill>
                <a:latin typeface="Arial" pitchFamily="34" charset="0"/>
                <a:ea typeface="宋体" pitchFamily="2" charset="-122"/>
                <a:cs typeface="宋体" pitchFamily="2" charset="-122"/>
              </a:rPr>
              <a:t>我家住在北京市场那边。</a:t>
            </a:r>
            <a:endParaRPr kumimoji="0" lang="zh-CN" altLang="en-US" sz="28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64"/>
          <p:cNvSpPr txBox="1"/>
          <p:nvPr/>
        </p:nvSpPr>
        <p:spPr>
          <a:xfrm>
            <a:off x="1691680" y="1498857"/>
            <a:ext cx="651997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翅</a:t>
            </a:r>
            <a:endParaRPr lang="en-US" altLang="zh-CN" sz="6600" b="1" dirty="0" err="1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" name="文本框 64"/>
          <p:cNvSpPr txBox="1"/>
          <p:nvPr/>
        </p:nvSpPr>
        <p:spPr>
          <a:xfrm>
            <a:off x="3131840" y="1497166"/>
            <a:ext cx="999303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膀</a:t>
            </a:r>
            <a:endParaRPr lang="zh-CN" altLang="en-US" sz="66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" name="文本框 64"/>
          <p:cNvSpPr txBox="1"/>
          <p:nvPr/>
        </p:nvSpPr>
        <p:spPr>
          <a:xfrm>
            <a:off x="4644008" y="1497166"/>
            <a:ext cx="944527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澡</a:t>
            </a:r>
            <a:endParaRPr lang="zh-CN" altLang="en-US" sz="66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0" name="文本框 64"/>
          <p:cNvSpPr txBox="1"/>
          <p:nvPr/>
        </p:nvSpPr>
        <p:spPr>
          <a:xfrm>
            <a:off x="6012160" y="1497166"/>
            <a:ext cx="944527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歇</a:t>
            </a:r>
            <a:endParaRPr lang="zh-CN" altLang="en-US" sz="66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1" name="文本框 64"/>
          <p:cNvSpPr txBox="1"/>
          <p:nvPr/>
        </p:nvSpPr>
        <p:spPr>
          <a:xfrm>
            <a:off x="2411760" y="2931790"/>
            <a:ext cx="935477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埋</a:t>
            </a:r>
            <a:endParaRPr lang="zh-CN" altLang="en-US" sz="66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2" name="文本框 64"/>
          <p:cNvSpPr txBox="1"/>
          <p:nvPr/>
        </p:nvSpPr>
        <p:spPr>
          <a:xfrm>
            <a:off x="3923928" y="2931790"/>
            <a:ext cx="834658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哨</a:t>
            </a:r>
            <a:endParaRPr lang="zh-CN" altLang="en-US" sz="66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4" name="文本框 64"/>
          <p:cNvSpPr txBox="1"/>
          <p:nvPr/>
        </p:nvSpPr>
        <p:spPr>
          <a:xfrm>
            <a:off x="5436096" y="2932534"/>
            <a:ext cx="608489" cy="108491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赞</a:t>
            </a:r>
            <a:endParaRPr lang="zh-CN" altLang="en-US" sz="66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5" name="文本框 64"/>
          <p:cNvSpPr txBox="1"/>
          <p:nvPr/>
        </p:nvSpPr>
        <p:spPr>
          <a:xfrm>
            <a:off x="6876256" y="2932534"/>
            <a:ext cx="566811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愿</a:t>
            </a:r>
            <a:endParaRPr lang="zh-CN" altLang="en-US" sz="66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19" name="组合 7"/>
          <p:cNvGrpSpPr/>
          <p:nvPr/>
        </p:nvGrpSpPr>
        <p:grpSpPr>
          <a:xfrm>
            <a:off x="3923928" y="2931790"/>
            <a:ext cx="1029163" cy="1085656"/>
            <a:chOff x="2437" y="2032"/>
            <a:chExt cx="1244" cy="1264"/>
          </a:xfrm>
        </p:grpSpPr>
        <p:sp>
          <p:nvSpPr>
            <p:cNvPr id="20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cxnSp>
          <p:nvCxnSpPr>
            <p:cNvPr id="21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22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23" name="组合 7"/>
          <p:cNvGrpSpPr/>
          <p:nvPr/>
        </p:nvGrpSpPr>
        <p:grpSpPr>
          <a:xfrm>
            <a:off x="5364088" y="2931790"/>
            <a:ext cx="1029163" cy="1085656"/>
            <a:chOff x="2437" y="2032"/>
            <a:chExt cx="1244" cy="1264"/>
          </a:xfrm>
        </p:grpSpPr>
        <p:sp>
          <p:nvSpPr>
            <p:cNvPr id="24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cxnSp>
          <p:nvCxnSpPr>
            <p:cNvPr id="25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26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27" name="组合 7"/>
          <p:cNvGrpSpPr/>
          <p:nvPr/>
        </p:nvGrpSpPr>
        <p:grpSpPr>
          <a:xfrm>
            <a:off x="6804248" y="2931790"/>
            <a:ext cx="1029163" cy="1085656"/>
            <a:chOff x="2437" y="2032"/>
            <a:chExt cx="1244" cy="1264"/>
          </a:xfrm>
        </p:grpSpPr>
        <p:sp>
          <p:nvSpPr>
            <p:cNvPr id="28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cxnSp>
          <p:nvCxnSpPr>
            <p:cNvPr id="29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30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43" name="组合 7"/>
          <p:cNvGrpSpPr/>
          <p:nvPr/>
        </p:nvGrpSpPr>
        <p:grpSpPr>
          <a:xfrm>
            <a:off x="2411760" y="2931790"/>
            <a:ext cx="1029163" cy="1085656"/>
            <a:chOff x="2437" y="2032"/>
            <a:chExt cx="1244" cy="1264"/>
          </a:xfrm>
        </p:grpSpPr>
        <p:sp>
          <p:nvSpPr>
            <p:cNvPr id="44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cxnSp>
          <p:nvCxnSpPr>
            <p:cNvPr id="45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46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47" name="组合 7"/>
          <p:cNvGrpSpPr/>
          <p:nvPr/>
        </p:nvGrpSpPr>
        <p:grpSpPr>
          <a:xfrm>
            <a:off x="6012160" y="1491630"/>
            <a:ext cx="1029163" cy="1085656"/>
            <a:chOff x="2437" y="2032"/>
            <a:chExt cx="1244" cy="1264"/>
          </a:xfrm>
        </p:grpSpPr>
        <p:sp>
          <p:nvSpPr>
            <p:cNvPr id="48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cxnSp>
          <p:nvCxnSpPr>
            <p:cNvPr id="49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50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51" name="组合 7"/>
          <p:cNvGrpSpPr/>
          <p:nvPr/>
        </p:nvGrpSpPr>
        <p:grpSpPr>
          <a:xfrm>
            <a:off x="4572000" y="1491630"/>
            <a:ext cx="1029163" cy="1085656"/>
            <a:chOff x="2437" y="2032"/>
            <a:chExt cx="1244" cy="1264"/>
          </a:xfrm>
        </p:grpSpPr>
        <p:sp>
          <p:nvSpPr>
            <p:cNvPr id="52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cxnSp>
          <p:nvCxnSpPr>
            <p:cNvPr id="53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54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55" name="组合 7"/>
          <p:cNvGrpSpPr/>
          <p:nvPr/>
        </p:nvGrpSpPr>
        <p:grpSpPr>
          <a:xfrm>
            <a:off x="3131840" y="1491630"/>
            <a:ext cx="1029163" cy="1085656"/>
            <a:chOff x="2437" y="2032"/>
            <a:chExt cx="1244" cy="1264"/>
          </a:xfrm>
        </p:grpSpPr>
        <p:sp>
          <p:nvSpPr>
            <p:cNvPr id="56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cxnSp>
          <p:nvCxnSpPr>
            <p:cNvPr id="57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58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59" name="组合 7"/>
          <p:cNvGrpSpPr/>
          <p:nvPr/>
        </p:nvGrpSpPr>
        <p:grpSpPr>
          <a:xfrm>
            <a:off x="1691680" y="1491630"/>
            <a:ext cx="1029163" cy="1085656"/>
            <a:chOff x="2437" y="2032"/>
            <a:chExt cx="1244" cy="1264"/>
          </a:xfrm>
        </p:grpSpPr>
        <p:sp>
          <p:nvSpPr>
            <p:cNvPr id="60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cxnSp>
          <p:nvCxnSpPr>
            <p:cNvPr id="61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62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71" name="TextBox 11"/>
          <p:cNvSpPr txBox="1">
            <a:spLocks noChangeArrowheads="1"/>
          </p:cNvSpPr>
          <p:nvPr/>
        </p:nvSpPr>
        <p:spPr bwMode="auto">
          <a:xfrm>
            <a:off x="467544" y="523551"/>
            <a:ext cx="1121491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我会写</a:t>
            </a:r>
            <a:endParaRPr lang="zh-CN" altLang="en-US" sz="2400" b="1" dirty="0"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72" name="图片 7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57708">
            <a:off x="1678280" y="556111"/>
            <a:ext cx="335134" cy="472337"/>
          </a:xfrm>
          <a:prstGeom prst="rect">
            <a:avLst/>
          </a:prstGeom>
        </p:spPr>
      </p:pic>
      <p:sp>
        <p:nvSpPr>
          <p:cNvPr id="73" name="矩形 72"/>
          <p:cNvSpPr/>
          <p:nvPr/>
        </p:nvSpPr>
        <p:spPr>
          <a:xfrm>
            <a:off x="1504535" y="591566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4" name="矩形 73"/>
          <p:cNvSpPr/>
          <p:nvPr/>
        </p:nvSpPr>
        <p:spPr>
          <a:xfrm>
            <a:off x="487913" y="617000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10" grpId="0"/>
      <p:bldP spid="11" grpId="0"/>
      <p:bldP spid="12" grpId="0"/>
      <p:bldP spid="14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6136" y="1347614"/>
            <a:ext cx="2636686" cy="2204229"/>
          </a:xfrm>
          <a:prstGeom prst="rect">
            <a:avLst/>
          </a:prstGeom>
        </p:spPr>
      </p:pic>
      <p:cxnSp>
        <p:nvCxnSpPr>
          <p:cNvPr id="3" name="直线连接符 75"/>
          <p:cNvCxnSpPr/>
          <p:nvPr/>
        </p:nvCxnSpPr>
        <p:spPr>
          <a:xfrm>
            <a:off x="6084168" y="2283718"/>
            <a:ext cx="2192665" cy="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359213"/>
            <a:ext cx="3115462" cy="2505217"/>
          </a:xfrm>
          <a:prstGeom prst="rect">
            <a:avLst/>
          </a:prstGeom>
        </p:spPr>
      </p:pic>
      <p:sp>
        <p:nvSpPr>
          <p:cNvPr id="5" name="文本框 64"/>
          <p:cNvSpPr txBox="1"/>
          <p:nvPr/>
        </p:nvSpPr>
        <p:spPr>
          <a:xfrm>
            <a:off x="917923" y="1851670"/>
            <a:ext cx="1800200" cy="4385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chemeClr val="accent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左右  结构</a:t>
            </a:r>
            <a:endParaRPr lang="zh-CN" altLang="en-US" sz="2400" b="1" dirty="0">
              <a:solidFill>
                <a:schemeClr val="accent2">
                  <a:lumMod val="75000"/>
                </a:schemeClr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" name="文本框 64"/>
          <p:cNvSpPr txBox="1"/>
          <p:nvPr/>
        </p:nvSpPr>
        <p:spPr>
          <a:xfrm>
            <a:off x="6300192" y="1851670"/>
            <a:ext cx="1728192" cy="4385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chemeClr val="accent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上下  结构</a:t>
            </a:r>
            <a:endParaRPr lang="zh-CN" altLang="en-US" sz="2400" b="1" dirty="0">
              <a:solidFill>
                <a:schemeClr val="accent2">
                  <a:lumMod val="75000"/>
                </a:schemeClr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" name="TextBox 11"/>
          <p:cNvSpPr txBox="1">
            <a:spLocks noChangeArrowheads="1"/>
          </p:cNvSpPr>
          <p:nvPr/>
        </p:nvSpPr>
        <p:spPr bwMode="auto">
          <a:xfrm>
            <a:off x="3909317" y="555645"/>
            <a:ext cx="1936685" cy="575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>
                <a:latin typeface="楷体" pitchFamily="49" charset="-122"/>
                <a:ea typeface="楷体" pitchFamily="49" charset="-122"/>
              </a:rPr>
              <a:t>生字归类</a:t>
            </a:r>
            <a:endParaRPr lang="zh-CN" altLang="en-US" sz="3300" b="1" dirty="0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3419872" y="627534"/>
            <a:ext cx="456833" cy="456366"/>
            <a:chOff x="631825" y="5181600"/>
            <a:chExt cx="1554163" cy="1552575"/>
          </a:xfrm>
        </p:grpSpPr>
        <p:sp>
          <p:nvSpPr>
            <p:cNvPr id="9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4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5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6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7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8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9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0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1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2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3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4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5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6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7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8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9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0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1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2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3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4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5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6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7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8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9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0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cxnSp>
        <p:nvCxnSpPr>
          <p:cNvPr id="41" name="直线连接符 5"/>
          <p:cNvCxnSpPr/>
          <p:nvPr/>
        </p:nvCxnSpPr>
        <p:spPr>
          <a:xfrm>
            <a:off x="669474" y="2286984"/>
            <a:ext cx="2192665" cy="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2" name="图片 4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7690" y="1419622"/>
            <a:ext cx="2206044" cy="1773932"/>
          </a:xfrm>
          <a:prstGeom prst="rect">
            <a:avLst/>
          </a:prstGeom>
        </p:spPr>
      </p:pic>
      <p:sp>
        <p:nvSpPr>
          <p:cNvPr id="43" name="文本框 64"/>
          <p:cNvSpPr txBox="1"/>
          <p:nvPr/>
        </p:nvSpPr>
        <p:spPr>
          <a:xfrm>
            <a:off x="3563888" y="1851670"/>
            <a:ext cx="2160240" cy="43858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chemeClr val="accent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半包围</a:t>
            </a:r>
            <a:r>
              <a:rPr lang="zh-CN" altLang="en-US" sz="2400" b="1" dirty="0" smtClean="0">
                <a:solidFill>
                  <a:schemeClr val="accent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  </a:t>
            </a:r>
            <a:r>
              <a:rPr lang="zh-CN" altLang="en-US" sz="2400" b="1" dirty="0">
                <a:solidFill>
                  <a:schemeClr val="accent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结构</a:t>
            </a:r>
            <a:endParaRPr lang="zh-CN" altLang="en-US" sz="2400" b="1" dirty="0">
              <a:solidFill>
                <a:schemeClr val="accent2">
                  <a:lumMod val="75000"/>
                </a:schemeClr>
              </a:solidFill>
              <a:latin typeface="楷体" pitchFamily="49" charset="-122"/>
              <a:ea typeface="楷体" pitchFamily="49" charset="-122"/>
            </a:endParaRPr>
          </a:p>
        </p:txBody>
      </p:sp>
      <p:cxnSp>
        <p:nvCxnSpPr>
          <p:cNvPr id="44" name="直线连接符 5"/>
          <p:cNvCxnSpPr/>
          <p:nvPr/>
        </p:nvCxnSpPr>
        <p:spPr>
          <a:xfrm>
            <a:off x="3635896" y="2283718"/>
            <a:ext cx="1800200" cy="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文本框 64"/>
          <p:cNvSpPr txBox="1"/>
          <p:nvPr/>
        </p:nvSpPr>
        <p:spPr>
          <a:xfrm>
            <a:off x="467544" y="2427734"/>
            <a:ext cx="608488" cy="62324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翅</a:t>
            </a:r>
            <a:endParaRPr lang="zh-CN" altLang="en-US" sz="36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7" name="文本框 64"/>
          <p:cNvSpPr txBox="1"/>
          <p:nvPr/>
        </p:nvSpPr>
        <p:spPr>
          <a:xfrm>
            <a:off x="1115616" y="2427734"/>
            <a:ext cx="608488" cy="62324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膀</a:t>
            </a:r>
            <a:endParaRPr lang="zh-CN" altLang="en-US" sz="36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8" name="文本框 64"/>
          <p:cNvSpPr txBox="1"/>
          <p:nvPr/>
        </p:nvSpPr>
        <p:spPr>
          <a:xfrm>
            <a:off x="1763688" y="2427734"/>
            <a:ext cx="608488" cy="62324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澡</a:t>
            </a:r>
            <a:endParaRPr lang="zh-CN" altLang="en-US" sz="36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9" name="文本框 64"/>
          <p:cNvSpPr txBox="1"/>
          <p:nvPr/>
        </p:nvSpPr>
        <p:spPr>
          <a:xfrm>
            <a:off x="2483768" y="2427734"/>
            <a:ext cx="608488" cy="62324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歇</a:t>
            </a:r>
            <a:endParaRPr lang="zh-CN" altLang="en-US" sz="36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0" name="文本框 64"/>
          <p:cNvSpPr txBox="1"/>
          <p:nvPr/>
        </p:nvSpPr>
        <p:spPr>
          <a:xfrm>
            <a:off x="971600" y="3075806"/>
            <a:ext cx="608488" cy="62324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埋</a:t>
            </a:r>
            <a:endParaRPr lang="zh-CN" altLang="en-US" sz="36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1" name="文本框 64"/>
          <p:cNvSpPr txBox="1"/>
          <p:nvPr/>
        </p:nvSpPr>
        <p:spPr>
          <a:xfrm>
            <a:off x="1907704" y="3075806"/>
            <a:ext cx="608488" cy="62324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哨</a:t>
            </a:r>
            <a:endParaRPr lang="zh-CN" altLang="en-US" sz="36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2" name="文本框 64"/>
          <p:cNvSpPr txBox="1"/>
          <p:nvPr/>
        </p:nvSpPr>
        <p:spPr>
          <a:xfrm>
            <a:off x="4211960" y="2427734"/>
            <a:ext cx="608488" cy="62324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愿</a:t>
            </a:r>
            <a:endParaRPr lang="zh-CN" altLang="en-US" sz="36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3" name="文本框 64"/>
          <p:cNvSpPr txBox="1"/>
          <p:nvPr/>
        </p:nvSpPr>
        <p:spPr>
          <a:xfrm>
            <a:off x="6804248" y="2427734"/>
            <a:ext cx="608488" cy="684803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4000" b="1" dirty="0" smtClean="0">
                <a:latin typeface="楷体" pitchFamily="49" charset="-122"/>
                <a:ea typeface="楷体" pitchFamily="49" charset="-122"/>
              </a:rPr>
              <a:t>赞</a:t>
            </a:r>
            <a:endParaRPr lang="zh-CN" altLang="en-US" sz="4000" b="1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1"/>
          <p:cNvSpPr txBox="1">
            <a:spLocks noChangeArrowheads="1"/>
          </p:cNvSpPr>
          <p:nvPr/>
        </p:nvSpPr>
        <p:spPr bwMode="auto">
          <a:xfrm>
            <a:off x="3909317" y="555645"/>
            <a:ext cx="1936685" cy="575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 smtClean="0">
                <a:latin typeface="楷体" pitchFamily="49" charset="-122"/>
                <a:ea typeface="楷体" pitchFamily="49" charset="-122"/>
              </a:rPr>
              <a:t>识字方法</a:t>
            </a:r>
            <a:endParaRPr lang="zh-CN" altLang="en-US" sz="3300" b="1" dirty="0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3419872" y="627534"/>
            <a:ext cx="456833" cy="456366"/>
            <a:chOff x="631825" y="5181600"/>
            <a:chExt cx="1554163" cy="1552575"/>
          </a:xfrm>
        </p:grpSpPr>
        <p:sp>
          <p:nvSpPr>
            <p:cNvPr id="14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5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6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7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8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9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0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1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2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7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8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9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0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1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2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3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4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5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6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7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8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9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0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1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2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3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4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5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6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7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8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9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50" name="TextBox 49"/>
          <p:cNvSpPr txBox="1"/>
          <p:nvPr/>
        </p:nvSpPr>
        <p:spPr>
          <a:xfrm>
            <a:off x="467544" y="1275606"/>
            <a:ext cx="4104456" cy="136191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加一加</a:t>
            </a:r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：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月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+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旁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=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膀</a:t>
            </a:r>
            <a:endParaRPr lang="en-US" altLang="zh-CN" sz="2800" b="1" dirty="0" smtClean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800" dirty="0" smtClean="0">
                <a:latin typeface="黑体" pitchFamily="49" charset="-122"/>
                <a:ea typeface="黑体" pitchFamily="49" charset="-122"/>
              </a:rPr>
              <a:t>       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土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+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里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=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埋</a:t>
            </a:r>
            <a:endParaRPr lang="en-US" altLang="zh-CN" sz="28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432685" y="2843883"/>
            <a:ext cx="1763051" cy="715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字理识字</a:t>
            </a:r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：</a:t>
            </a:r>
            <a:r>
              <a:rPr lang="en-US" altLang="zh-CN" sz="2800" dirty="0" smtClean="0">
                <a:latin typeface="黑体" pitchFamily="49" charset="-122"/>
                <a:ea typeface="黑体" pitchFamily="49" charset="-122"/>
              </a:rPr>
              <a:t>       </a:t>
            </a:r>
            <a:endParaRPr lang="en-US" altLang="zh-CN" sz="28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2411760" y="3037661"/>
            <a:ext cx="530531" cy="6145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哨</a:t>
            </a:r>
            <a:endParaRPr lang="en-US" altLang="zh-CN" sz="28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1907704" y="3781589"/>
            <a:ext cx="5290120" cy="136191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514350" indent="-514350">
              <a:buAutoNum type="arabicPeriod"/>
            </a:pP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巡逻，警戒防守的岗位。</a:t>
            </a:r>
            <a:endParaRPr lang="en-US" altLang="zh-CN" sz="2800" b="1" dirty="0" smtClean="0">
              <a:latin typeface="楷体" pitchFamily="49" charset="-122"/>
              <a:ea typeface="楷体" pitchFamily="49" charset="-122"/>
            </a:endParaRPr>
          </a:p>
          <a:p>
            <a:pPr marL="514350" indent="-514350">
              <a:buFontTx/>
              <a:buAutoNum type="arabicPeriod"/>
            </a:pP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一种小笛。</a:t>
            </a:r>
            <a:endParaRPr lang="en-US" altLang="zh-CN" sz="2800" b="1" dirty="0" smtClean="0">
              <a:latin typeface="楷体" pitchFamily="49" charset="-122"/>
              <a:ea typeface="楷体" pitchFamily="49" charset="-122"/>
            </a:endParaRPr>
          </a:p>
          <a:p>
            <a:pPr marL="514350" indent="-514350">
              <a:buAutoNum type="arabicPeriod"/>
            </a:pPr>
            <a:endParaRPr lang="en-US" altLang="zh-CN" sz="2800" b="1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39937" name="Picture 1" descr="C:\Users\Administrator\AppData\Roaming\Tencent\Users\785852412\QQ\WinTemp\RichOle\UGI$2$U)GD553XO_}(XGKFO.pn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214678" y="2713675"/>
            <a:ext cx="2071702" cy="992376"/>
          </a:xfrm>
          <a:prstGeom prst="rect">
            <a:avLst/>
          </a:prstGeom>
          <a:noFill/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869"/>
          <a:stretch>
            <a:fillRect/>
          </a:stretch>
        </p:blipFill>
        <p:spPr>
          <a:xfrm>
            <a:off x="5220072" y="2211710"/>
            <a:ext cx="2248024" cy="1502773"/>
          </a:xfrm>
          <a:prstGeom prst="rect">
            <a:avLst/>
          </a:prstGeom>
          <a:effectLst>
            <a:softEdge rad="3175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99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  <p:bldP spid="52" grpId="0"/>
      <p:bldP spid="54" grpId="0"/>
      <p:bldP spid="5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" name="Group 12"/>
          <p:cNvGraphicFramePr>
            <a:graphicFrameLocks noGrp="1"/>
          </p:cNvGraphicFramePr>
          <p:nvPr/>
        </p:nvGraphicFramePr>
        <p:xfrm>
          <a:off x="2087400" y="2210786"/>
          <a:ext cx="1481202" cy="1528636"/>
        </p:xfrm>
        <a:graphic>
          <a:graphicData uri="http://schemas.openxmlformats.org/drawingml/2006/table">
            <a:tbl>
              <a:tblPr/>
              <a:tblGrid>
                <a:gridCol w="740601"/>
                <a:gridCol w="740601"/>
              </a:tblGrid>
              <a:tr h="77903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itchFamily="2" charset="-122"/>
                        <a:ea typeface="宋体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itchFamily="2" charset="-122"/>
                        <a:ea typeface="宋体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49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itchFamily="2" charset="-122"/>
                        <a:ea typeface="宋体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itchFamily="2" charset="-122"/>
                        <a:ea typeface="宋体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7" name="TextBox 23"/>
          <p:cNvSpPr txBox="1"/>
          <p:nvPr/>
        </p:nvSpPr>
        <p:spPr>
          <a:xfrm>
            <a:off x="2125235" y="2112076"/>
            <a:ext cx="1420517" cy="16619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400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赞</a:t>
            </a:r>
            <a:endParaRPr lang="zh-CN" altLang="en-US" sz="10400" dirty="0">
              <a:solidFill>
                <a:prstClr val="black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8" name="TextBox 24"/>
          <p:cNvSpPr txBox="1"/>
          <p:nvPr/>
        </p:nvSpPr>
        <p:spPr>
          <a:xfrm>
            <a:off x="2300462" y="1228812"/>
            <a:ext cx="1245290" cy="83099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5000" dirty="0" err="1" smtClean="0">
                <a:latin typeface="黑体" pitchFamily="49" charset="-122"/>
                <a:ea typeface="黑体" pitchFamily="49" charset="-122"/>
              </a:rPr>
              <a:t>z</a:t>
            </a:r>
            <a:r>
              <a:rPr lang="en-US" altLang="zh-CN" sz="5000" dirty="0" err="1" smtClean="0">
                <a:latin typeface="黑体" pitchFamily="49" charset="-122"/>
                <a:ea typeface="黑体" pitchFamily="49" charset="-122"/>
              </a:rPr>
              <a:t>à</a:t>
            </a:r>
            <a:r>
              <a:rPr lang="en-US" sz="5000" dirty="0" err="1" smtClean="0">
                <a:latin typeface="黑体" pitchFamily="49" charset="-122"/>
                <a:ea typeface="黑体" pitchFamily="49" charset="-122"/>
              </a:rPr>
              <a:t>n</a:t>
            </a:r>
            <a:endParaRPr lang="zh-CN" altLang="en-US" sz="5000" dirty="0">
              <a:solidFill>
                <a:prstClr val="black"/>
              </a:solidFill>
              <a:latin typeface="黑体" pitchFamily="49" charset="-122"/>
              <a:ea typeface="黑体" pitchFamily="49" charset="-122"/>
              <a:cs typeface="汉语拼音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4283968" y="2280667"/>
            <a:ext cx="4104456" cy="136191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巧</a:t>
            </a:r>
            <a:r>
              <a:rPr lang="zh-CN" altLang="en-US" sz="28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记</a:t>
            </a:r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：上面两个“先”下面站着“贝”。</a:t>
            </a:r>
            <a:endParaRPr lang="en-US" altLang="zh-CN" sz="28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2857488" y="3429006"/>
            <a:ext cx="333484" cy="160736"/>
          </a:xfrm>
          <a:prstGeom prst="rect">
            <a:avLst/>
          </a:prstGeom>
          <a:noFill/>
          <a:ln w="34925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5" name="线形标注 2 34"/>
          <p:cNvSpPr/>
          <p:nvPr/>
        </p:nvSpPr>
        <p:spPr>
          <a:xfrm>
            <a:off x="4463973" y="1312593"/>
            <a:ext cx="4179993" cy="540060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363148"/>
              <a:gd name="adj6" fmla="val -31149"/>
            </a:avLst>
          </a:prstGeom>
          <a:grpFill/>
          <a:ln w="31750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8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这里是一点，别写成一捺</a:t>
            </a:r>
            <a:endParaRPr lang="zh-CN" altLang="en-US" sz="28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6" name="TextBox 11"/>
          <p:cNvSpPr txBox="1">
            <a:spLocks noChangeArrowheads="1"/>
          </p:cNvSpPr>
          <p:nvPr/>
        </p:nvSpPr>
        <p:spPr bwMode="auto">
          <a:xfrm>
            <a:off x="4125341" y="554509"/>
            <a:ext cx="1454771" cy="577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>
                <a:latin typeface="楷体" pitchFamily="49" charset="-122"/>
                <a:ea typeface="楷体" pitchFamily="49" charset="-122"/>
              </a:rPr>
              <a:t>易写错</a:t>
            </a:r>
            <a:endParaRPr lang="zh-CN" altLang="en-US" sz="3300" b="1" dirty="0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3635896" y="627534"/>
            <a:ext cx="456833" cy="456366"/>
            <a:chOff x="631825" y="5181600"/>
            <a:chExt cx="1554163" cy="1552575"/>
          </a:xfrm>
        </p:grpSpPr>
        <p:sp>
          <p:nvSpPr>
            <p:cNvPr id="38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9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0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1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2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3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4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5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6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7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8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9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0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1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2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3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4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5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6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7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8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9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0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1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2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3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4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5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6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7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8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9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33" grpId="0"/>
      <p:bldP spid="34" grpId="0" animBg="1"/>
      <p:bldP spid="3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Group 12"/>
          <p:cNvGraphicFramePr>
            <a:graphicFrameLocks noGrp="1"/>
          </p:cNvGraphicFramePr>
          <p:nvPr/>
        </p:nvGraphicFramePr>
        <p:xfrm>
          <a:off x="2087400" y="2210786"/>
          <a:ext cx="1481202" cy="1528636"/>
        </p:xfrm>
        <a:graphic>
          <a:graphicData uri="http://schemas.openxmlformats.org/drawingml/2006/table">
            <a:tbl>
              <a:tblPr/>
              <a:tblGrid>
                <a:gridCol w="740601"/>
                <a:gridCol w="740601"/>
              </a:tblGrid>
              <a:tr h="77903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itchFamily="2" charset="-122"/>
                        <a:ea typeface="宋体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itchFamily="2" charset="-122"/>
                        <a:ea typeface="宋体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49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itchFamily="2" charset="-122"/>
                        <a:ea typeface="宋体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itchFamily="2" charset="-122"/>
                        <a:ea typeface="宋体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2" name="TextBox 23"/>
          <p:cNvSpPr txBox="1"/>
          <p:nvPr/>
        </p:nvSpPr>
        <p:spPr>
          <a:xfrm>
            <a:off x="2125235" y="2112076"/>
            <a:ext cx="1420517" cy="16619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400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膀</a:t>
            </a:r>
            <a:endParaRPr lang="zh-CN" altLang="en-US" sz="10400" dirty="0">
              <a:solidFill>
                <a:prstClr val="black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3" name="TextBox 24"/>
          <p:cNvSpPr txBox="1"/>
          <p:nvPr/>
        </p:nvSpPr>
        <p:spPr>
          <a:xfrm>
            <a:off x="2123728" y="1203598"/>
            <a:ext cx="1842910" cy="83869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5000" dirty="0" err="1" smtClean="0">
                <a:latin typeface="黑体" pitchFamily="49" charset="-122"/>
                <a:ea typeface="黑体" pitchFamily="49" charset="-122"/>
              </a:rPr>
              <a:t>b</a:t>
            </a:r>
            <a:r>
              <a:rPr lang="en-US" altLang="zh-CN" sz="5000" dirty="0" err="1" smtClean="0">
                <a:latin typeface="黑体" pitchFamily="49" charset="-122"/>
                <a:ea typeface="黑体" pitchFamily="49" charset="-122"/>
              </a:rPr>
              <a:t>ǎ</a:t>
            </a:r>
            <a:r>
              <a:rPr lang="en-US" sz="5000" dirty="0" err="1" smtClean="0">
                <a:latin typeface="黑体" pitchFamily="49" charset="-122"/>
                <a:ea typeface="黑体" pitchFamily="49" charset="-122"/>
              </a:rPr>
              <a:t>ng</a:t>
            </a:r>
            <a:endParaRPr lang="zh-CN" altLang="en-US" sz="5000" dirty="0">
              <a:solidFill>
                <a:prstClr val="black"/>
              </a:solidFill>
              <a:latin typeface="黑体" pitchFamily="49" charset="-122"/>
              <a:ea typeface="黑体" pitchFamily="49" charset="-122"/>
              <a:cs typeface="汉语拼音" pitchFamily="34" charset="0"/>
            </a:endParaRPr>
          </a:p>
        </p:txBody>
      </p:sp>
      <p:sp>
        <p:nvSpPr>
          <p:cNvPr id="15" name="矩形 14"/>
          <p:cNvSpPr/>
          <p:nvPr/>
        </p:nvSpPr>
        <p:spPr>
          <a:xfrm flipH="1">
            <a:off x="2357422" y="2500312"/>
            <a:ext cx="571504" cy="1089430"/>
          </a:xfrm>
          <a:prstGeom prst="rect">
            <a:avLst/>
          </a:prstGeom>
          <a:noFill/>
          <a:ln w="34925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8" name="线形标注 2 17"/>
          <p:cNvSpPr/>
          <p:nvPr/>
        </p:nvSpPr>
        <p:spPr>
          <a:xfrm>
            <a:off x="4463973" y="1312593"/>
            <a:ext cx="4179993" cy="540060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363148"/>
              <a:gd name="adj6" fmla="val -31149"/>
            </a:avLst>
          </a:prstGeom>
          <a:grpFill/>
          <a:ln w="31750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8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偏旁“月”要写得细长</a:t>
            </a:r>
            <a:endParaRPr lang="zh-CN" altLang="en-US" sz="28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056" y="2355726"/>
            <a:ext cx="2520280" cy="1768618"/>
          </a:xfrm>
          <a:prstGeom prst="rect">
            <a:avLst/>
          </a:prstGeom>
          <a:effectLst>
            <a:softEdge rad="3175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5" grpId="0" animBg="1"/>
      <p:bldP spid="1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8" name="Picture 4" descr="http://imgsrc.baidu.com/imgad/pic/item/faedab64034f78f01317a8c872310a55b3191ce8.jpg"/>
          <p:cNvPicPr>
            <a:picLocks noChangeAspect="1" noChangeArrowheads="1"/>
          </p:cNvPicPr>
          <p:nvPr/>
        </p:nvPicPr>
        <p:blipFill>
          <a:blip r:embed="rId1">
            <a:lum contrast="40000"/>
          </a:blip>
          <a:srcRect b="8978"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grpSp>
        <p:nvGrpSpPr>
          <p:cNvPr id="81" name="组合 80"/>
          <p:cNvGrpSpPr/>
          <p:nvPr/>
        </p:nvGrpSpPr>
        <p:grpSpPr>
          <a:xfrm>
            <a:off x="3434483" y="339383"/>
            <a:ext cx="456833" cy="456366"/>
            <a:chOff x="631825" y="5181600"/>
            <a:chExt cx="1554163" cy="1552575"/>
          </a:xfrm>
        </p:grpSpPr>
        <p:sp>
          <p:nvSpPr>
            <p:cNvPr id="84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5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6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7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8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9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0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1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2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3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4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5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6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7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8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9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0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1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2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3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6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7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8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9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0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1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2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3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4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5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16" name="TextBox 11"/>
          <p:cNvSpPr txBox="1">
            <a:spLocks noChangeArrowheads="1"/>
          </p:cNvSpPr>
          <p:nvPr/>
        </p:nvSpPr>
        <p:spPr bwMode="auto">
          <a:xfrm>
            <a:off x="3923928" y="267494"/>
            <a:ext cx="1936685" cy="575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 smtClean="0">
                <a:latin typeface="楷体" pitchFamily="49" charset="-122"/>
                <a:ea typeface="楷体" pitchFamily="49" charset="-122"/>
              </a:rPr>
              <a:t>识字游戏</a:t>
            </a:r>
            <a:endParaRPr lang="zh-CN" altLang="en-US" sz="33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40" name="TextBox 11"/>
          <p:cNvSpPr txBox="1">
            <a:spLocks noChangeArrowheads="1"/>
          </p:cNvSpPr>
          <p:nvPr/>
        </p:nvSpPr>
        <p:spPr bwMode="auto">
          <a:xfrm>
            <a:off x="107504" y="699542"/>
            <a:ext cx="3071802" cy="577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小鸟飞回来了</a:t>
            </a:r>
            <a:endParaRPr lang="zh-CN" altLang="en-US" sz="33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400" y="1923678"/>
            <a:ext cx="648072" cy="909575"/>
          </a:xfrm>
          <a:prstGeom prst="rect">
            <a:avLst/>
          </a:prstGeom>
        </p:spPr>
      </p:pic>
      <p:sp>
        <p:nvSpPr>
          <p:cNvPr id="65" name="TextBox 64"/>
          <p:cNvSpPr txBox="1"/>
          <p:nvPr/>
        </p:nvSpPr>
        <p:spPr>
          <a:xfrm>
            <a:off x="8100392" y="2355726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/>
              <a:t>翅</a:t>
            </a:r>
            <a:endParaRPr lang="zh-CN" altLang="en-US" sz="2400" dirty="0"/>
          </a:p>
        </p:txBody>
      </p:sp>
      <p:pic>
        <p:nvPicPr>
          <p:cNvPr id="66" name="图片 6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1563638"/>
            <a:ext cx="648072" cy="909575"/>
          </a:xfrm>
          <a:prstGeom prst="rect">
            <a:avLst/>
          </a:prstGeom>
        </p:spPr>
      </p:pic>
      <p:sp>
        <p:nvSpPr>
          <p:cNvPr id="67" name="TextBox 66"/>
          <p:cNvSpPr txBox="1"/>
          <p:nvPr/>
        </p:nvSpPr>
        <p:spPr>
          <a:xfrm>
            <a:off x="1619672" y="1995686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/>
              <a:t>愿</a:t>
            </a:r>
            <a:endParaRPr lang="zh-CN" altLang="en-US" sz="2400" dirty="0"/>
          </a:p>
        </p:txBody>
      </p:sp>
      <p:pic>
        <p:nvPicPr>
          <p:cNvPr id="68" name="图片 6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840" y="1347614"/>
            <a:ext cx="648072" cy="909575"/>
          </a:xfrm>
          <a:prstGeom prst="rect">
            <a:avLst/>
          </a:prstGeom>
        </p:spPr>
      </p:pic>
      <p:sp>
        <p:nvSpPr>
          <p:cNvPr id="69" name="TextBox 68"/>
          <p:cNvSpPr txBox="1"/>
          <p:nvPr/>
        </p:nvSpPr>
        <p:spPr>
          <a:xfrm>
            <a:off x="3059832" y="1779662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/>
              <a:t>赞</a:t>
            </a:r>
            <a:endParaRPr lang="zh-CN" altLang="en-US" sz="2400" dirty="0"/>
          </a:p>
        </p:txBody>
      </p:sp>
      <p:pic>
        <p:nvPicPr>
          <p:cNvPr id="70" name="图片 6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1960" y="2067694"/>
            <a:ext cx="648072" cy="909575"/>
          </a:xfrm>
          <a:prstGeom prst="rect">
            <a:avLst/>
          </a:prstGeom>
        </p:spPr>
      </p:pic>
      <p:sp>
        <p:nvSpPr>
          <p:cNvPr id="71" name="TextBox 70"/>
          <p:cNvSpPr txBox="1"/>
          <p:nvPr/>
        </p:nvSpPr>
        <p:spPr>
          <a:xfrm>
            <a:off x="4139952" y="2499742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/>
              <a:t>埋</a:t>
            </a:r>
            <a:endParaRPr lang="zh-CN" altLang="en-US" sz="2400" dirty="0"/>
          </a:p>
        </p:txBody>
      </p:sp>
      <p:pic>
        <p:nvPicPr>
          <p:cNvPr id="72" name="图片 7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072" y="1347614"/>
            <a:ext cx="648072" cy="909575"/>
          </a:xfrm>
          <a:prstGeom prst="rect">
            <a:avLst/>
          </a:prstGeom>
        </p:spPr>
      </p:pic>
      <p:sp>
        <p:nvSpPr>
          <p:cNvPr id="73" name="TextBox 72"/>
          <p:cNvSpPr txBox="1"/>
          <p:nvPr/>
        </p:nvSpPr>
        <p:spPr>
          <a:xfrm>
            <a:off x="5148064" y="1779662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/>
              <a:t>歇</a:t>
            </a:r>
            <a:endParaRPr lang="zh-CN" altLang="en-US" sz="2400" dirty="0"/>
          </a:p>
        </p:txBody>
      </p:sp>
      <p:pic>
        <p:nvPicPr>
          <p:cNvPr id="74" name="图片 7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4208" y="1851670"/>
            <a:ext cx="648072" cy="909575"/>
          </a:xfrm>
          <a:prstGeom prst="rect">
            <a:avLst/>
          </a:prstGeom>
        </p:spPr>
      </p:pic>
      <p:sp>
        <p:nvSpPr>
          <p:cNvPr id="75" name="TextBox 74"/>
          <p:cNvSpPr txBox="1"/>
          <p:nvPr/>
        </p:nvSpPr>
        <p:spPr>
          <a:xfrm>
            <a:off x="6300192" y="2355726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/>
              <a:t>膀</a:t>
            </a:r>
            <a:endParaRPr lang="zh-CN" altLang="en-US" sz="2400" dirty="0"/>
          </a:p>
        </p:txBody>
      </p:sp>
      <p:pic>
        <p:nvPicPr>
          <p:cNvPr id="76" name="图片 7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8304" y="1275606"/>
            <a:ext cx="648072" cy="909575"/>
          </a:xfrm>
          <a:prstGeom prst="rect">
            <a:avLst/>
          </a:prstGeom>
        </p:spPr>
      </p:pic>
      <p:sp>
        <p:nvSpPr>
          <p:cNvPr id="77" name="TextBox 76"/>
          <p:cNvSpPr txBox="1"/>
          <p:nvPr/>
        </p:nvSpPr>
        <p:spPr>
          <a:xfrm>
            <a:off x="7236296" y="1707654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/>
              <a:t>澡</a:t>
            </a:r>
            <a:endParaRPr lang="zh-CN" altLang="en-US" sz="24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/>
      <p:bldP spid="67" grpId="0"/>
      <p:bldP spid="69" grpId="0"/>
      <p:bldP spid="71" grpId="0"/>
      <p:bldP spid="73" grpId="0"/>
      <p:bldP spid="75" grpId="0"/>
      <p:bldP spid="77" grpId="0"/>
    </p:bld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1618</Words>
  <Application>WPS 演示</Application>
  <PresentationFormat>全屏显示(16:9)</PresentationFormat>
  <Paragraphs>327</Paragraphs>
  <Slides>30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8" baseType="lpstr">
      <vt:lpstr>Arial </vt:lpstr>
      <vt:lpstr>宋体 </vt:lpstr>
      <vt:lpstr>黑体</vt:lpstr>
      <vt:lpstr>楷体</vt:lpstr>
      <vt:lpstr>幼圆</vt:lpstr>
      <vt:lpstr>华文楷体</vt:lpstr>
      <vt:lpstr>Times New Roman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Administrator</cp:lastModifiedBy>
  <cp:revision>19</cp:revision>
  <dcterms:created xsi:type="dcterms:W3CDTF">2017-03-17T02:28:00Z</dcterms:created>
  <dcterms:modified xsi:type="dcterms:W3CDTF">2019-01-08T03:26:27Z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2052-10.8.0.5648</vt:lpwstr>
  </property>
</Properties>
</file>