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74" r:id="rId2"/>
    <p:sldId id="397" r:id="rId3"/>
    <p:sldId id="265" r:id="rId4"/>
    <p:sldId id="376" r:id="rId5"/>
    <p:sldId id="366" r:id="rId6"/>
    <p:sldId id="383" r:id="rId7"/>
    <p:sldId id="384" r:id="rId8"/>
    <p:sldId id="377" r:id="rId9"/>
    <p:sldId id="375" r:id="rId10"/>
    <p:sldId id="385" r:id="rId11"/>
    <p:sldId id="275" r:id="rId12"/>
    <p:sldId id="386" r:id="rId13"/>
    <p:sldId id="387" r:id="rId14"/>
    <p:sldId id="361" r:id="rId15"/>
    <p:sldId id="362" r:id="rId16"/>
    <p:sldId id="388" r:id="rId17"/>
    <p:sldId id="389" r:id="rId18"/>
    <p:sldId id="390" r:id="rId19"/>
    <p:sldId id="391" r:id="rId20"/>
    <p:sldId id="270" r:id="rId21"/>
    <p:sldId id="392" r:id="rId22"/>
    <p:sldId id="393" r:id="rId23"/>
    <p:sldId id="394" r:id="rId24"/>
    <p:sldId id="395" r:id="rId25"/>
    <p:sldId id="396" r:id="rId26"/>
    <p:sldId id="277"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1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1.xml"/><Relationship Id="rId4" Type="http://schemas.openxmlformats.org/officeDocument/2006/relationships/slide" Target="../slides/slide2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1.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1.xml"/><Relationship Id="rId4" Type="http://schemas.openxmlformats.org/officeDocument/2006/relationships/slide" Target="../slides/slide2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3"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205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狱中杂记　陶庵梦忆序</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9.xml"/><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9.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9.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9.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9.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9.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推荐作品</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《狱中杂记》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方苞通过自己在刑部狱中的所见所闻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把狱吏与狱卒残酷无情、暴虐成性的面目展现在读者面前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揭露了刑部监狱的种种黑幕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百姓的横遭逮捕、冤死狱中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以及狱吏的敲诈勒索、受贿枉法、草菅人命等事实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反映了封建君主专制国家的司法机构的腐败与恐怖。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《陶庵梦忆序》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文中描写了张岱在国破家亡后的生活状况和精神面貌。作者的国破之恨、故园之思和亲历易代巨变后的心灵之痛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在亦真亦幻、虚实相生的表达形式中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体现得淋漓尽致。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2760849"/>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8086"/>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把握《狱中杂记》的主要内容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体会文本的艺术特点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根据方苞的《狱中杂记》分析论述桐城派散文的艺术特色。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本文在写作方法上比较好地体现了桐城派提倡的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三者并重和相互为用的主张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体现了桐城派散文的特点。从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作者大胆地揭露了清朝司法制度令人发指的黑暗和腐朽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不失为有胆有识之作。在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内容的事实材料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本文内容翔实而有说服力。文章列举了许多作者目见耳闻和亲身经历的事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狱官与禁卒相互勾结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贪赃枉法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草菅人命等。在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这里指简洁明白的语言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本文借助于选材的真实性和典型性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而具有很强的说服力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不在文字上过分地雕琢、修饰。作者以确凿的事实为线索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将材料编排得井井有条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环环相扣。全文以对话的方式叙事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语言简洁有力。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品味《陶庵梦忆序》的语言和艺术手法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理解文章表现的思想感情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作者现在和过去的生活相比发生了哪些变化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簪履、轻暖、甘旨、温柔、爽垲、香艳、舆从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体现在穿、戴、吃、住、行上。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以笠报颅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以蒉报踵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以衲报裘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以苎报纟希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以藿报肉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以粝报米长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以荐报床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以石报枕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以绳报枢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以瓮报牖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以烟报目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以粪报鼻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以途报足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以囊报肩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可谓贫苦至极。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307248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面对今昔生活的巨变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作者的心情如何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其背后隐藏的真正情感是什么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遥思往事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忆即书之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持向佛前。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偶拈一则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如游旧径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城郭人民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翻用自喜。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始知首阳二老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直头饿死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不食周粟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还是后人妆点语也。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悔邪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悔而翻喜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喜而实悲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可以说作者的心情非常复杂。作者明知故国不再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人世已非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却仍名根坚固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心系旧朝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不可不谓之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的背后传达出的是不可磨灭的黍离之悲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故国之思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781458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《狱中杂记》在揭露清朝司法制度的黑暗和腐败的同时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也表现出了一定的思想局限性。试分析。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本文虽然揭露了清朝司法制度的腐败与黑暗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但作者把罪恶归咎于贪财作恶的胥吏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术不可不慎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没有看到腐朽的封建制度、残酷的阶级压迫是造成一切罪恶的根源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表现出了其思想的局限性。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笔墨集中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《狱中杂记》赏析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《狱中杂记》以真实的笔触、集中的笔墨揭露了封建司法制度和监狱管理的残酷与黑暗。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文中从多个方面描写牢狱的恶劣环境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写狱内缺少日光、空气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地狭犯人多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旁四室没有窗子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而系囚常二百余。每薄暮下管键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矢溺皆闭其中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与饮食之气相薄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生人与死者并踵顶而卧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无可旋避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使监狱内环境之恶劣如在目前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《狱中杂记》在狱吏勒索犯人财物方面也写得非常详尽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量其家之所有以为剂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而官与吏剖分焉。中家以上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皆竭资取保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求脱械居监外板屋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费亦数十金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。即使刽子手行刑之时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也要对死者残酷勒索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要少受痛苦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就必须事先贿赂。主缚者同样勒索不已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其名目之多、手段之高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令人咋舌。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这些真切详尽的描述使《狱中杂记》成为揭露清朝严酷统治、暴露清廷刑狱制度的真实史料。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悲切深沉的今昔对比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生动形象的意蕴表达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《陶庵梦忆序》艺术特色赏析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6011416"/>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作者在文中前半部分将自己晚年国破家亡、捉襟见肘的潦倒境况与当年繁华靡丽的生活对举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簪履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甘旨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爽垲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舆从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的优游生活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如今只剩下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以笠报颅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以蒉报踵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以衲报裘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以苎报纟希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以藿报肉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以粝报米长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以荐报床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以石报枕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以绳报枢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以瓮报牖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以烟报目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以粪报鼻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以途报足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以囊报肩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让人不得不感慨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过眼皆空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总成一梦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。作者把今日之困苦饥饿归于往日奢华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把五十年来的盛衰荣辱看成人生大梦一场。正如他在自作的《墓志铭》中说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少为纨绔子弟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极爱繁华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劳碌半生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皆成梦幻。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他在晚年回忆往事的时候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悔恨有加。所以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遥思往事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忆即书之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持向佛前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一一忏悔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。于此可见其著书旨趣及以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名书的缘由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更让人感叹游走在现实与梦幻中的作者的神笔。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7689679"/>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在简括了本书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不次岁月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不分门类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作者对自己痴迷本书的现实状态自嘲为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痴人前不得说梦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。为了将自己的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他写了两个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的旧事。与其说是听似言之凿凿的旧事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不如说是作者兴之所至、信手拈来的两个贴切的比喻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大可不必信以为真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只需领会其意趣便可。西陵脚夫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惟恐其非梦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而中试寒士则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惟恐其是梦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虽然愿望不同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但作为痴人的本质和作者是一样的。这样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看似虚化的比喻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在作者的信手点染下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化虚为实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与作者的实际状态相连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让人心领神会</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1284536"/>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作者在文章开始描摹自己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披发入山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布衣素食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不能举火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的地步的心理时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联想到了伯夷、叔齐二老饿死在首阳山的事迹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最终归于沧桑幻灭之时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写到《枕中记》中卢生在邯郸旅店中昼寝入梦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历尽富贵荣华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醒来之后黄粱尚且未熟的典故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而提到自己写作时仍旧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名心难化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名根一点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再次写到梦中卢生在遗表中还想把其摹拓二王的书法流传后世的典故。这样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作者现实的心理状态就在这看似不经意的典故引用中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从无形无声走向了具体可感。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3423031"/>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狱中杂记　陶庵梦忆序</a:t>
            </a:r>
          </a:p>
        </p:txBody>
      </p:sp>
    </p:spTree>
    <p:extLst>
      <p:ext uri="{BB962C8B-B14F-4D97-AF65-F5344CB8AC3E}">
        <p14:creationId xmlns:p14="http://schemas.microsoft.com/office/powerpoint/2010/main" xmlns="" val="955753625"/>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墓碑后面的文字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鲍尔吉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在额尔古纳的野地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我见到一块特殊的墓碑。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树叶散落乡路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被马车轧进泥里。枝条裸露着胳膊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如同雨水中赶路的精疲力尽的女人。这儿的秋天比别处更疲惫。行路中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我被一丛野果吸引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桔色的颗粒一串串挂在树上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像用眼睛瞪人。我摘下一串看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正想能不能尝尝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脚下差点被绊倒。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一块墓碑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埋在灌木和荒草间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后边是矮坟。碑文写道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刘素莲之墓。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荒地之间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遇到坟茔。我想不应抽身而走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坐一会儿也好。这就像边地旅行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见对面来人打招呼一样。坐下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不经意间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看到水泥制的石碑后面还有一行字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妈妈我想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字下面被土埋住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扒开土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字。这个字被埋在雨水冲下的土里。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我伸手摸了摸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字是用小学生涂改液写的。字大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歪歪扭扭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如奔跑、踉跄、摔倒。写字的人也像小学生。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我转过头看碑正面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死者生卒年代为</a:t>
            </a:r>
            <a:r>
              <a:rPr lang="en-US" altLang="zh-CN" sz="2200" dirty="0">
                <a:solidFill>
                  <a:srgbClr val="000000"/>
                </a:solidFill>
                <a:latin typeface="Times New Roman" panose="02020603050405020304" pitchFamily="18" charset="0"/>
                <a:cs typeface="Times New Roman" panose="02020603050405020304" pitchFamily="18" charset="0"/>
              </a:rPr>
              <a:t>1966—1995</a:t>
            </a:r>
            <a:r>
              <a:rPr lang="zh-CN" altLang="zh-CN" sz="2200" dirty="0">
                <a:solidFill>
                  <a:srgbClr val="000000"/>
                </a:solidFill>
                <a:latin typeface="Times New Roman" panose="02020603050405020304" pitchFamily="18" charset="0"/>
                <a:cs typeface="Times New Roman" panose="02020603050405020304" pitchFamily="18" charset="0"/>
              </a:rPr>
              <a:t>。碑后写字的人该是她的孩子。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这么一想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心里不平静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仿佛孩子的哀伤要由我来担当。她是怎么死的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她死的时候孩子多大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她如果死于分娩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孩子也没什么大的悲伤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但不像这个人的情况。孩子分明和母亲度过了许多日夜。母亲故去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他在夜晚睡不着的时候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特别在黄昏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人在一天中情绪最脆弱的时候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常常想到母亲</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1249248"/>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妈妈不在身边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我特别害怕呼啸的风声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和树梢夹缠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一阵阵起伏不定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害怕不停歇的夜雨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害怕敲门声、狗吠和照明弹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那时老有人放照明弹。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现在这个孩子比我害怕和忧伤的事情会更多。我和母亲仍然生活在一起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他的母亲远行了。在节日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在有成绩和挨欺负的时候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或者不一定什么时候的时候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他都要想起母亲。我仿佛看到一双儿童的眼睛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泪水沿着眼眶蓄积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顺眼角流下。他独自一人来到这里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妈妈我想你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字被土埋住了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让人心惊。的确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被黄土永远埋在这里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这是他家人早已知道却谁都无奈的事情。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5970089"/>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这几个字力量多么大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把一个人身上的劲儿都卸掉了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仿佛如此。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颜真卿《祭侄稿》字含血泪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说书法家心境和艺境相合之时的惊心动魄。还说司马迁、方苞的文字含恨如石。墓碑后面的这句话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其孤兀也足以把人打倒。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如今词语泛滥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换句话是到了一个不尊重语文的时代。人们在使用汉字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不需要交费、不需要限制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的资源时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尽量挥霍、歪曲、作假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这在网上和官样文章中随处可见。中国没有《法兰西语言文字法》那样具有刑事约束力的法律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可以不尊重语言的尊贵、纯洁、源流和规范。套用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物欲横流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乱话横流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不真诚、不优美的文字像污水一样在下水道畅行。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1653827"/>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然而尊重文字的人还在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视它为心声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写字的时候会流泪。刘素莲的孩子正是流着泪一笔一笔写下这五个字。有人这么写字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是汉字的福气。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一位身居海外的中国诗人说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我一看到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这些汉字就想流泪。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为词语流泪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说明他的血液曾经融化过汉字当中芳香高贵的成分。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大树在风中呼号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我走进邻近的村子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牧草一堆一堆金黄。农妇直起腰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看我进入哪一家投宿。我想的是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文字和周围的山川草木一样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因为真实而有力量。它们结结实实地钻进人的心里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做个窝呆下去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像墓碑后面那几个字。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2851409"/>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墓碑后面的文字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妈妈我想你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让作者体会到一些足以打动人心的真实信息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这些文字出自一个失去了母亲的孩子之手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体现了孩子对母亲真挚的依恋和思念。作者联想到自己小时候妈妈不在身边时的情景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作者被一个孩子痛失母亲的诚挚哀伤和对母亲真挚的依恋、思念感动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真切感受到了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妈妈我想你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这简单质朴的文字中所具有的真实动人的力量。由此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作者联想到当今人们不尊重汉字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乱话横流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不真诚、不优美的文字泛滥成灾的现实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并对此进行了否定和批判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希望人们尊重汉字的尊贵、纯洁、源流和规范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使汉字承载真实的思想感情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使汉字具有打动人心的力量。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4055997"/>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方苞少年时家贫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一天只吃一餐饭。穷苦的生活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成了他刻苦读书的动力。他</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就能把《易》《诗》《书》《礼》《左传》全部背下来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而且写得一手好文章。古文大家万季野读了他写的文章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非常惊奇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认为方苞这样小的年纪能写出这么好的文章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真是不可思议。古文家姜西溟看了他的文章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赞不绝口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对众人说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方苞真是后起之秀啊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天才出自勤奋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逆境造就天才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穷且益坚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141434913"/>
              </p:ext>
            </p:extLst>
          </p:nvPr>
        </p:nvGraphicFramePr>
        <p:xfrm>
          <a:off x="508000" y="1268760"/>
          <a:ext cx="8128000" cy="2151332"/>
        </p:xfrm>
        <a:graphic>
          <a:graphicData uri="http://schemas.openxmlformats.org/presentationml/2006/ole">
            <p:oleObj spid="_x0000_s1032" name="文档" r:id="rId6" imgW="3838050" imgH="1015221" progId="Word.Document.12">
              <p:embed/>
            </p:oleObj>
          </a:graphicData>
        </a:graphic>
      </p:graphicFrame>
      <p:sp>
        <p:nvSpPr>
          <p:cNvPr id="3" name="矩形 2"/>
          <p:cNvSpPr>
            <a:spLocks noChangeAspect="1"/>
          </p:cNvSpPr>
          <p:nvPr/>
        </p:nvSpPr>
        <p:spPr>
          <a:xfrm>
            <a:off x="508000" y="342009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方苞</a:t>
            </a:r>
            <a:r>
              <a:rPr lang="en-US" altLang="zh-CN" sz="2200" dirty="0">
                <a:solidFill>
                  <a:srgbClr val="000000"/>
                </a:solidFill>
                <a:latin typeface="Times New Roman" panose="02020603050405020304" pitchFamily="18" charset="0"/>
                <a:cs typeface="Times New Roman" panose="02020603050405020304" pitchFamily="18" charset="0"/>
              </a:rPr>
              <a:t>(1668—1749),</a:t>
            </a:r>
            <a:r>
              <a:rPr lang="zh-CN" altLang="zh-CN" sz="2200" dirty="0">
                <a:solidFill>
                  <a:srgbClr val="000000"/>
                </a:solidFill>
                <a:latin typeface="Times New Roman" panose="02020603050405020304" pitchFamily="18" charset="0"/>
                <a:cs typeface="Times New Roman" panose="02020603050405020304" pitchFamily="18" charset="0"/>
              </a:rPr>
              <a:t>字凤九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号灵皋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晚年又号望溪。汉族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桐城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今安徽桐城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人。清代散文家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桐城派古文的创始人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与姚鼐、刘大櫆合称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桐城三祖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清康熙年间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方苞曾因戴名世《南山集》案被牵连下狱。在狱中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作者目睹了刑部监狱的阴森恶劣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百姓的横遭逮捕、冤死狱中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以及狱吏的敲诈勒索、受贿枉法、草菅人命等。他根据自己在刑部狱中的所见所闻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写作了《狱中杂记》这篇文章。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19675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张岱</a:t>
            </a:r>
            <a:r>
              <a:rPr lang="en-US" altLang="zh-CN" sz="2200" dirty="0">
                <a:solidFill>
                  <a:srgbClr val="000000"/>
                </a:solidFill>
                <a:latin typeface="Times New Roman" panose="02020603050405020304" pitchFamily="18" charset="0"/>
                <a:cs typeface="Times New Roman" panose="02020603050405020304" pitchFamily="18" charset="0"/>
              </a:rPr>
              <a:t>(1597—1689),</a:t>
            </a:r>
            <a:r>
              <a:rPr lang="zh-CN" altLang="zh-CN" sz="2200" dirty="0">
                <a:solidFill>
                  <a:srgbClr val="000000"/>
                </a:solidFill>
                <a:latin typeface="Times New Roman" panose="02020603050405020304" pitchFamily="18" charset="0"/>
                <a:cs typeface="Times New Roman" panose="02020603050405020304" pitchFamily="18" charset="0"/>
              </a:rPr>
              <a:t>字宗子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号陶庵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明末清初散文家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其小品文成就尤为突出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《陶庵梦忆序》是张岱为其传世之作《陶庵梦忆》所作的序。作者出身于官宦世家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前半生过着锦衣玉食的生活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随着明清政权的更替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披发入山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隐居不仕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生活窘迫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不能举火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的地步。作为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故国不堪回首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的明朝遗民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今昔对比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现实与梦幻交织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作者满腔的亡国之恨、满腹的思乡之情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便化作了《陶庵梦忆序》这篇写梦写幻的追忆之作。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786471665"/>
              </p:ext>
            </p:extLst>
          </p:nvPr>
        </p:nvGraphicFramePr>
        <p:xfrm>
          <a:off x="508000" y="2073962"/>
          <a:ext cx="8128000" cy="1936199"/>
        </p:xfrm>
        <a:graphic>
          <a:graphicData uri="http://schemas.openxmlformats.org/presentationml/2006/ole">
            <p:oleObj spid="_x0000_s2056" name="文档" r:id="rId6" imgW="3838050" imgH="914400" progId="Word.Document.12">
              <p:embed/>
            </p:oleObj>
          </a:graphicData>
        </a:graphic>
      </p:graphicFrame>
    </p:spTree>
    <p:extLst>
      <p:ext uri="{BB962C8B-B14F-4D97-AF65-F5344CB8AC3E}">
        <p14:creationId xmlns:p14="http://schemas.microsoft.com/office/powerpoint/2010/main" xmlns="" val="1345581099"/>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657472652"/>
              </p:ext>
            </p:extLst>
          </p:nvPr>
        </p:nvGraphicFramePr>
        <p:xfrm>
          <a:off x="508000" y="1628800"/>
          <a:ext cx="8128000" cy="3361827"/>
        </p:xfrm>
        <a:graphic>
          <a:graphicData uri="http://schemas.openxmlformats.org/presentationml/2006/ole">
            <p:oleObj spid="_x0000_s3079" name="文档" r:id="rId6" imgW="3896414" imgH="1610567" progId="Word.Document.12">
              <p:embed/>
            </p:oleObj>
          </a:graphicData>
        </a:graphic>
      </p:graphicFrame>
      <p:pic>
        <p:nvPicPr>
          <p:cNvPr id="8" name="图片 7"/>
          <p:cNvPicPr>
            <a:picLocks noChangeAspect="1"/>
          </p:cNvPicPr>
          <p:nvPr/>
        </p:nvPicPr>
        <p:blipFill>
          <a:blip r:embed="rId7" cstate="print"/>
          <a:stretch>
            <a:fillRect/>
          </a:stretch>
        </p:blipFill>
        <p:spPr>
          <a:xfrm>
            <a:off x="939639" y="5193709"/>
            <a:ext cx="2609708" cy="504056"/>
          </a:xfrm>
          <a:prstGeom prst="rect">
            <a:avLst/>
          </a:prstGeom>
        </p:spPr>
      </p:pic>
      <p:sp>
        <p:nvSpPr>
          <p:cNvPr id="9" name="矩形 8"/>
          <p:cNvSpPr>
            <a:spLocks noChangeAspect="1"/>
          </p:cNvSpPr>
          <p:nvPr/>
        </p:nvSpPr>
        <p:spPr>
          <a:xfrm>
            <a:off x="611560" y="4588669"/>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识</a:t>
            </a:r>
            <a:r>
              <a:rPr lang="zh-CN" altLang="zh-CN" sz="2200" smtClean="0">
                <a:solidFill>
                  <a:srgbClr val="000000"/>
                </a:solidFill>
                <a:latin typeface="Times New Roman" panose="02020603050405020304" pitchFamily="18" charset="0"/>
                <a:cs typeface="Times New Roman" panose="02020603050405020304" pitchFamily="18" charset="0"/>
              </a:rPr>
              <a:t>通假</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3459606" y="5170191"/>
            <a:ext cx="3475631" cy="498598"/>
          </a:xfrm>
          <a:prstGeom prst="rect">
            <a:avLst/>
          </a:prstGeom>
        </p:spPr>
        <p:txBody>
          <a:bodyPr wrap="none">
            <a:spAutoFit/>
          </a:bodyPr>
          <a:lstStyle/>
          <a:p>
            <a:pPr>
              <a:lnSpc>
                <a:spcPct val="120000"/>
              </a:lnSpc>
            </a:pP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骇骇</a:t>
            </a:r>
            <a:r>
              <a:rPr lang="en-US" altLang="zh-CN" sz="2200" u="sng">
                <a:solidFill>
                  <a:srgbClr val="FF0000"/>
                </a:solidFill>
                <a:uFill>
                  <a:solidFill>
                    <a:srgbClr val="000000"/>
                  </a:solidFill>
                </a:uFill>
                <a:latin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令人惊异的</a:t>
            </a: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样子</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en-US" sz="2200"/>
          </a:p>
        </p:txBody>
      </p:sp>
      <p:sp>
        <p:nvSpPr>
          <p:cNvPr id="11" name="矩形 10"/>
          <p:cNvSpPr/>
          <p:nvPr/>
        </p:nvSpPr>
        <p:spPr>
          <a:xfrm>
            <a:off x="3902412" y="5274857"/>
            <a:ext cx="81360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66507" y="5274857"/>
            <a:ext cx="2168729"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167949"/>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解多</a:t>
            </a:r>
            <a:r>
              <a:rPr lang="zh-CN" altLang="zh-CN" sz="2200" smtClean="0">
                <a:solidFill>
                  <a:srgbClr val="000000"/>
                </a:solidFill>
                <a:latin typeface="Times New Roman" panose="02020603050405020304" pitchFamily="18" charset="0"/>
                <a:cs typeface="Times New Roman" panose="02020603050405020304" pitchFamily="18" charset="0"/>
              </a:rPr>
              <a:t>义</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522984964"/>
              </p:ext>
            </p:extLst>
          </p:nvPr>
        </p:nvGraphicFramePr>
        <p:xfrm>
          <a:off x="504825" y="1628800"/>
          <a:ext cx="8134350" cy="5270500"/>
        </p:xfrm>
        <a:graphic>
          <a:graphicData uri="http://schemas.openxmlformats.org/presentationml/2006/ole">
            <p:oleObj spid="_x0000_s4103" name="文档" r:id="rId6" imgW="3951990" imgH="2565280" progId="Word.Document.12">
              <p:embed/>
            </p:oleObj>
          </a:graphicData>
        </a:graphic>
      </p:graphicFrame>
    </p:spTree>
    <p:extLst>
      <p:ext uri="{BB962C8B-B14F-4D97-AF65-F5344CB8AC3E}">
        <p14:creationId xmlns:p14="http://schemas.microsoft.com/office/powerpoint/2010/main" xmlns="" val="193747767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321482431"/>
              </p:ext>
            </p:extLst>
          </p:nvPr>
        </p:nvGraphicFramePr>
        <p:xfrm>
          <a:off x="508000" y="1268760"/>
          <a:ext cx="8128000" cy="5359015"/>
        </p:xfrm>
        <a:graphic>
          <a:graphicData uri="http://schemas.openxmlformats.org/presentationml/2006/ole">
            <p:oleObj spid="_x0000_s5127" name="文档" r:id="rId6" imgW="3964836" imgH="2614787" progId="Word.Document.12">
              <p:embed/>
            </p:oleObj>
          </a:graphicData>
        </a:graphic>
      </p:graphicFrame>
      <p:sp>
        <p:nvSpPr>
          <p:cNvPr id="8" name="矩形 7"/>
          <p:cNvSpPr/>
          <p:nvPr/>
        </p:nvSpPr>
        <p:spPr>
          <a:xfrm>
            <a:off x="1490014" y="2089824"/>
            <a:ext cx="293797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90014" y="2881912"/>
            <a:ext cx="293797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90014" y="3680785"/>
            <a:ext cx="293797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90014" y="4479658"/>
            <a:ext cx="293797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5537201"/>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此疫作也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大盗未杀人及他犯同谋多人者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400436" y="3406121"/>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32040" y="3821314"/>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9185474"/>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363198"/>
            <a:ext cx="186589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a:t>
            </a:r>
            <a:r>
              <a:rPr lang="zh-CN" altLang="zh-CN" sz="2200" dirty="0" smtClean="0">
                <a:solidFill>
                  <a:srgbClr val="000000"/>
                </a:solidFill>
                <a:latin typeface="Times New Roman" panose="02020603050405020304" pitchFamily="18" charset="0"/>
                <a:cs typeface="Times New Roman" panose="02020603050405020304" pitchFamily="18" charset="0"/>
              </a:rPr>
              <a:t>图解</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1756615"/>
              </p:ext>
            </p:extLst>
          </p:nvPr>
        </p:nvGraphicFramePr>
        <p:xfrm>
          <a:off x="508000" y="1916832"/>
          <a:ext cx="8128000" cy="4248880"/>
        </p:xfrm>
        <a:graphic>
          <a:graphicData uri="http://schemas.openxmlformats.org/presentationml/2006/ole">
            <p:oleObj spid="_x0000_s6148" name="文档" r:id="rId6" imgW="3838050" imgH="2006989"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340</TotalTime>
  <Words>2999</Words>
  <Application>Microsoft Office PowerPoint</Application>
  <PresentationFormat>全屏显示(4:3)</PresentationFormat>
  <Paragraphs>137</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文档</vt:lpstr>
      <vt:lpstr>推荐作品</vt:lpstr>
      <vt:lpstr>狱中杂记　陶庵梦忆序</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2017-11-07T08:10:10Z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