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05" r:id="rId5"/>
    <p:sldId id="324" r:id="rId6"/>
    <p:sldId id="470" r:id="rId7"/>
    <p:sldId id="490" r:id="rId8"/>
    <p:sldId id="491" r:id="rId9"/>
    <p:sldId id="492" r:id="rId10"/>
    <p:sldId id="493" r:id="rId11"/>
    <p:sldId id="495" r:id="rId12"/>
    <p:sldId id="496" r:id="rId13"/>
    <p:sldId id="499" r:id="rId14"/>
    <p:sldId id="500" r:id="rId15"/>
    <p:sldId id="472" r:id="rId16"/>
    <p:sldId id="501" r:id="rId17"/>
    <p:sldId id="502" r:id="rId18"/>
    <p:sldId id="503" r:id="rId19"/>
    <p:sldId id="410" r:id="rId20"/>
    <p:sldId id="513" r:id="rId21"/>
    <p:sldId id="509" r:id="rId22"/>
    <p:sldId id="511" r:id="rId23"/>
    <p:sldId id="510" r:id="rId24"/>
    <p:sldId id="514" r:id="rId25"/>
    <p:sldId id="424" r:id="rId26"/>
    <p:sldId id="468" r:id="rId27"/>
    <p:sldId id="425" r:id="rId2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044"/>
    <p:restoredTop sz="83025"/>
  </p:normalViewPr>
  <p:slideViewPr>
    <p:cSldViewPr showGuides="1">
      <p:cViewPr varScale="1">
        <p:scale>
          <a:sx n="54" d="100"/>
          <a:sy n="54" d="100"/>
        </p:scale>
        <p:origin x="-1776" y="-90"/>
      </p:cViewPr>
      <p:guideLst>
        <p:guide orient="horz" pos="2193"/>
        <p:guide pos="2830"/>
      </p:guideLst>
    </p:cSldViewPr>
  </p:slideViewPr>
  <p:notesTextViewPr>
    <p:cViewPr>
      <p:scale>
        <a:sx n="1" d="1"/>
        <a:sy n="1" d="1"/>
      </p:scale>
      <p:origin x="0" y="0"/>
    </p:cViewPr>
  </p:notesTextViewPr>
  <p:sorterViewPr showFormatting="0">
    <p:cViewPr>
      <p:scale>
        <a:sx n="80" d="100"/>
        <a:sy n="80" d="100"/>
      </p:scale>
      <p:origin x="0" y="11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C:\Documents and Settings\Administrator\桌面\34.jpg"/>
          <p:cNvPicPr>
            <a:picLocks noChangeAspect="1"/>
          </p:cNvPicPr>
          <p:nvPr userDrawn="1"/>
        </p:nvPicPr>
        <p:blipFill>
          <a:blip r:embed="rId12"/>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endParaRPr lang="zh-CN" altLang="en-US" dirty="0"/>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TextBox 5"/>
          <p:cNvSpPr txBox="1">
            <a:spLocks noChangeArrowheads="1"/>
          </p:cNvSpPr>
          <p:nvPr/>
        </p:nvSpPr>
        <p:spPr bwMode="auto">
          <a:xfrm>
            <a:off x="1651635" y="3783330"/>
            <a:ext cx="6018530" cy="398780"/>
          </a:xfrm>
          <a:prstGeom prst="rect">
            <a:avLst/>
          </a:prstGeom>
          <a:noFill/>
          <a:ln>
            <a:noFill/>
          </a:ln>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kumimoji="1" sz="2800">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Font typeface="Arial" panose="020B0604020202020204" pitchFamily="34" charset="0"/>
              <a:buChar char="•"/>
              <a:defRPr kumimoji="1" sz="2400">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课件制作： 李保春           手机：</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15343940186</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p:txBody>
      </p:sp>
      <p:sp>
        <p:nvSpPr>
          <p:cNvPr id="2051" name="TextBox 4"/>
          <p:cNvSpPr txBox="1"/>
          <p:nvPr/>
        </p:nvSpPr>
        <p:spPr>
          <a:xfrm>
            <a:off x="445770" y="2010093"/>
            <a:ext cx="8569325" cy="1383665"/>
          </a:xfrm>
          <a:prstGeom prst="rect">
            <a:avLst/>
          </a:prstGeom>
          <a:noFill/>
          <a:ln w="9525">
            <a:noFill/>
          </a:ln>
        </p:spPr>
        <p:txBody>
          <a:bodyPr>
            <a:spAutoFit/>
          </a:bodyPr>
          <a:p>
            <a:r>
              <a:rPr lang="en-US" altLang="zh-CN" sz="48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  </a:t>
            </a:r>
            <a:r>
              <a:rPr lang="zh-CN" altLang="en-US" sz="3600" dirty="0">
                <a:solidFill>
                  <a:srgbClr val="602E04"/>
                </a:solidFill>
                <a:latin typeface="微软雅黑" panose="020B0503020204020204" pitchFamily="34" charset="-122"/>
                <a:ea typeface="微软雅黑" panose="020B0503020204020204" pitchFamily="34" charset="-122"/>
              </a:rPr>
              <a:t>  学会欣赏</a:t>
            </a:r>
            <a:endParaRPr lang="zh-CN" altLang="en-US" sz="3600" dirty="0">
              <a:solidFill>
                <a:srgbClr val="602E04"/>
              </a:solidFill>
              <a:latin typeface="微软雅黑" panose="020B0503020204020204" pitchFamily="34" charset="-122"/>
              <a:ea typeface="微软雅黑" panose="020B0503020204020204" pitchFamily="34" charset="-122"/>
            </a:endParaRPr>
          </a:p>
          <a:p>
            <a:r>
              <a:rPr lang="zh-CN" altLang="en-US" sz="3600" dirty="0">
                <a:solidFill>
                  <a:srgbClr val="602E04"/>
                </a:solidFill>
                <a:latin typeface="微软雅黑" panose="020B0503020204020204" pitchFamily="34" charset="-122"/>
                <a:ea typeface="微软雅黑" panose="020B0503020204020204" pitchFamily="34" charset="-122"/>
              </a:rPr>
              <a:t>                        </a:t>
            </a:r>
            <a:r>
              <a:rPr lang="en-US" altLang="zh-CN" sz="3600" dirty="0">
                <a:solidFill>
                  <a:srgbClr val="602E04"/>
                </a:solidFill>
                <a:latin typeface="微软雅黑" panose="020B0503020204020204" pitchFamily="34" charset="-122"/>
                <a:ea typeface="微软雅黑" panose="020B0503020204020204" pitchFamily="34" charset="-122"/>
              </a:rPr>
              <a:t>——</a:t>
            </a:r>
            <a:r>
              <a:rPr lang="zh-CN" altLang="en-US" sz="3600" dirty="0">
                <a:solidFill>
                  <a:srgbClr val="602E04"/>
                </a:solidFill>
                <a:latin typeface="微软雅黑" panose="020B0503020204020204" pitchFamily="34" charset="-122"/>
                <a:ea typeface="微软雅黑" panose="020B0503020204020204" pitchFamily="34" charset="-122"/>
              </a:rPr>
              <a:t>高分</a:t>
            </a:r>
            <a:r>
              <a:rPr lang="zh-CN" altLang="en-US" sz="3600" dirty="0">
                <a:solidFill>
                  <a:srgbClr val="602E04"/>
                </a:solidFill>
                <a:latin typeface="微软雅黑" panose="020B0503020204020204" pitchFamily="34" charset="-122"/>
                <a:ea typeface="微软雅黑" panose="020B0503020204020204" pitchFamily="34" charset="-122"/>
              </a:rPr>
              <a:t>考场写作之入门</a:t>
            </a:r>
            <a:endParaRPr lang="zh-CN" altLang="en-US" sz="3600" dirty="0">
              <a:solidFill>
                <a:srgbClr val="602E0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57225" y="648970"/>
            <a:ext cx="7828915" cy="4523105"/>
          </a:xfrm>
          <a:prstGeom prst="rect">
            <a:avLst/>
          </a:prstGeom>
          <a:noFill/>
        </p:spPr>
        <p:txBody>
          <a:bodyPr wrap="square" rtlCol="0" anchor="t">
            <a:spAutoFit/>
          </a:bodyPr>
          <a:p>
            <a:r>
              <a:rPr lang="en-US" altLang="zh-CN" b="1"/>
              <a:t>                                              </a:t>
            </a:r>
            <a:r>
              <a:rPr lang="zh-CN" altLang="en-US" b="1"/>
              <a:t>When you are old 当你老了</a:t>
            </a:r>
            <a:endParaRPr lang="zh-CN" altLang="en-US" b="1"/>
          </a:p>
          <a:p>
            <a:r>
              <a:rPr lang="zh-CN" altLang="en-US" b="1"/>
              <a:t>                             William Butler Yeats ——威廉·巴特勒·叶芝</a:t>
            </a:r>
            <a:endParaRPr lang="zh-CN" altLang="en-US" b="1"/>
          </a:p>
          <a:p>
            <a:endParaRPr lang="zh-CN" altLang="en-US" b="1"/>
          </a:p>
          <a:p>
            <a:endParaRPr lang="zh-CN" altLang="en-US"/>
          </a:p>
          <a:p>
            <a:r>
              <a:rPr lang="zh-CN" altLang="en-US"/>
              <a:t>When you are old and grey and full of sleep,      </a:t>
            </a:r>
            <a:r>
              <a:rPr lang="zh-CN" altLang="en-US">
                <a:solidFill>
                  <a:srgbClr val="C00000"/>
                </a:solidFill>
              </a:rPr>
              <a:t>当你老了，头发花白，睡意沉沉，</a:t>
            </a:r>
            <a:endParaRPr lang="zh-CN" altLang="en-US"/>
          </a:p>
          <a:p>
            <a:r>
              <a:rPr lang="zh-CN" altLang="en-US"/>
              <a:t>And nodding by the fire，take down this book, </a:t>
            </a:r>
            <a:r>
              <a:rPr lang="zh-CN" altLang="en-US">
                <a:solidFill>
                  <a:srgbClr val="C00000"/>
                </a:solidFill>
              </a:rPr>
              <a:t>倦坐在炉边，取下这本书来，</a:t>
            </a:r>
            <a:endParaRPr lang="zh-CN" altLang="en-US"/>
          </a:p>
          <a:p>
            <a:r>
              <a:rPr lang="zh-CN" altLang="en-US"/>
              <a:t>And slowly read,and dream of the soft look        </a:t>
            </a:r>
            <a:r>
              <a:rPr lang="zh-CN" altLang="en-US">
                <a:solidFill>
                  <a:srgbClr val="C00000"/>
                </a:solidFill>
              </a:rPr>
              <a:t>慢慢读着，追梦当年的眼神</a:t>
            </a:r>
            <a:endParaRPr lang="zh-CN" altLang="en-US">
              <a:solidFill>
                <a:srgbClr val="C00000"/>
              </a:solidFill>
            </a:endParaRPr>
          </a:p>
          <a:p>
            <a:r>
              <a:rPr lang="zh-CN" altLang="en-US"/>
              <a:t>Your eyes had once,and of their shadows deep;</a:t>
            </a:r>
            <a:r>
              <a:rPr lang="zh-CN" altLang="en-US">
                <a:solidFill>
                  <a:srgbClr val="C00000"/>
                </a:solidFill>
              </a:rPr>
              <a:t> 你那柔美的神采与深幽的晕影。</a:t>
            </a:r>
            <a:endParaRPr lang="zh-CN" altLang="en-US">
              <a:solidFill>
                <a:srgbClr val="C00000"/>
              </a:solidFill>
            </a:endParaRPr>
          </a:p>
          <a:p>
            <a:r>
              <a:rPr lang="zh-CN" altLang="en-US"/>
              <a:t>How many loved your moments of glad grace,    </a:t>
            </a:r>
            <a:r>
              <a:rPr lang="zh-CN" altLang="en-US" b="1">
                <a:solidFill>
                  <a:schemeClr val="tx1"/>
                </a:solidFill>
              </a:rPr>
              <a:t>多少人爱过你昙花一现的身影，</a:t>
            </a:r>
            <a:endParaRPr lang="zh-CN" altLang="en-US" b="1"/>
          </a:p>
          <a:p>
            <a:r>
              <a:rPr lang="zh-CN" altLang="en-US"/>
              <a:t>And loved your beauty with love false or true,    </a:t>
            </a:r>
            <a:r>
              <a:rPr lang="zh-CN" altLang="en-US" b="1">
                <a:solidFill>
                  <a:schemeClr val="tx1"/>
                </a:solidFill>
              </a:rPr>
              <a:t>爱过你的美貌，以虚伪或真情，</a:t>
            </a:r>
            <a:endParaRPr lang="zh-CN" altLang="en-US" b="1"/>
          </a:p>
          <a:p>
            <a:r>
              <a:rPr lang="zh-CN" altLang="en-US"/>
              <a:t>But one man loved the pilgrim Soul in you          </a:t>
            </a:r>
            <a:r>
              <a:rPr lang="zh-CN" altLang="en-US" b="1"/>
              <a:t>  </a:t>
            </a:r>
            <a:r>
              <a:rPr lang="zh-CN" altLang="en-US" b="1">
                <a:solidFill>
                  <a:schemeClr val="tx1"/>
                </a:solidFill>
              </a:rPr>
              <a:t>惟独一人曾爱你那朝圣者的心，</a:t>
            </a:r>
            <a:endParaRPr lang="zh-CN" altLang="en-US"/>
          </a:p>
          <a:p>
            <a:r>
              <a:rPr lang="zh-CN" altLang="en-US"/>
              <a:t>And loved the sorrows of your changing face;      </a:t>
            </a:r>
            <a:r>
              <a:rPr lang="zh-CN" altLang="en-US" b="1">
                <a:solidFill>
                  <a:schemeClr val="tx1"/>
                </a:solidFill>
              </a:rPr>
              <a:t>爱你哀戚的脸上岁月的留痕。</a:t>
            </a:r>
            <a:endParaRPr lang="zh-CN" altLang="en-US" b="1"/>
          </a:p>
          <a:p>
            <a:r>
              <a:rPr lang="zh-CN" altLang="en-US"/>
              <a:t>And bending down beside the glowing bars,</a:t>
            </a:r>
            <a:r>
              <a:rPr lang="zh-CN" altLang="en-US">
                <a:solidFill>
                  <a:srgbClr val="C00000"/>
                </a:solidFill>
              </a:rPr>
              <a:t>        在炉罩边低眉弯腰，</a:t>
            </a:r>
            <a:endParaRPr lang="zh-CN" altLang="en-US">
              <a:solidFill>
                <a:srgbClr val="C00000"/>
              </a:solidFill>
            </a:endParaRPr>
          </a:p>
          <a:p>
            <a:r>
              <a:rPr lang="zh-CN" altLang="en-US"/>
              <a:t>Murmur,a little sadly,how Love fled</a:t>
            </a:r>
            <a:r>
              <a:rPr lang="zh-CN" altLang="en-US">
                <a:solidFill>
                  <a:srgbClr val="C00000"/>
                </a:solidFill>
              </a:rPr>
              <a:t>                       忧戚沉思，喃喃而语，</a:t>
            </a:r>
            <a:endParaRPr lang="zh-CN" altLang="en-US">
              <a:solidFill>
                <a:srgbClr val="C00000"/>
              </a:solidFill>
            </a:endParaRPr>
          </a:p>
          <a:p>
            <a:r>
              <a:rPr lang="zh-CN" altLang="en-US"/>
              <a:t>And paced upon the mountains overhead      </a:t>
            </a:r>
            <a:r>
              <a:rPr lang="zh-CN" altLang="en-US">
                <a:solidFill>
                  <a:srgbClr val="C00000"/>
                </a:solidFill>
              </a:rPr>
              <a:t>爱情是怎样逝去，又怎样步上群山，</a:t>
            </a:r>
            <a:endParaRPr lang="zh-CN" altLang="en-US"/>
          </a:p>
          <a:p>
            <a:r>
              <a:rPr lang="zh-CN" altLang="en-US"/>
              <a:t>And hid his face amid a crowd of stars.                </a:t>
            </a:r>
            <a:r>
              <a:rPr lang="zh-CN" altLang="en-US">
                <a:solidFill>
                  <a:srgbClr val="C00000"/>
                </a:solidFill>
              </a:rPr>
              <a:t>怎样在繁星之间藏住了脸。</a:t>
            </a:r>
            <a:endParaRPr lang="zh-CN" altLang="en-US">
              <a:solidFill>
                <a:srgbClr val="C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6540" y="714375"/>
            <a:ext cx="8515350" cy="4861560"/>
          </a:xfrm>
          <a:prstGeom prst="rect">
            <a:avLst/>
          </a:prstGeom>
          <a:noFill/>
        </p:spPr>
        <p:txBody>
          <a:bodyPr wrap="square" rtlCol="0" anchor="t">
            <a:spAutoFit/>
          </a:bodyPr>
          <a:p>
            <a:r>
              <a:rPr lang="zh-CN" altLang="en-US" b="1">
                <a:solidFill>
                  <a:srgbClr val="C00000"/>
                </a:solidFill>
              </a:rPr>
              <a:t>创作背景</a:t>
            </a:r>
            <a:endParaRPr lang="zh-CN" altLang="en-US" b="1">
              <a:solidFill>
                <a:srgbClr val="C00000"/>
              </a:solidFill>
            </a:endParaRPr>
          </a:p>
          <a:p>
            <a:endParaRPr lang="zh-CN" altLang="en-US"/>
          </a:p>
          <a:p>
            <a:r>
              <a:rPr lang="zh-CN" altLang="en-US"/>
              <a:t>      </a:t>
            </a:r>
            <a:r>
              <a:rPr lang="zh-CN" altLang="en-US" sz="1600"/>
              <a:t>  1889年1月30日，二十三岁的叶芝第一次遇见了美丽的女演员茅德·冈，她时年二十二岁，不久前在她的父亲去世后继承了一大笔遗产。茅德·冈不仅美貌非凡，苗条动人，而且，她在感受到爱尔兰人民受到英裔欺压的悲惨状况之后，开始同情爱尔兰人民，毅然放弃了都柏林上流社会的社交生活而投身到争取爱尔兰民族独立的运动中来，并且成为领导人之一。这在叶芝的心目中对于茅德·冈平添了一轮特殊的光晕。</a:t>
            </a:r>
            <a:endParaRPr lang="zh-CN" altLang="en-US" sz="1600"/>
          </a:p>
          <a:p>
            <a:r>
              <a:rPr lang="zh-CN" altLang="en-US" sz="1600"/>
              <a:t>        叶芝对于茅德·冈一见钟情，而且一往情深，叶芝这样描写过他第一次见到茅德·冈的情形：“她伫立窗畔，身旁盛开着一大团苹果花；她光彩夺目，仿佛自身就是洒满了阳光的花瓣。”叶芝深深的爱恋着她，但又因为她在他的心目中形成的高贵形象而感到无望，年轻的叶芝觉得自己“不成熟和缺乏成就”，所以，尽管恋情煎熬着他，但他尚未都她进行表白，一则是因为羞怯，一则是因为觉得她不可能嫁给一个穷学生为妻。茅德·冈一直对叶芝若即若离，1891年7月，叶芝误解了她在给自己的一封信的信息，以为她对自己做了爱情的暗示，立即兴冲冲的跑去第一次向茅德·冈求婚。她拒绝了，说她不能和他结婚，但希望和叶芝保持友谊。此后茅德·冈始终拒绝了叶芝的追求。她在1903年嫁给了爱尔兰军官麦克布莱德少校，这场婚姻后来颇有波折，甚至出现了灾，可她十分的固执，即使在婚事完全失意时，依然拒绝了叶芝的追求。尽管如此，叶芝对于她的爱慕终身不渝，因此，难以排解的痛苦充满了叶芝一生的很长一段时间。</a:t>
            </a:r>
            <a:endParaRPr lang="zh-CN" altLang="en-US" sz="1600"/>
          </a:p>
          <a:p>
            <a:r>
              <a:rPr lang="zh-CN" altLang="en-US" sz="1600"/>
              <a:t>      </a:t>
            </a:r>
            <a:endParaRPr lang="zh-CN" altLang="en-US"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145" y="1769745"/>
            <a:ext cx="9102090" cy="2861310"/>
          </a:xfrm>
          <a:prstGeom prst="rect">
            <a:avLst/>
          </a:prstGeom>
          <a:noFill/>
        </p:spPr>
        <p:txBody>
          <a:bodyPr wrap="square" rtlCol="0" anchor="t">
            <a:spAutoFit/>
          </a:bodyPr>
          <a:p>
            <a:r>
              <a:rPr lang="zh-CN" altLang="en-US">
                <a:sym typeface="+mn-ea"/>
              </a:rPr>
              <a:t>        </a:t>
            </a:r>
            <a:endParaRPr lang="zh-CN" altLang="en-US">
              <a:sym typeface="+mn-ea"/>
            </a:endParaRPr>
          </a:p>
          <a:p>
            <a:r>
              <a:rPr lang="zh-CN" altLang="en-US">
                <a:sym typeface="+mn-ea"/>
              </a:rPr>
              <a:t>         叶芝一直等待着，即使他的意中人早已经是别人的妻子，直到52岁才结婚。那是在已经死去丈夫的茅德·冈再次拒绝了叶芝的求婚后，在叶芝向茅德·冈的女儿伊莎贝拉求婚被拒绝之后，叶芝终于停止了这种无望的念头。但事实上，叶芝还是无法忘记茅德·冈。在他生命的最后几个月，他还给茅德·冈写信，约她出来喝茶，但还是被拒绝。而且，茅德·冈还坚决拒绝参加他的葬礼。</a:t>
            </a:r>
            <a:endParaRPr lang="zh-CN" altLang="en-US">
              <a:sym typeface="+mn-ea"/>
            </a:endParaRPr>
          </a:p>
          <a:p>
            <a:endParaRPr lang="zh-CN" altLang="en-US"/>
          </a:p>
          <a:p>
            <a:r>
              <a:rPr lang="zh-CN" altLang="en-US">
                <a:sym typeface="+mn-ea"/>
              </a:rPr>
              <a:t>         叶芝对于茅德·冈爱情无望的痛苦和不幸，促使叶芝写下很多针对于茅德·冈的诗歌来，在数十年的时光里，从各种各样的角度，茅德·冈不断激发叶芝的创作灵感；有时是激情的爱恋，有时是绝望的怨恨，更多的时候是爱和恨之间复杂的张力。</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375285" y="1650365"/>
            <a:ext cx="7786370" cy="55308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64770" y="852805"/>
            <a:ext cx="8406765" cy="2861310"/>
          </a:xfrm>
          <a:prstGeom prst="rect">
            <a:avLst/>
          </a:prstGeom>
          <a:noFill/>
        </p:spPr>
        <p:txBody>
          <a:bodyPr wrap="square" rtlCol="0" anchor="t">
            <a:spAutoFit/>
          </a:bodyPr>
          <a:p>
            <a:pPr algn="l"/>
            <a:r>
              <a:rPr lang="zh-CN" altLang="en-US" sz="3600" dirty="0">
                <a:solidFill>
                  <a:srgbClr val="FF0000"/>
                </a:solidFill>
                <a:latin typeface="微软雅黑" panose="020B0503020204020204" pitchFamily="34" charset="-122"/>
                <a:ea typeface="微软雅黑" panose="020B0503020204020204" pitchFamily="34" charset="-122"/>
                <a:sym typeface="+mn-ea"/>
              </a:rPr>
              <a:t>二、</a:t>
            </a:r>
            <a:r>
              <a:rPr lang="zh-CN" altLang="en-US" sz="3600" dirty="0">
                <a:solidFill>
                  <a:srgbClr val="FF0000"/>
                </a:solidFill>
                <a:latin typeface="微软雅黑" panose="020B0503020204020204" pitchFamily="34" charset="-122"/>
                <a:ea typeface="微软雅黑" panose="020B0503020204020204" pitchFamily="34" charset="-122"/>
                <a:sym typeface="+mn-ea"/>
              </a:rPr>
              <a:t>作品之美：语言的含蕴性</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algn="l"/>
            <a:endParaRPr kumimoji="0" lang="zh-CN" altLang="en-US" sz="3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ctr"/>
            <a:r>
              <a:rPr lang="zh-CN" altLang="en-US" sz="3600" dirty="0">
                <a:latin typeface="微软雅黑" panose="020B0503020204020204" pitchFamily="34" charset="-122"/>
                <a:ea typeface="微软雅黑" panose="020B0503020204020204" pitchFamily="34" charset="-122"/>
                <a:sym typeface="+mn-ea"/>
              </a:rPr>
              <a:t>言有尽而意无穷</a:t>
            </a:r>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49580" y="1453515"/>
            <a:ext cx="8195310" cy="4892675"/>
          </a:xfrm>
          <a:prstGeom prst="rect">
            <a:avLst/>
          </a:prstGeom>
          <a:noFill/>
          <a:ln w="9525">
            <a:noFill/>
          </a:ln>
        </p:spPr>
        <p:txBody>
          <a:bodyPr wrap="square">
            <a:spAutoFit/>
          </a:bodyPr>
          <a:p>
            <a:pPr indent="304800"/>
            <a:r>
              <a:rPr lang="en-US" altLang="zh-CN" sz="2400">
                <a:latin typeface="Times New Roman" panose="02020603050405020304" charset="0"/>
                <a:ea typeface="宋体" panose="02010600030101010101" pitchFamily="2" charset="-122"/>
              </a:rPr>
              <a:t>    </a:t>
            </a:r>
            <a:r>
              <a:rPr lang="zh-CN" sz="2400">
                <a:latin typeface="Times New Roman" panose="02020603050405020304" charset="0"/>
                <a:ea typeface="宋体" panose="02010600030101010101" pitchFamily="2" charset="-122"/>
              </a:rPr>
              <a:t>在写作中，如果倾向于想象思维，把对事物想象的一端或两端能够适当地体现在文章中，就会引起文章的审美性。如要描写一个小姑娘的美</a:t>
            </a:r>
            <a:endParaRPr lang="zh-CN" sz="2400">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她</a:t>
            </a:r>
            <a:r>
              <a:rPr lang="zh-CN" sz="2400" b="1">
                <a:solidFill>
                  <a:srgbClr val="C00000"/>
                </a:solidFill>
                <a:latin typeface="Times New Roman" panose="02020603050405020304" charset="0"/>
                <a:ea typeface="宋体" panose="02010600030101010101" pitchFamily="2" charset="-122"/>
              </a:rPr>
              <a:t>很美；</a:t>
            </a:r>
            <a:endParaRPr lang="zh-CN" sz="2400" b="1">
              <a:solidFill>
                <a:srgbClr val="C00000"/>
              </a:solidFill>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可以说：“她像一支绽放枝头的花朵”；</a:t>
            </a:r>
            <a:endParaRPr lang="zh-CN" sz="2400" b="1">
              <a:solidFill>
                <a:srgbClr val="C00000"/>
              </a:solidFill>
              <a:latin typeface="Times New Roman" panose="02020603050405020304" charset="0"/>
              <a:ea typeface="宋体" panose="02010600030101010101" pitchFamily="2" charset="-122"/>
            </a:endParaRPr>
          </a:p>
          <a:p>
            <a:pPr indent="304800"/>
            <a:r>
              <a:rPr lang="zh-CN" sz="2400" b="1">
                <a:solidFill>
                  <a:srgbClr val="C00000"/>
                </a:solidFill>
                <a:latin typeface="Times New Roman" panose="02020603050405020304" charset="0"/>
                <a:ea typeface="宋体" panose="02010600030101010101" pitchFamily="2" charset="-122"/>
              </a:rPr>
              <a:t>    也可说：“她所属的花朵是为人怜爱的”；</a:t>
            </a:r>
            <a:endParaRPr lang="zh-CN" sz="2400">
              <a:latin typeface="Times New Roman" panose="02020603050405020304" charset="0"/>
              <a:ea typeface="宋体" panose="02010600030101010101" pitchFamily="2" charset="-122"/>
            </a:endParaRPr>
          </a:p>
          <a:p>
            <a:pPr indent="304800"/>
            <a:r>
              <a:rPr lang="zh-CN" sz="2400">
                <a:latin typeface="Times New Roman" panose="02020603050405020304" charset="0"/>
                <a:ea typeface="宋体" panose="02010600030101010101" pitchFamily="2" charset="-122"/>
              </a:rPr>
              <a:t>    前句突出“她”、“花朵”意象，显现出想象的两端，后句仅突出突出形象的一端“花朵”，审美性更引人入胜。总之，上述两种方法是相似性原则下的语言运用，它在具体的语境中，打破语言所言（所写语言）与所指（所要表述的深层内涵）之间的固定关系，激发文字之间的相互作用，扩展语言所指的空间，发挥其鲜明的隐喻功能，营造了新的诗意空间。</a:t>
            </a:r>
            <a:endParaRPr lang="zh-CN"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85115" y="702945"/>
            <a:ext cx="7654925" cy="5631180"/>
          </a:xfrm>
          <a:prstGeom prst="rect">
            <a:avLst/>
          </a:prstGeom>
          <a:noFill/>
          <a:ln w="9525">
            <a:noFill/>
          </a:ln>
        </p:spPr>
        <p:txBody>
          <a:bodyPr wrap="square">
            <a:spAutoFit/>
          </a:bodyPr>
          <a:p>
            <a:pPr indent="304800"/>
            <a:r>
              <a:rPr lang="en-US" sz="2000" b="1">
                <a:solidFill>
                  <a:srgbClr val="C00000"/>
                </a:solidFill>
                <a:latin typeface="微软雅黑" panose="020B0503020204020204" pitchFamily="34" charset="-122"/>
                <a:ea typeface="宋体" panose="02010600030101010101" pitchFamily="2" charset="-122"/>
              </a:rPr>
              <a:t>①</a:t>
            </a:r>
            <a:r>
              <a:rPr lang="en-US" sz="2000" b="1">
                <a:solidFill>
                  <a:srgbClr val="C00000"/>
                </a:solidFill>
                <a:latin typeface="Times New Roman" panose="02020603050405020304" charset="0"/>
              </a:rPr>
              <a:t>“</a:t>
            </a:r>
            <a:r>
              <a:rPr lang="zh-CN" sz="2000" b="1">
                <a:solidFill>
                  <a:srgbClr val="C00000"/>
                </a:solidFill>
                <a:ea typeface="宋体" panose="02010600030101010101" pitchFamily="2" charset="-122"/>
              </a:rPr>
              <a:t>十月的风又翻动起安详的落叶</a:t>
            </a:r>
            <a:r>
              <a:rPr lang="zh-CN" sz="2000" b="1">
                <a:solidFill>
                  <a:srgbClr val="C00000"/>
                </a:solidFill>
                <a:latin typeface="Times New Roman" panose="02020603050405020304" charset="0"/>
                <a:ea typeface="宋体" panose="02010600030101010101" pitchFamily="2" charset="-122"/>
              </a:rPr>
              <a:t>”。</a:t>
            </a:r>
            <a:r>
              <a:rPr lang="en-US" altLang="zh-CN" sz="2000" b="1">
                <a:solidFill>
                  <a:srgbClr val="C00000"/>
                </a:solidFill>
                <a:latin typeface="Times New Roman" panose="02020603050405020304" charset="0"/>
                <a:ea typeface="宋体" panose="02010600030101010101" pitchFamily="2" charset="-122"/>
              </a:rPr>
              <a:t>——</a:t>
            </a:r>
            <a:r>
              <a:rPr lang="zh-CN" altLang="en-US" sz="2000" b="1">
                <a:solidFill>
                  <a:srgbClr val="C00000"/>
                </a:solidFill>
                <a:latin typeface="Times New Roman" panose="02020603050405020304" charset="0"/>
                <a:ea typeface="宋体" panose="02010600030101010101" pitchFamily="2" charset="-122"/>
              </a:rPr>
              <a:t>史铁生《我与</a:t>
            </a:r>
            <a:r>
              <a:rPr lang="zh-CN" altLang="en-US" sz="2000" b="1">
                <a:solidFill>
                  <a:srgbClr val="C00000"/>
                </a:solidFill>
                <a:latin typeface="Times New Roman" panose="02020603050405020304" charset="0"/>
                <a:ea typeface="宋体" panose="02010600030101010101" pitchFamily="2" charset="-122"/>
              </a:rPr>
              <a:t>地坛</a:t>
            </a:r>
            <a:r>
              <a:rPr lang="zh-CN" altLang="en-US" sz="2000" b="1">
                <a:solidFill>
                  <a:srgbClr val="C00000"/>
                </a:solidFill>
                <a:latin typeface="Times New Roman" panose="02020603050405020304" charset="0"/>
                <a:ea typeface="宋体" panose="02010600030101010101" pitchFamily="2" charset="-122"/>
              </a:rPr>
              <a:t>》</a:t>
            </a:r>
            <a:endParaRPr lang="zh-CN" sz="2000">
              <a:latin typeface="Times New Roman" panose="02020603050405020304" charset="0"/>
              <a:ea typeface="宋体" panose="02010600030101010101" pitchFamily="2" charset="-122"/>
            </a:endParaRPr>
          </a:p>
          <a:p>
            <a:pPr indent="304800"/>
            <a:r>
              <a:rPr lang="zh-CN" sz="2000">
                <a:latin typeface="Times New Roman" panose="02020603050405020304" charset="0"/>
                <a:ea typeface="宋体" panose="02010600030101010101" pitchFamily="2" charset="-122"/>
              </a:rPr>
              <a:t>   用“翻动”和“安详”很好地形容出风的自然与叶的从容。再结合原文中作者坎坷经历的叙事背景（母亲为自己辛劳半生，却常常不被自己认可</a:t>
            </a:r>
            <a:r>
              <a:rPr lang="zh-CN" sz="2000">
                <a:latin typeface="Times New Roman" panose="02020603050405020304" charset="0"/>
                <a:ea typeface="宋体" panose="02010600030101010101" pitchFamily="2" charset="-122"/>
              </a:rPr>
              <a:t>），其中的沧桑感自然涌起。</a:t>
            </a:r>
            <a:endParaRPr lang="zh-CN" sz="2000">
              <a:latin typeface="Times New Roman" panose="02020603050405020304" charset="0"/>
              <a:ea typeface="宋体" panose="02010600030101010101" pitchFamily="2" charset="-122"/>
            </a:endParaRPr>
          </a:p>
          <a:p>
            <a:pPr indent="304800"/>
            <a:r>
              <a:rPr lang="en-US" sz="2000">
                <a:latin typeface="微软雅黑" panose="020B0503020204020204" pitchFamily="34" charset="-122"/>
                <a:ea typeface="宋体" panose="02010600030101010101" pitchFamily="2" charset="-122"/>
              </a:rPr>
              <a:t>    </a:t>
            </a:r>
            <a:r>
              <a:rPr lang="en-US" sz="2000" b="1">
                <a:solidFill>
                  <a:srgbClr val="C00000"/>
                </a:solidFill>
                <a:latin typeface="微软雅黑" panose="020B0503020204020204" pitchFamily="34" charset="-122"/>
              </a:rPr>
              <a:t>②</a:t>
            </a:r>
            <a:r>
              <a:rPr lang="zh-CN" sz="2000" b="1">
                <a:solidFill>
                  <a:srgbClr val="C00000"/>
                </a:solidFill>
                <a:latin typeface="Times New Roman" panose="02020603050405020304" charset="0"/>
                <a:ea typeface="宋体" panose="02010600030101010101" pitchFamily="2" charset="-122"/>
              </a:rPr>
              <a:t>“女儿却像一株拔节的竹笋，在不知不觉中长大了，她的日子一天天光鲜起来。”</a:t>
            </a:r>
            <a:r>
              <a:rPr lang="zh-CN" sz="2000">
                <a:latin typeface="Times New Roman" panose="02020603050405020304" charset="0"/>
                <a:ea typeface="宋体" panose="02010600030101010101" pitchFamily="2" charset="-122"/>
              </a:rPr>
              <a:t>       “光鲜”本来用来形容“竹笋”，作者顺手在这里又用在形容人过日子的感受，这是黏连手法，使语言显得新奇而富有想象力，蕴含作者对女儿健康成长的欣慰之情</a:t>
            </a:r>
            <a:r>
              <a:rPr lang="zh-CN" sz="2000">
                <a:latin typeface="Times New Roman" panose="02020603050405020304" charset="0"/>
                <a:ea typeface="宋体" panose="02010600030101010101" pitchFamily="2" charset="-122"/>
              </a:rPr>
              <a:t>。</a:t>
            </a:r>
            <a:endParaRPr lang="zh-CN" sz="2000">
              <a:latin typeface="Times New Roman" panose="02020603050405020304" charset="0"/>
              <a:ea typeface="宋体" panose="02010600030101010101" pitchFamily="2" charset="-122"/>
            </a:endParaRPr>
          </a:p>
          <a:p>
            <a:pPr indent="304800"/>
            <a:endParaRPr lang="en-US" sz="2000">
              <a:latin typeface="微软雅黑" panose="020B0503020204020204" pitchFamily="34" charset="-122"/>
              <a:ea typeface="宋体" panose="02010600030101010101" pitchFamily="2" charset="-122"/>
            </a:endParaRPr>
          </a:p>
          <a:p>
            <a:pPr indent="304800"/>
            <a:r>
              <a:rPr lang="en-US" sz="2000" b="1">
                <a:solidFill>
                  <a:srgbClr val="C00000"/>
                </a:solidFill>
                <a:latin typeface="微软雅黑" panose="020B0503020204020204" pitchFamily="34" charset="-122"/>
                <a:ea typeface="宋体" panose="02010600030101010101" pitchFamily="2" charset="-122"/>
              </a:rPr>
              <a:t> </a:t>
            </a:r>
            <a:r>
              <a:rPr lang="en-US" sz="2000" b="1">
                <a:solidFill>
                  <a:srgbClr val="C00000"/>
                </a:solidFill>
                <a:latin typeface="微软雅黑" panose="020B0503020204020204" pitchFamily="34" charset="-122"/>
              </a:rPr>
              <a:t>③</a:t>
            </a:r>
            <a:r>
              <a:rPr lang="zh-CN" sz="2000" b="1">
                <a:solidFill>
                  <a:srgbClr val="C00000"/>
                </a:solidFill>
                <a:latin typeface="Times New Roman" panose="02020603050405020304" charset="0"/>
                <a:ea typeface="宋体" panose="02010600030101010101" pitchFamily="2" charset="-122"/>
              </a:rPr>
              <a:t>“它</a:t>
            </a:r>
            <a:r>
              <a:rPr lang="zh-CN" sz="2000" b="1">
                <a:solidFill>
                  <a:srgbClr val="C00000"/>
                </a:solidFill>
                <a:latin typeface="楷体_GB2312" charset="0"/>
                <a:ea typeface="宋体" panose="02010600030101010101" pitchFamily="2" charset="-122"/>
              </a:rPr>
              <a:t>（指草）在那里——青青向樵人罢。”</a:t>
            </a:r>
            <a:r>
              <a:rPr lang="zh-CN" sz="2000">
                <a:latin typeface="楷体_GB2312" charset="0"/>
                <a:ea typeface="宋体" panose="02010600030101010101" pitchFamily="2" charset="-122"/>
              </a:rPr>
              <a:t>   “青青”一般做形容词来修饰中心语，在这里却用作状语了，强调方式了，从字面中就传达出芳草的风姿与神韵。</a:t>
            </a:r>
            <a:endParaRPr lang="zh-CN" sz="2000">
              <a:latin typeface="楷体_GB2312" charset="0"/>
              <a:ea typeface="宋体" panose="02010600030101010101" pitchFamily="2" charset="-122"/>
            </a:endParaRPr>
          </a:p>
          <a:p>
            <a:pPr indent="304800"/>
            <a:r>
              <a:rPr lang="zh-CN" sz="2000">
                <a:latin typeface="楷体_GB2312" charset="0"/>
                <a:ea typeface="宋体" panose="02010600030101010101" pitchFamily="2" charset="-122"/>
              </a:rPr>
              <a:t>    上述三例中的用字，在日常表述中是不常见的，惟其少见，读者在阅读时才体会到一种前所没有的新鲜感，同时</a:t>
            </a:r>
            <a:r>
              <a:rPr lang="zh-CN" sz="2000" b="1">
                <a:latin typeface="楷体_GB2312" charset="0"/>
                <a:ea typeface="宋体" panose="02010600030101010101" pitchFamily="2" charset="-122"/>
              </a:rPr>
              <a:t>蕴含着丰富的言外之意。</a:t>
            </a:r>
            <a:endParaRPr lang="zh-CN" altLang="en-US" sz="20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8140" y="1558290"/>
            <a:ext cx="7887335" cy="4707890"/>
          </a:xfrm>
          <a:prstGeom prst="rect">
            <a:avLst/>
          </a:prstGeom>
          <a:noFill/>
        </p:spPr>
        <p:txBody>
          <a:bodyPr wrap="square" rtlCol="0" anchor="t">
            <a:spAutoFit/>
          </a:bodyPr>
          <a:p>
            <a:r>
              <a:rPr lang="en-US" altLang="zh-CN" sz="2800"/>
              <a:t>              </a:t>
            </a:r>
            <a:r>
              <a:rPr lang="en-US" altLang="zh-CN" sz="2800" b="1"/>
              <a:t>                </a:t>
            </a:r>
            <a:r>
              <a:rPr lang="zh-CN" altLang="en-US" sz="2800" b="1"/>
              <a:t>江南逢李龟年</a:t>
            </a:r>
            <a:endParaRPr lang="zh-CN" altLang="en-US" sz="2800"/>
          </a:p>
          <a:p>
            <a:r>
              <a:rPr lang="zh-CN" altLang="en-US" sz="2800"/>
              <a:t>                                       杜甫</a:t>
            </a:r>
            <a:endParaRPr lang="zh-CN" altLang="en-US" sz="2800"/>
          </a:p>
          <a:p>
            <a:endParaRPr lang="zh-CN" altLang="en-US" sz="2800"/>
          </a:p>
          <a:p>
            <a:r>
              <a:rPr lang="zh-CN" altLang="en-US" sz="2800"/>
              <a:t>        岐王宅里寻常见，崔九堂前几度闻。</a:t>
            </a:r>
            <a:endParaRPr lang="zh-CN" altLang="en-US" sz="2800"/>
          </a:p>
          <a:p>
            <a:endParaRPr lang="zh-CN" altLang="en-US" sz="2800"/>
          </a:p>
          <a:p>
            <a:r>
              <a:rPr lang="zh-CN" altLang="en-US" sz="2800" b="1">
                <a:solidFill>
                  <a:srgbClr val="C00000"/>
                </a:solidFill>
              </a:rPr>
              <a:t>       正是江南好风景，落花时节又逢君。</a:t>
            </a:r>
            <a:endParaRPr lang="zh-CN" altLang="en-US" sz="2800"/>
          </a:p>
          <a:p>
            <a:endParaRPr lang="zh-CN" altLang="en-US" sz="2800"/>
          </a:p>
          <a:p>
            <a:endParaRPr lang="zh-CN" altLang="en-US" sz="2800"/>
          </a:p>
          <a:p>
            <a:r>
              <a:rPr lang="zh-CN" altLang="en-US" sz="2400" b="1">
                <a:solidFill>
                  <a:srgbClr val="C00000"/>
                </a:solidFill>
              </a:rPr>
              <a:t>        飘零之苦，暮年之悲，家国之痛，世事沧桑，尽蕴其中。</a:t>
            </a:r>
            <a:endParaRPr lang="zh-CN" altLang="en-US" sz="2800"/>
          </a:p>
          <a:p>
            <a:r>
              <a:rPr lang="zh-CN" altLang="en-US" sz="2800"/>
              <a:t> </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400685" y="1703070"/>
            <a:ext cx="7786370" cy="4477385"/>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sz="2400" b="0" i="0" u="none" strike="noStrike" kern="1200" cap="none" spc="0" normalizeH="0" baseline="0" noProof="0" dirty="0">
                <a:ln>
                  <a:noFill/>
                </a:ln>
                <a:solidFill>
                  <a:schemeClr val="tx1"/>
                </a:solidFill>
                <a:effectLst/>
                <a:uLnTx/>
                <a:uFillTx/>
                <a:latin typeface="+mn-ea"/>
                <a:ea typeface="+mn-ea"/>
                <a:cs typeface="+mn-cs"/>
              </a:rPr>
              <a:t>语言三大诗性：</a:t>
            </a:r>
            <a:r>
              <a:rPr lang="zh-CN" sz="2400" noProof="0" dirty="0">
                <a:ln>
                  <a:noFill/>
                </a:ln>
                <a:solidFill>
                  <a:srgbClr val="C00000"/>
                </a:solidFill>
                <a:effectLst/>
                <a:uLnTx/>
                <a:uFillTx/>
                <a:latin typeface="+mn-ea"/>
                <a:ea typeface="+mn-ea"/>
                <a:sym typeface="+mn-ea"/>
              </a:rPr>
              <a:t>关系性；情感性 </a:t>
            </a:r>
            <a:r>
              <a:rPr lang="zh-CN" altLang="en-US" sz="2400" noProof="0" dirty="0">
                <a:ln>
                  <a:noFill/>
                </a:ln>
                <a:solidFill>
                  <a:srgbClr val="C00000"/>
                </a:solidFill>
                <a:effectLst/>
                <a:uLnTx/>
                <a:uFillTx/>
                <a:latin typeface="+mn-ea"/>
                <a:ea typeface="+mn-ea"/>
                <a:sym typeface="+mn-ea"/>
              </a:rPr>
              <a:t>；</a:t>
            </a:r>
            <a:r>
              <a:rPr lang="zh-CN" sz="2400" noProof="0" dirty="0">
                <a:ln>
                  <a:noFill/>
                </a:ln>
                <a:solidFill>
                  <a:srgbClr val="C00000"/>
                </a:solidFill>
                <a:effectLst/>
                <a:uLnTx/>
                <a:uFillTx/>
                <a:latin typeface="+mn-ea"/>
                <a:ea typeface="+mn-ea"/>
                <a:sym typeface="+mn-ea"/>
              </a:rPr>
              <a:t>光照性；</a:t>
            </a:r>
            <a:endParaRPr kumimoji="0" lang="zh-CN" sz="24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5669280" cy="645160"/>
          </a:xfrm>
          <a:prstGeom prst="rect">
            <a:avLst/>
          </a:prstGeom>
          <a:noFill/>
        </p:spPr>
        <p:txBody>
          <a:bodyPr wrap="none" rtlCol="0" anchor="t">
            <a:spAutoFit/>
          </a:bodyPr>
          <a:p>
            <a:pPr algn="l"/>
            <a:r>
              <a:rPr lang="zh-CN" altLang="en-US" sz="3600" dirty="0">
                <a:latin typeface="微软雅黑" panose="020B0503020204020204" pitchFamily="34" charset="-122"/>
                <a:ea typeface="微软雅黑" panose="020B0503020204020204" pitchFamily="34" charset="-122"/>
                <a:sym typeface="+mn-ea"/>
              </a:rPr>
              <a:t>总结：作品的魅力在于语言</a:t>
            </a:r>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1115" y="1721485"/>
            <a:ext cx="8444230" cy="304609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2800" noProof="0" dirty="0">
                <a:ln>
                  <a:noFill/>
                </a:ln>
                <a:solidFill>
                  <a:srgbClr val="C00000"/>
                </a:solidFill>
                <a:effectLst/>
                <a:uLnTx/>
                <a:uFillTx/>
                <a:latin typeface="+mn-ea"/>
                <a:ea typeface="+mn-ea"/>
                <a:sym typeface="+mn-ea"/>
              </a:rPr>
              <a:t>关系性：在文字意义中侧重交代一种内容关系，所以吸引人。</a:t>
            </a:r>
            <a:endParaRPr lang="zh-CN"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b="0"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noProof="0" dirty="0">
                <a:ln>
                  <a:noFill/>
                </a:ln>
                <a:solidFill>
                  <a:srgbClr val="C00000"/>
                </a:solidFill>
                <a:effectLst/>
                <a:uLnTx/>
                <a:uFillTx/>
                <a:latin typeface="+mn-ea"/>
                <a:ea typeface="+mn-ea"/>
                <a:sym typeface="+mn-ea"/>
              </a:rPr>
              <a:t>       </a:t>
            </a:r>
            <a:r>
              <a:rPr lang="zh-CN" noProof="0" dirty="0">
                <a:ln>
                  <a:noFill/>
                </a:ln>
                <a:effectLst/>
                <a:uLnTx/>
                <a:uFillTx/>
                <a:latin typeface="+mn-ea"/>
                <a:ea typeface="+mn-ea"/>
                <a:sym typeface="+mn-ea"/>
              </a:rPr>
              <a:t> 白嘉轩后来引以为豪的是一生里娶过七房女人。</a:t>
            </a:r>
            <a:endParaRPr kumimoji="0" lang="zh-CN"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lang="zh-CN" noProof="0" dirty="0">
                <a:ln>
                  <a:noFill/>
                </a:ln>
                <a:effectLst/>
                <a:uLnTx/>
                <a:uFillTx/>
                <a:latin typeface="+mn-ea"/>
                <a:ea typeface="+mn-ea"/>
                <a:sym typeface="+mn-ea"/>
              </a:rPr>
              <a:t>                                            </a:t>
            </a:r>
            <a:r>
              <a:rPr lang="en-US" altLang="zh-CN" noProof="0" dirty="0">
                <a:ln>
                  <a:noFill/>
                </a:ln>
                <a:effectLst/>
                <a:uLnTx/>
                <a:uFillTx/>
                <a:latin typeface="+mn-ea"/>
                <a:ea typeface="+mn-ea"/>
                <a:sym typeface="+mn-ea"/>
              </a:rPr>
              <a:t>——</a:t>
            </a:r>
            <a:r>
              <a:rPr lang="zh-CN" altLang="en-US" noProof="0" dirty="0">
                <a:ln>
                  <a:noFill/>
                </a:ln>
                <a:effectLst/>
                <a:uLnTx/>
                <a:uFillTx/>
                <a:latin typeface="+mn-ea"/>
                <a:ea typeface="+mn-ea"/>
                <a:sym typeface="+mn-ea"/>
              </a:rPr>
              <a:t>陈忠实</a:t>
            </a:r>
            <a:r>
              <a:rPr lang="zh-CN" altLang="en-US" noProof="0" dirty="0">
                <a:ln>
                  <a:noFill/>
                </a:ln>
                <a:effectLst/>
                <a:uLnTx/>
                <a:uFillTx/>
                <a:latin typeface="+mn-ea"/>
                <a:ea typeface="+mn-ea"/>
                <a:sym typeface="+mn-ea"/>
              </a:rPr>
              <a:t>《</a:t>
            </a:r>
            <a:r>
              <a:rPr lang="zh-CN" altLang="en-US" noProof="0" dirty="0">
                <a:ln>
                  <a:noFill/>
                </a:ln>
                <a:effectLst/>
                <a:uLnTx/>
                <a:uFillTx/>
                <a:latin typeface="+mn-ea"/>
                <a:ea typeface="+mn-ea"/>
                <a:sym typeface="+mn-ea"/>
              </a:rPr>
              <a:t>白鹿原</a:t>
            </a:r>
            <a:r>
              <a:rPr lang="zh-CN" altLang="en-US" noProof="0" dirty="0">
                <a:ln>
                  <a:noFill/>
                </a:ln>
                <a:effectLst/>
                <a:uLnTx/>
                <a:uFillTx/>
                <a:latin typeface="+mn-ea"/>
                <a:ea typeface="+mn-ea"/>
                <a:sym typeface="+mn-ea"/>
              </a:rPr>
              <a:t>》</a:t>
            </a:r>
            <a:endParaRPr lang="zh-CN" altLang="en-US" noProof="0" dirty="0">
              <a:ln>
                <a:noFill/>
              </a:ln>
              <a:effectLst/>
              <a:uLnTx/>
              <a:uFillTx/>
              <a:latin typeface="+mn-ea"/>
              <a:ea typeface="+mn-ea"/>
              <a:sym typeface="+mn-ea"/>
            </a:endParaRPr>
          </a:p>
          <a:p>
            <a:pPr marL="0" marR="0" lvl="0" indent="0" algn="ctr" defTabSz="914400" rtl="0" eaLnBrk="1" fontAlgn="base" latinLnBrk="0" hangingPunct="1">
              <a:lnSpc>
                <a:spcPct val="150000"/>
              </a:lnSpc>
              <a:spcBef>
                <a:spcPct val="0"/>
              </a:spcBef>
              <a:spcAft>
                <a:spcPct val="0"/>
              </a:spcAft>
              <a:buClrTx/>
              <a:buSzTx/>
              <a:buFontTx/>
              <a:buNone/>
              <a:defRPr/>
            </a:pPr>
            <a:r>
              <a:rPr lang="zh-CN" altLang="en-US"/>
              <a:t>叙述内容惊人，吸引读者。</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8750" y="827405"/>
            <a:ext cx="9321800" cy="452310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一次，看到一位一线教师的教学心得：</a:t>
            </a:r>
            <a:endParaRPr lang="zh-CN" sz="1600"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      </a:t>
            </a:r>
            <a:r>
              <a:rPr lang="zh-CN" sz="1600" noProof="0" dirty="0">
                <a:ln>
                  <a:noFill/>
                </a:ln>
                <a:solidFill>
                  <a:schemeClr val="tx1"/>
                </a:solidFill>
                <a:effectLst/>
                <a:uLnTx/>
                <a:uFillTx/>
                <a:latin typeface="+mn-ea"/>
                <a:ea typeface="+mn-ea"/>
                <a:sym typeface="+mn-ea"/>
              </a:rPr>
              <a:t> 看到一个上过我两次课的学生发了一封长信给我，看到一个第二次报我的班的学生给我发了一封很长的邮件，讲起了她自小父母离异，而那个男人现在还不时过来打她的母亲，她说她来上课前还在流眼泪，而上课那一段时间让她感觉到轻松和幸福。一刹那间，我忽然觉得自己所受的这一切又都算什么呢。我忽然觉得我所做的一切都是这样的有意义，甚至可以说得上是伟大。当别的年青人在灯红酒绿里、在纸醉金迷里呼朋唤友的时候，我在不到七平的小屋里，趁着一盏孤灯更新讲义，当别人在周末的早晨按下闹钟安心大睡的时候，我在清晨的风里跑步去地铁赶课；当别人在想着如何向心爱的人诉说衷肠时，我还在想着如何在干燥的知识里擦亮语言的火花。</a:t>
            </a:r>
            <a:endParaRPr lang="zh-CN" sz="1600" noProof="0" dirty="0">
              <a:ln>
                <a:noFill/>
              </a:ln>
              <a:solidFill>
                <a:schemeClr val="tx1"/>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chemeClr val="tx1"/>
                </a:solidFill>
                <a:effectLst/>
                <a:uLnTx/>
                <a:uFillTx/>
                <a:latin typeface="+mn-ea"/>
                <a:ea typeface="+mn-ea"/>
                <a:sym typeface="+mn-ea"/>
              </a:rPr>
              <a:t>现在，我觉得这一切都是值得的。——杨洋《亮剑高考》</a:t>
            </a:r>
            <a:endParaRPr lang="zh-CN" sz="1600" noProof="0" dirty="0">
              <a:ln>
                <a:noFill/>
              </a:ln>
              <a:solidFill>
                <a:schemeClr val="tx1"/>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1600" noProof="0" dirty="0">
                <a:ln>
                  <a:noFill/>
                </a:ln>
                <a:solidFill>
                  <a:srgbClr val="C00000"/>
                </a:solidFill>
                <a:effectLst/>
                <a:uLnTx/>
                <a:uFillTx/>
                <a:latin typeface="+mn-ea"/>
                <a:ea typeface="+mn-ea"/>
                <a:sym typeface="+mn-ea"/>
              </a:rPr>
              <a:t>      </a:t>
            </a:r>
            <a:r>
              <a:rPr lang="zh-CN" sz="1600" b="1" noProof="0" dirty="0">
                <a:ln>
                  <a:noFill/>
                </a:ln>
                <a:solidFill>
                  <a:srgbClr val="C00000"/>
                </a:solidFill>
                <a:effectLst/>
                <a:uLnTx/>
                <a:uFillTx/>
                <a:latin typeface="+mn-ea"/>
                <a:ea typeface="+mn-ea"/>
                <a:sym typeface="+mn-ea"/>
              </a:rPr>
              <a:t> 读到此段，怦然心动，</a:t>
            </a:r>
            <a:r>
              <a:rPr lang="zh-CN" sz="1600" noProof="0" dirty="0">
                <a:ln>
                  <a:noFill/>
                </a:ln>
                <a:solidFill>
                  <a:srgbClr val="C00000"/>
                </a:solidFill>
                <a:effectLst/>
                <a:uLnTx/>
                <a:uFillTx/>
                <a:latin typeface="+mn-ea"/>
                <a:ea typeface="+mn-ea"/>
                <a:sym typeface="+mn-ea"/>
              </a:rPr>
              <a:t>一直在高中应试驱使下疲于奔命的我开始有了职业的幸福感，原来在每天枯燥的做题和讲课之余，我们依然可以感受到人生中的温暖和自身存在的价值。今天同学们看到的课件，也是我在这种感动</a:t>
            </a:r>
            <a:r>
              <a:rPr lang="zh-CN" sz="1600" noProof="0" dirty="0">
                <a:ln>
                  <a:noFill/>
                </a:ln>
                <a:solidFill>
                  <a:srgbClr val="C00000"/>
                </a:solidFill>
                <a:effectLst/>
                <a:uLnTx/>
                <a:uFillTx/>
                <a:latin typeface="+mn-ea"/>
                <a:ea typeface="+mn-ea"/>
                <a:sym typeface="+mn-ea"/>
              </a:rPr>
              <a:t>之下做出的努力。</a:t>
            </a:r>
            <a:endParaRPr lang="zh-CN" sz="1600" noProof="0" dirty="0">
              <a:ln>
                <a:noFill/>
              </a:ln>
              <a:solidFill>
                <a:srgbClr val="C00000"/>
              </a:solidFill>
              <a:effectLst/>
              <a:uLnTx/>
              <a:uFillTx/>
              <a:latin typeface="+mn-ea"/>
              <a:ea typeface="+mn-ea"/>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1331913" y="33337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课程目标</a:t>
            </a:r>
            <a:endParaRPr lang="en-US" altLang="zh-CN" sz="3600" dirty="0">
              <a:latin typeface="微软雅黑" panose="020B0503020204020204" pitchFamily="34" charset="-122"/>
              <a:ea typeface="微软雅黑" panose="020B0503020204020204" pitchFamily="34" charset="-122"/>
            </a:endParaRPr>
          </a:p>
        </p:txBody>
      </p:sp>
      <p:sp>
        <p:nvSpPr>
          <p:cNvPr id="4099" name="矩形 1"/>
          <p:cNvSpPr/>
          <p:nvPr/>
        </p:nvSpPr>
        <p:spPr>
          <a:xfrm>
            <a:off x="341313" y="1773238"/>
            <a:ext cx="8461375" cy="2306955"/>
          </a:xfrm>
          <a:prstGeom prst="rect">
            <a:avLst/>
          </a:prstGeom>
          <a:noFill/>
          <a:ln w="9525">
            <a:noFill/>
          </a:ln>
        </p:spPr>
        <p:txBody>
          <a:bodyPr>
            <a:spAutoFit/>
          </a:bodyPr>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学会欣赏，懂得文学（作文）美之所在</a:t>
            </a:r>
            <a:endParaRPr lang="zh-CN"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激发学生写作兴趣</a:t>
            </a:r>
            <a:endParaRPr lang="zh-CN" sz="36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45895" y="1629410"/>
            <a:ext cx="6370320" cy="3415030"/>
          </a:xfrm>
          <a:prstGeom prst="rect">
            <a:avLst/>
          </a:prstGeom>
          <a:noFill/>
        </p:spPr>
        <p:txBody>
          <a:bodyPr wrap="square" rtlCol="0" anchor="t">
            <a:spAutoFit/>
          </a:bodyPr>
          <a:p>
            <a:r>
              <a:rPr lang="zh-CN" sz="2400" noProof="0" dirty="0">
                <a:ln>
                  <a:noFill/>
                </a:ln>
                <a:solidFill>
                  <a:srgbClr val="C00000"/>
                </a:solidFill>
                <a:effectLst/>
                <a:uLnTx/>
                <a:uFillTx/>
                <a:latin typeface="+mn-ea"/>
                <a:ea typeface="+mn-ea"/>
                <a:sym typeface="+mn-ea"/>
              </a:rPr>
              <a:t>情感性 </a:t>
            </a:r>
            <a:r>
              <a:rPr lang="en-US" altLang="zh-CN" sz="2400" noProof="0" dirty="0">
                <a:ln>
                  <a:noFill/>
                </a:ln>
                <a:solidFill>
                  <a:srgbClr val="C00000"/>
                </a:solidFill>
                <a:effectLst/>
                <a:uLnTx/>
                <a:uFillTx/>
                <a:latin typeface="+mn-ea"/>
                <a:ea typeface="+mn-ea"/>
                <a:sym typeface="+mn-ea"/>
              </a:rPr>
              <a:t>:</a:t>
            </a:r>
            <a:r>
              <a:rPr lang="zh-CN" altLang="en-US" sz="2400" noProof="0" dirty="0">
                <a:ln>
                  <a:noFill/>
                </a:ln>
                <a:solidFill>
                  <a:srgbClr val="C00000"/>
                </a:solidFill>
                <a:effectLst/>
                <a:uLnTx/>
                <a:uFillTx/>
                <a:latin typeface="+mn-ea"/>
                <a:ea typeface="+mn-ea"/>
                <a:sym typeface="+mn-ea"/>
              </a:rPr>
              <a:t>文字的在意义表达中显现的一种情感。</a:t>
            </a:r>
            <a:endParaRPr lang="zh-CN" altLang="en-US" sz="2400" noProof="0" dirty="0">
              <a:ln>
                <a:noFill/>
              </a:ln>
              <a:solidFill>
                <a:srgbClr val="C00000"/>
              </a:solidFill>
              <a:effectLst/>
              <a:uLnTx/>
              <a:uFillTx/>
              <a:latin typeface="+mn-ea"/>
              <a:ea typeface="+mn-ea"/>
              <a:sym typeface="+mn-ea"/>
            </a:endParaRPr>
          </a:p>
          <a:p>
            <a:endParaRPr lang="zh-CN" altLang="en-US" sz="2400" noProof="0" dirty="0">
              <a:ln>
                <a:noFill/>
              </a:ln>
              <a:solidFill>
                <a:srgbClr val="C00000"/>
              </a:solidFill>
              <a:effectLst/>
              <a:uLnTx/>
              <a:uFillTx/>
              <a:latin typeface="+mn-ea"/>
              <a:ea typeface="+mn-ea"/>
              <a:sym typeface="+mn-ea"/>
            </a:endParaRPr>
          </a:p>
          <a:p>
            <a:r>
              <a:rPr lang="zh-CN" altLang="en-US" sz="2400" noProof="0" dirty="0">
                <a:ln>
                  <a:noFill/>
                </a:ln>
                <a:solidFill>
                  <a:srgbClr val="C00000"/>
                </a:solidFill>
                <a:effectLst/>
                <a:uLnTx/>
                <a:uFillTx/>
                <a:latin typeface="+mn-ea"/>
                <a:ea typeface="+mn-ea"/>
                <a:sym typeface="+mn-ea"/>
              </a:rPr>
              <a:t>    </a:t>
            </a:r>
            <a:r>
              <a:rPr lang="zh-CN" altLang="en-US" sz="2400" noProof="0" dirty="0">
                <a:ln>
                  <a:noFill/>
                </a:ln>
                <a:solidFill>
                  <a:schemeClr val="tx1"/>
                </a:solidFill>
                <a:effectLst/>
                <a:uLnTx/>
                <a:uFillTx/>
                <a:latin typeface="+mn-ea"/>
                <a:ea typeface="+mn-ea"/>
                <a:sym typeface="+mn-ea"/>
              </a:rPr>
              <a:t>例</a:t>
            </a:r>
            <a:r>
              <a:rPr lang="en-US" altLang="zh-CN" sz="2400" noProof="0" dirty="0">
                <a:ln>
                  <a:noFill/>
                </a:ln>
                <a:solidFill>
                  <a:schemeClr val="tx1"/>
                </a:solidFill>
                <a:effectLst/>
                <a:uLnTx/>
                <a:uFillTx/>
                <a:latin typeface="+mn-ea"/>
                <a:ea typeface="+mn-ea"/>
                <a:sym typeface="+mn-ea"/>
              </a:rPr>
              <a:t>1</a:t>
            </a:r>
            <a:r>
              <a:rPr lang="zh-CN" altLang="en-US" sz="2400" noProof="0" dirty="0">
                <a:ln>
                  <a:noFill/>
                </a:ln>
                <a:solidFill>
                  <a:schemeClr val="tx1"/>
                </a:solidFill>
                <a:effectLst/>
                <a:uLnTx/>
                <a:uFillTx/>
                <a:latin typeface="+mn-ea"/>
                <a:ea typeface="+mn-ea"/>
                <a:sym typeface="+mn-ea"/>
              </a:rPr>
              <a:t>：哎呦，哈哈，</a:t>
            </a:r>
            <a:r>
              <a:rPr lang="zh-CN" altLang="en-US" sz="2400" noProof="0" dirty="0">
                <a:ln>
                  <a:noFill/>
                </a:ln>
                <a:effectLst/>
                <a:uLnTx/>
                <a:uFillTx/>
                <a:latin typeface="+mn-ea"/>
                <a:ea typeface="+mn-ea"/>
                <a:sym typeface="+mn-ea"/>
              </a:rPr>
              <a:t>疼，喜悦，</a:t>
            </a:r>
            <a:endParaRPr lang="zh-CN" altLang="en-US" sz="2400" noProof="0" dirty="0">
              <a:ln>
                <a:noFill/>
              </a:ln>
              <a:solidFill>
                <a:schemeClr val="tx1"/>
              </a:solidFill>
              <a:effectLst/>
              <a:uLnTx/>
              <a:uFillTx/>
              <a:latin typeface="+mn-ea"/>
              <a:ea typeface="+mn-ea"/>
              <a:sym typeface="+mn-ea"/>
            </a:endParaRPr>
          </a:p>
          <a:p>
            <a:endParaRPr lang="zh-CN" altLang="en-US" sz="2400" noProof="0" dirty="0">
              <a:ln>
                <a:noFill/>
              </a:ln>
              <a:solidFill>
                <a:schemeClr val="tx1"/>
              </a:solidFill>
              <a:effectLst/>
              <a:uLnTx/>
              <a:uFillTx/>
              <a:latin typeface="+mn-ea"/>
              <a:ea typeface="+mn-ea"/>
              <a:sym typeface="+mn-ea"/>
            </a:endParaRPr>
          </a:p>
          <a:p>
            <a:r>
              <a:rPr lang="zh-CN" altLang="en-US" sz="2400">
                <a:solidFill>
                  <a:schemeClr val="tx1"/>
                </a:solidFill>
              </a:rPr>
              <a:t>     </a:t>
            </a:r>
            <a:r>
              <a:rPr lang="zh-CN" altLang="en-US" sz="2400" noProof="0" dirty="0">
                <a:ln>
                  <a:noFill/>
                </a:ln>
                <a:solidFill>
                  <a:schemeClr val="tx1"/>
                </a:solidFill>
                <a:effectLst/>
                <a:uLnTx/>
                <a:uFillTx/>
                <a:latin typeface="+mn-ea"/>
                <a:ea typeface="+mn-ea"/>
                <a:sym typeface="+mn-ea"/>
              </a:rPr>
              <a:t>例</a:t>
            </a:r>
            <a:r>
              <a:rPr lang="en-US" altLang="zh-CN" sz="2400" noProof="0" dirty="0">
                <a:ln>
                  <a:noFill/>
                </a:ln>
                <a:solidFill>
                  <a:schemeClr val="tx1"/>
                </a:solidFill>
                <a:effectLst/>
                <a:uLnTx/>
                <a:uFillTx/>
                <a:latin typeface="+mn-ea"/>
                <a:ea typeface="+mn-ea"/>
                <a:sym typeface="+mn-ea"/>
              </a:rPr>
              <a:t>2</a:t>
            </a:r>
            <a:r>
              <a:rPr lang="zh-CN" altLang="en-US" sz="2400" noProof="0" dirty="0">
                <a:ln>
                  <a:noFill/>
                </a:ln>
                <a:solidFill>
                  <a:schemeClr val="tx1"/>
                </a:solidFill>
                <a:effectLst/>
                <a:uLnTx/>
                <a:uFillTx/>
                <a:latin typeface="+mn-ea"/>
                <a:ea typeface="+mn-ea"/>
                <a:sym typeface="+mn-ea"/>
              </a:rPr>
              <a:t>：</a:t>
            </a:r>
            <a:r>
              <a:rPr lang="zh-CN" altLang="en-US" sz="2400">
                <a:solidFill>
                  <a:schemeClr val="tx1"/>
                </a:solidFill>
              </a:rPr>
              <a:t>  </a:t>
            </a:r>
            <a:r>
              <a:rPr lang="zh-CN" altLang="en-US" sz="2400" b="1">
                <a:solidFill>
                  <a:schemeClr val="tx1"/>
                </a:solidFill>
              </a:rPr>
              <a:t>请你</a:t>
            </a:r>
            <a:r>
              <a:rPr lang="zh-CN" altLang="en-US" sz="2400" b="1">
                <a:solidFill>
                  <a:schemeClr val="tx1"/>
                </a:solidFill>
                <a:sym typeface="+mn-ea"/>
              </a:rPr>
              <a:t>（农民工）</a:t>
            </a:r>
            <a:r>
              <a:rPr lang="zh-CN" altLang="en-US" sz="2400" b="1">
                <a:solidFill>
                  <a:schemeClr val="tx1"/>
                </a:solidFill>
              </a:rPr>
              <a:t>等一等，我有话对你说。</a:t>
            </a:r>
            <a:endParaRPr lang="zh-CN" altLang="en-US" sz="2400" b="1">
              <a:solidFill>
                <a:schemeClr val="tx1"/>
              </a:solidFill>
            </a:endParaRPr>
          </a:p>
          <a:p>
            <a:r>
              <a:rPr lang="zh-CN" altLang="en-US" sz="2400"/>
              <a:t>         </a:t>
            </a:r>
            <a:r>
              <a:rPr lang="zh-CN" altLang="en-US" sz="2400" b="1"/>
              <a:t>   </a:t>
            </a:r>
            <a:r>
              <a:rPr lang="en-US" altLang="zh-CN" sz="2400" b="1"/>
              <a:t>——</a:t>
            </a:r>
            <a:r>
              <a:rPr lang="zh-CN" altLang="en-US" sz="2400" b="1"/>
              <a:t>《让我握住你的手》</a:t>
            </a:r>
            <a:r>
              <a:rPr lang="en-US" altLang="zh-CN" sz="2400" b="1"/>
              <a:t>2010</a:t>
            </a:r>
            <a:r>
              <a:rPr lang="zh-CN" altLang="en-US" sz="2400" b="1"/>
              <a:t>年广东高考命题作文</a:t>
            </a:r>
            <a:endParaRPr lang="zh-CN" altLang="en-US" sz="2400"/>
          </a:p>
          <a:p>
            <a:r>
              <a:rPr lang="zh-CN" altLang="en-US" sz="2400"/>
              <a:t>            赏析：强烈的倾诉性。</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5290" y="1780540"/>
            <a:ext cx="8313420" cy="175323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sz="2400" noProof="0" dirty="0">
                <a:ln>
                  <a:noFill/>
                </a:ln>
                <a:solidFill>
                  <a:schemeClr val="tx1"/>
                </a:solidFill>
                <a:effectLst/>
                <a:uLnTx/>
                <a:uFillTx/>
                <a:latin typeface="+mn-ea"/>
                <a:ea typeface="+mn-ea"/>
                <a:sym typeface="+mn-ea"/>
              </a:rPr>
              <a:t>光照性：</a:t>
            </a:r>
            <a:r>
              <a:rPr lang="zh-CN" sz="2400" noProof="0" dirty="0">
                <a:ln>
                  <a:noFill/>
                </a:ln>
                <a:solidFill>
                  <a:schemeClr val="tx1"/>
                </a:solidFill>
                <a:effectLst/>
                <a:uLnTx/>
                <a:uFillTx/>
                <a:latin typeface="+mn-ea"/>
                <a:ea typeface="+mn-ea"/>
                <a:sym typeface="+mn-ea"/>
              </a:rPr>
              <a:t>读者</a:t>
            </a:r>
            <a:r>
              <a:rPr lang="zh-CN" sz="2400" noProof="0" dirty="0">
                <a:ln>
                  <a:noFill/>
                </a:ln>
                <a:solidFill>
                  <a:schemeClr val="tx1"/>
                </a:solidFill>
                <a:effectLst/>
                <a:uLnTx/>
                <a:uFillTx/>
                <a:latin typeface="+mn-ea"/>
                <a:ea typeface="+mn-ea"/>
                <a:sym typeface="+mn-ea"/>
              </a:rPr>
              <a:t>在阅读感受中获得全新的感觉</a:t>
            </a:r>
            <a:r>
              <a:rPr lang="zh-CN" sz="2400" noProof="0" dirty="0">
                <a:ln>
                  <a:noFill/>
                </a:ln>
                <a:solidFill>
                  <a:schemeClr val="tx1"/>
                </a:solidFill>
                <a:effectLst/>
                <a:uLnTx/>
                <a:uFillTx/>
                <a:latin typeface="+mn-ea"/>
                <a:ea typeface="+mn-ea"/>
                <a:sym typeface="+mn-ea"/>
              </a:rPr>
              <a:t>，刷新了感知，异于日常习惯</a:t>
            </a:r>
            <a:r>
              <a:rPr lang="zh-CN" sz="2400" noProof="0" dirty="0">
                <a:ln>
                  <a:noFill/>
                </a:ln>
                <a:solidFill>
                  <a:schemeClr val="tx1"/>
                </a:solidFill>
                <a:effectLst/>
                <a:uLnTx/>
                <a:uFillTx/>
                <a:latin typeface="+mn-ea"/>
                <a:ea typeface="+mn-ea"/>
                <a:sym typeface="+mn-ea"/>
              </a:rPr>
              <a:t>。</a:t>
            </a:r>
            <a:endParaRPr lang="zh-CN" sz="2400" noProof="0" dirty="0">
              <a:ln>
                <a:noFill/>
              </a:ln>
              <a:solidFill>
                <a:srgbClr val="C00000"/>
              </a:solidFill>
              <a:effectLst/>
              <a:uLnTx/>
              <a:uFillTx/>
              <a:latin typeface="+mn-ea"/>
              <a:ea typeface="+mn-ea"/>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sz="2400" noProof="0" dirty="0">
                <a:ln>
                  <a:noFill/>
                </a:ln>
                <a:solidFill>
                  <a:srgbClr val="C00000"/>
                </a:solidFill>
                <a:effectLst/>
                <a:uLnTx/>
                <a:uFillTx/>
                <a:latin typeface="+mn-ea"/>
                <a:ea typeface="+mn-ea"/>
                <a:sym typeface="+mn-ea"/>
              </a:rPr>
              <a:t>       比如，阳光照在草上，写成</a:t>
            </a:r>
            <a:r>
              <a:rPr lang="en-US" altLang="zh-CN" sz="2400" noProof="0" dirty="0">
                <a:ln>
                  <a:noFill/>
                </a:ln>
                <a:solidFill>
                  <a:srgbClr val="C00000"/>
                </a:solidFill>
                <a:effectLst/>
                <a:uLnTx/>
                <a:uFillTx/>
                <a:latin typeface="+mn-ea"/>
                <a:ea typeface="+mn-ea"/>
                <a:sym typeface="+mn-ea"/>
              </a:rPr>
              <a:t>“</a:t>
            </a:r>
            <a:r>
              <a:rPr lang="zh-CN" altLang="en-US" sz="2400" noProof="0" dirty="0">
                <a:ln>
                  <a:noFill/>
                </a:ln>
                <a:solidFill>
                  <a:srgbClr val="C00000"/>
                </a:solidFill>
                <a:effectLst/>
                <a:uLnTx/>
                <a:uFillTx/>
                <a:latin typeface="+mn-ea"/>
                <a:ea typeface="+mn-ea"/>
                <a:sym typeface="+mn-ea"/>
              </a:rPr>
              <a:t>草儿吞着阳光绿。</a:t>
            </a:r>
            <a:r>
              <a:rPr lang="en-US" altLang="zh-CN" sz="2400" noProof="0" dirty="0">
                <a:ln>
                  <a:noFill/>
                </a:ln>
                <a:solidFill>
                  <a:srgbClr val="C00000"/>
                </a:solidFill>
                <a:effectLst/>
                <a:uLnTx/>
                <a:uFillTx/>
                <a:latin typeface="+mn-ea"/>
                <a:ea typeface="+mn-ea"/>
                <a:sym typeface="+mn-ea"/>
              </a:rPr>
              <a:t>”</a:t>
            </a:r>
            <a:endParaRPr lang="zh-CN"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720" y="1705610"/>
            <a:ext cx="8724265" cy="2584450"/>
          </a:xfrm>
          <a:prstGeom prst="rect">
            <a:avLst/>
          </a:prstGeom>
          <a:noFill/>
        </p:spPr>
        <p:txBody>
          <a:bodyPr wrap="square" rtlCol="0" anchor="t">
            <a:spAutoFit/>
          </a:bodyPr>
          <a:p>
            <a:r>
              <a:rPr lang="en-US" altLang="zh-CN"/>
              <a:t>        </a:t>
            </a:r>
            <a:r>
              <a:rPr lang="zh-CN" altLang="en-US"/>
              <a:t>柏油马路起伏不止，马路像是贴在海浪上。我走在这条山区公路上，我像一条船。</a:t>
            </a:r>
            <a:endParaRPr lang="zh-CN" altLang="en-US"/>
          </a:p>
          <a:p>
            <a:r>
              <a:rPr lang="zh-CN" altLang="en-US"/>
              <a:t>这年我十八岁，我下巴上那几根黄色的胡须</a:t>
            </a:r>
            <a:r>
              <a:rPr lang="zh-CN" altLang="en-US">
                <a:solidFill>
                  <a:srgbClr val="C00000"/>
                </a:solidFill>
              </a:rPr>
              <a:t>迎风飘飘</a:t>
            </a:r>
            <a:r>
              <a:rPr lang="zh-CN" altLang="en-US"/>
              <a:t>，那是第一批来这里</a:t>
            </a:r>
            <a:r>
              <a:rPr lang="zh-CN" altLang="en-US">
                <a:solidFill>
                  <a:srgbClr val="C00000"/>
                </a:solidFill>
              </a:rPr>
              <a:t>定居</a:t>
            </a:r>
            <a:r>
              <a:rPr lang="zh-CN" altLang="en-US"/>
              <a:t>的胡须，</a:t>
            </a:r>
            <a:endParaRPr lang="zh-CN" altLang="en-US"/>
          </a:p>
          <a:p>
            <a:r>
              <a:rPr lang="zh-CN" altLang="en-US"/>
              <a:t>所以我格外</a:t>
            </a:r>
            <a:r>
              <a:rPr lang="zh-CN" altLang="en-US">
                <a:solidFill>
                  <a:srgbClr val="C00000"/>
                </a:solidFill>
              </a:rPr>
              <a:t>珍重</a:t>
            </a:r>
            <a:r>
              <a:rPr lang="zh-CN" altLang="en-US"/>
              <a:t>它们，我在这条路上走了整整一天，已经看了很多山和很多云。所有的山所有的云，都让我联想起了熟悉的人。我就朝着它们呼唤他们的绰号，所以尽管走了一天，可我一点也不累。</a:t>
            </a:r>
            <a:r>
              <a:rPr lang="zh-CN" altLang="en-US">
                <a:solidFill>
                  <a:srgbClr val="C00000"/>
                </a:solidFill>
              </a:rPr>
              <a:t>我就这样从早晨里穿过，现在走进了下午的尾声，而且还看到了黄昏的头发。但是我还没走进一家旅店。</a:t>
            </a:r>
            <a:r>
              <a:rPr lang="en-US" altLang="zh-CN"/>
              <a:t>——</a:t>
            </a:r>
            <a:r>
              <a:rPr lang="zh-CN" altLang="en-US"/>
              <a:t>余华《十八岁出门远行</a:t>
            </a:r>
            <a:r>
              <a:rPr lang="zh-CN" altLang="en-US"/>
              <a:t>》</a:t>
            </a:r>
            <a:endParaRPr lang="zh-CN" altLang="en-US"/>
          </a:p>
          <a:p>
            <a:endParaRPr lang="zh-CN" altLang="en-US"/>
          </a:p>
          <a:p>
            <a:r>
              <a:rPr lang="zh-CN" altLang="en-US"/>
              <a:t>        </a:t>
            </a:r>
            <a:r>
              <a:rPr lang="zh-CN" altLang="en-US">
                <a:solidFill>
                  <a:srgbClr val="C00000"/>
                </a:solidFill>
              </a:rPr>
              <a:t> 评语：</a:t>
            </a:r>
            <a:r>
              <a:rPr lang="zh-CN" altLang="en-US">
                <a:solidFill>
                  <a:srgbClr val="C00000"/>
                </a:solidFill>
                <a:sym typeface="+mn-ea"/>
              </a:rPr>
              <a:t>新奇的表达，</a:t>
            </a:r>
            <a:r>
              <a:rPr lang="zh-CN" altLang="en-US">
                <a:solidFill>
                  <a:srgbClr val="C00000"/>
                </a:solidFill>
              </a:rPr>
              <a:t>别致的语言，轻松的心情，透漏十八岁的骄傲，为下文的一系列匪夷所思的遭遇作铺垫，奠定了全文轻松乐观的情感基调。</a:t>
            </a:r>
            <a:endParaRPr lang="zh-CN" altLang="en-US">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5130"/>
            <a:ext cx="8702675" cy="516953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结语：文学</a:t>
            </a: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写作就是写语言</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1" i="0" u="none" strike="noStrike" kern="100" cap="none" spc="0" normalizeH="0" baseline="0" noProof="0" dirty="0">
                <a:ln>
                  <a:noFill/>
                </a:ln>
                <a:solidFill>
                  <a:schemeClr val="tx1"/>
                </a:solidFill>
                <a:effectLst/>
                <a:uLnTx/>
                <a:uFillTx/>
                <a:latin typeface="+mn-ea"/>
                <a:ea typeface="+mn-ea"/>
                <a:cs typeface="Times New Roman" panose="02020603050405020304"/>
              </a:rPr>
              <a:t>而</a:t>
            </a:r>
            <a:r>
              <a:rPr kumimoji="0" lang="zh-CN" altLang="zh-CN" sz="2000" b="1" i="0" u="none" strike="noStrike" kern="100" cap="none" spc="0" normalizeH="0" baseline="0" noProof="0" dirty="0">
                <a:ln>
                  <a:noFill/>
                </a:ln>
                <a:solidFill>
                  <a:schemeClr val="tx1"/>
                </a:solidFill>
                <a:effectLst/>
                <a:uLnTx/>
                <a:uFillTx/>
                <a:latin typeface="+mn-ea"/>
                <a:ea typeface="+mn-ea"/>
                <a:cs typeface="Times New Roman" panose="02020603050405020304"/>
              </a:rPr>
              <a:t>高分作文</a:t>
            </a: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=审题立意+结构合理+文采与深度+卷面整洁=全都是套路</a:t>
            </a: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其中，文采就是诗性</a:t>
            </a: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语言</a:t>
            </a: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lang="zh-CN" altLang="zh-CN" sz="2000" kern="100" noProof="0" dirty="0">
                <a:ln>
                  <a:noFill/>
                </a:ln>
                <a:effectLst/>
                <a:uLnTx/>
                <a:uFillTx/>
                <a:latin typeface="+mn-ea"/>
                <a:ea typeface="+mn-ea"/>
                <a:cs typeface="Times New Roman" panose="02020603050405020304"/>
                <a:sym typeface="+mn-ea"/>
              </a:rPr>
              <a:t>语言造句</a:t>
            </a:r>
            <a:r>
              <a:rPr lang="en-US" altLang="zh-CN" sz="2000" kern="100" noProof="0" dirty="0">
                <a:ln>
                  <a:noFill/>
                </a:ln>
                <a:effectLst/>
                <a:uLnTx/>
                <a:uFillTx/>
                <a:latin typeface="+mn-ea"/>
                <a:ea typeface="+mn-ea"/>
                <a:cs typeface="Times New Roman" panose="02020603050405020304"/>
                <a:sym typeface="+mn-ea"/>
              </a:rPr>
              <a:t>=</a:t>
            </a:r>
            <a:r>
              <a:rPr lang="zh-CN" altLang="en-US" sz="2000" kern="100" noProof="0" dirty="0">
                <a:ln>
                  <a:noFill/>
                </a:ln>
                <a:effectLst/>
                <a:uLnTx/>
                <a:uFillTx/>
                <a:latin typeface="+mn-ea"/>
                <a:ea typeface="+mn-ea"/>
                <a:cs typeface="Times New Roman" panose="02020603050405020304"/>
                <a:sym typeface="+mn-ea"/>
              </a:rPr>
              <a:t>乱写（发挥想象力）</a:t>
            </a:r>
            <a:r>
              <a:rPr lang="en-US" altLang="zh-CN" sz="2000" kern="100" noProof="0" dirty="0">
                <a:ln>
                  <a:noFill/>
                </a:ln>
                <a:effectLst/>
                <a:uLnTx/>
                <a:uFillTx/>
                <a:latin typeface="+mn-ea"/>
                <a:ea typeface="+mn-ea"/>
                <a:cs typeface="Times New Roman" panose="02020603050405020304"/>
                <a:sym typeface="+mn-ea"/>
              </a:rPr>
              <a:t>+</a:t>
            </a:r>
            <a:r>
              <a:rPr lang="zh-CN" altLang="en-US" sz="2000" kern="100" noProof="0" dirty="0">
                <a:ln>
                  <a:noFill/>
                </a:ln>
                <a:effectLst/>
                <a:uLnTx/>
                <a:uFillTx/>
                <a:latin typeface="+mn-ea"/>
                <a:ea typeface="+mn-ea"/>
                <a:cs typeface="Times New Roman" panose="02020603050405020304"/>
                <a:sym typeface="+mn-ea"/>
              </a:rPr>
              <a:t>条理化（让人看得懂，符合常规</a:t>
            </a:r>
            <a:r>
              <a:rPr lang="zh-CN" altLang="en-US" sz="2000" kern="100" noProof="0" dirty="0">
                <a:ln>
                  <a:noFill/>
                </a:ln>
                <a:effectLst/>
                <a:uLnTx/>
                <a:uFillTx/>
                <a:latin typeface="+mn-ea"/>
                <a:ea typeface="+mn-ea"/>
                <a:cs typeface="Times New Roman" panose="02020603050405020304"/>
                <a:sym typeface="+mn-ea"/>
              </a:rPr>
              <a:t>）</a:t>
            </a:r>
            <a:endParaRPr lang="zh-CN" altLang="en-US" sz="2000" kern="100" noProof="0" dirty="0">
              <a:ln>
                <a:noFill/>
              </a:ln>
              <a:effectLst/>
              <a:uLnTx/>
              <a:uFillTx/>
              <a:latin typeface="+mn-ea"/>
              <a:ea typeface="+mn-ea"/>
              <a:cs typeface="Times New Roman" panose="02020603050405020304"/>
              <a:sym typeface="+mn-ea"/>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高分考场写作过程</a:t>
            </a:r>
            <a:r>
              <a:rPr kumimoji="0" lang="en-US"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逻辑思维</a:t>
            </a:r>
            <a:r>
              <a:rPr kumimoji="0" lang="en-US"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诗性语言（想象</a:t>
            </a:r>
            <a:r>
              <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rPr>
              <a:t>）</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当这两种思维，成为我们日常练习的习惯，那么，考场</a:t>
            </a: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a:t>
            </a: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书籍图片_WPS图片"/>
          <p:cNvPicPr>
            <a:picLocks noChangeAspect="1"/>
          </p:cNvPicPr>
          <p:nvPr/>
        </p:nvPicPr>
        <p:blipFill>
          <a:blip r:embed="rId2"/>
          <a:stretch>
            <a:fillRect/>
          </a:stretch>
        </p:blipFill>
        <p:spPr>
          <a:xfrm>
            <a:off x="-1587500" y="-1128395"/>
            <a:ext cx="9810750" cy="100584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273050" y="2630488"/>
            <a:ext cx="8424863" cy="2306955"/>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谢谢！</a:t>
            </a:r>
            <a:r>
              <a:rPr lang="zh-CN" altLang="en-US" sz="3600" kern="100" noProof="0" dirty="0">
                <a:ln>
                  <a:noFill/>
                </a:ln>
                <a:effectLst/>
                <a:uLnTx/>
                <a:uFillTx/>
                <a:latin typeface="+mn-ea"/>
                <a:ea typeface="+mn-ea"/>
                <a:cs typeface="Times New Roman" panose="02020603050405020304"/>
                <a:sym typeface="+mn-ea"/>
              </a:rPr>
              <a:t>欢迎交流！</a:t>
            </a:r>
            <a:endPar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rPr>
              <a:t>期盼您提供学生案例。</a:t>
            </a:r>
            <a:endPar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2400" b="0" i="0" u="none" strike="noStrike" kern="100" cap="none" spc="0" normalizeH="0" baseline="0" noProof="0" dirty="0">
                <a:ln>
                  <a:noFill/>
                </a:ln>
                <a:solidFill>
                  <a:srgbClr val="FF0000"/>
                </a:solidFill>
                <a:effectLst/>
                <a:uLnTx/>
                <a:uFillTx/>
                <a:latin typeface="+mn-ea"/>
                <a:ea typeface="+mn-ea"/>
                <a:cs typeface="Times New Roman" panose="02020603050405020304"/>
              </a:rPr>
              <a:t>李保春  </a:t>
            </a:r>
            <a:r>
              <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rPr>
              <a:t>15343940186</a:t>
            </a:r>
            <a:endParaRPr kumimoji="0" lang="en-US"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1"/>
          <p:cNvSpPr/>
          <p:nvPr/>
        </p:nvSpPr>
        <p:spPr>
          <a:xfrm>
            <a:off x="1331278" y="56959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endParaRPr lang="zh-CN" altLang="en-US" sz="3600" dirty="0">
              <a:latin typeface="微软雅黑" panose="020B0503020204020204" pitchFamily="34" charset="-122"/>
              <a:ea typeface="微软雅黑" panose="020B0503020204020204" pitchFamily="34" charset="-122"/>
            </a:endParaRPr>
          </a:p>
        </p:txBody>
      </p:sp>
      <p:sp>
        <p:nvSpPr>
          <p:cNvPr id="3075" name="矩形 1"/>
          <p:cNvSpPr/>
          <p:nvPr/>
        </p:nvSpPr>
        <p:spPr>
          <a:xfrm>
            <a:off x="-47625" y="1912620"/>
            <a:ext cx="8559165" cy="3784600"/>
          </a:xfrm>
          <a:prstGeom prst="rect">
            <a:avLst/>
          </a:prstGeom>
          <a:noFill/>
          <a:ln w="9525">
            <a:noFill/>
          </a:ln>
        </p:spPr>
        <p:txBody>
          <a:bodyPr wrap="square">
            <a:spAutoFit/>
          </a:bodyPr>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一、作品之美：深刻性与情感性</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en-US" altLang="zh-CN" sz="24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二、</a:t>
            </a:r>
            <a:r>
              <a:rPr lang="zh-CN" altLang="en-US" sz="2400" dirty="0">
                <a:solidFill>
                  <a:srgbClr val="FF0000"/>
                </a:solidFill>
                <a:latin typeface="微软雅黑" panose="020B0503020204020204" pitchFamily="34" charset="-122"/>
                <a:ea typeface="微软雅黑" panose="020B0503020204020204" pitchFamily="34" charset="-122"/>
                <a:sym typeface="+mn-ea"/>
              </a:rPr>
              <a:t>作品之美：语言的含蕴性</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548005" y="2298700"/>
            <a:ext cx="7786370" cy="2814955"/>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rgbClr val="C00000"/>
                </a:solidFill>
                <a:effectLst/>
                <a:uLnTx/>
                <a:uFillTx/>
                <a:latin typeface="+mn-ea"/>
                <a:ea typeface="+mn-ea"/>
                <a:cs typeface="+mn-cs"/>
              </a:rPr>
              <a:t>思想深刻</a:t>
            </a: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dirty="0">
              <a:ln>
                <a:noFill/>
              </a:ln>
              <a:solidFill>
                <a:srgbClr val="C0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4754880" cy="1198880"/>
          </a:xfrm>
          <a:prstGeom prst="rect">
            <a:avLst/>
          </a:prstGeom>
          <a:noFill/>
        </p:spPr>
        <p:txBody>
          <a:bodyPr wrap="none" rtlCol="0" anchor="t">
            <a:spAutoFit/>
          </a:bodyPr>
          <a:p>
            <a:pPr algn="l"/>
            <a:r>
              <a:rPr lang="zh-CN" altLang="en-US" sz="3600" b="1" dirty="0">
                <a:solidFill>
                  <a:schemeClr val="tx1"/>
                </a:solidFill>
                <a:latin typeface="微软雅黑" panose="020B0503020204020204" pitchFamily="34" charset="-122"/>
                <a:ea typeface="微软雅黑" panose="020B0503020204020204" pitchFamily="34" charset="-122"/>
                <a:sym typeface="+mn-ea"/>
              </a:rPr>
              <a:t>一、作品之美：深刻性</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l"/>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7690" y="1057910"/>
            <a:ext cx="8340090" cy="4154170"/>
          </a:xfrm>
          <a:prstGeom prst="rect">
            <a:avLst/>
          </a:prstGeom>
          <a:noFill/>
          <a:ln w="9525">
            <a:noFill/>
          </a:ln>
        </p:spPr>
        <p:txBody>
          <a:bodyPr wrap="square">
            <a:spAutoFit/>
          </a:bodyPr>
          <a:p>
            <a:pPr indent="267970" algn="ctr"/>
            <a:r>
              <a:rPr lang="zh-CN" sz="2000" b="1">
                <a:solidFill>
                  <a:srgbClr val="FF0000"/>
                </a:solidFill>
                <a:latin typeface="楷体" panose="02010609060101010101" charset="-122"/>
                <a:ea typeface="宋体" panose="02010600030101010101" pitchFamily="2" charset="-122"/>
              </a:rPr>
              <a:t>春来草自青</a:t>
            </a:r>
            <a:endParaRPr lang="zh-CN" sz="2000" b="1">
              <a:solidFill>
                <a:srgbClr val="FF0000"/>
              </a:solidFill>
              <a:latin typeface="楷体" panose="02010609060101010101" charset="-122"/>
              <a:ea typeface="宋体" panose="02010600030101010101" pitchFamily="2" charset="-122"/>
            </a:endParaRPr>
          </a:p>
          <a:p>
            <a:pPr indent="267970" algn="l"/>
            <a:r>
              <a:rPr lang="zh-CN" sz="2000" b="1">
                <a:solidFill>
                  <a:srgbClr val="FF0000"/>
                </a:solidFill>
                <a:latin typeface="楷体" panose="02010609060101010101" charset="-122"/>
                <a:ea typeface="宋体" panose="02010600030101010101" pitchFamily="2" charset="-122"/>
              </a:rPr>
              <a:t>                           下水文</a:t>
            </a:r>
            <a:r>
              <a:rPr lang="zh-CN" sz="1600">
                <a:latin typeface="楷体" panose="02010609060101010101" charset="-122"/>
                <a:ea typeface="宋体" panose="02010600030101010101" pitchFamily="2" charset="-122"/>
              </a:rPr>
              <a:t>    百花残缺，缺少的是暖风的轻微一扶。当春风悄悄展颜，当燕子从远方归来，滋润的气息弥漫在天地之间，芽儿开始伸着懒腰，从往岁的枯木、岩缝、冻土中探出头来，以便及时地向春天报到，万物也次第用青春的容颜复苏自身的生机。</a:t>
            </a:r>
            <a:r>
              <a:rPr lang="zh-CN" sz="1600">
                <a:solidFill>
                  <a:srgbClr val="FF0000"/>
                </a:solidFill>
                <a:latin typeface="楷体" panose="02010609060101010101" charset="-122"/>
                <a:ea typeface="宋体" panose="02010600030101010101" pitchFamily="2" charset="-122"/>
              </a:rPr>
              <a:t>大自然，在亘古不变的轨迹上平缓运行，法则在屡试不爽中显示着神秘的魅力。</a:t>
            </a:r>
            <a:r>
              <a:rPr lang="zh-CN" sz="1600">
                <a:latin typeface="楷体" panose="02010609060101010101" charset="-122"/>
                <a:ea typeface="宋体" panose="02010600030101010101" pitchFamily="2" charset="-122"/>
              </a:rPr>
              <a:t>万物皆有法则，自然之道：损有余以奉不足。变迁是世界持续的存在，平衡是天地永恒的律令。我们往往钟情于事物的精彩瞬间，每每，惊讶于它们动人的一面，误以为它们本就如此；轻易地，把风光背后的痛苦与艰辛深深埋在底层。但造物主的天平是以平衡作为杠杆的。得与失、成与败、绚烂与平淡，一切都归于这份平衡的归宿。    春天，每当我漫步郊野，阳光抚慰的花草总是摇摇地向我显露天真的微笑，那无瑕的青春中包蕴着不尽的激情，生命的绿色喷薄欲吐。那一刻，一种幻觉就会向我的心头袭来，透过稚嫩的春的气息，思绪的长线会把往事串起——昔日冰雪欺压下的瑟瑟身影藏在何处？那长埋在大地之下的苦难岁月逝向何方？原来，它们是以不屈、坚韧的执着换来了今日的灿烂一季，那娇美的身姿，飘摇歌舞，充满欲望的饥渴生命力是昨天的压抑开出的绚烂之花，或许，它们以这种招摇来弥补往昔所忍受的生命中的承受之重。</a:t>
            </a:r>
            <a:endParaRPr lang="zh-CN" altLang="en-US" sz="1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0900" y="1273175"/>
            <a:ext cx="7589520" cy="2676525"/>
          </a:xfrm>
          <a:prstGeom prst="rect">
            <a:avLst/>
          </a:prstGeom>
          <a:noFill/>
          <a:ln w="9525">
            <a:noFill/>
          </a:ln>
        </p:spPr>
        <p:txBody>
          <a:bodyPr wrap="square">
            <a:spAutoFit/>
          </a:bodyPr>
          <a:p>
            <a:pPr indent="266700"/>
            <a:r>
              <a:rPr lang="zh-CN" sz="2400">
                <a:latin typeface="楷体" panose="02010609060101010101" charset="-122"/>
                <a:ea typeface="宋体" panose="02010600030101010101" pitchFamily="2" charset="-122"/>
              </a:rPr>
              <a:t>“离离原上草，一岁一枯荣”，当东风溜去最后的影子，当时光在封闭中渐老，那些草儿又把自己的辉煌献身于硕果，怀抱最后的梦想，以枯黄的面容坦然面对生命的最后一刻，零落成泥，在土壤中孕育来年的渴望。——曾经的天真，曾经的梦想，历经岁月的苦难，历经严冬的折磨，绚烂与平淡、成与败、得与失，一切的一切都归于自然，自自然然的生命之流在这里交融。</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5285" y="1300480"/>
            <a:ext cx="8268970" cy="3415030"/>
          </a:xfrm>
          <a:prstGeom prst="rect">
            <a:avLst/>
          </a:prstGeom>
          <a:noFill/>
          <a:ln w="9525">
            <a:noFill/>
          </a:ln>
        </p:spPr>
        <p:txBody>
          <a:bodyPr wrap="square">
            <a:spAutoFit/>
          </a:bodyPr>
          <a:p>
            <a:pPr indent="266700"/>
            <a:r>
              <a:rPr lang="en-US" altLang="zh-CN" sz="2400">
                <a:latin typeface="楷体" panose="02010609060101010101" charset="-122"/>
                <a:ea typeface="宋体" panose="02010600030101010101" pitchFamily="2" charset="-122"/>
              </a:rPr>
              <a:t>  </a:t>
            </a:r>
            <a:r>
              <a:rPr lang="zh-CN" sz="2400">
                <a:latin typeface="楷体" panose="02010609060101010101" charset="-122"/>
                <a:ea typeface="宋体" panose="02010600030101010101" pitchFamily="2" charset="-122"/>
              </a:rPr>
              <a:t>春来草自青，曾经的花草，在历经坎坷中迎来自己的青春时刻；秋来叶自落，曾经的花草，在烂漫了生命辉煌后归于岑寂的大地。    春来草自青，这春草，昭示着有梦想就有希望的预言，诠释着痛苦者必有硕果的结论，畅言着生命弥补生命的激情，归依着人生展望人生的希望。    每次漫步在春天的郊野，我的生命也不禁像春草这样沸腾，尽管岁月的风霜已消尽的我青春的颜容。    ——这一切都是永恒，岁月将会证明。</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9160" y="1525270"/>
            <a:ext cx="7486015" cy="2584450"/>
          </a:xfrm>
          <a:prstGeom prst="rect">
            <a:avLst/>
          </a:prstGeom>
          <a:noFill/>
        </p:spPr>
        <p:txBody>
          <a:bodyPr wrap="square" rtlCol="0" anchor="t">
            <a:spAutoFit/>
          </a:bodyPr>
          <a:p>
            <a:r>
              <a:rPr lang="en-US" altLang="zh-CN">
                <a:latin typeface="楷体" panose="02010609060101010101" charset="-122"/>
                <a:sym typeface="+mn-ea"/>
              </a:rPr>
              <a:t>    </a:t>
            </a:r>
            <a:r>
              <a:rPr lang="zh-CN">
                <a:latin typeface="楷体" panose="02010609060101010101" charset="-122"/>
                <a:sym typeface="+mn-ea"/>
              </a:rPr>
              <a:t>大自然，在亘古不变的轨迹上平缓运行，法则在屡试不爽中显示着神秘的魅力。</a:t>
            </a:r>
            <a:endParaRPr lang="zh-CN">
              <a:latin typeface="楷体" panose="02010609060101010101" charset="-122"/>
              <a:sym typeface="+mn-ea"/>
            </a:endParaRPr>
          </a:p>
          <a:p>
            <a:endParaRPr lang="zh-CN">
              <a:latin typeface="楷体" panose="02010609060101010101" charset="-122"/>
              <a:sym typeface="+mn-ea"/>
            </a:endParaRPr>
          </a:p>
          <a:p>
            <a:r>
              <a:rPr lang="zh-CN">
                <a:latin typeface="楷体" panose="02010609060101010101" charset="-122"/>
                <a:sym typeface="+mn-ea"/>
              </a:rPr>
              <a:t>    造物主的天平是以平衡作为杠杆的。得与失、成与败、绚烂与平淡，一切都归于这份平衡的归宿。</a:t>
            </a:r>
            <a:endParaRPr lang="zh-CN">
              <a:latin typeface="楷体" panose="02010609060101010101" charset="-122"/>
              <a:sym typeface="+mn-ea"/>
            </a:endParaRPr>
          </a:p>
          <a:p>
            <a:endParaRPr lang="zh-CN">
              <a:latin typeface="楷体" panose="02010609060101010101" charset="-122"/>
              <a:sym typeface="+mn-ea"/>
            </a:endParaRPr>
          </a:p>
          <a:p>
            <a:r>
              <a:rPr lang="zh-CN" b="1">
                <a:latin typeface="楷体" panose="02010609060101010101" charset="-122"/>
                <a:sym typeface="+mn-ea"/>
              </a:rPr>
              <a:t>  </a:t>
            </a:r>
            <a:r>
              <a:rPr lang="zh-CN" b="1">
                <a:solidFill>
                  <a:srgbClr val="FF0000"/>
                </a:solidFill>
                <a:latin typeface="楷体" panose="02010609060101010101" charset="-122"/>
                <a:sym typeface="+mn-ea"/>
              </a:rPr>
              <a:t>  这是核心句。从自然现象，春来草青，秋至花落，联想到人生世界规律：均衡的法则。</a:t>
            </a:r>
            <a:endParaRPr lang="zh-CN">
              <a:latin typeface="楷体" panose="02010609060101010101" charset="-122"/>
              <a:sym typeface="+mn-ea"/>
            </a:endParaRPr>
          </a:p>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548005" y="2298700"/>
            <a:ext cx="7786370" cy="645160"/>
          </a:xfrm>
          <a:prstGeom prst="rect">
            <a:avLst/>
          </a:prstGeom>
          <a:noFill/>
          <a:ln>
            <a:noFill/>
          </a:ln>
        </p:spPr>
        <p:txBody>
          <a:bodyPr wrap="square">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87630" y="852805"/>
            <a:ext cx="8946515" cy="2861310"/>
          </a:xfrm>
          <a:prstGeom prst="rect">
            <a:avLst/>
          </a:prstGeom>
          <a:noFill/>
        </p:spPr>
        <p:txBody>
          <a:bodyPr wrap="square" rtlCol="0" anchor="t">
            <a:spAutoFit/>
          </a:bodyPr>
          <a:p>
            <a:pPr algn="l"/>
            <a:r>
              <a:rPr lang="zh-CN" altLang="en-US" sz="3600" b="1" dirty="0">
                <a:solidFill>
                  <a:schemeClr val="tx1"/>
                </a:solidFill>
                <a:latin typeface="微软雅黑" panose="020B0503020204020204" pitchFamily="34" charset="-122"/>
                <a:ea typeface="微软雅黑" panose="020B0503020204020204" pitchFamily="34" charset="-122"/>
                <a:sym typeface="+mn-ea"/>
              </a:rPr>
              <a:t>一、作品之美：情感性</a:t>
            </a:r>
            <a:endParaRPr lang="zh-CN" altLang="en-US" sz="3600" b="1" dirty="0">
              <a:solidFill>
                <a:schemeClr val="tx1"/>
              </a:solidFill>
              <a:latin typeface="微软雅黑" panose="020B0503020204020204" pitchFamily="34" charset="-122"/>
              <a:ea typeface="微软雅黑" panose="020B0503020204020204" pitchFamily="34" charset="-122"/>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algn="l"/>
            <a:endParaRPr kumimoji="0" lang="zh-CN" altLang="en-US" sz="3600" b="0" i="0" u="none" strike="noStrike" kern="1200" cap="none" spc="0" normalizeH="0" baseline="0" noProof="0" dirty="0">
              <a:ln>
                <a:noFill/>
              </a:ln>
              <a:solidFill>
                <a:schemeClr val="tx1"/>
              </a:solidFill>
              <a:effectLst/>
              <a:uLnTx/>
              <a:uFillTx/>
              <a:latin typeface="+mn-ea"/>
              <a:ea typeface="+mn-ea"/>
              <a:cs typeface="+mn-cs"/>
            </a:endParaRPr>
          </a:p>
          <a:p>
            <a:pPr algn="ctr"/>
            <a:r>
              <a:rPr lang="zh-CN" altLang="en-US" sz="3600" b="1" dirty="0">
                <a:solidFill>
                  <a:srgbClr val="C00000"/>
                </a:solidFill>
                <a:latin typeface="微软雅黑" panose="020B0503020204020204" pitchFamily="34" charset="-122"/>
                <a:ea typeface="微软雅黑" panose="020B0503020204020204" pitchFamily="34" charset="-122"/>
                <a:sym typeface="+mn-ea"/>
              </a:rPr>
              <a:t>情真意切</a:t>
            </a:r>
            <a:endParaRPr lang="zh-CN" altLang="en-US" sz="3600" b="1" dirty="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5205</Words>
  <Application>WPS 演示</Application>
  <PresentationFormat>全屏显示(4:3)</PresentationFormat>
  <Paragraphs>173</Paragraphs>
  <Slides>25</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Calibri</vt:lpstr>
      <vt:lpstr>时尚中黑简体</vt:lpstr>
      <vt:lpstr>微软雅黑</vt:lpstr>
      <vt:lpstr>楷体</vt:lpstr>
      <vt:lpstr>Arial Unicode MS</vt:lpstr>
      <vt:lpstr>黑体</vt:lpstr>
      <vt:lpstr>Times New Roman</vt:lpstr>
      <vt:lpstr>楷体_GB2312</vt:lpstr>
      <vt:lpstr>新宋体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清华同方</cp:lastModifiedBy>
  <cp:revision>202</cp:revision>
  <dcterms:created xsi:type="dcterms:W3CDTF">2011-09-22T23:42:00Z</dcterms:created>
  <dcterms:modified xsi:type="dcterms:W3CDTF">2019-05-17T07:32:18Z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