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69" r:id="rId5"/>
    <p:sldId id="258" r:id="rId6"/>
    <p:sldId id="262" r:id="rId7"/>
    <p:sldId id="263" r:id="rId8"/>
    <p:sldId id="264" r:id="rId9"/>
    <p:sldId id="268" r:id="rId10"/>
    <p:sldId id="267" r:id="rId11"/>
    <p:sldId id="265" r:id="rId12"/>
    <p:sldId id="266" r:id="rId1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536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2017/3/13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2017/3/13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2017/3/13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2017/3/13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2017/3/13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2017/3/13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2017/3/13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2017/3/13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2017/3/13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2017/3/13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2017/3/13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2017/3/13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openxmlformats.org/officeDocument/2006/relationships/slide" Target="slide11.xml"/><Relationship Id="rId4" Type="http://schemas.openxmlformats.org/officeDocument/2006/relationships/slide" Target="slide10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32000" b="-3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357422" y="1643050"/>
            <a:ext cx="4929206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000" dirty="0" smtClean="0">
                <a:latin typeface="黑体" pitchFamily="49" charset="-122"/>
                <a:ea typeface="黑体" pitchFamily="49" charset="-122"/>
              </a:rPr>
              <a:t>像鼠却又尾巴大，</a:t>
            </a:r>
            <a:endParaRPr lang="en-US" altLang="zh-CN" sz="4000" dirty="0" smtClean="0"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4000" dirty="0" smtClean="0">
                <a:latin typeface="黑体" pitchFamily="49" charset="-122"/>
                <a:ea typeface="黑体" pitchFamily="49" charset="-122"/>
              </a:rPr>
              <a:t>家里从来没有它，</a:t>
            </a:r>
            <a:endParaRPr lang="en-US" altLang="zh-CN" sz="4000" dirty="0" smtClean="0"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4000" dirty="0" smtClean="0">
                <a:latin typeface="黑体" pitchFamily="49" charset="-122"/>
                <a:ea typeface="黑体" pitchFamily="49" charset="-122"/>
              </a:rPr>
              <a:t>山上安家它喜欢，</a:t>
            </a:r>
            <a:endParaRPr lang="en-US" altLang="zh-CN" sz="4000" dirty="0" smtClean="0"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4000" dirty="0" smtClean="0">
                <a:latin typeface="黑体" pitchFamily="49" charset="-122"/>
                <a:ea typeface="黑体" pitchFamily="49" charset="-122"/>
              </a:rPr>
              <a:t>爬山上树本领大。</a:t>
            </a:r>
            <a:endParaRPr lang="zh-CN" altLang="en-US" sz="40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571736" y="4857760"/>
            <a:ext cx="223651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latin typeface="黑体" pitchFamily="49" charset="-122"/>
                <a:ea typeface="黑体" pitchFamily="49" charset="-122"/>
              </a:rPr>
              <a:t>谜底：松鼠</a:t>
            </a:r>
            <a:endParaRPr lang="zh-CN" altLang="en-US" sz="32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143108" y="500042"/>
            <a:ext cx="292895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>
                <a:latin typeface="黑体" pitchFamily="49" charset="-122"/>
                <a:ea typeface="黑体" pitchFamily="49" charset="-122"/>
              </a:rPr>
              <a:t>猜一猜：</a:t>
            </a:r>
            <a:endParaRPr lang="zh-CN" altLang="en-US" sz="4000" dirty="0"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timg (4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0"/>
            <a:ext cx="2214545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grpSp>
        <p:nvGrpSpPr>
          <p:cNvPr id="14" name="组合 13"/>
          <p:cNvGrpSpPr/>
          <p:nvPr/>
        </p:nvGrpSpPr>
        <p:grpSpPr>
          <a:xfrm>
            <a:off x="2214546" y="1643050"/>
            <a:ext cx="3571900" cy="3126895"/>
            <a:chOff x="3643306" y="1643050"/>
            <a:chExt cx="3571900" cy="3126895"/>
          </a:xfrm>
        </p:grpSpPr>
        <p:sp>
          <p:nvSpPr>
            <p:cNvPr id="3" name="TextBox 2"/>
            <p:cNvSpPr txBox="1"/>
            <p:nvPr/>
          </p:nvSpPr>
          <p:spPr>
            <a:xfrm>
              <a:off x="3643306" y="2643182"/>
              <a:ext cx="928694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6000" dirty="0" smtClean="0">
                  <a:latin typeface="黑体" pitchFamily="49" charset="-122"/>
                  <a:ea typeface="黑体" pitchFamily="49" charset="-122"/>
                </a:rPr>
                <a:t>正</a:t>
              </a:r>
              <a:endParaRPr lang="zh-CN" altLang="en-US" sz="6000" dirty="0">
                <a:latin typeface="黑体" pitchFamily="49" charset="-122"/>
                <a:ea typeface="黑体" pitchFamily="49" charset="-122"/>
              </a:endParaRPr>
            </a:p>
          </p:txBody>
        </p:sp>
        <p:cxnSp>
          <p:nvCxnSpPr>
            <p:cNvPr id="5" name="直接连接符 4"/>
            <p:cNvCxnSpPr/>
            <p:nvPr/>
          </p:nvCxnSpPr>
          <p:spPr>
            <a:xfrm rot="5400000" flipH="1" flipV="1">
              <a:off x="4357686" y="2357430"/>
              <a:ext cx="1143008" cy="714380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/>
            <p:cNvCxnSpPr/>
            <p:nvPr/>
          </p:nvCxnSpPr>
          <p:spPr>
            <a:xfrm rot="16200000" flipH="1">
              <a:off x="4429124" y="3429000"/>
              <a:ext cx="1071570" cy="785818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TextBox 11"/>
            <p:cNvSpPr txBox="1"/>
            <p:nvPr/>
          </p:nvSpPr>
          <p:spPr>
            <a:xfrm>
              <a:off x="5286380" y="1643050"/>
              <a:ext cx="1857388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400" dirty="0" err="1" smtClean="0"/>
                <a:t>zhēng</a:t>
              </a:r>
              <a:endParaRPr lang="zh-CN" altLang="en-US" sz="4400" dirty="0"/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5357818" y="4000504"/>
              <a:ext cx="1857388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400" dirty="0" err="1" smtClean="0"/>
                <a:t>zhèng</a:t>
              </a:r>
              <a:endParaRPr lang="zh-CN" altLang="en-US" sz="4400" dirty="0"/>
            </a:p>
          </p:txBody>
        </p:sp>
      </p:grpSp>
      <p:sp>
        <p:nvSpPr>
          <p:cNvPr id="15" name="TextBox 14"/>
          <p:cNvSpPr txBox="1"/>
          <p:nvPr/>
        </p:nvSpPr>
        <p:spPr>
          <a:xfrm>
            <a:off x="5143504" y="1785926"/>
            <a:ext cx="378621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latin typeface="黑体" pitchFamily="49" charset="-122"/>
                <a:ea typeface="黑体" pitchFamily="49" charset="-122"/>
              </a:rPr>
              <a:t>（正月）（新正）</a:t>
            </a:r>
            <a:endParaRPr lang="zh-CN" altLang="en-US" sz="36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286380" y="4071942"/>
            <a:ext cx="35004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latin typeface="黑体" pitchFamily="49" charset="-122"/>
                <a:ea typeface="黑体" pitchFamily="49" charset="-122"/>
              </a:rPr>
              <a:t>（正好）（正义）</a:t>
            </a:r>
            <a:endParaRPr lang="zh-CN" altLang="en-US" sz="36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7" name="动作按钮: 后退或前一项 16">
            <a:hlinkClick r:id="rId3" action="ppaction://hlinksldjump" highlightClick="1"/>
          </p:cNvPr>
          <p:cNvSpPr/>
          <p:nvPr/>
        </p:nvSpPr>
        <p:spPr>
          <a:xfrm>
            <a:off x="7500958" y="6143644"/>
            <a:ext cx="500066" cy="428628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timg (4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0"/>
            <a:ext cx="3428992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TextBox 2"/>
          <p:cNvSpPr txBox="1"/>
          <p:nvPr/>
        </p:nvSpPr>
        <p:spPr>
          <a:xfrm>
            <a:off x="3786182" y="1571612"/>
            <a:ext cx="4857784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/>
            <a:r>
              <a:rPr lang="zh-CN" altLang="en-US" sz="4000" dirty="0" smtClean="0">
                <a:latin typeface="黑体" pitchFamily="49" charset="-122"/>
                <a:ea typeface="黑体" pitchFamily="49" charset="-122"/>
              </a:rPr>
              <a:t>我离开时，它们居然跑跑停停地跟了我一段路，好似送我一程。</a:t>
            </a:r>
            <a:endParaRPr lang="zh-CN" altLang="en-US" sz="4000" dirty="0"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 descr="timg (10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4282" y="0"/>
            <a:ext cx="1364158" cy="1555483"/>
          </a:xfrm>
          <a:prstGeom prst="rect">
            <a:avLst/>
          </a:prstGeom>
        </p:spPr>
      </p:pic>
      <p:pic>
        <p:nvPicPr>
          <p:cNvPr id="17" name="图片 16" descr="timg (3)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04045" y="4649146"/>
            <a:ext cx="2839955" cy="2208854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428728" y="571480"/>
            <a:ext cx="32861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accent6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找朋友，连一连。</a:t>
            </a:r>
            <a:endParaRPr lang="zh-CN" altLang="en-US" sz="3200" dirty="0">
              <a:solidFill>
                <a:schemeClr val="accent6">
                  <a:lumMod val="50000"/>
                </a:schemeClr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357818" y="4929198"/>
            <a:ext cx="173203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000" dirty="0" smtClean="0">
                <a:latin typeface="黑体" pitchFamily="49" charset="-122"/>
                <a:ea typeface="黑体" pitchFamily="49" charset="-122"/>
              </a:rPr>
              <a:t>扭动</a:t>
            </a:r>
            <a:endParaRPr lang="zh-CN" altLang="en-US" sz="40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214414" y="3929066"/>
            <a:ext cx="185738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000" dirty="0" smtClean="0">
                <a:latin typeface="黑体" pitchFamily="49" charset="-122"/>
                <a:ea typeface="黑体" pitchFamily="49" charset="-122"/>
              </a:rPr>
              <a:t>浓绿的</a:t>
            </a:r>
            <a:endParaRPr lang="zh-CN" altLang="en-US" sz="40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214414" y="2285992"/>
            <a:ext cx="400052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000" dirty="0" smtClean="0">
                <a:latin typeface="黑体" pitchFamily="49" charset="-122"/>
                <a:ea typeface="黑体" pitchFamily="49" charset="-122"/>
              </a:rPr>
              <a:t>轻灵地</a:t>
            </a:r>
            <a:endParaRPr lang="zh-CN" altLang="en-US" sz="40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142976" y="4714884"/>
            <a:ext cx="451873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000" dirty="0" smtClean="0">
                <a:latin typeface="黑体" pitchFamily="49" charset="-122"/>
                <a:ea typeface="黑体" pitchFamily="49" charset="-122"/>
              </a:rPr>
              <a:t>毛茸茸的</a:t>
            </a:r>
            <a:endParaRPr lang="zh-CN" altLang="en-US" sz="40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214414" y="3071810"/>
            <a:ext cx="207170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000" dirty="0" smtClean="0">
                <a:latin typeface="黑体" pitchFamily="49" charset="-122"/>
                <a:ea typeface="黑体" pitchFamily="49" charset="-122"/>
              </a:rPr>
              <a:t>可爱的</a:t>
            </a:r>
            <a:endParaRPr lang="zh-CN" altLang="en-US" sz="40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214942" y="4071942"/>
            <a:ext cx="348232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000" dirty="0" smtClean="0">
                <a:latin typeface="黑体" pitchFamily="49" charset="-122"/>
                <a:ea typeface="黑体" pitchFamily="49" charset="-122"/>
              </a:rPr>
              <a:t>小松鼠</a:t>
            </a:r>
            <a:endParaRPr lang="zh-CN" altLang="en-US" sz="40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286380" y="3214686"/>
            <a:ext cx="296412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000" dirty="0" smtClean="0">
                <a:latin typeface="黑体" pitchFamily="49" charset="-122"/>
                <a:ea typeface="黑体" pitchFamily="49" charset="-122"/>
              </a:rPr>
              <a:t>树丛</a:t>
            </a:r>
            <a:endParaRPr lang="zh-CN" altLang="en-US" sz="40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286380" y="2357430"/>
            <a:ext cx="244591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000" dirty="0" smtClean="0">
                <a:latin typeface="黑体" pitchFamily="49" charset="-122"/>
                <a:ea typeface="黑体" pitchFamily="49" charset="-122"/>
              </a:rPr>
              <a:t>尾巴</a:t>
            </a:r>
            <a:endParaRPr lang="zh-CN" altLang="en-US" sz="40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214414" y="5572140"/>
            <a:ext cx="331973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>
                <a:latin typeface="黑体" pitchFamily="49" charset="-122"/>
                <a:ea typeface="黑体" pitchFamily="49" charset="-122"/>
              </a:rPr>
              <a:t>惊讶的</a:t>
            </a:r>
            <a:endParaRPr lang="zh-CN" altLang="en-US" sz="40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357818" y="5643578"/>
            <a:ext cx="317539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>
                <a:latin typeface="黑体" pitchFamily="49" charset="-122"/>
                <a:ea typeface="黑体" pitchFamily="49" charset="-122"/>
              </a:rPr>
              <a:t>神气</a:t>
            </a:r>
            <a:endParaRPr lang="zh-CN" altLang="en-US" sz="40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214414" y="1500174"/>
            <a:ext cx="216504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>
                <a:latin typeface="黑体" pitchFamily="49" charset="-122"/>
                <a:ea typeface="黑体" pitchFamily="49" charset="-122"/>
              </a:rPr>
              <a:t>流动的</a:t>
            </a:r>
            <a:endParaRPr lang="zh-CN" altLang="en-US" sz="40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143504" y="1571612"/>
            <a:ext cx="230937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>
                <a:latin typeface="黑体" pitchFamily="49" charset="-122"/>
                <a:ea typeface="黑体" pitchFamily="49" charset="-122"/>
              </a:rPr>
              <a:t>小波浪</a:t>
            </a:r>
            <a:endParaRPr lang="zh-CN" altLang="en-US" sz="4000" dirty="0">
              <a:latin typeface="黑体" pitchFamily="49" charset="-122"/>
              <a:ea typeface="黑体" pitchFamily="49" charset="-122"/>
            </a:endParaRPr>
          </a:p>
        </p:txBody>
      </p:sp>
      <p:cxnSp>
        <p:nvCxnSpPr>
          <p:cNvPr id="20" name="直接连接符 19"/>
          <p:cNvCxnSpPr>
            <a:endCxn id="16" idx="1"/>
          </p:cNvCxnSpPr>
          <p:nvPr/>
        </p:nvCxnSpPr>
        <p:spPr>
          <a:xfrm>
            <a:off x="2857488" y="1857364"/>
            <a:ext cx="2286016" cy="68191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>
            <a:endCxn id="5" idx="1"/>
          </p:cNvCxnSpPr>
          <p:nvPr/>
        </p:nvCxnSpPr>
        <p:spPr>
          <a:xfrm rot="16200000" flipH="1">
            <a:off x="2823393" y="2748715"/>
            <a:ext cx="2568521" cy="250033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>
            <a:endCxn id="10" idx="1"/>
          </p:cNvCxnSpPr>
          <p:nvPr/>
        </p:nvCxnSpPr>
        <p:spPr>
          <a:xfrm>
            <a:off x="2857488" y="3500438"/>
            <a:ext cx="2357454" cy="925447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>
            <a:endCxn id="11" idx="1"/>
          </p:cNvCxnSpPr>
          <p:nvPr/>
        </p:nvCxnSpPr>
        <p:spPr>
          <a:xfrm flipV="1">
            <a:off x="2857488" y="3568629"/>
            <a:ext cx="2428892" cy="789065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 rot="5400000" flipH="1" flipV="1">
            <a:off x="3107521" y="2964653"/>
            <a:ext cx="2286016" cy="2071702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>
            <a:endCxn id="14" idx="1"/>
          </p:cNvCxnSpPr>
          <p:nvPr/>
        </p:nvCxnSpPr>
        <p:spPr>
          <a:xfrm flipV="1">
            <a:off x="2786050" y="5997521"/>
            <a:ext cx="2571768" cy="3247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timg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571868" y="2500306"/>
            <a:ext cx="514353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dirty="0" smtClean="0">
                <a:latin typeface="黑体" pitchFamily="49" charset="-122"/>
                <a:ea typeface="黑体" pitchFamily="49" charset="-122"/>
              </a:rPr>
              <a:t>12 </a:t>
            </a:r>
            <a:r>
              <a:rPr lang="zh-CN" altLang="en-US" sz="4800" dirty="0" smtClean="0">
                <a:latin typeface="黑体" pitchFamily="49" charset="-122"/>
                <a:ea typeface="黑体" pitchFamily="49" charset="-122"/>
              </a:rPr>
              <a:t>可爱的小松鼠</a:t>
            </a:r>
            <a:endParaRPr lang="zh-CN" altLang="en-US" sz="4800" dirty="0"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timg (4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0"/>
            <a:ext cx="3428992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TextBox 3"/>
          <p:cNvSpPr txBox="1"/>
          <p:nvPr/>
        </p:nvSpPr>
        <p:spPr>
          <a:xfrm>
            <a:off x="3643306" y="1785926"/>
            <a:ext cx="5143536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黑体" pitchFamily="49" charset="-122"/>
                <a:ea typeface="黑体" pitchFamily="49" charset="-122"/>
              </a:rPr>
              <a:t>初读课文：</a:t>
            </a:r>
            <a:endParaRPr lang="en-US" altLang="zh-CN" sz="2800" dirty="0" smtClean="0">
              <a:latin typeface="黑体" pitchFamily="49" charset="-122"/>
              <a:ea typeface="黑体" pitchFamily="49" charset="-122"/>
            </a:endParaRPr>
          </a:p>
          <a:p>
            <a:pPr indent="457200"/>
            <a:r>
              <a:rPr lang="en-US" altLang="zh-CN" sz="2800" dirty="0" smtClean="0">
                <a:latin typeface="黑体" pitchFamily="49" charset="-122"/>
                <a:ea typeface="黑体" pitchFamily="49" charset="-122"/>
              </a:rPr>
              <a:t>1.</a:t>
            </a:r>
            <a:r>
              <a:rPr lang="zh-CN" altLang="en-US" sz="2800" dirty="0" smtClean="0">
                <a:latin typeface="黑体" pitchFamily="49" charset="-122"/>
                <a:ea typeface="黑体" pitchFamily="49" charset="-122"/>
              </a:rPr>
              <a:t>认真听读课文，检查自己有没有读错的地方。</a:t>
            </a:r>
            <a:endParaRPr lang="en-US" altLang="zh-CN" sz="2800" dirty="0" smtClean="0">
              <a:latin typeface="黑体" pitchFamily="49" charset="-122"/>
              <a:ea typeface="黑体" pitchFamily="49" charset="-122"/>
            </a:endParaRPr>
          </a:p>
          <a:p>
            <a:pPr indent="457200"/>
            <a:r>
              <a:rPr lang="en-US" altLang="zh-CN" sz="2800" dirty="0" smtClean="0">
                <a:latin typeface="黑体" pitchFamily="49" charset="-122"/>
                <a:ea typeface="黑体" pitchFamily="49" charset="-122"/>
              </a:rPr>
              <a:t>2.</a:t>
            </a:r>
            <a:r>
              <a:rPr lang="zh-CN" altLang="en-US" sz="2800" dirty="0" smtClean="0">
                <a:latin typeface="黑体" pitchFamily="49" charset="-122"/>
                <a:ea typeface="黑体" pitchFamily="49" charset="-122"/>
              </a:rPr>
              <a:t>自读课文，把带生字的词语在课文中找出来，并标出自然段。</a:t>
            </a:r>
            <a:endParaRPr lang="en-US" altLang="zh-CN" sz="2800" dirty="0" smtClean="0">
              <a:latin typeface="黑体" pitchFamily="49" charset="-122"/>
              <a:ea typeface="黑体" pitchFamily="49" charset="-122"/>
            </a:endParaRPr>
          </a:p>
          <a:p>
            <a:pPr indent="457200"/>
            <a:r>
              <a:rPr lang="en-US" altLang="zh-CN" sz="2800" dirty="0" smtClean="0">
                <a:latin typeface="黑体" pitchFamily="49" charset="-122"/>
                <a:ea typeface="黑体" pitchFamily="49" charset="-122"/>
              </a:rPr>
              <a:t>3.</a:t>
            </a:r>
            <a:r>
              <a:rPr lang="zh-CN" altLang="en-US" sz="2800" dirty="0" smtClean="0">
                <a:latin typeface="黑体" pitchFamily="49" charset="-122"/>
                <a:ea typeface="黑体" pitchFamily="49" charset="-122"/>
              </a:rPr>
              <a:t>小组读课文，读准字音，把课文读通顺。</a:t>
            </a:r>
            <a:endParaRPr lang="zh-CN" altLang="en-US" sz="2800" dirty="0"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组合 31"/>
          <p:cNvGrpSpPr/>
          <p:nvPr/>
        </p:nvGrpSpPr>
        <p:grpSpPr>
          <a:xfrm>
            <a:off x="5643570" y="5429264"/>
            <a:ext cx="3071834" cy="1143008"/>
            <a:chOff x="428596" y="1857364"/>
            <a:chExt cx="3071834" cy="2052032"/>
          </a:xfrm>
        </p:grpSpPr>
        <p:pic>
          <p:nvPicPr>
            <p:cNvPr id="33" name="图片 32" descr="timg (15)_副本.jpg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428596" y="2285992"/>
              <a:ext cx="1263464" cy="1623404"/>
            </a:xfrm>
            <a:prstGeom prst="rect">
              <a:avLst/>
            </a:prstGeom>
          </p:spPr>
        </p:pic>
        <p:sp>
          <p:nvSpPr>
            <p:cNvPr id="34" name="云形标注 33"/>
            <p:cNvSpPr/>
            <p:nvPr/>
          </p:nvSpPr>
          <p:spPr>
            <a:xfrm>
              <a:off x="1285852" y="1857364"/>
              <a:ext cx="2214578" cy="1143008"/>
            </a:xfrm>
            <a:prstGeom prst="cloudCallout">
              <a:avLst/>
            </a:prstGeom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4800" dirty="0" smtClean="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rPr>
                <a:t>正好</a:t>
              </a:r>
              <a:endParaRPr lang="zh-CN" altLang="en-US" sz="4800" dirty="0">
                <a:solidFill>
                  <a:schemeClr val="tx1"/>
                </a:solidFill>
                <a:latin typeface="黑体" pitchFamily="49" charset="-122"/>
                <a:ea typeface="黑体" pitchFamily="49" charset="-122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6072166" y="1571612"/>
            <a:ext cx="3071834" cy="1143008"/>
            <a:chOff x="428596" y="1857364"/>
            <a:chExt cx="3071834" cy="2052032"/>
          </a:xfrm>
        </p:grpSpPr>
        <p:pic>
          <p:nvPicPr>
            <p:cNvPr id="27" name="图片 26" descr="timg (15)_副本.jpg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428596" y="2285992"/>
              <a:ext cx="1263464" cy="1623404"/>
            </a:xfrm>
            <a:prstGeom prst="rect">
              <a:avLst/>
            </a:prstGeom>
          </p:spPr>
        </p:pic>
        <p:sp>
          <p:nvSpPr>
            <p:cNvPr id="28" name="云形标注 27"/>
            <p:cNvSpPr/>
            <p:nvPr/>
          </p:nvSpPr>
          <p:spPr>
            <a:xfrm>
              <a:off x="1285852" y="1857364"/>
              <a:ext cx="2214578" cy="1143008"/>
            </a:xfrm>
            <a:prstGeom prst="cloudCallout">
              <a:avLst/>
            </a:prstGeom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4800" dirty="0" smtClean="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rPr>
                <a:t>毛发</a:t>
              </a:r>
              <a:endParaRPr lang="zh-CN" altLang="en-US" sz="4800" dirty="0">
                <a:solidFill>
                  <a:schemeClr val="tx1"/>
                </a:solidFill>
                <a:latin typeface="黑体" pitchFamily="49" charset="-122"/>
                <a:ea typeface="黑体" pitchFamily="49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571472" y="1357298"/>
            <a:ext cx="3071834" cy="1143008"/>
            <a:chOff x="428596" y="1857364"/>
            <a:chExt cx="3071834" cy="2052032"/>
          </a:xfrm>
        </p:grpSpPr>
        <p:pic>
          <p:nvPicPr>
            <p:cNvPr id="2" name="图片 1" descr="timg (15)_副本.jpg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428596" y="2285992"/>
              <a:ext cx="1263464" cy="1623404"/>
            </a:xfrm>
            <a:prstGeom prst="rect">
              <a:avLst/>
            </a:prstGeom>
          </p:spPr>
        </p:pic>
        <p:sp>
          <p:nvSpPr>
            <p:cNvPr id="3" name="云形标注 2"/>
            <p:cNvSpPr/>
            <p:nvPr/>
          </p:nvSpPr>
          <p:spPr>
            <a:xfrm>
              <a:off x="1285852" y="1857364"/>
              <a:ext cx="2214578" cy="1143008"/>
            </a:xfrm>
            <a:prstGeom prst="cloudCallout">
              <a:avLst/>
            </a:prstGeom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4800" dirty="0" smtClean="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rPr>
                <a:t>生活</a:t>
              </a:r>
              <a:endParaRPr lang="zh-CN" altLang="en-US" sz="4800" dirty="0">
                <a:solidFill>
                  <a:schemeClr val="tx1"/>
                </a:solidFill>
                <a:latin typeface="黑体" pitchFamily="49" charset="-122"/>
                <a:ea typeface="黑体" pitchFamily="49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1785918" y="2071678"/>
            <a:ext cx="3071834" cy="1071570"/>
            <a:chOff x="428596" y="1857364"/>
            <a:chExt cx="3071834" cy="2052032"/>
          </a:xfrm>
        </p:grpSpPr>
        <p:pic>
          <p:nvPicPr>
            <p:cNvPr id="6" name="图片 5" descr="timg (15)_副本.jp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428596" y="2285992"/>
              <a:ext cx="1263464" cy="1623404"/>
            </a:xfrm>
            <a:prstGeom prst="rect">
              <a:avLst/>
            </a:prstGeom>
          </p:spPr>
        </p:pic>
        <p:sp>
          <p:nvSpPr>
            <p:cNvPr id="7" name="云形标注 6"/>
            <p:cNvSpPr/>
            <p:nvPr/>
          </p:nvSpPr>
          <p:spPr>
            <a:xfrm>
              <a:off x="1285852" y="1857364"/>
              <a:ext cx="2214578" cy="1143008"/>
            </a:xfrm>
            <a:prstGeom prst="cloudCallout">
              <a:avLst/>
            </a:prstGeom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4800" dirty="0" smtClean="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rPr>
                <a:t>城市</a:t>
              </a:r>
              <a:endParaRPr lang="zh-CN" altLang="en-US" sz="4800" dirty="0">
                <a:solidFill>
                  <a:schemeClr val="tx1"/>
                </a:solidFill>
                <a:latin typeface="黑体" pitchFamily="49" charset="-122"/>
                <a:ea typeface="黑体" pitchFamily="49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3357554" y="2714620"/>
            <a:ext cx="3071834" cy="1071570"/>
            <a:chOff x="428596" y="1857364"/>
            <a:chExt cx="3071834" cy="2052032"/>
          </a:xfrm>
        </p:grpSpPr>
        <p:pic>
          <p:nvPicPr>
            <p:cNvPr id="9" name="图片 8" descr="timg (15)_副本.jp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428596" y="2285992"/>
              <a:ext cx="1263464" cy="1623404"/>
            </a:xfrm>
            <a:prstGeom prst="rect">
              <a:avLst/>
            </a:prstGeom>
          </p:spPr>
        </p:pic>
        <p:sp>
          <p:nvSpPr>
            <p:cNvPr id="10" name="云形标注 9"/>
            <p:cNvSpPr/>
            <p:nvPr/>
          </p:nvSpPr>
          <p:spPr>
            <a:xfrm>
              <a:off x="1285852" y="1857364"/>
              <a:ext cx="2214578" cy="1143008"/>
            </a:xfrm>
            <a:prstGeom prst="cloudCallout">
              <a:avLst/>
            </a:prstGeom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4800" dirty="0" smtClean="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rPr>
                <a:t>早市</a:t>
              </a:r>
              <a:endParaRPr lang="zh-CN" altLang="en-US" sz="4800" dirty="0">
                <a:solidFill>
                  <a:schemeClr val="tx1"/>
                </a:solidFill>
                <a:latin typeface="黑体" pitchFamily="49" charset="-122"/>
                <a:ea typeface="黑体" pitchFamily="49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4929190" y="3429000"/>
            <a:ext cx="3071834" cy="1214446"/>
            <a:chOff x="428596" y="1857364"/>
            <a:chExt cx="3071834" cy="2052032"/>
          </a:xfrm>
        </p:grpSpPr>
        <p:pic>
          <p:nvPicPr>
            <p:cNvPr id="12" name="图片 11" descr="timg (15)_副本.jp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428596" y="2285992"/>
              <a:ext cx="1263464" cy="1623404"/>
            </a:xfrm>
            <a:prstGeom prst="rect">
              <a:avLst/>
            </a:prstGeom>
          </p:spPr>
        </p:pic>
        <p:sp>
          <p:nvSpPr>
            <p:cNvPr id="13" name="云形标注 12"/>
            <p:cNvSpPr/>
            <p:nvPr/>
          </p:nvSpPr>
          <p:spPr>
            <a:xfrm>
              <a:off x="1285852" y="1857364"/>
              <a:ext cx="2214578" cy="1143008"/>
            </a:xfrm>
            <a:prstGeom prst="cloudCallout">
              <a:avLst/>
            </a:prstGeom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4800" dirty="0" smtClean="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rPr>
                <a:t>大街</a:t>
              </a:r>
              <a:endParaRPr lang="zh-CN" altLang="en-US" sz="4800" dirty="0">
                <a:solidFill>
                  <a:schemeClr val="tx1"/>
                </a:solidFill>
                <a:latin typeface="黑体" pitchFamily="49" charset="-122"/>
                <a:ea typeface="黑体" pitchFamily="49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428596" y="3429000"/>
            <a:ext cx="3000396" cy="1071570"/>
            <a:chOff x="428596" y="1857364"/>
            <a:chExt cx="3071834" cy="2052032"/>
          </a:xfrm>
        </p:grpSpPr>
        <p:pic>
          <p:nvPicPr>
            <p:cNvPr id="15" name="图片 14" descr="timg (15)_副本.jpg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428596" y="2285992"/>
              <a:ext cx="1263464" cy="1623404"/>
            </a:xfrm>
            <a:prstGeom prst="rect">
              <a:avLst/>
            </a:prstGeom>
          </p:spPr>
        </p:pic>
        <p:sp>
          <p:nvSpPr>
            <p:cNvPr id="16" name="云形标注 15"/>
            <p:cNvSpPr/>
            <p:nvPr/>
          </p:nvSpPr>
          <p:spPr>
            <a:xfrm>
              <a:off x="1285852" y="1857364"/>
              <a:ext cx="2214578" cy="1143008"/>
            </a:xfrm>
            <a:prstGeom prst="cloudCallout">
              <a:avLst/>
            </a:prstGeom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4800" dirty="0" smtClean="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rPr>
                <a:t>丛林</a:t>
              </a:r>
              <a:endParaRPr lang="zh-CN" altLang="en-US" sz="4800" dirty="0">
                <a:solidFill>
                  <a:schemeClr val="tx1"/>
                </a:solidFill>
                <a:latin typeface="黑体" pitchFamily="49" charset="-122"/>
                <a:ea typeface="黑体" pitchFamily="49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1928794" y="4286256"/>
            <a:ext cx="3071834" cy="1071570"/>
            <a:chOff x="428596" y="1857364"/>
            <a:chExt cx="3071834" cy="2052032"/>
          </a:xfrm>
        </p:grpSpPr>
        <p:pic>
          <p:nvPicPr>
            <p:cNvPr id="18" name="图片 17" descr="timg (15)_副本.jp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428596" y="2285992"/>
              <a:ext cx="1263464" cy="1623404"/>
            </a:xfrm>
            <a:prstGeom prst="rect">
              <a:avLst/>
            </a:prstGeom>
          </p:spPr>
        </p:pic>
        <p:sp>
          <p:nvSpPr>
            <p:cNvPr id="19" name="云形标注 18"/>
            <p:cNvSpPr/>
            <p:nvPr/>
          </p:nvSpPr>
          <p:spPr>
            <a:xfrm>
              <a:off x="1285852" y="1857364"/>
              <a:ext cx="2214578" cy="1143008"/>
            </a:xfrm>
            <a:prstGeom prst="cloudCallout">
              <a:avLst/>
            </a:prstGeom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4800" dirty="0" smtClean="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rPr>
                <a:t>钻洞</a:t>
              </a:r>
              <a:endParaRPr lang="zh-CN" altLang="en-US" sz="4800" dirty="0">
                <a:solidFill>
                  <a:schemeClr val="tx1"/>
                </a:solidFill>
                <a:latin typeface="黑体" pitchFamily="49" charset="-122"/>
                <a:ea typeface="黑体" pitchFamily="49" charset="-122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6072166" y="4357694"/>
            <a:ext cx="3071834" cy="1143008"/>
            <a:chOff x="428596" y="1857364"/>
            <a:chExt cx="3071834" cy="2052032"/>
          </a:xfrm>
        </p:grpSpPr>
        <p:pic>
          <p:nvPicPr>
            <p:cNvPr id="21" name="图片 20" descr="timg (15)_副本.jpg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428596" y="2285992"/>
              <a:ext cx="1263464" cy="1623404"/>
            </a:xfrm>
            <a:prstGeom prst="rect">
              <a:avLst/>
            </a:prstGeom>
          </p:spPr>
        </p:pic>
        <p:sp>
          <p:nvSpPr>
            <p:cNvPr id="22" name="云形标注 21"/>
            <p:cNvSpPr/>
            <p:nvPr/>
          </p:nvSpPr>
          <p:spPr>
            <a:xfrm>
              <a:off x="1285852" y="1857364"/>
              <a:ext cx="2214578" cy="1143008"/>
            </a:xfrm>
            <a:prstGeom prst="cloudCallout">
              <a:avLst/>
            </a:prstGeom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4800" dirty="0" smtClean="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rPr>
                <a:t>直立</a:t>
              </a:r>
              <a:endParaRPr lang="zh-CN" altLang="en-US" sz="4800" dirty="0">
                <a:solidFill>
                  <a:schemeClr val="tx1"/>
                </a:solidFill>
                <a:latin typeface="黑体" pitchFamily="49" charset="-122"/>
                <a:ea typeface="黑体" pitchFamily="49" charset="-122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4429124" y="785794"/>
            <a:ext cx="3071834" cy="1285884"/>
            <a:chOff x="428596" y="1857364"/>
            <a:chExt cx="3071834" cy="2052032"/>
          </a:xfrm>
        </p:grpSpPr>
        <p:pic>
          <p:nvPicPr>
            <p:cNvPr id="24" name="图片 23" descr="timg (15)_副本.jpg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428596" y="2285992"/>
              <a:ext cx="1263464" cy="1623404"/>
            </a:xfrm>
            <a:prstGeom prst="rect">
              <a:avLst/>
            </a:prstGeom>
          </p:spPr>
        </p:pic>
        <p:sp>
          <p:nvSpPr>
            <p:cNvPr id="25" name="云形标注 24"/>
            <p:cNvSpPr/>
            <p:nvPr/>
          </p:nvSpPr>
          <p:spPr>
            <a:xfrm>
              <a:off x="1285852" y="1857364"/>
              <a:ext cx="2214578" cy="1143008"/>
            </a:xfrm>
            <a:prstGeom prst="cloudCallout">
              <a:avLst/>
            </a:prstGeom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4800" dirty="0" smtClean="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rPr>
                <a:t>尾巴</a:t>
              </a:r>
              <a:endParaRPr lang="zh-CN" altLang="en-US" sz="4800" dirty="0">
                <a:solidFill>
                  <a:schemeClr val="tx1"/>
                </a:solidFill>
                <a:latin typeface="黑体" pitchFamily="49" charset="-122"/>
                <a:ea typeface="黑体" pitchFamily="49" charset="-122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2928926" y="5286388"/>
            <a:ext cx="3071834" cy="1143008"/>
            <a:chOff x="428596" y="1857364"/>
            <a:chExt cx="3071834" cy="2052032"/>
          </a:xfrm>
        </p:grpSpPr>
        <p:pic>
          <p:nvPicPr>
            <p:cNvPr id="30" name="图片 29" descr="timg (15)_副本.jpg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428596" y="2285992"/>
              <a:ext cx="1263464" cy="1623404"/>
            </a:xfrm>
            <a:prstGeom prst="rect">
              <a:avLst/>
            </a:prstGeom>
          </p:spPr>
        </p:pic>
        <p:sp>
          <p:nvSpPr>
            <p:cNvPr id="31" name="云形标注 30"/>
            <p:cNvSpPr/>
            <p:nvPr/>
          </p:nvSpPr>
          <p:spPr>
            <a:xfrm>
              <a:off x="1285852" y="1857364"/>
              <a:ext cx="2214578" cy="1143008"/>
            </a:xfrm>
            <a:prstGeom prst="cloudCallout">
              <a:avLst/>
            </a:prstGeom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4800" dirty="0" smtClean="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rPr>
                <a:t>两个</a:t>
              </a:r>
              <a:endParaRPr lang="zh-CN" altLang="en-US" sz="4800" dirty="0">
                <a:solidFill>
                  <a:schemeClr val="tx1"/>
                </a:solidFill>
                <a:latin typeface="黑体" pitchFamily="49" charset="-122"/>
                <a:ea typeface="黑体" pitchFamily="49" charset="-122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357158" y="5143512"/>
            <a:ext cx="3071834" cy="1285884"/>
            <a:chOff x="428596" y="1857364"/>
            <a:chExt cx="3071834" cy="2052032"/>
          </a:xfrm>
        </p:grpSpPr>
        <p:pic>
          <p:nvPicPr>
            <p:cNvPr id="36" name="图片 35" descr="timg (15)_副本.jpg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428596" y="2285992"/>
              <a:ext cx="1263464" cy="1623404"/>
            </a:xfrm>
            <a:prstGeom prst="rect">
              <a:avLst/>
            </a:prstGeom>
          </p:spPr>
        </p:pic>
        <p:sp>
          <p:nvSpPr>
            <p:cNvPr id="37" name="云形标注 36"/>
            <p:cNvSpPr/>
            <p:nvPr/>
          </p:nvSpPr>
          <p:spPr>
            <a:xfrm>
              <a:off x="1285852" y="1857364"/>
              <a:ext cx="2214578" cy="1143008"/>
            </a:xfrm>
            <a:prstGeom prst="cloudCallout">
              <a:avLst/>
            </a:prstGeom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4800" dirty="0" smtClean="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rPr>
                <a:t>向上</a:t>
              </a:r>
              <a:endParaRPr lang="zh-CN" altLang="en-US" sz="4800" dirty="0">
                <a:solidFill>
                  <a:schemeClr val="tx1"/>
                </a:solidFill>
                <a:latin typeface="黑体" pitchFamily="49" charset="-122"/>
                <a:ea typeface="黑体" pitchFamily="49" charset="-122"/>
              </a:endParaRPr>
            </a:p>
          </p:txBody>
        </p:sp>
      </p:grpSp>
      <p:sp>
        <p:nvSpPr>
          <p:cNvPr id="38" name="TextBox 37"/>
          <p:cNvSpPr txBox="1"/>
          <p:nvPr/>
        </p:nvSpPr>
        <p:spPr>
          <a:xfrm>
            <a:off x="428596" y="428604"/>
            <a:ext cx="392909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rgbClr val="FF0066"/>
                </a:solidFill>
                <a:latin typeface="黑体" pitchFamily="49" charset="-122"/>
                <a:ea typeface="黑体" pitchFamily="49" charset="-122"/>
              </a:rPr>
              <a:t>小松鼠们跑来啦！</a:t>
            </a:r>
            <a:endParaRPr lang="zh-CN" altLang="en-US" sz="3600" b="1" dirty="0">
              <a:solidFill>
                <a:srgbClr val="FF0066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5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timg (4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0"/>
            <a:ext cx="3428992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TextBox 2"/>
          <p:cNvSpPr txBox="1"/>
          <p:nvPr/>
        </p:nvSpPr>
        <p:spPr>
          <a:xfrm>
            <a:off x="3643306" y="1785926"/>
            <a:ext cx="521497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/>
            <a:r>
              <a:rPr lang="zh-CN" altLang="en-US" sz="40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生活</a:t>
            </a:r>
            <a:r>
              <a:rPr lang="zh-CN" altLang="en-US" sz="4000" dirty="0" smtClean="0">
                <a:latin typeface="黑体" pitchFamily="49" charset="-122"/>
                <a:ea typeface="黑体" pitchFamily="49" charset="-122"/>
              </a:rPr>
              <a:t>在</a:t>
            </a:r>
            <a:r>
              <a:rPr lang="zh-CN" altLang="en-US" sz="40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城市</a:t>
            </a:r>
            <a:r>
              <a:rPr lang="zh-CN" altLang="en-US" sz="4000" dirty="0" smtClean="0">
                <a:latin typeface="黑体" pitchFamily="49" charset="-122"/>
                <a:ea typeface="黑体" pitchFamily="49" charset="-122"/>
              </a:rPr>
              <a:t>中的小动物，我最喜欢的是松鼠。</a:t>
            </a:r>
            <a:endParaRPr lang="zh-CN" altLang="en-US" sz="4000" dirty="0"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timg (4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0"/>
            <a:ext cx="3428992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TextBox 2"/>
          <p:cNvSpPr txBox="1"/>
          <p:nvPr/>
        </p:nvSpPr>
        <p:spPr>
          <a:xfrm>
            <a:off x="3428992" y="428604"/>
            <a:ext cx="5357850" cy="62478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/>
            <a:r>
              <a:rPr lang="zh-CN" altLang="en-US" sz="4000" dirty="0" smtClean="0">
                <a:latin typeface="黑体" pitchFamily="49" charset="-122"/>
                <a:ea typeface="黑体" pitchFamily="49" charset="-122"/>
              </a:rPr>
              <a:t>在</a:t>
            </a:r>
            <a:r>
              <a:rPr lang="zh-CN" altLang="en-US" sz="40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街上</a:t>
            </a:r>
            <a:r>
              <a:rPr lang="zh-CN" altLang="en-US" sz="4000" dirty="0" smtClean="0">
                <a:latin typeface="黑体" pitchFamily="49" charset="-122"/>
                <a:ea typeface="黑体" pitchFamily="49" charset="-122"/>
              </a:rPr>
              <a:t>走时，它们时常会从道边浓绿的</a:t>
            </a:r>
            <a:r>
              <a:rPr lang="zh-CN" altLang="en-US" sz="40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树丛</a:t>
            </a:r>
            <a:r>
              <a:rPr lang="zh-CN" altLang="en-US" sz="4000" dirty="0" smtClean="0">
                <a:latin typeface="黑体" pitchFamily="49" charset="-122"/>
                <a:ea typeface="黑体" pitchFamily="49" charset="-122"/>
              </a:rPr>
              <a:t>中</a:t>
            </a:r>
            <a:r>
              <a:rPr lang="zh-CN" altLang="en-US" sz="40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钻出来</a:t>
            </a:r>
            <a:r>
              <a:rPr lang="zh-CN" altLang="en-US" sz="4000" dirty="0" smtClean="0">
                <a:latin typeface="黑体" pitchFamily="49" charset="-122"/>
                <a:ea typeface="黑体" pitchFamily="49" charset="-122"/>
              </a:rPr>
              <a:t>，轻灵地</a:t>
            </a:r>
            <a:r>
              <a:rPr lang="zh-CN" altLang="en-US" sz="4000" b="1" dirty="0" smtClean="0">
                <a:solidFill>
                  <a:srgbClr val="7030A0"/>
                </a:solidFill>
                <a:latin typeface="黑体" pitchFamily="49" charset="-122"/>
                <a:ea typeface="黑体" pitchFamily="49" charset="-122"/>
              </a:rPr>
              <a:t>扭动</a:t>
            </a:r>
            <a:r>
              <a:rPr lang="zh-CN" altLang="en-US" sz="4000" dirty="0" smtClean="0">
                <a:latin typeface="黑体" pitchFamily="49" charset="-122"/>
                <a:ea typeface="黑体" pitchFamily="49" charset="-122"/>
              </a:rPr>
              <a:t>着身子，用略带惊讶的神气瞧你。</a:t>
            </a:r>
            <a:r>
              <a:rPr lang="zh-CN" altLang="en-US" sz="4000" u="sng" dirty="0" smtClean="0">
                <a:latin typeface="黑体" pitchFamily="49" charset="-122"/>
                <a:ea typeface="黑体" pitchFamily="49" charset="-122"/>
              </a:rPr>
              <a:t>松鼠</a:t>
            </a:r>
            <a:r>
              <a:rPr lang="zh-CN" altLang="en-US" sz="4000" u="sng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直立</a:t>
            </a:r>
            <a:r>
              <a:rPr lang="zh-CN" altLang="en-US" sz="4000" u="sng" dirty="0" smtClean="0">
                <a:latin typeface="黑体" pitchFamily="49" charset="-122"/>
                <a:ea typeface="黑体" pitchFamily="49" charset="-122"/>
              </a:rPr>
              <a:t>起来时，</a:t>
            </a:r>
            <a:r>
              <a:rPr lang="zh-CN" altLang="en-US" sz="40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两只</a:t>
            </a:r>
            <a:r>
              <a:rPr lang="zh-CN" altLang="en-US" sz="4000" dirty="0" smtClean="0">
                <a:latin typeface="黑体" pitchFamily="49" charset="-122"/>
                <a:ea typeface="黑体" pitchFamily="49" charset="-122"/>
              </a:rPr>
              <a:t>前爪拱在胸前，像</a:t>
            </a:r>
            <a:r>
              <a:rPr lang="zh-CN" altLang="en-US" sz="4000" b="1" dirty="0" smtClean="0">
                <a:solidFill>
                  <a:srgbClr val="7030A0"/>
                </a:solidFill>
                <a:latin typeface="黑体" pitchFamily="49" charset="-122"/>
                <a:ea typeface="黑体" pitchFamily="49" charset="-122"/>
              </a:rPr>
              <a:t>作揖</a:t>
            </a:r>
            <a:r>
              <a:rPr lang="zh-CN" altLang="en-US" sz="4000" dirty="0" smtClean="0">
                <a:latin typeface="黑体" pitchFamily="49" charset="-122"/>
                <a:ea typeface="黑体" pitchFamily="49" charset="-122"/>
              </a:rPr>
              <a:t>，</a:t>
            </a:r>
            <a:r>
              <a:rPr lang="zh-CN" altLang="en-US" sz="4000" u="sng" dirty="0" smtClean="0">
                <a:latin typeface="黑体" pitchFamily="49" charset="-122"/>
                <a:ea typeface="黑体" pitchFamily="49" charset="-122"/>
              </a:rPr>
              <a:t>跑起来背部</a:t>
            </a:r>
            <a:r>
              <a:rPr lang="zh-CN" altLang="en-US" sz="4000" u="sng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向上</a:t>
            </a:r>
            <a:r>
              <a:rPr lang="zh-CN" altLang="en-US" sz="4000" u="sng" dirty="0" smtClean="0">
                <a:latin typeface="黑体" pitchFamily="49" charset="-122"/>
                <a:ea typeface="黑体" pitchFamily="49" charset="-122"/>
              </a:rPr>
              <a:t>一拱，</a:t>
            </a:r>
            <a:r>
              <a:rPr lang="zh-CN" altLang="en-US" sz="4000" dirty="0" smtClean="0">
                <a:latin typeface="黑体" pitchFamily="49" charset="-122"/>
                <a:ea typeface="黑体" pitchFamily="49" charset="-122"/>
              </a:rPr>
              <a:t>把</a:t>
            </a:r>
            <a:r>
              <a:rPr lang="zh-CN" altLang="en-US" sz="40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尾巴</a:t>
            </a:r>
            <a:r>
              <a:rPr lang="zh-CN" altLang="en-US" sz="4000" dirty="0" smtClean="0">
                <a:latin typeface="黑体" pitchFamily="49" charset="-122"/>
                <a:ea typeface="黑体" pitchFamily="49" charset="-122"/>
              </a:rPr>
              <a:t>高高一撅，看上去好似</a:t>
            </a:r>
            <a:r>
              <a:rPr lang="zh-CN" altLang="en-US" sz="40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毛茸茸</a:t>
            </a:r>
            <a:r>
              <a:rPr lang="zh-CN" altLang="en-US" sz="4000" dirty="0" smtClean="0">
                <a:latin typeface="黑体" pitchFamily="49" charset="-122"/>
                <a:ea typeface="黑体" pitchFamily="49" charset="-122"/>
              </a:rPr>
              <a:t>流动的小波浪。</a:t>
            </a:r>
            <a:endParaRPr lang="zh-CN" altLang="en-US" sz="4000" dirty="0"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timg (4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0"/>
            <a:ext cx="3428992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TextBox 2"/>
          <p:cNvSpPr txBox="1"/>
          <p:nvPr/>
        </p:nvSpPr>
        <p:spPr>
          <a:xfrm>
            <a:off x="3714744" y="285728"/>
            <a:ext cx="5000660" cy="62478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/>
            <a:r>
              <a:rPr lang="zh-CN" altLang="en-US" sz="4000" dirty="0" smtClean="0">
                <a:latin typeface="黑体" pitchFamily="49" charset="-122"/>
                <a:ea typeface="黑体" pitchFamily="49" charset="-122"/>
              </a:rPr>
              <a:t>一次，我躺在河边的长椅上晒太阳，睡着了，忽然觉得有人拨弄我的头</a:t>
            </a:r>
            <a:r>
              <a:rPr lang="zh-CN" altLang="en-US" sz="4000" dirty="0" smtClean="0">
                <a:latin typeface="黑体" pitchFamily="49" charset="-122"/>
                <a:ea typeface="黑体" pitchFamily="49" charset="-122"/>
                <a:hlinkClick r:id="rId3" action="ppaction://hlinksldjump"/>
              </a:rPr>
              <a:t>发</a:t>
            </a:r>
            <a:r>
              <a:rPr lang="zh-CN" altLang="en-US" sz="4000" dirty="0" smtClean="0">
                <a:latin typeface="黑体" pitchFamily="49" charset="-122"/>
                <a:ea typeface="黑体" pitchFamily="49" charset="-122"/>
              </a:rPr>
              <a:t>，醒来一看是两只小松鼠。我口袋里</a:t>
            </a:r>
            <a:r>
              <a:rPr lang="zh-CN" altLang="en-US" sz="40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  <a:hlinkClick r:id="rId4" action="ppaction://hlinksldjump"/>
              </a:rPr>
              <a:t>正</a:t>
            </a:r>
            <a:r>
              <a:rPr lang="zh-CN" altLang="en-US" sz="40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好</a:t>
            </a:r>
            <a:r>
              <a:rPr lang="zh-CN" altLang="en-US" sz="4000" dirty="0" smtClean="0">
                <a:latin typeface="黑体" pitchFamily="49" charset="-122"/>
                <a:ea typeface="黑体" pitchFamily="49" charset="-122"/>
              </a:rPr>
              <a:t>有些花生，就喂它们。它们吃东西时嘴巴扭动得很可爱。我把花生一抛，它们竟去追。</a:t>
            </a:r>
            <a:endParaRPr lang="zh-CN" altLang="en-US" sz="40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4" name="动作按钮: 前进或下一项 3">
            <a:hlinkClick r:id="rId5" action="ppaction://hlinksldjump" highlightClick="1"/>
          </p:cNvPr>
          <p:cNvSpPr/>
          <p:nvPr/>
        </p:nvSpPr>
        <p:spPr>
          <a:xfrm>
            <a:off x="8072462" y="6286520"/>
            <a:ext cx="428628" cy="357190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timg (4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0"/>
            <a:ext cx="2214545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grpSp>
        <p:nvGrpSpPr>
          <p:cNvPr id="4" name="组合 3"/>
          <p:cNvGrpSpPr/>
          <p:nvPr/>
        </p:nvGrpSpPr>
        <p:grpSpPr>
          <a:xfrm>
            <a:off x="2285984" y="1857364"/>
            <a:ext cx="2500330" cy="3126895"/>
            <a:chOff x="3643306" y="1643050"/>
            <a:chExt cx="2500330" cy="3126895"/>
          </a:xfrm>
        </p:grpSpPr>
        <p:sp>
          <p:nvSpPr>
            <p:cNvPr id="5" name="TextBox 4"/>
            <p:cNvSpPr txBox="1"/>
            <p:nvPr/>
          </p:nvSpPr>
          <p:spPr>
            <a:xfrm>
              <a:off x="3643306" y="2643182"/>
              <a:ext cx="928694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6000" dirty="0" smtClean="0">
                  <a:latin typeface="黑体" pitchFamily="49" charset="-122"/>
                  <a:ea typeface="黑体" pitchFamily="49" charset="-122"/>
                </a:rPr>
                <a:t>发</a:t>
              </a:r>
              <a:endParaRPr lang="zh-CN" altLang="en-US" sz="6000" dirty="0">
                <a:latin typeface="黑体" pitchFamily="49" charset="-122"/>
                <a:ea typeface="黑体" pitchFamily="49" charset="-122"/>
              </a:endParaRPr>
            </a:p>
          </p:txBody>
        </p:sp>
        <p:cxnSp>
          <p:nvCxnSpPr>
            <p:cNvPr id="6" name="直接连接符 5"/>
            <p:cNvCxnSpPr/>
            <p:nvPr/>
          </p:nvCxnSpPr>
          <p:spPr>
            <a:xfrm rot="5400000" flipH="1" flipV="1">
              <a:off x="4357686" y="2357430"/>
              <a:ext cx="1143008" cy="714380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/>
            <p:nvPr/>
          </p:nvCxnSpPr>
          <p:spPr>
            <a:xfrm rot="16200000" flipH="1">
              <a:off x="4429124" y="3429000"/>
              <a:ext cx="1071570" cy="785818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TextBox 7"/>
            <p:cNvSpPr txBox="1"/>
            <p:nvPr/>
          </p:nvSpPr>
          <p:spPr>
            <a:xfrm>
              <a:off x="5286380" y="1643050"/>
              <a:ext cx="857256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400" dirty="0" err="1" smtClean="0"/>
                <a:t>f</a:t>
              </a:r>
              <a:r>
                <a:rPr lang="en-US" altLang="zh-CN" sz="4400" dirty="0" err="1" smtClean="0"/>
                <a:t>à</a:t>
              </a:r>
              <a:endParaRPr lang="zh-CN" altLang="en-US" sz="4400" dirty="0"/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5357818" y="4000504"/>
              <a:ext cx="714380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400" dirty="0" err="1" smtClean="0"/>
                <a:t>fā</a:t>
              </a:r>
              <a:endParaRPr lang="zh-CN" altLang="en-US" sz="4400" dirty="0"/>
            </a:p>
          </p:txBody>
        </p:sp>
      </p:grpSp>
      <p:sp>
        <p:nvSpPr>
          <p:cNvPr id="10" name="TextBox 9"/>
          <p:cNvSpPr txBox="1"/>
          <p:nvPr/>
        </p:nvSpPr>
        <p:spPr>
          <a:xfrm>
            <a:off x="4357686" y="1857364"/>
            <a:ext cx="414340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 smtClean="0">
                <a:latin typeface="黑体" pitchFamily="49" charset="-122"/>
                <a:ea typeface="黑体" pitchFamily="49" charset="-122"/>
              </a:rPr>
              <a:t>（头发）（毛发）</a:t>
            </a:r>
            <a:endParaRPr lang="zh-CN" altLang="en-US" sz="44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357686" y="4214818"/>
            <a:ext cx="435771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 smtClean="0">
                <a:latin typeface="黑体" pitchFamily="49" charset="-122"/>
                <a:ea typeface="黑体" pitchFamily="49" charset="-122"/>
              </a:rPr>
              <a:t>（发现）（发明）</a:t>
            </a:r>
            <a:endParaRPr lang="zh-CN" altLang="en-US" sz="44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2" name="动作按钮: 后退或前一项 11">
            <a:hlinkClick r:id="rId3" action="ppaction://hlinksldjump" highlightClick="1"/>
          </p:cNvPr>
          <p:cNvSpPr/>
          <p:nvPr/>
        </p:nvSpPr>
        <p:spPr>
          <a:xfrm>
            <a:off x="7572396" y="6143644"/>
            <a:ext cx="428628" cy="428628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220</TotalTime>
  <Words>328</Words>
  <PresentationFormat>全屏显示(4:3)</PresentationFormat>
  <Paragraphs>51</Paragraphs>
  <Slides>12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3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/>
  <cp:lastModifiedBy>yy006</cp:lastModifiedBy>
  <dcterms:created xsi:type="dcterms:W3CDTF">2017-03-12T05:27:14Z</dcterms:created>
  <dcterms:modified xsi:type="dcterms:W3CDTF">2018-09-15T16:35:17Z</dcterms:modified>
  <cp:category/>
</cp:coreProperties>
</file>