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94" r:id="rId5"/>
    <p:sldId id="258" r:id="rId7"/>
    <p:sldId id="263" r:id="rId8"/>
    <p:sldId id="278" r:id="rId9"/>
    <p:sldId id="268" r:id="rId10"/>
    <p:sldId id="275" r:id="rId11"/>
    <p:sldId id="271" r:id="rId12"/>
    <p:sldId id="313" r:id="rId13"/>
    <p:sldId id="272" r:id="rId14"/>
    <p:sldId id="312" r:id="rId15"/>
    <p:sldId id="318" r:id="rId16"/>
    <p:sldId id="286" r:id="rId17"/>
    <p:sldId id="280" r:id="rId18"/>
    <p:sldId id="279" r:id="rId19"/>
    <p:sldId id="317" r:id="rId20"/>
    <p:sldId id="282" r:id="rId21"/>
    <p:sldId id="281" r:id="rId22"/>
    <p:sldId id="259" r:id="rId23"/>
    <p:sldId id="284" r:id="rId24"/>
    <p:sldId id="283" r:id="rId25"/>
    <p:sldId id="314" r:id="rId26"/>
    <p:sldId id="285" r:id="rId2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1FA8"/>
    <a:srgbClr val="FF3300"/>
    <a:srgbClr val="FD67F1"/>
    <a:srgbClr val="202020"/>
    <a:srgbClr val="323232"/>
    <a:srgbClr val="CC3300"/>
    <a:srgbClr val="CC00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4d897e1b9dc594c90d029fe4d299c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890" y="20320"/>
            <a:ext cx="12271375" cy="717105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22920" y="5064125"/>
            <a:ext cx="20116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宗璞</a:t>
            </a:r>
            <a:endParaRPr lang="zh-CN" altLang="en-US" sz="720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8390" y="5648325"/>
            <a:ext cx="2666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高区一中  韩敏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 flipH="1">
            <a:off x="-1384300" y="-630555"/>
            <a:ext cx="14386560" cy="74955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0550" y="2540"/>
            <a:ext cx="10863580" cy="68624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181FA8"/>
                </a:solidFill>
                <a:sym typeface="+mn-ea"/>
              </a:rPr>
              <a:t>        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首先，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在用词方面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，</a:t>
            </a:r>
            <a:r>
              <a:rPr lang="en-US" altLang="zh-CN" sz="4000" b="1">
                <a:solidFill>
                  <a:srgbClr val="181FA8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积雪</a:t>
            </a:r>
            <a:r>
              <a:rPr lang="en-US" altLang="zh-CN" sz="4000" b="1">
                <a:solidFill>
                  <a:srgbClr val="181FA8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和</a:t>
            </a:r>
            <a:r>
              <a:rPr lang="en-US" altLang="zh-CN" sz="4000" b="1">
                <a:solidFill>
                  <a:srgbClr val="181FA8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莹白</a:t>
            </a:r>
            <a:r>
              <a:rPr lang="en-US" altLang="zh-CN" sz="4000" b="1">
                <a:solidFill>
                  <a:srgbClr val="181FA8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可以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避免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反复提到</a:t>
            </a:r>
            <a:r>
              <a:rPr lang="en-US" altLang="zh-CN" sz="4000" b="1">
                <a:solidFill>
                  <a:srgbClr val="181FA8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丁香</a:t>
            </a:r>
            <a:r>
              <a:rPr lang="en-US" altLang="zh-CN" sz="4000" b="1">
                <a:solidFill>
                  <a:srgbClr val="181FA8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带来的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重复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的累赘之感，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使得行文富于变化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。</a:t>
            </a:r>
            <a:endParaRPr lang="zh-CN" altLang="en-US" sz="4000" b="1">
              <a:solidFill>
                <a:srgbClr val="181FA8"/>
              </a:solidFill>
              <a:sym typeface="+mn-ea"/>
            </a:endParaRPr>
          </a:p>
          <a:p>
            <a:r>
              <a:rPr lang="zh-CN" altLang="en-US" sz="4000" b="1">
                <a:solidFill>
                  <a:srgbClr val="181FA8"/>
                </a:solidFill>
                <a:sym typeface="+mn-ea"/>
              </a:rPr>
              <a:t>         更重要的是，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从修辞手法上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说，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积雪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是借喻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（</a:t>
            </a:r>
            <a:r>
              <a:rPr lang="zh-CN" altLang="en-US" sz="4000" b="1">
                <a:solidFill>
                  <a:schemeClr val="tx1"/>
                </a:solidFill>
                <a:sym typeface="+mn-ea"/>
              </a:rPr>
              <a:t>借用喻体来替代本体，不出现本体和比喻词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），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莹白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是借代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（</a:t>
            </a:r>
            <a:r>
              <a:rPr lang="zh-CN" altLang="en-US" sz="4000" b="1">
                <a:solidFill>
                  <a:schemeClr val="tx1"/>
                </a:solidFill>
                <a:sym typeface="+mn-ea"/>
              </a:rPr>
              <a:t>借用事物的特征来替代事物本身，如下文</a:t>
            </a:r>
            <a:r>
              <a:rPr lang="en-US" altLang="zh-CN" sz="4000" b="1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chemeClr val="tx1"/>
                </a:solidFill>
                <a:sym typeface="+mn-ea"/>
              </a:rPr>
              <a:t>参差的绿</a:t>
            </a:r>
            <a:r>
              <a:rPr lang="en-US" altLang="zh-CN" sz="4000" b="1">
                <a:solidFill>
                  <a:schemeClr val="tx1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chemeClr val="tx1"/>
                </a:solidFill>
                <a:sym typeface="+mn-ea"/>
              </a:rPr>
              <a:t>也是如此</a:t>
            </a:r>
            <a:r>
              <a:rPr lang="zh-CN" altLang="en-US" sz="4000" b="1">
                <a:solidFill>
                  <a:srgbClr val="181FA8"/>
                </a:solidFill>
                <a:sym typeface="+mn-ea"/>
              </a:rPr>
              <a:t>），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直接出现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积雪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和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莹白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，能够更鲜明更直观地突出丁香的特点：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积雪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不仅言其白，而且言其多而纯净、轻柔；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“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莹白</a:t>
            </a:r>
            <a:r>
              <a:rPr lang="en-US" altLang="zh-CN" sz="4000" b="1">
                <a:solidFill>
                  <a:srgbClr val="FF3300"/>
                </a:solidFill>
                <a:sym typeface="+mn-ea"/>
              </a:rPr>
              <a:t>”</a:t>
            </a:r>
            <a:r>
              <a:rPr lang="zh-CN" altLang="en-US" sz="4000" b="1">
                <a:solidFill>
                  <a:srgbClr val="FF3300"/>
                </a:solidFill>
                <a:sym typeface="+mn-ea"/>
              </a:rPr>
              <a:t>不仅言其白，而且言其光洁，给人眼前一亮之感。</a:t>
            </a:r>
            <a:endParaRPr lang="zh-CN" altLang="en-US" sz="4000" b="1">
              <a:solidFill>
                <a:srgbClr val="FF330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8775" y="549910"/>
            <a:ext cx="1162177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3.“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那十字小白花，那样小，却不显得单薄。许多小花形成一簇，许多簇花开满一树，遮掩着我的窗，</a:t>
            </a:r>
            <a:r>
              <a:rPr lang="zh-CN" altLang="en-US" sz="4400" b="1" u="sng">
                <a:solidFill>
                  <a:srgbClr val="181FA8"/>
                </a:solidFill>
                <a:uFill>
                  <a:solidFill>
                    <a:srgbClr val="FF33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照耀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着我的文思和梦想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4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02385" y="3917950"/>
            <a:ext cx="78536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照耀</a:t>
            </a:r>
            <a:r>
              <a:rPr lang="en-US" altLang="zh-CN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有怎样的表达效果？</a:t>
            </a:r>
            <a:endParaRPr lang="zh-CN" altLang="en-US" sz="4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 flipH="1">
            <a:off x="-1348105" y="-495300"/>
            <a:ext cx="14386560" cy="74955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5445" y="336550"/>
            <a:ext cx="944372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181FA8"/>
                </a:solidFill>
              </a:rPr>
              <a:t>     </a:t>
            </a:r>
            <a:r>
              <a:rPr lang="en-US" altLang="zh-CN" sz="4400" b="1">
                <a:solidFill>
                  <a:srgbClr val="181FA8"/>
                </a:solidFill>
              </a:rPr>
              <a:t>  </a:t>
            </a:r>
            <a:r>
              <a:rPr lang="en-US" altLang="zh-CN" sz="4400" b="1">
                <a:solidFill>
                  <a:srgbClr val="FF3300"/>
                </a:solidFill>
              </a:rPr>
              <a:t>“</a:t>
            </a:r>
            <a:r>
              <a:rPr lang="zh-CN" altLang="en-US" sz="4400" b="1">
                <a:solidFill>
                  <a:srgbClr val="FF3300"/>
                </a:solidFill>
              </a:rPr>
              <a:t>照耀</a:t>
            </a:r>
            <a:r>
              <a:rPr lang="en-US" altLang="zh-CN" sz="4400" b="1">
                <a:solidFill>
                  <a:srgbClr val="FF3300"/>
                </a:solidFill>
              </a:rPr>
              <a:t>”</a:t>
            </a:r>
            <a:r>
              <a:rPr lang="zh-CN" altLang="en-US" sz="4400" b="1">
                <a:solidFill>
                  <a:srgbClr val="FF3300"/>
                </a:solidFill>
              </a:rPr>
              <a:t>一词既写出了花白的如雪如月，似有光辉晕出；又写出花与人的联系之深，将花对作者心灵的鼓舞和慰藉、人对花的依赖巧妙地表达出来。</a:t>
            </a:r>
            <a:r>
              <a:rPr lang="zh-CN" altLang="en-US" sz="4400" b="1">
                <a:solidFill>
                  <a:srgbClr val="181FA8"/>
                </a:solidFill>
              </a:rPr>
              <a:t>窗前的</a:t>
            </a:r>
            <a:r>
              <a:rPr lang="zh-CN" altLang="en-US" sz="4400" b="1">
                <a:solidFill>
                  <a:srgbClr val="FF3300"/>
                </a:solidFill>
              </a:rPr>
              <a:t>丁香花</a:t>
            </a:r>
            <a:r>
              <a:rPr lang="zh-CN" altLang="en-US" sz="4400" b="1">
                <a:solidFill>
                  <a:srgbClr val="181FA8"/>
                </a:solidFill>
              </a:rPr>
              <a:t>见证了作者的写作生活，让她的文思和梦想更加焕发光彩，</a:t>
            </a:r>
            <a:r>
              <a:rPr lang="zh-CN" altLang="en-US" sz="4400" b="1">
                <a:solidFill>
                  <a:srgbClr val="FF3300"/>
                </a:solidFill>
              </a:rPr>
              <a:t>启发了作者的文思，使她浮想联翩，思如泉涌</a:t>
            </a:r>
            <a:r>
              <a:rPr lang="zh-CN" altLang="en-US" sz="4400" b="1">
                <a:solidFill>
                  <a:srgbClr val="181FA8"/>
                </a:solidFill>
              </a:rPr>
              <a:t>。</a:t>
            </a:r>
            <a:r>
              <a:rPr lang="en-US" altLang="zh-CN" sz="4400" b="1">
                <a:solidFill>
                  <a:srgbClr val="181FA8"/>
                </a:solidFill>
              </a:rPr>
              <a:t>“</a:t>
            </a:r>
            <a:r>
              <a:rPr lang="zh-CN" altLang="en-US" sz="4400" b="1">
                <a:solidFill>
                  <a:srgbClr val="181FA8"/>
                </a:solidFill>
              </a:rPr>
              <a:t>照耀</a:t>
            </a:r>
            <a:r>
              <a:rPr lang="en-US" altLang="zh-CN" sz="4400" b="1">
                <a:solidFill>
                  <a:srgbClr val="181FA8"/>
                </a:solidFill>
              </a:rPr>
              <a:t>”</a:t>
            </a:r>
            <a:r>
              <a:rPr lang="zh-CN" altLang="en-US" sz="4400" b="1">
                <a:solidFill>
                  <a:srgbClr val="181FA8"/>
                </a:solidFill>
              </a:rPr>
              <a:t>将这种相依相伴的知音之情表达的巧妙脱俗。</a:t>
            </a:r>
            <a:endParaRPr lang="zh-CN" altLang="en-US" sz="4400" b="1">
              <a:solidFill>
                <a:srgbClr val="181FA8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 flipH="1">
            <a:off x="-1360170" y="-496570"/>
            <a:ext cx="14386560" cy="7495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4185" y="1413510"/>
            <a:ext cx="1093025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</a:rPr>
              <a:t>思考：作者从哪几个方面描写丁香的？在作者笔下的丁香是怎样的？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5365" y="3434080"/>
            <a:ext cx="88138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181FA8"/>
                </a:solidFill>
              </a:rPr>
              <a:t>色彩 、形貌、气味、姿态等。</a:t>
            </a:r>
            <a:endParaRPr lang="zh-CN" altLang="en-US" sz="3600" b="1">
              <a:solidFill>
                <a:srgbClr val="181FA8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5365" y="4547235"/>
            <a:ext cx="94367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accent6">
                    <a:lumMod val="75000"/>
                  </a:schemeClr>
                </a:solidFill>
              </a:rPr>
              <a:t>灵动幽雅   洁白无瑕   可爱芬芳   惹人怜爱</a:t>
            </a:r>
            <a:endParaRPr lang="zh-CN" altLang="en-US" sz="3600" b="1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220" name=" 220"/>
          <p:cNvSpPr/>
          <p:nvPr/>
        </p:nvSpPr>
        <p:spPr>
          <a:xfrm>
            <a:off x="347345" y="236220"/>
            <a:ext cx="5062855" cy="833120"/>
          </a:xfrm>
          <a:prstGeom prst="homePlate">
            <a:avLst/>
          </a:prstGeom>
          <a:solidFill>
            <a:srgbClr val="FD67F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7345" y="330200"/>
            <a:ext cx="5397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感知</a:t>
            </a:r>
            <a:r>
              <a:rPr lang="en-US" altLang="zh-CN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“</a:t>
            </a:r>
            <a:r>
              <a:rPr lang="zh-CN" altLang="en-US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结</a:t>
            </a:r>
            <a:r>
              <a:rPr lang="en-US" altLang="zh-CN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”</a:t>
            </a:r>
            <a:r>
              <a:rPr lang="zh-CN" altLang="en-US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的含义</a:t>
            </a:r>
            <a:endParaRPr lang="zh-CN" altLang="en-US" sz="3600">
              <a:latin typeface="方正小标宋简体" panose="03000509000000000000" charset="-122"/>
              <a:ea typeface="方正小标宋简体" panose="03000509000000000000" charset="-122"/>
              <a:cs typeface="方正小标宋简体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140" y="1314450"/>
            <a:ext cx="103638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由</a:t>
            </a:r>
            <a:r>
              <a:rPr lang="en-US" altLang="zh-CN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</a:t>
            </a:r>
            <a:r>
              <a:rPr lang="en-US" altLang="zh-CN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你想到了哪些词语？结合注释想一想什么是</a:t>
            </a:r>
            <a:r>
              <a:rPr lang="en-US" altLang="zh-CN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</a:t>
            </a:r>
            <a:r>
              <a:rPr lang="en-US" altLang="zh-CN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4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？</a:t>
            </a:r>
            <a:endParaRPr lang="zh-CN" altLang="en-US" sz="4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8465" y="3262630"/>
            <a:ext cx="9078595" cy="25228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600" b="1">
                <a:solidFill>
                  <a:srgbClr val="7030A0"/>
                </a:solidFill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  <a:t>“</a:t>
            </a:r>
            <a:r>
              <a:rPr lang="zh-CN" altLang="en-US" sz="6600" b="1">
                <a:solidFill>
                  <a:srgbClr val="7030A0"/>
                </a:solidFill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  <a:t>结</a:t>
            </a:r>
            <a:r>
              <a:rPr lang="en-US" altLang="zh-CN" sz="6600" b="1">
                <a:solidFill>
                  <a:srgbClr val="7030A0"/>
                </a:solidFill>
                <a:latin typeface="叶根友毛笔行书2.0版" panose="02010601030101010101" charset="-122"/>
                <a:ea typeface="叶根友毛笔行书2.0版" panose="02010601030101010101" charset="-122"/>
                <a:cs typeface="叶根友毛笔行书2.0版" panose="02010601030101010101" charset="-122"/>
              </a:rPr>
              <a:t>”</a:t>
            </a:r>
            <a:endParaRPr lang="zh-CN" altLang="en-US" sz="4400" b="1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400" b="1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条状物打成的疙瘩：打</a:t>
            </a:r>
            <a:r>
              <a:rPr lang="en-US" altLang="zh-CN" sz="4400" b="1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~</a:t>
            </a:r>
            <a:r>
              <a:rPr lang="zh-CN" altLang="en-US" sz="4400" b="1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，活</a:t>
            </a:r>
            <a:r>
              <a:rPr lang="en-US" altLang="zh-CN" sz="4400" b="1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~</a:t>
            </a:r>
            <a:r>
              <a:rPr lang="zh-CN" altLang="en-US" sz="4400" b="1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，死</a:t>
            </a:r>
            <a:r>
              <a:rPr lang="en-US" altLang="zh-CN" sz="4400" b="1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~</a:t>
            </a:r>
            <a:r>
              <a:rPr lang="zh-CN" altLang="en-US" sz="4400" b="1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，蝴蝶</a:t>
            </a:r>
            <a:r>
              <a:rPr lang="en-US" altLang="zh-CN" sz="4400" b="1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~…</a:t>
            </a:r>
            <a:r>
              <a:rPr lang="en-US" altLang="zh-CN" sz="4800" b="1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</a:t>
            </a:r>
            <a:endParaRPr lang="en-US" altLang="zh-CN" sz="4800" b="1">
              <a:solidFill>
                <a:srgbClr val="181FA8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8775" y="549910"/>
            <a:ext cx="114026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4.“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古人诗云：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'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芭蕉不展丁香结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''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丁香空结雨中愁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'”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4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8645" y="1995170"/>
            <a:ext cx="78536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这里引用诗句，有什么作用？</a:t>
            </a:r>
            <a:endParaRPr lang="zh-CN" altLang="en-US" sz="4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3870" y="4858385"/>
            <a:ext cx="108604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通过读诗句，说一说古人眼里的丁香结寓意着什么？</a:t>
            </a:r>
            <a:endParaRPr lang="zh-CN" altLang="en-US" sz="4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3870" y="2898140"/>
            <a:ext cx="109797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181FA8"/>
                </a:solidFill>
              </a:rPr>
              <a:t>引用诗句，从另一个角度去展示丁香花的形象，丰富丁香花的内涵，为读者提供了想象的空间，为下文写丁香结的意蕴做铺垫。</a:t>
            </a:r>
            <a:endParaRPr lang="zh-CN" altLang="en-US" sz="3600" b="1">
              <a:solidFill>
                <a:srgbClr val="181FA8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8775" y="426085"/>
            <a:ext cx="11390630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5.“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在细雨迷蒙中，着了水滴的丁香格外妩媚。花墙边两株紫色的，如同</a:t>
            </a:r>
            <a:r>
              <a:rPr lang="zh-CN" altLang="en-US" sz="4400" b="1" u="sng">
                <a:solidFill>
                  <a:srgbClr val="181FA8"/>
                </a:solidFill>
                <a:uFill>
                  <a:solidFill>
                    <a:srgbClr val="FF33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印象画派的画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，线条模糊了，直向窗前的莹白渗过来。让人觉得，丁香确实应该和微雨连在一起。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4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800" y="3458210"/>
            <a:ext cx="116598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雨中丁香具有怎样的特点？想象一下这幅画面。作者为什么说</a:t>
            </a:r>
            <a:r>
              <a:rPr lang="en-US" altLang="zh-CN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丁香确实该和微雨连在一起</a:t>
            </a:r>
            <a:r>
              <a:rPr lang="en-US" altLang="zh-CN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endParaRPr lang="zh-CN" altLang="en-US" sz="4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3570" y="1013460"/>
            <a:ext cx="7515225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181FA8"/>
                </a:solidFill>
              </a:rPr>
              <a:t>雨中的丁香朦胧绰（</a:t>
            </a:r>
            <a:r>
              <a:rPr lang="en-US" altLang="zh-CN" sz="4400" b="1">
                <a:solidFill>
                  <a:srgbClr val="181FA8"/>
                </a:solidFill>
              </a:rPr>
              <a:t>chuò</a:t>
            </a:r>
            <a:r>
              <a:rPr lang="zh-CN" altLang="en-US" sz="4400" b="1">
                <a:solidFill>
                  <a:srgbClr val="181FA8"/>
                </a:solidFill>
              </a:rPr>
              <a:t>）约，线条模糊，颜色交融柔和，犹如一幅色彩边缘模糊、柔和婉约的画作。着了水滴的丁香格外妩媚，十分打动人，不仅让作者赞同古人常将定向和微雨联系在一起的写法。</a:t>
            </a:r>
            <a:endParaRPr lang="zh-CN" altLang="en-US" sz="4400" b="1">
              <a:solidFill>
                <a:srgbClr val="181FA8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8775" y="549910"/>
            <a:ext cx="103016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6.“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只是赏过这么多年的丁香，却一直不解，何以古人发明了丁香结的说法。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zh-CN" altLang="en-US" sz="4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850" y="2343785"/>
            <a:ext cx="78536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这句话在文段中起什么作用？</a:t>
            </a:r>
            <a:endParaRPr lang="zh-CN" altLang="en-US" sz="4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0130" y="3862070"/>
            <a:ext cx="707580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181FA8"/>
                </a:solidFill>
              </a:rPr>
              <a:t>起</a:t>
            </a:r>
            <a:r>
              <a:rPr lang="zh-CN" altLang="en-US" sz="4000" b="1">
                <a:solidFill>
                  <a:srgbClr val="FF3300"/>
                </a:solidFill>
              </a:rPr>
              <a:t>承上启下</a:t>
            </a:r>
            <a:r>
              <a:rPr lang="zh-CN" altLang="en-US" sz="4000" b="1">
                <a:solidFill>
                  <a:srgbClr val="181FA8"/>
                </a:solidFill>
              </a:rPr>
              <a:t>的作用，引出下文</a:t>
            </a:r>
            <a:r>
              <a:rPr lang="en-US" altLang="zh-CN" sz="4000" b="1">
                <a:solidFill>
                  <a:srgbClr val="181FA8"/>
                </a:solidFill>
              </a:rPr>
              <a:t>“</a:t>
            </a:r>
            <a:r>
              <a:rPr lang="zh-CN" altLang="en-US" sz="4000" b="1">
                <a:solidFill>
                  <a:srgbClr val="181FA8"/>
                </a:solidFill>
              </a:rPr>
              <a:t>终于明白了丁香结的说法。</a:t>
            </a:r>
            <a:r>
              <a:rPr lang="en-US" altLang="zh-CN" sz="4000" b="1">
                <a:solidFill>
                  <a:srgbClr val="181FA8"/>
                </a:solidFill>
              </a:rPr>
              <a:t>”</a:t>
            </a:r>
            <a:endParaRPr lang="en-US" altLang="zh-CN" sz="4000" b="1">
              <a:solidFill>
                <a:srgbClr val="181FA8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8775" y="549910"/>
            <a:ext cx="1021524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7.“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小小的花苞圆圆的，鼓鼓的，恰如衣襟上的盘花扣。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4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835" y="2280920"/>
            <a:ext cx="104813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这句话运用了什么修辞？写了什么？</a:t>
            </a:r>
            <a:endParaRPr lang="zh-CN" altLang="en-US" sz="48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30375" y="4217035"/>
            <a:ext cx="69957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181FA8"/>
                </a:solidFill>
                <a:sym typeface="+mn-ea"/>
              </a:rPr>
              <a:t>运用比喻，生动形象地解释了为什么称丁香花蕾为丁香结。</a:t>
            </a:r>
            <a:endParaRPr lang="zh-CN" altLang="en-US" sz="4000" b="1">
              <a:solidFill>
                <a:srgbClr val="181FA8"/>
              </a:solidFill>
              <a:sym typeface="+mn-ea"/>
            </a:endParaRPr>
          </a:p>
        </p:txBody>
      </p:sp>
      <p:pic>
        <p:nvPicPr>
          <p:cNvPr id="10" name="图片 9" descr="TB2HHqjqYGYBuNjy0FoXXciBFXa_!!18236547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730" y="-1525270"/>
            <a:ext cx="9908540" cy="9908540"/>
          </a:xfrm>
          <a:prstGeom prst="rect">
            <a:avLst/>
          </a:prstGeom>
        </p:spPr>
      </p:pic>
      <p:pic>
        <p:nvPicPr>
          <p:cNvPr id="11" name="图片 10" descr="TB2mD1Lq1uSBuNjSsziXXbq8pXa_!!18236547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730" y="-1525270"/>
            <a:ext cx="9908540" cy="9908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cb7229d0cc041a59871d05372b7a2f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115" y="-87630"/>
            <a:ext cx="12274550" cy="6953250"/>
          </a:xfrm>
          <a:prstGeom prst="rect">
            <a:avLst/>
          </a:prstGeom>
        </p:spPr>
      </p:pic>
      <p:pic>
        <p:nvPicPr>
          <p:cNvPr id="3" name="图片 2" descr="b_5A5A19F2CA740E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3540" y="1042035"/>
            <a:ext cx="6364605" cy="4773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pic>
        <p:nvPicPr>
          <p:cNvPr id="3" name="图片 2" descr="13629018372346953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" y="-484505"/>
            <a:ext cx="8612505" cy="5754370"/>
          </a:xfrm>
          <a:prstGeom prst="rect">
            <a:avLst/>
          </a:prstGeom>
        </p:spPr>
      </p:pic>
      <p:pic>
        <p:nvPicPr>
          <p:cNvPr id="6" name="图片 5" descr="44271795_1492925408658_mthum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100" y="-484505"/>
            <a:ext cx="10058400" cy="6705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8775" y="549910"/>
            <a:ext cx="11362055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读文章想一想，作者笔下的丁香不仅美丽而且照耀着她的文思和梦想，古人笔下的丁香结却充满了愁怨，作者运用这种对比的写法想要表达什么想法？。</a:t>
            </a:r>
            <a:endParaRPr lang="zh-CN" altLang="en-US" sz="4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1705" y="3690620"/>
            <a:ext cx="1088199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181FA8"/>
                </a:solidFill>
              </a:rPr>
              <a:t>表现作者能够洞察世事，积极乐观地面对世事无常和解决不完的问题，体现她豁达从容的生活态度。</a:t>
            </a:r>
            <a:endParaRPr lang="zh-CN" altLang="en-US" sz="4400" b="1">
              <a:solidFill>
                <a:srgbClr val="181FA8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04470" y="1495425"/>
            <a:ext cx="114528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你认为，文中的丁香结具有什么象征意义？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0" name=" 220"/>
          <p:cNvSpPr/>
          <p:nvPr/>
        </p:nvSpPr>
        <p:spPr>
          <a:xfrm>
            <a:off x="347345" y="236220"/>
            <a:ext cx="4436110" cy="833120"/>
          </a:xfrm>
          <a:prstGeom prst="homePlate">
            <a:avLst/>
          </a:prstGeom>
          <a:solidFill>
            <a:srgbClr val="FD67F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7345" y="330200"/>
            <a:ext cx="4316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由物及人  感悟人生</a:t>
            </a:r>
            <a:endParaRPr lang="zh-CN" altLang="en-US" sz="3600">
              <a:latin typeface="方正小标宋简体" panose="03000509000000000000" charset="-122"/>
              <a:ea typeface="方正小标宋简体" panose="03000509000000000000" charset="-122"/>
              <a:cs typeface="方正小标宋简体" panose="03000509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095" y="3947795"/>
            <a:ext cx="1028192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作者说：</a:t>
            </a:r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结，是解不完的；人生中的问题也是解不完的，不然，岂不是太平淡无味了吗？</a:t>
            </a:r>
            <a:r>
              <a:rPr lang="en-US" altLang="zh-CN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”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+mn-ea"/>
              </a:rPr>
              <a:t>你如何理解这句话？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6740" y="2491105"/>
            <a:ext cx="98666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181FA8"/>
                </a:solidFill>
              </a:rPr>
              <a:t>丁香结象征生活中化解不开的烦恼、愁怨。</a:t>
            </a:r>
            <a:endParaRPr lang="zh-CN" altLang="en-US" sz="4000" b="1">
              <a:solidFill>
                <a:srgbClr val="181FA8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0670" y="128905"/>
            <a:ext cx="11702415" cy="63696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3300"/>
                </a:solidFill>
              </a:rPr>
              <a:t>理解</a:t>
            </a:r>
            <a:r>
              <a:rPr lang="zh-CN" altLang="en-US" sz="4800" b="1">
                <a:solidFill>
                  <a:srgbClr val="181FA8"/>
                </a:solidFill>
              </a:rPr>
              <a:t>：</a:t>
            </a:r>
            <a:endParaRPr lang="zh-CN" altLang="en-US" sz="4800" b="1">
              <a:solidFill>
                <a:srgbClr val="181FA8"/>
              </a:solidFill>
            </a:endParaRPr>
          </a:p>
          <a:p>
            <a:r>
              <a:rPr lang="zh-CN" altLang="en-US" sz="4000" b="1">
                <a:solidFill>
                  <a:srgbClr val="181FA8"/>
                </a:solidFill>
              </a:rPr>
              <a:t>       </a:t>
            </a:r>
            <a:r>
              <a:rPr lang="zh-CN" altLang="en-US" sz="4000" b="1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4000" b="1">
                <a:solidFill>
                  <a:schemeClr val="accent6">
                    <a:lumMod val="75000"/>
                  </a:schemeClr>
                </a:solidFill>
              </a:rPr>
              <a:t>“</a:t>
            </a:r>
            <a:r>
              <a:rPr lang="zh-CN" altLang="en-US" sz="4000" b="1">
                <a:solidFill>
                  <a:schemeClr val="accent6">
                    <a:lumMod val="75000"/>
                  </a:schemeClr>
                </a:solidFill>
              </a:rPr>
              <a:t>结</a:t>
            </a:r>
            <a:r>
              <a:rPr lang="en-US" altLang="zh-CN" sz="4000" b="1">
                <a:solidFill>
                  <a:schemeClr val="accent6">
                    <a:lumMod val="75000"/>
                  </a:schemeClr>
                </a:solidFill>
              </a:rPr>
              <a:t>”</a:t>
            </a:r>
            <a:r>
              <a:rPr lang="zh-CN" altLang="en-US" sz="4000" b="1">
                <a:solidFill>
                  <a:schemeClr val="accent6">
                    <a:lumMod val="75000"/>
                  </a:schemeClr>
                </a:solidFill>
              </a:rPr>
              <a:t>是解不完的，人生的问题也是解决不完的。生命给了你丁香的芬芳，同时也给了你幽怨的</a:t>
            </a:r>
            <a:r>
              <a:rPr lang="en-US" altLang="zh-CN" sz="4000" b="1">
                <a:solidFill>
                  <a:schemeClr val="accent6">
                    <a:lumMod val="75000"/>
                  </a:schemeClr>
                </a:solidFill>
              </a:rPr>
              <a:t>“</a:t>
            </a:r>
            <a:r>
              <a:rPr lang="zh-CN" altLang="en-US" sz="4000" b="1">
                <a:solidFill>
                  <a:schemeClr val="accent6">
                    <a:lumMod val="75000"/>
                  </a:schemeClr>
                </a:solidFill>
              </a:rPr>
              <a:t>丁香结</a:t>
            </a:r>
            <a:r>
              <a:rPr lang="en-US" altLang="zh-CN" sz="4000" b="1">
                <a:solidFill>
                  <a:schemeClr val="accent6">
                    <a:lumMod val="75000"/>
                  </a:schemeClr>
                </a:solidFill>
              </a:rPr>
              <a:t>”</a:t>
            </a:r>
            <a:r>
              <a:rPr lang="zh-CN" altLang="en-US" sz="4000" b="1">
                <a:solidFill>
                  <a:schemeClr val="accent6">
                    <a:lumMod val="75000"/>
                  </a:schemeClr>
                </a:solidFill>
              </a:rPr>
              <a:t>。</a:t>
            </a:r>
            <a:r>
              <a:rPr lang="zh-CN" altLang="en-US" sz="4000" b="1">
                <a:solidFill>
                  <a:srgbClr val="181FA8"/>
                </a:solidFill>
              </a:rPr>
              <a:t>很多棘手的问题、烦恼、忧愁充斥着生活，不能够被立刻化解，作者认为这是一种常态。如果人生没有任何困难，反而缺少起伏，太平淡无味了。</a:t>
            </a:r>
            <a:r>
              <a:rPr lang="zh-CN" altLang="en-US" sz="4000" b="1">
                <a:solidFill>
                  <a:srgbClr val="FF3300"/>
                </a:solidFill>
              </a:rPr>
              <a:t>作者发出如此超然物外的感叹，表达了她从容、豁达、积极的人生态度，对困难忧愁无惧无畏、平常心看待的优秀品格。</a:t>
            </a:r>
            <a:r>
              <a:rPr lang="zh-CN" altLang="en-US" sz="4000" b="1">
                <a:solidFill>
                  <a:schemeClr val="tx1">
                    <a:lumMod val="95000"/>
                    <a:lumOff val="5000"/>
                  </a:schemeClr>
                </a:solidFill>
              </a:rPr>
              <a:t>此处作者将丁香结和人生感悟联系在一起，使文章有了深刻的内涵。</a:t>
            </a:r>
            <a:endParaRPr lang="zh-CN" altLang="en-US" sz="4000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7345" y="2512060"/>
            <a:ext cx="90043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体会和学习本文的写法，选择你喜欢的一种花，写一个小片段，不少于</a:t>
            </a:r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300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字？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0" name=" 220"/>
          <p:cNvSpPr/>
          <p:nvPr/>
        </p:nvSpPr>
        <p:spPr>
          <a:xfrm>
            <a:off x="347345" y="236220"/>
            <a:ext cx="4436110" cy="833120"/>
          </a:xfrm>
          <a:prstGeom prst="homePlate">
            <a:avLst/>
          </a:prstGeom>
          <a:solidFill>
            <a:srgbClr val="FD67F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7345" y="330200"/>
            <a:ext cx="4337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小小练笔  </a:t>
            </a:r>
            <a:r>
              <a:rPr lang="zh-CN" altLang="en-US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学以致用    </a:t>
            </a:r>
            <a:endParaRPr lang="zh-CN" altLang="en-US" sz="3600">
              <a:latin typeface="方正小标宋简体" panose="03000509000000000000" charset="-122"/>
              <a:ea typeface="方正小标宋简体" panose="03000509000000000000" charset="-122"/>
              <a:cs typeface="方正小标宋简体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4da8c1477283ec5f30b7189e5c1fe3e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270" y="-3175"/>
            <a:ext cx="12197715" cy="7408545"/>
          </a:xfrm>
          <a:prstGeom prst="rect">
            <a:avLst/>
          </a:prstGeom>
        </p:spPr>
      </p:pic>
      <p:pic>
        <p:nvPicPr>
          <p:cNvPr id="5" name="图片 4" descr="11a8186a6b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775" y="198120"/>
            <a:ext cx="9036050" cy="5995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66bdcf78adee95bbe76d700c6cb94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" y="-45085"/>
            <a:ext cx="12186285" cy="6904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2878-41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67705" y="-2929890"/>
            <a:ext cx="26924635" cy="11750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38580" y="1441450"/>
            <a:ext cx="1091438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00"/>
                </a:solidFill>
              </a:rPr>
              <a:t>缀</a:t>
            </a:r>
            <a:r>
              <a:rPr lang="zh-CN" altLang="en-US" sz="5400" b="1"/>
              <a:t>满     </a:t>
            </a:r>
            <a:r>
              <a:rPr lang="zh-CN" altLang="en-US" sz="5400" b="1">
                <a:solidFill>
                  <a:srgbClr val="FF0000"/>
                </a:solidFill>
              </a:rPr>
              <a:t>窥      幽雅     浑浊      </a:t>
            </a:r>
            <a:r>
              <a:rPr lang="zh-CN" altLang="en-US" sz="5400" b="1">
                <a:solidFill>
                  <a:schemeClr val="tx1"/>
                </a:solidFill>
              </a:rPr>
              <a:t>笨</a:t>
            </a:r>
            <a:r>
              <a:rPr lang="zh-CN" altLang="en-US" sz="5400" b="1">
                <a:solidFill>
                  <a:srgbClr val="FF0000"/>
                </a:solidFill>
              </a:rPr>
              <a:t>拙</a:t>
            </a:r>
            <a:endParaRPr lang="zh-CN" altLang="en-US" sz="5400" b="1">
              <a:solidFill>
                <a:srgbClr val="FF0000"/>
              </a:solidFill>
            </a:endParaRPr>
          </a:p>
          <a:p>
            <a:r>
              <a:rPr lang="zh-CN" altLang="en-US" sz="5400" b="1">
                <a:solidFill>
                  <a:srgbClr val="FF0000"/>
                </a:solidFill>
              </a:rPr>
              <a:t>  </a:t>
            </a:r>
            <a:endParaRPr lang="zh-CN" altLang="en-US" sz="5400" b="1">
              <a:solidFill>
                <a:srgbClr val="FF0000"/>
              </a:solidFill>
            </a:endParaRPr>
          </a:p>
          <a:p>
            <a:r>
              <a:rPr lang="zh-CN" altLang="en-US" sz="5400" b="1">
                <a:solidFill>
                  <a:schemeClr val="tx1"/>
                </a:solidFill>
              </a:rPr>
              <a:t>单</a:t>
            </a:r>
            <a:r>
              <a:rPr lang="zh-CN" altLang="en-US" sz="5400" b="1">
                <a:solidFill>
                  <a:srgbClr val="FF0000"/>
                </a:solidFill>
              </a:rPr>
              <a:t>薄     遮掩    </a:t>
            </a:r>
            <a:r>
              <a:rPr lang="zh-CN" altLang="en-US" sz="5400" b="1">
                <a:solidFill>
                  <a:schemeClr val="tx1"/>
                </a:solidFill>
              </a:rPr>
              <a:t> 照</a:t>
            </a:r>
            <a:r>
              <a:rPr lang="zh-CN" altLang="en-US" sz="5400" b="1">
                <a:solidFill>
                  <a:srgbClr val="FF0000"/>
                </a:solidFill>
              </a:rPr>
              <a:t>耀     </a:t>
            </a:r>
            <a:r>
              <a:rPr lang="zh-CN" altLang="en-US" sz="5400" b="1">
                <a:solidFill>
                  <a:schemeClr val="tx1"/>
                </a:solidFill>
              </a:rPr>
              <a:t>花</a:t>
            </a:r>
            <a:r>
              <a:rPr lang="zh-CN" altLang="en-US" sz="5400" b="1">
                <a:solidFill>
                  <a:srgbClr val="FF0000"/>
                </a:solidFill>
              </a:rPr>
              <a:t>蕾     </a:t>
            </a:r>
            <a:r>
              <a:rPr lang="zh-CN" altLang="en-US" sz="5400" b="1">
                <a:solidFill>
                  <a:schemeClr val="tx1"/>
                </a:solidFill>
              </a:rPr>
              <a:t>愁</a:t>
            </a:r>
            <a:r>
              <a:rPr lang="zh-CN" altLang="en-US" sz="5400" b="1">
                <a:solidFill>
                  <a:srgbClr val="FF0000"/>
                </a:solidFill>
              </a:rPr>
              <a:t>怨</a:t>
            </a:r>
            <a:endParaRPr lang="zh-CN" altLang="en-US" sz="5400" b="1">
              <a:solidFill>
                <a:srgbClr val="FF0000"/>
              </a:solidFill>
            </a:endParaRPr>
          </a:p>
          <a:p>
            <a:r>
              <a:rPr lang="zh-CN" altLang="en-US" sz="5400" b="1">
                <a:solidFill>
                  <a:srgbClr val="FF0000"/>
                </a:solidFill>
              </a:rPr>
              <a:t> </a:t>
            </a:r>
            <a:endParaRPr lang="zh-CN" altLang="en-US" sz="5400" b="1">
              <a:solidFill>
                <a:srgbClr val="FF0000"/>
              </a:solidFill>
            </a:endParaRPr>
          </a:p>
          <a:p>
            <a:r>
              <a:rPr lang="zh-CN" altLang="en-US" sz="5400" b="1">
                <a:solidFill>
                  <a:srgbClr val="FF0000"/>
                </a:solidFill>
              </a:rPr>
              <a:t>朦胧      斗室     参差      断断续续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8580" y="848360"/>
            <a:ext cx="11461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0070C0"/>
                </a:solidFill>
              </a:rPr>
              <a:t>zhuì</a:t>
            </a:r>
            <a:endParaRPr lang="en-US" altLang="zh-CN" sz="3600" b="1">
              <a:solidFill>
                <a:srgbClr val="0070C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65195" y="796290"/>
            <a:ext cx="11677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b="1">
                <a:solidFill>
                  <a:srgbClr val="0070C0"/>
                </a:solidFill>
              </a:rPr>
              <a:t>kuī</a:t>
            </a:r>
            <a:endParaRPr lang="en-US" altLang="zh-CN" sz="3600" b="1">
              <a:solidFill>
                <a:srgbClr val="0070C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06035" y="796290"/>
            <a:ext cx="16986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b="1">
                <a:solidFill>
                  <a:srgbClr val="0070C0"/>
                </a:solidFill>
              </a:rPr>
              <a:t>yōu  yǎ</a:t>
            </a:r>
            <a:endParaRPr lang="en-US" altLang="zh-CN" sz="3600" b="1">
              <a:solidFill>
                <a:srgbClr val="0070C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73265" y="796290"/>
            <a:ext cx="21951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b="1">
                <a:solidFill>
                  <a:srgbClr val="0070C0"/>
                </a:solidFill>
              </a:rPr>
              <a:t>hún   zhuó</a:t>
            </a:r>
            <a:endParaRPr lang="en-US" altLang="zh-CN" sz="3600" b="1">
              <a:solidFill>
                <a:srgbClr val="0070C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89565" y="848360"/>
            <a:ext cx="1763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b="1">
                <a:solidFill>
                  <a:srgbClr val="0070C0"/>
                </a:solidFill>
              </a:rPr>
              <a:t>zhuō</a:t>
            </a:r>
            <a:endParaRPr lang="en-US" altLang="zh-CN" sz="3600" b="1">
              <a:solidFill>
                <a:srgbClr val="0070C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07565" y="2597150"/>
            <a:ext cx="1027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b="1">
                <a:solidFill>
                  <a:srgbClr val="0070C0"/>
                </a:solidFill>
              </a:rPr>
              <a:t>bó</a:t>
            </a:r>
            <a:endParaRPr lang="en-US" altLang="zh-CN" sz="3600" b="1">
              <a:solidFill>
                <a:srgbClr val="0070C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65195" y="2597150"/>
            <a:ext cx="2065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b="1">
                <a:solidFill>
                  <a:srgbClr val="0070C0"/>
                </a:solidFill>
              </a:rPr>
              <a:t>zhē yǎn</a:t>
            </a:r>
            <a:endParaRPr lang="en-US" altLang="zh-CN" sz="3600" b="1">
              <a:solidFill>
                <a:srgbClr val="0070C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59830" y="2509520"/>
            <a:ext cx="10718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b="1">
                <a:solidFill>
                  <a:srgbClr val="0070C0"/>
                </a:solidFill>
              </a:rPr>
              <a:t>yào</a:t>
            </a:r>
            <a:endParaRPr lang="en-US" altLang="zh-CN" sz="3600" b="1">
              <a:solidFill>
                <a:srgbClr val="0070C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54720" y="2509520"/>
            <a:ext cx="7137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b="1">
                <a:solidFill>
                  <a:srgbClr val="0070C0"/>
                </a:solidFill>
              </a:rPr>
              <a:t>lěi</a:t>
            </a:r>
            <a:endParaRPr lang="en-US" altLang="zh-CN" sz="3600" b="1">
              <a:solidFill>
                <a:srgbClr val="0070C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826750" y="2509520"/>
            <a:ext cx="13411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b="1">
                <a:solidFill>
                  <a:srgbClr val="0070C0"/>
                </a:solidFill>
              </a:rPr>
              <a:t>yuàn</a:t>
            </a:r>
            <a:endParaRPr lang="en-US" altLang="zh-CN" sz="3600" b="1">
              <a:solidFill>
                <a:srgbClr val="0070C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8960" y="4164330"/>
            <a:ext cx="28962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0070C0"/>
                </a:solidFill>
              </a:rPr>
              <a:t>méng    lóng </a:t>
            </a:r>
            <a:endParaRPr lang="en-US" altLang="zh-CN" sz="3600" b="1">
              <a:solidFill>
                <a:srgbClr val="0070C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08400" y="4239895"/>
            <a:ext cx="10972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0070C0"/>
                </a:solidFill>
              </a:rPr>
              <a:t>dǒu</a:t>
            </a:r>
            <a:endParaRPr lang="en-US" altLang="zh-CN" sz="3600" b="1">
              <a:solidFill>
                <a:srgbClr val="0070C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01690" y="4239895"/>
            <a:ext cx="1628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0070C0"/>
                </a:solidFill>
              </a:rPr>
              <a:t>cēn  cī</a:t>
            </a:r>
            <a:endParaRPr lang="en-US" altLang="zh-CN" sz="3600" b="1">
              <a:solidFill>
                <a:srgbClr val="0070C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78520" y="4066540"/>
            <a:ext cx="26612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rgbClr val="0070C0"/>
                </a:solidFill>
              </a:rPr>
              <a:t>duàn   xù</a:t>
            </a:r>
            <a:endParaRPr lang="en-US" altLang="zh-CN" sz="3600" b="1">
              <a:solidFill>
                <a:srgbClr val="0070C0"/>
              </a:solidFill>
            </a:endParaRPr>
          </a:p>
        </p:txBody>
      </p:sp>
      <p:sp>
        <p:nvSpPr>
          <p:cNvPr id="219" name=" 219"/>
          <p:cNvSpPr/>
          <p:nvPr/>
        </p:nvSpPr>
        <p:spPr>
          <a:xfrm>
            <a:off x="1472565" y="141605"/>
            <a:ext cx="2921000" cy="60579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07820" y="163830"/>
            <a:ext cx="26498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7030A0"/>
                </a:solidFill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7030A0"/>
                </a:solidFill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读读  写写</a:t>
            </a:r>
            <a:r>
              <a:rPr lang="en-US" altLang="zh-CN" sz="3200" b="1">
                <a:solidFill>
                  <a:srgbClr val="7030A0"/>
                </a:solidFill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”</a:t>
            </a:r>
            <a:endParaRPr lang="en-US" altLang="zh-CN" sz="3200" b="1">
              <a:solidFill>
                <a:srgbClr val="7030A0"/>
              </a:solidFill>
              <a:latin typeface="方正小标宋简体" panose="03000509000000000000" charset="-122"/>
              <a:ea typeface="方正小标宋简体" panose="03000509000000000000" charset="-122"/>
              <a:cs typeface="方正小标宋简体" panose="03000509000000000000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2878-419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747385" y="-2944495"/>
            <a:ext cx="26924635" cy="11750675"/>
          </a:xfrm>
          <a:prstGeom prst="rect">
            <a:avLst/>
          </a:prstGeom>
        </p:spPr>
      </p:pic>
      <p:sp>
        <p:nvSpPr>
          <p:cNvPr id="219" name=" 219"/>
          <p:cNvSpPr/>
          <p:nvPr/>
        </p:nvSpPr>
        <p:spPr>
          <a:xfrm>
            <a:off x="1472565" y="141605"/>
            <a:ext cx="2921000" cy="60579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607820" y="163830"/>
            <a:ext cx="26498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7030A0"/>
                </a:solidFill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  <a:sym typeface="+mn-ea"/>
              </a:rPr>
              <a:t>多音字</a:t>
            </a:r>
            <a:endParaRPr lang="zh-CN" altLang="en-US" sz="3200" b="1">
              <a:solidFill>
                <a:srgbClr val="7030A0"/>
              </a:solidFill>
              <a:latin typeface="方正小标宋简体" panose="03000509000000000000" charset="-122"/>
              <a:ea typeface="方正小标宋简体" panose="03000509000000000000" charset="-122"/>
              <a:cs typeface="方正小标宋简体" panose="03000509000000000000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42975" y="1477645"/>
            <a:ext cx="22491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3300"/>
                </a:solidFill>
              </a:rPr>
              <a:t>角</a:t>
            </a:r>
            <a:endParaRPr lang="zh-CN" altLang="en-US" sz="5400" b="1">
              <a:solidFill>
                <a:srgbClr val="FF3300"/>
              </a:solidFill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1871980" y="1078865"/>
            <a:ext cx="390525" cy="15144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337435" y="1078865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jiǎo</a:t>
            </a:r>
            <a:endParaRPr lang="en-US" altLang="zh-CN" sz="3200" b="1"/>
          </a:p>
        </p:txBody>
      </p:sp>
      <p:sp>
        <p:nvSpPr>
          <p:cNvPr id="22" name="文本框 21"/>
          <p:cNvSpPr txBox="1"/>
          <p:nvPr/>
        </p:nvSpPr>
        <p:spPr>
          <a:xfrm>
            <a:off x="2337435" y="1927860"/>
            <a:ext cx="9410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jué</a:t>
            </a:r>
            <a:endParaRPr lang="en-US" altLang="zh-CN" sz="3200" b="1"/>
          </a:p>
        </p:txBody>
      </p:sp>
      <p:sp>
        <p:nvSpPr>
          <p:cNvPr id="23" name="文本框 22"/>
          <p:cNvSpPr txBox="1"/>
          <p:nvPr/>
        </p:nvSpPr>
        <p:spPr>
          <a:xfrm>
            <a:off x="3192145" y="1017270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角落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192145" y="1866265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角色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5030" y="3649345"/>
            <a:ext cx="11023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3300"/>
                </a:solidFill>
              </a:rPr>
              <a:t>差</a:t>
            </a:r>
            <a:endParaRPr lang="zh-CN" altLang="en-US" sz="5400" b="1">
              <a:solidFill>
                <a:srgbClr val="FF3300"/>
              </a:solidFill>
            </a:endParaRPr>
          </a:p>
        </p:txBody>
      </p:sp>
      <p:sp>
        <p:nvSpPr>
          <p:cNvPr id="26" name="左大括号 25"/>
          <p:cNvSpPr/>
          <p:nvPr/>
        </p:nvSpPr>
        <p:spPr>
          <a:xfrm>
            <a:off x="1804035" y="2969260"/>
            <a:ext cx="390525" cy="208661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218690" y="2768600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chā</a:t>
            </a:r>
            <a:endParaRPr lang="en-US" altLang="zh-CN" sz="3200" b="1"/>
          </a:p>
        </p:txBody>
      </p:sp>
      <p:sp>
        <p:nvSpPr>
          <p:cNvPr id="28" name="文本框 27"/>
          <p:cNvSpPr txBox="1"/>
          <p:nvPr/>
        </p:nvSpPr>
        <p:spPr>
          <a:xfrm>
            <a:off x="2194560" y="3415665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chà</a:t>
            </a:r>
            <a:endParaRPr lang="en-US" altLang="zh-CN" sz="3200" b="1"/>
          </a:p>
        </p:txBody>
      </p:sp>
      <p:sp>
        <p:nvSpPr>
          <p:cNvPr id="29" name="文本框 28"/>
          <p:cNvSpPr txBox="1"/>
          <p:nvPr/>
        </p:nvSpPr>
        <p:spPr>
          <a:xfrm>
            <a:off x="2218690" y="4064635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chāi</a:t>
            </a:r>
            <a:endParaRPr lang="en-US" altLang="zh-CN" sz="3200" b="1"/>
          </a:p>
        </p:txBody>
      </p:sp>
      <p:sp>
        <p:nvSpPr>
          <p:cNvPr id="30" name="文本框 29"/>
          <p:cNvSpPr txBox="1"/>
          <p:nvPr/>
        </p:nvSpPr>
        <p:spPr>
          <a:xfrm>
            <a:off x="2218690" y="4756785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cī</a:t>
            </a:r>
            <a:endParaRPr lang="en-US" altLang="zh-CN" sz="3200" b="1"/>
          </a:p>
        </p:txBody>
      </p:sp>
      <p:sp>
        <p:nvSpPr>
          <p:cNvPr id="31" name="文本框 30"/>
          <p:cNvSpPr txBox="1"/>
          <p:nvPr/>
        </p:nvSpPr>
        <p:spPr>
          <a:xfrm>
            <a:off x="3192145" y="2707005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差错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192145" y="3352165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差劲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192145" y="4111625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出差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192145" y="4726305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参差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624070" y="1477645"/>
            <a:ext cx="12433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3300"/>
                </a:solidFill>
              </a:rPr>
              <a:t>斗</a:t>
            </a:r>
            <a:endParaRPr lang="zh-CN" altLang="en-US" sz="5400" b="1">
              <a:solidFill>
                <a:srgbClr val="FF3300"/>
              </a:solidFill>
            </a:endParaRPr>
          </a:p>
        </p:txBody>
      </p:sp>
      <p:sp>
        <p:nvSpPr>
          <p:cNvPr id="38" name="左大括号 37"/>
          <p:cNvSpPr/>
          <p:nvPr/>
        </p:nvSpPr>
        <p:spPr>
          <a:xfrm>
            <a:off x="5426075" y="1181100"/>
            <a:ext cx="390525" cy="15144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5959475" y="1109980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dǒu</a:t>
            </a:r>
            <a:endParaRPr lang="en-US" altLang="zh-CN" sz="3200" b="1"/>
          </a:p>
        </p:txBody>
      </p:sp>
      <p:sp>
        <p:nvSpPr>
          <p:cNvPr id="41" name="文本框 40"/>
          <p:cNvSpPr txBox="1"/>
          <p:nvPr/>
        </p:nvSpPr>
        <p:spPr>
          <a:xfrm>
            <a:off x="5959475" y="1927860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dòu</a:t>
            </a:r>
            <a:endParaRPr lang="en-US" altLang="zh-CN" sz="3200" b="1"/>
          </a:p>
        </p:txBody>
      </p:sp>
      <p:sp>
        <p:nvSpPr>
          <p:cNvPr id="42" name="文本框 41"/>
          <p:cNvSpPr txBox="1"/>
          <p:nvPr/>
        </p:nvSpPr>
        <p:spPr>
          <a:xfrm>
            <a:off x="6932930" y="1109980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斗室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30720" y="1896745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斗争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716145" y="3551555"/>
            <a:ext cx="12433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3300"/>
                </a:solidFill>
              </a:rPr>
              <a:t>担</a:t>
            </a:r>
            <a:endParaRPr lang="zh-CN" altLang="en-US" sz="5400" b="1">
              <a:solidFill>
                <a:srgbClr val="FF3300"/>
              </a:solidFill>
            </a:endParaRPr>
          </a:p>
        </p:txBody>
      </p:sp>
      <p:sp>
        <p:nvSpPr>
          <p:cNvPr id="45" name="左大括号 44"/>
          <p:cNvSpPr/>
          <p:nvPr/>
        </p:nvSpPr>
        <p:spPr>
          <a:xfrm>
            <a:off x="5568950" y="3255645"/>
            <a:ext cx="390525" cy="15144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5959475" y="3168015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dān</a:t>
            </a:r>
            <a:endParaRPr lang="zh-CN" altLang="en-US" sz="3200" b="1"/>
          </a:p>
        </p:txBody>
      </p:sp>
      <p:sp>
        <p:nvSpPr>
          <p:cNvPr id="47" name="文本框 46"/>
          <p:cNvSpPr txBox="1"/>
          <p:nvPr/>
        </p:nvSpPr>
        <p:spPr>
          <a:xfrm>
            <a:off x="5959475" y="4064635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dàn</a:t>
            </a:r>
            <a:endParaRPr lang="en-US" altLang="zh-CN" sz="3200" b="1"/>
          </a:p>
        </p:txBody>
      </p:sp>
      <p:sp>
        <p:nvSpPr>
          <p:cNvPr id="48" name="文本框 47"/>
          <p:cNvSpPr txBox="1"/>
          <p:nvPr/>
        </p:nvSpPr>
        <p:spPr>
          <a:xfrm>
            <a:off x="7077075" y="3106420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负担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142480" y="3926205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担子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509000" y="2184400"/>
            <a:ext cx="12433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3300"/>
                </a:solidFill>
              </a:rPr>
              <a:t>薄</a:t>
            </a:r>
            <a:endParaRPr lang="zh-CN" altLang="en-US" sz="5400" b="1">
              <a:solidFill>
                <a:srgbClr val="FF3300"/>
              </a:solidFill>
            </a:endParaRPr>
          </a:p>
        </p:txBody>
      </p:sp>
      <p:sp>
        <p:nvSpPr>
          <p:cNvPr id="51" name="左大括号 50"/>
          <p:cNvSpPr/>
          <p:nvPr/>
        </p:nvSpPr>
        <p:spPr>
          <a:xfrm>
            <a:off x="9361805" y="1078865"/>
            <a:ext cx="390525" cy="328866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9752330" y="1171575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bó</a:t>
            </a:r>
            <a:endParaRPr lang="en-US" altLang="zh-CN" sz="3200" b="1"/>
          </a:p>
        </p:txBody>
      </p:sp>
      <p:sp>
        <p:nvSpPr>
          <p:cNvPr id="53" name="文本框 52"/>
          <p:cNvSpPr txBox="1"/>
          <p:nvPr/>
        </p:nvSpPr>
        <p:spPr>
          <a:xfrm>
            <a:off x="9752330" y="2214880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báo</a:t>
            </a:r>
            <a:endParaRPr lang="en-US" altLang="zh-CN" sz="3200" b="1"/>
          </a:p>
        </p:txBody>
      </p:sp>
      <p:sp>
        <p:nvSpPr>
          <p:cNvPr id="54" name="文本框 53"/>
          <p:cNvSpPr txBox="1"/>
          <p:nvPr/>
        </p:nvSpPr>
        <p:spPr>
          <a:xfrm>
            <a:off x="9752330" y="3382645"/>
            <a:ext cx="973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bò</a:t>
            </a:r>
            <a:endParaRPr lang="en-US" altLang="zh-CN" sz="3200" b="1"/>
          </a:p>
        </p:txBody>
      </p:sp>
      <p:sp>
        <p:nvSpPr>
          <p:cNvPr id="55" name="文本框 54"/>
          <p:cNvSpPr txBox="1"/>
          <p:nvPr/>
        </p:nvSpPr>
        <p:spPr>
          <a:xfrm>
            <a:off x="10568305" y="1141095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单薄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0725785" y="2214880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厚薄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0725785" y="3321050"/>
            <a:ext cx="12763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薄荷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1" grpId="0"/>
      <p:bldP spid="22" grpId="0"/>
      <p:bldP spid="23" grpId="0"/>
      <p:bldP spid="24" grpId="0"/>
      <p:bldP spid="25" grpId="0"/>
      <p:bldP spid="26" grpId="0" animBg="1"/>
      <p:bldP spid="27" grpId="0"/>
      <p:bldP spid="28" grpId="0"/>
      <p:bldP spid="29" grpId="0"/>
      <p:bldP spid="30" grpId="0"/>
      <p:bldP spid="31" grpId="0"/>
      <p:bldP spid="32" grpId="0"/>
      <p:bldP spid="34" grpId="0"/>
      <p:bldP spid="35" grpId="0"/>
      <p:bldP spid="37" grpId="0"/>
      <p:bldP spid="38" grpId="0" animBg="1"/>
      <p:bldP spid="39" grpId="0"/>
      <p:bldP spid="41" grpId="0"/>
      <p:bldP spid="42" grpId="0"/>
      <p:bldP spid="43" grpId="0"/>
      <p:bldP spid="44" grpId="0"/>
      <p:bldP spid="45" grpId="0" animBg="1"/>
      <p:bldP spid="46" grpId="0"/>
      <p:bldP spid="47" grpId="0"/>
      <p:bldP spid="48" grpId="0"/>
      <p:bldP spid="49" grpId="0"/>
      <p:bldP spid="50" grpId="0"/>
      <p:bldP spid="51" grpId="0" animBg="1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8604865" cy="7495540"/>
          </a:xfrm>
          <a:prstGeom prst="rect">
            <a:avLst/>
          </a:prstGeom>
        </p:spPr>
      </p:pic>
      <p:sp>
        <p:nvSpPr>
          <p:cNvPr id="220" name=" 220"/>
          <p:cNvSpPr/>
          <p:nvPr/>
        </p:nvSpPr>
        <p:spPr>
          <a:xfrm>
            <a:off x="347345" y="236220"/>
            <a:ext cx="4619625" cy="833120"/>
          </a:xfrm>
          <a:prstGeom prst="homePlate">
            <a:avLst/>
          </a:prstGeom>
          <a:solidFill>
            <a:srgbClr val="FD67F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7345" y="330200"/>
            <a:ext cx="4445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初读课文   整体感知</a:t>
            </a:r>
            <a:endParaRPr lang="zh-CN" altLang="en-US" sz="3600">
              <a:latin typeface="方正小标宋简体" panose="03000509000000000000" charset="-122"/>
              <a:ea typeface="方正小标宋简体" panose="03000509000000000000" charset="-122"/>
              <a:cs typeface="方正小标宋简体" panose="03000509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7345" y="1490980"/>
            <a:ext cx="96996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自由朗读课文，想一想课文主要写了什么？</a:t>
            </a:r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795" y="3006725"/>
            <a:ext cx="992060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181FA8"/>
                </a:solidFill>
                <a:latin typeface="楷体" panose="02010609060101010101" charset="-122"/>
                <a:ea typeface="楷体" panose="02010609060101010101" charset="-122"/>
              </a:rPr>
              <a:t>文章主要写了作者看到的城外、城里和自己家中的丁香花，由古人诗词联想到丁香结并悟出丁香结的说法，最后发出了自己的感慨。显露了作者对世事的洞明和对人生的洒脱。</a:t>
            </a:r>
            <a:endParaRPr lang="zh-CN" altLang="en-US" sz="4000" b="1">
              <a:solidFill>
                <a:srgbClr val="181FA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220" name=" 220"/>
          <p:cNvSpPr/>
          <p:nvPr/>
        </p:nvSpPr>
        <p:spPr>
          <a:xfrm>
            <a:off x="347345" y="236220"/>
            <a:ext cx="4436110" cy="833120"/>
          </a:xfrm>
          <a:prstGeom prst="homePlate">
            <a:avLst/>
          </a:prstGeom>
          <a:solidFill>
            <a:srgbClr val="FD67F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7345" y="330200"/>
            <a:ext cx="43160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方正小标宋简体" panose="03000509000000000000" charset="-122"/>
                <a:ea typeface="方正小标宋简体" panose="03000509000000000000" charset="-122"/>
                <a:cs typeface="方正小标宋简体" panose="03000509000000000000" charset="-122"/>
              </a:rPr>
              <a:t>品读语句  深入课文</a:t>
            </a:r>
            <a:endParaRPr lang="zh-CN" altLang="en-US" sz="3600">
              <a:latin typeface="方正小标宋简体" panose="03000509000000000000" charset="-122"/>
              <a:ea typeface="方正小标宋简体" panose="03000509000000000000" charset="-122"/>
              <a:cs typeface="方正小标宋简体" panose="03000509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5010" y="1359535"/>
            <a:ext cx="1138809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1.“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有的宅院里探出半数银妆，星星般的小花缀满枝头，从墙上窥着行人，惹的人走过了还要回头望。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”</a:t>
            </a:r>
            <a:endParaRPr lang="en-US" altLang="zh-CN" sz="4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5500" y="3482340"/>
            <a:ext cx="1088580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作者运用了什么修辞手法？表现了丁香花怎样的特点？这样写好在哪里？</a:t>
            </a:r>
            <a:endParaRPr lang="zh-CN" altLang="en-US" sz="4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8835" y="5025390"/>
            <a:ext cx="110775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181FA8"/>
                </a:solidFill>
              </a:rPr>
              <a:t>这句话用了比喻、拟人的修辞手法，生动形象地描写了丁香花的可爱情态，表现了丁香花惹人喜爱的特点，表达了作者对丁香花的喜爱之情。。</a:t>
            </a:r>
            <a:endParaRPr lang="zh-CN" altLang="en-US" sz="3600" b="1">
              <a:solidFill>
                <a:srgbClr val="181FA8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l0813-1976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tretch>
            <a:fillRect/>
          </a:stretch>
        </p:blipFill>
        <p:spPr>
          <a:xfrm flipH="1">
            <a:off x="-1348105" y="-484505"/>
            <a:ext cx="14386560" cy="74955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71830" y="450850"/>
            <a:ext cx="1168908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400" b="1">
                <a:latin typeface="黑体" panose="02010609060101010101" charset="-122"/>
                <a:ea typeface="黑体" panose="02010609060101010101" charset="-122"/>
              </a:rPr>
              <a:t>2.“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每年春来，伏案时抬头便看见檐前</a:t>
            </a:r>
            <a:r>
              <a:rPr lang="zh-CN" altLang="en-US" sz="4400" b="1" u="sng">
                <a:solidFill>
                  <a:srgbClr val="181FA8"/>
                </a:solidFill>
                <a:uFill>
                  <a:solidFill>
                    <a:srgbClr val="FF33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积雪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”“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从外面回来时，最先映入眼帘的，也是那一片</a:t>
            </a:r>
            <a:r>
              <a:rPr lang="zh-CN" altLang="en-US" sz="4400" b="1" u="sng">
                <a:solidFill>
                  <a:srgbClr val="181FA8"/>
                </a:solidFill>
                <a:uFill>
                  <a:solidFill>
                    <a:srgbClr val="FF3300"/>
                  </a:solidFill>
                </a:uFill>
                <a:latin typeface="黑体" panose="02010609060101010101" charset="-122"/>
                <a:ea typeface="黑体" panose="02010609060101010101" charset="-122"/>
              </a:rPr>
              <a:t>莹白</a:t>
            </a:r>
            <a:r>
              <a:rPr lang="zh-CN" altLang="en-US" sz="4400" b="1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……”</a:t>
            </a:r>
            <a:endParaRPr lang="en-US" altLang="zh-CN" sz="44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4690" y="3491865"/>
            <a:ext cx="114960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作者在这两句话中用</a:t>
            </a: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积雪</a:t>
            </a: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莹白</a:t>
            </a: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替代</a:t>
            </a: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丁香</a:t>
            </a:r>
            <a:r>
              <a:rPr lang="en-US" altLang="zh-CN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，有什么好处？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2119</Words>
  <Application>WPS 演示</Application>
  <PresentationFormat>宽屏</PresentationFormat>
  <Paragraphs>189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微软雅黑 Light</vt:lpstr>
      <vt:lpstr>微软雅黑</vt:lpstr>
      <vt:lpstr>楷体</vt:lpstr>
      <vt:lpstr>方正小标宋简体</vt:lpstr>
      <vt:lpstr>黑体</vt:lpstr>
      <vt:lpstr>Arial Unicode MS</vt:lpstr>
      <vt:lpstr>Calibri</vt:lpstr>
      <vt:lpstr>叶根友毛笔行书2.0版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兜兜逸、</cp:lastModifiedBy>
  <cp:revision>136</cp:revision>
  <dcterms:created xsi:type="dcterms:W3CDTF">2017-08-03T09:01:00Z</dcterms:created>
  <dcterms:modified xsi:type="dcterms:W3CDTF">2018-11-26T06:52:59Z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</Properties>
</file>