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18"/>
  </p:notesMasterIdLst>
  <p:handoutMasterIdLst>
    <p:handoutMasterId r:id="rId19"/>
  </p:handoutMasterIdLst>
  <p:sldIdLst>
    <p:sldId id="3288" r:id="rId3"/>
    <p:sldId id="3367" r:id="rId4"/>
    <p:sldId id="3381" r:id="rId5"/>
    <p:sldId id="3368" r:id="rId6"/>
    <p:sldId id="3369" r:id="rId7"/>
    <p:sldId id="3382" r:id="rId8"/>
    <p:sldId id="3383" r:id="rId9"/>
    <p:sldId id="3385" r:id="rId10"/>
    <p:sldId id="3384" r:id="rId11"/>
    <p:sldId id="3370" r:id="rId12"/>
    <p:sldId id="3371" r:id="rId13"/>
    <p:sldId id="3386" r:id="rId14"/>
    <p:sldId id="3387" r:id="rId15"/>
    <p:sldId id="3388" r:id="rId16"/>
    <p:sldId id="3366" r:id="rId17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AE1233"/>
    <a:srgbClr val="9F7B63"/>
    <a:srgbClr val="F48E77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4" d="100"/>
        <a:sy n="154" d="100"/>
      </p:scale>
      <p:origin x="0" y="-1476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9005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66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198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270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8713" y="1885992"/>
            <a:ext cx="674216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：诗歌鉴赏常见问题及解决策略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A05363F-2836-4B24-8B90-80ECFFAE54D9}"/>
              </a:ext>
            </a:extLst>
          </p:cNvPr>
          <p:cNvSpPr/>
          <p:nvPr/>
        </p:nvSpPr>
        <p:spPr>
          <a:xfrm>
            <a:off x="271236" y="473435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、读不懂题目</a:t>
            </a: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不知道题目要求答什么？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F80550E-A594-4D2C-BBAE-F1C103291085}"/>
              </a:ext>
            </a:extLst>
          </p:cNvPr>
          <p:cNvSpPr/>
          <p:nvPr/>
        </p:nvSpPr>
        <p:spPr>
          <a:xfrm>
            <a:off x="621482" y="962730"/>
            <a:ext cx="1930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策略</a:t>
            </a:r>
            <a:r>
              <a:rPr kumimoji="1"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学会审题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0847" y="2981475"/>
            <a:ext cx="6670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．本诗的第四句“下笔春蚕食叶声”广受后世称道，请赏析这一句的精妙之处。</a:t>
            </a: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271236" y="4156720"/>
            <a:ext cx="63293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赏析句子的精妙之处，对象是句子，考虑的角度就有修辞手法以及表现手法（表达技巧）。同时句子处在特殊位置，结构角度也可以考虑。</a:t>
            </a: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239843" y="1398192"/>
            <a:ext cx="649976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读下面这首宋诗，完成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14~15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2017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阅礼部贡院阅进士就试    欧阳修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紫案焚香暖吹轻，广庭清晓席群英。无哗战士衔枚勇，下笔春蚕食叶声。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乡里献贤先德行，朝廷列爵待公卿。自惭衰病心神耗，赖有群公鉴裁精。</a:t>
            </a:r>
          </a:p>
        </p:txBody>
      </p: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325038" y="3360163"/>
            <a:ext cx="6329376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用春蚕食叶描摹考场内考生落笔纸上的声响，生动贴切；②动中见静，越发见出考场的庄严寂静；③强化作者充满希望的喜悦之情。</a:t>
            </a:r>
          </a:p>
        </p:txBody>
      </p:sp>
    </p:spTree>
    <p:extLst>
      <p:ext uri="{BB962C8B-B14F-4D97-AF65-F5344CB8AC3E}">
        <p14:creationId xmlns:p14="http://schemas.microsoft.com/office/powerpoint/2010/main" val="220662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948200-5030-472C-BBFD-602E1D7E0A66}"/>
              </a:ext>
            </a:extLst>
          </p:cNvPr>
          <p:cNvSpPr/>
          <p:nvPr/>
        </p:nvSpPr>
        <p:spPr>
          <a:xfrm>
            <a:off x="549474" y="628328"/>
            <a:ext cx="2278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、不知道回答什么</a:t>
            </a: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1"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B7424C-26E8-4D34-98AA-CE5EAB44FC4A}"/>
              </a:ext>
            </a:extLst>
          </p:cNvPr>
          <p:cNvSpPr/>
          <p:nvPr/>
        </p:nvSpPr>
        <p:spPr>
          <a:xfrm>
            <a:off x="837506" y="1204392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策略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诗歌意象、情感、语言、表达技巧基础知识</a:t>
            </a:r>
            <a:endParaRPr kumimoji="1" lang="en-US" altLang="zh-CN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D846199-4A3C-47B0-BC33-42719FA39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425" y="2249488"/>
            <a:ext cx="2128745" cy="165618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979611F-C10E-46C3-B86E-C9993BE60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66" y="3364632"/>
            <a:ext cx="3024336" cy="150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9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905695"/>
              </p:ext>
            </p:extLst>
          </p:nvPr>
        </p:nvGraphicFramePr>
        <p:xfrm>
          <a:off x="364143" y="1276400"/>
          <a:ext cx="6264696" cy="3577868"/>
        </p:xfrm>
        <a:graphic>
          <a:graphicData uri="http://schemas.openxmlformats.org/drawingml/2006/table">
            <a:tbl>
              <a:tblPr/>
              <a:tblGrid>
                <a:gridCol w="5481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98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466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9767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2794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）下列对这首诗的赏析，不正确的一项是（    ）          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  A.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弯弓射鸿，麻衣冲锋、饮酒高歌都是诗人排解心头苦闷与抑郁的方式。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  B.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诗人虽不得不接受生活贫穷的命运，但意志并未消沉，气概仍然豪迈。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  C.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诗中形容春柳的方式与韩愈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早春呈水部张十八员外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相同，较为常见。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（表达技巧）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  D.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本诗前半描写场景，后半感事抒怀，描写与抒情紧密关联，脉络清晰。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（表达技巧</a:t>
                      </a:r>
                      <a:r>
                        <a:rPr lang="en-US" altLang="zh-CN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结构）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endParaRPr lang="en-US" altLang="zh-CN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）诗中最后两句有何含意？请简要分析。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554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考点：诗歌内容、表达技巧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444263" y="777571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年全国卷语文高考诗歌鉴赏客主观题考点表</a:t>
            </a:r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4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9434" y="54641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常见题型</a:t>
            </a:r>
          </a:p>
        </p:txBody>
      </p:sp>
    </p:spTree>
    <p:extLst>
      <p:ext uri="{BB962C8B-B14F-4D97-AF65-F5344CB8AC3E}">
        <p14:creationId xmlns:p14="http://schemas.microsoft.com/office/powerpoint/2010/main" val="60981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559692"/>
              </p:ext>
            </p:extLst>
          </p:nvPr>
        </p:nvGraphicFramePr>
        <p:xfrm>
          <a:off x="353486" y="1276400"/>
          <a:ext cx="6264696" cy="3577868"/>
        </p:xfrm>
        <a:graphic>
          <a:graphicData uri="http://schemas.openxmlformats.org/drawingml/2006/table">
            <a:tbl>
              <a:tblPr/>
              <a:tblGrid>
                <a:gridCol w="5481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98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466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9767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2794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）下面对这首诗的赏析，不正确的一项是（    ）          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这首诗写诗人观看自己已完成的一副草书作品，并回顾它的创作过程。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诗人驰骋疆场杀敌报国的志向无法实现，借书法创作来抒发心中郁闷。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（情感）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诗人把书法创作过程中自己想象成战场上的战士，气吞山河，势不可挡。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诗人豪情勃发，他在砚台中磨出浓黑墨汁，也映射着烛光纵横飞溅。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）诗中前后两次出现“酒”，各有什么作用？请结合诗句简要分析。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（意象）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554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考点：诗歌内容、情感、意象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456393" y="803685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年全国卷语文高考诗歌鉴赏客主观题考点表</a:t>
            </a:r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endParaRPr lang="zh-CN" altLang="en-US" sz="14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9434" y="54641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常见题型</a:t>
            </a:r>
          </a:p>
        </p:txBody>
      </p:sp>
    </p:spTree>
    <p:extLst>
      <p:ext uri="{BB962C8B-B14F-4D97-AF65-F5344CB8AC3E}">
        <p14:creationId xmlns:p14="http://schemas.microsoft.com/office/powerpoint/2010/main" val="428452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358708"/>
              </p:ext>
            </p:extLst>
          </p:nvPr>
        </p:nvGraphicFramePr>
        <p:xfrm>
          <a:off x="405458" y="1420416"/>
          <a:ext cx="6264696" cy="3577868"/>
        </p:xfrm>
        <a:graphic>
          <a:graphicData uri="http://schemas.openxmlformats.org/drawingml/2006/table">
            <a:tbl>
              <a:tblPr/>
              <a:tblGrid>
                <a:gridCol w="5481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98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466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9767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2794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）下列对这首诗的赏析，不正确的一项是（    ）         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A. 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作者对精卫辛劳填海的动机感到困感，因此用提问的方式来开启全篇。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B. 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诗的第三，四句设想，若有一天海水枯干，海中的鱼龙也会陷入困境。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C. 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第五至第八句着力描写精卫填海的艰辛，不仅奔波劳碌而且遍体鳞伤。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D. 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这首诗的语言质朴无华，平白如话，与白居易的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观刈麦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一诗相近。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（语言）</a:t>
                      </a:r>
                    </a:p>
                    <a:p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）一般认为，诗最后两句的内容是以精卫的口吻表达的，你是否同意这种解读？请结合诗句说明你的理由。 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（内容、观点态度）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554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考点：诗歌内容、语言、观点态度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557586" y="946524"/>
            <a:ext cx="43924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年全国卷语文高考诗歌鉴赏客主观题考点表</a:t>
            </a:r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endParaRPr lang="zh-CN" altLang="en-US" sz="14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9434" y="54641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常见题型</a:t>
            </a:r>
          </a:p>
        </p:txBody>
      </p:sp>
    </p:spTree>
    <p:extLst>
      <p:ext uri="{BB962C8B-B14F-4D97-AF65-F5344CB8AC3E}">
        <p14:creationId xmlns:p14="http://schemas.microsoft.com/office/powerpoint/2010/main" val="30992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3767B40-FC8E-41BF-B00B-CE7676D11A0F}"/>
              </a:ext>
            </a:extLst>
          </p:cNvPr>
          <p:cNvSpPr/>
          <p:nvPr/>
        </p:nvSpPr>
        <p:spPr>
          <a:xfrm>
            <a:off x="1989634" y="721171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六个问题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9CA2E5-B241-4214-B73F-1C71F9173E49}"/>
              </a:ext>
            </a:extLst>
          </p:cNvPr>
          <p:cNvSpPr/>
          <p:nvPr/>
        </p:nvSpPr>
        <p:spPr>
          <a:xfrm>
            <a:off x="357329" y="1060376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、读不懂诗歌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3A76194-7A98-4080-926F-7C79491D3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73" y="1439178"/>
            <a:ext cx="5256584" cy="58878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71AF8DA-3E54-42AF-A576-63FE5D7D07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298" y="1911988"/>
            <a:ext cx="4797946" cy="58878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7CD62BF-53CA-4B1A-8623-B849436F2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42" y="2431626"/>
            <a:ext cx="4077866" cy="5887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CAEEAC3-FB0B-46AE-BBCF-33341D638C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142" y="3025248"/>
            <a:ext cx="4797946" cy="5887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784FCFB-8DBF-4B39-9E43-2D0C6B067233}"/>
              </a:ext>
            </a:extLst>
          </p:cNvPr>
          <p:cNvSpPr/>
          <p:nvPr/>
        </p:nvSpPr>
        <p:spPr>
          <a:xfrm>
            <a:off x="347142" y="3652664"/>
            <a:ext cx="4027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、写出来的答案得不到分（高分）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05B9B3C-AF22-4A66-8B06-EB37CC511C80}"/>
              </a:ext>
            </a:extLst>
          </p:cNvPr>
          <p:cNvSpPr/>
          <p:nvPr/>
        </p:nvSpPr>
        <p:spPr>
          <a:xfrm>
            <a:off x="198294" y="40290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会当凌绝顶，一览众山小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84B1477-7855-4043-891C-67EFC0F60C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9764" y="582928"/>
            <a:ext cx="2159785" cy="3928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3767B40-FC8E-41BF-B00B-CE7676D11A0F}"/>
              </a:ext>
            </a:extLst>
          </p:cNvPr>
          <p:cNvSpPr/>
          <p:nvPr/>
        </p:nvSpPr>
        <p:spPr>
          <a:xfrm>
            <a:off x="2401111" y="437569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六个问题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9CA2E5-B241-4214-B73F-1C71F9173E49}"/>
              </a:ext>
            </a:extLst>
          </p:cNvPr>
          <p:cNvSpPr/>
          <p:nvPr/>
        </p:nvSpPr>
        <p:spPr>
          <a:xfrm>
            <a:off x="333450" y="806901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、读不懂诗歌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9CA2E5-B241-4214-B73F-1C71F9173E49}"/>
              </a:ext>
            </a:extLst>
          </p:cNvPr>
          <p:cNvSpPr/>
          <p:nvPr/>
        </p:nvSpPr>
        <p:spPr>
          <a:xfrm>
            <a:off x="24847" y="1254287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诗歌的语言使用文言文，又因字数限制和格律及韵律要求，再加上诗歌作者在内容凝练性，表情达意的含蓄性，形式上的跳跃、省略的要求和追求，诗歌相对于现代汉语而言，多了许多陌生性。</a:t>
            </a: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1485578" y="2572544"/>
            <a:ext cx="38164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李商隐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《夜语寄北》</a:t>
            </a:r>
            <a:endParaRPr lang="en-US" altLang="zh-CN" sz="16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君问归期末有期，</a:t>
            </a:r>
            <a:r>
              <a:rPr lang="zh-CN" altLang="zh-CN" sz="1600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巴山夜语涨秋池，</a:t>
            </a:r>
            <a:endParaRPr lang="en-US" altLang="zh-CN" sz="1600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何当共剪西窗烛，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却</a:t>
            </a:r>
            <a:r>
              <a:rPr lang="zh-CN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话巴工山夜雨时。</a:t>
            </a:r>
            <a:endParaRPr lang="zh-CN" altLang="en-US" sz="11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16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99A81C7-34A7-43C1-958C-12EA2FD77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82" y="606849"/>
            <a:ext cx="2755631" cy="749873"/>
          </a:xfrm>
          <a:prstGeom prst="rect">
            <a:avLst/>
          </a:prstGeom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94151" y="1370420"/>
            <a:ext cx="169548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策略</a:t>
            </a:r>
            <a:endParaRPr kumimoji="1"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了解诗歌特点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文言基础知识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960202" y="1636440"/>
            <a:ext cx="58863" cy="107721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133650" y="1636440"/>
            <a:ext cx="239960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、诗歌语言特点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、诗歌表情特点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、诗歌内容特点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77326" y="3404464"/>
            <a:ext cx="5920819" cy="11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诗歌的语言由于格律、韵律要求或作者炼字的需要在语言上会产生措置；在表情达意上含蓄、凝练，内容上会有跳跃或省略。读懂诗歌需要注意诗歌这方面的特点。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548225-68AD-43ED-AB40-7BE2C338B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992" y="598004"/>
            <a:ext cx="2869712" cy="168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27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7051C2E-D1FF-4B0E-B1D6-B7359C722C72}"/>
              </a:ext>
            </a:extLst>
          </p:cNvPr>
          <p:cNvSpPr/>
          <p:nvPr/>
        </p:nvSpPr>
        <p:spPr>
          <a:xfrm>
            <a:off x="261442" y="628328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、能读懂诗歌，不知道诗歌表达什么情感？思想</a:t>
            </a:r>
            <a:r>
              <a:rPr lang="zh-CN" altLang="en-US" dirty="0">
                <a:solidFill>
                  <a:srgbClr val="0000CC"/>
                </a:solidFill>
              </a:rPr>
              <a:t>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D7C8FA-AC5A-4A66-9D22-11751A1CEC84}"/>
              </a:ext>
            </a:extLst>
          </p:cNvPr>
          <p:cNvSpPr/>
          <p:nvPr/>
        </p:nvSpPr>
        <p:spPr>
          <a:xfrm>
            <a:off x="621482" y="1348408"/>
            <a:ext cx="5616624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/>
              <a:t>策略</a:t>
            </a:r>
            <a:endParaRPr lang="en-US" altLang="zh-CN" sz="1400" b="1" dirty="0"/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00B0F0"/>
                </a:solidFill>
              </a:rPr>
              <a:t>  </a:t>
            </a:r>
            <a:r>
              <a:rPr kumimoji="1" lang="en-US" altLang="zh-CN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理解诗歌常见意象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——</a:t>
            </a:r>
            <a:r>
              <a:rPr kumimoji="1" lang="zh-CN" altLang="en-US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理解诗歌常见情感</a:t>
            </a:r>
            <a:endParaRPr kumimoji="1" lang="en-US" altLang="zh-CN" sz="1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快速抓住诗歌情感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35A28F3-5F55-42B5-B400-ABF049692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627" y="1564432"/>
            <a:ext cx="2962479" cy="307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9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D7C8FA-AC5A-4A66-9D22-11751A1CEC84}"/>
              </a:ext>
            </a:extLst>
          </p:cNvPr>
          <p:cNvSpPr/>
          <p:nvPr/>
        </p:nvSpPr>
        <p:spPr>
          <a:xfrm>
            <a:off x="225438" y="556320"/>
            <a:ext cx="6408712" cy="2887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理解诗歌常见意象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诗经</a:t>
            </a:r>
            <a:r>
              <a:rPr lang="en-US" altLang="zh-CN" sz="1600" b="1" dirty="0"/>
              <a:t>·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小雅</a:t>
            </a:r>
            <a:r>
              <a:rPr lang="en-US" altLang="zh-CN" sz="1600" b="1" dirty="0"/>
              <a:t>·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采薇</a:t>
            </a: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昔我往矣，杨柳依依。今我来思，雨雪霏霏。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诗句中有杨柳这一意象，不懂古诗歌中柳的特殊内涵（柳者，留也。）就无法品析出家人对戍卒归家的期盼，也无法理解“我心伤悲，莫知我哀” 背后的辛酸苦楚。</a:t>
            </a:r>
            <a:r>
              <a:rPr kumimoji="1"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494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D7C8FA-AC5A-4A66-9D22-11751A1CEC84}"/>
              </a:ext>
            </a:extLst>
          </p:cNvPr>
          <p:cNvSpPr/>
          <p:nvPr/>
        </p:nvSpPr>
        <p:spPr>
          <a:xfrm>
            <a:off x="224643" y="401188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理解诗歌常见情感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古代诗歌浩繁，但诗人们源于生活而阐发的思想情感却有共同之处，考试试卷试题命题也会结合课本，考常见知识。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3821" y="1647076"/>
            <a:ext cx="54358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2016-2018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年全国卷语文高考诗歌鉴赏客主观题考点比较表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711821"/>
              </p:ext>
            </p:extLst>
          </p:nvPr>
        </p:nvGraphicFramePr>
        <p:xfrm>
          <a:off x="477466" y="1996480"/>
          <a:ext cx="6155889" cy="2695340"/>
        </p:xfrm>
        <a:graphic>
          <a:graphicData uri="http://schemas.openxmlformats.org/drawingml/2006/table">
            <a:tbl>
              <a:tblPr/>
              <a:tblGrid>
                <a:gridCol w="7318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40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699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2585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7877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景物形象描述及作用，表达技巧（典故）和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思想情感</a:t>
                      </a:r>
                      <a:endParaRPr lang="zh-CN" altLang="en-US" sz="1400" b="1" baseline="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34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诗句理解及人物形象，表达技巧（铺垫）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5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baseline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语言（炼字），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比较阅读（思想内容和观点态度）</a:t>
                      </a:r>
                      <a:endParaRPr lang="zh-CN" altLang="en-US" sz="1400" b="1" baseline="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3492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诗句内容理解及表达技巧，语言（炼句）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61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表达技巧（典故），人物形象（性格特点）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8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表达技巧（典故），人物形象（性格特点）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1891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内容理解、表达技巧（篇章结构），人生态度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25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内容概括、表达技巧（想象、间接抒情），意象作用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209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结构篇章、内容理解、语言风格，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思想内容和观点态度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7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3510" y="628328"/>
            <a:ext cx="54358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2016-2018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年全国卷语文高考诗歌鉴赏客主观题考点比较表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523166"/>
              </p:ext>
            </p:extLst>
          </p:nvPr>
        </p:nvGraphicFramePr>
        <p:xfrm>
          <a:off x="261442" y="1204392"/>
          <a:ext cx="6228693" cy="3687010"/>
        </p:xfrm>
        <a:graphic>
          <a:graphicData uri="http://schemas.openxmlformats.org/drawingml/2006/table">
            <a:tbl>
              <a:tblPr/>
              <a:tblGrid>
                <a:gridCol w="7405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7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210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7410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26646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9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．诗中运用任公子的典故，表达了什么样的思想感情？（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分）</a:t>
                      </a:r>
                    </a:p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①</a:t>
                      </a:r>
                      <a:r>
                        <a:rPr lang="zh-CN" altLang="en-US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作者以水无巨鱼代指世无巨寇，表达了对大唐一统天下、开创盛世伟绩的歌颂；②作者自比任公子，觉得在太平盛世没有机会施展才干，不免流露出一丝英雄无用武之地的失落。</a:t>
                      </a:r>
                    </a:p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2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9.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这首诗与辛弃疾的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破阵子（醉里挑灯看剑）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题材相似，但情感基调却有所不同，请指出二者的不同之处。（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分）</a:t>
                      </a:r>
                    </a:p>
                    <a:p>
                      <a:endParaRPr lang="en-US" altLang="zh-CN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zh-CN" altLang="en-US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①曹诗写自己虽已年老，但报国之心犹存，重在表达“老骥伏枥，志在千里”的豪情；②辛词通过追怀金戈铁马的往事，表达英雄白首，功业未成的悲慨。</a:t>
                      </a:r>
                    </a:p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04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741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107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9514" y="484312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2016-2018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年全国卷语文高考诗歌鉴赏客主观题考点比较表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360660"/>
              </p:ext>
            </p:extLst>
          </p:nvPr>
        </p:nvGraphicFramePr>
        <p:xfrm>
          <a:off x="261442" y="1060376"/>
          <a:ext cx="6228693" cy="3260290"/>
        </p:xfrm>
        <a:graphic>
          <a:graphicData uri="http://schemas.openxmlformats.org/drawingml/2006/table">
            <a:tbl>
              <a:tblPr/>
              <a:tblGrid>
                <a:gridCol w="7405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7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210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7410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506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2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）一般认为，诗最后两句的内容是以精卫的口吻表达的，你是否同意这种解读？请结合诗句说明你的理由。</a:t>
                      </a:r>
                      <a:endParaRPr lang="en-US" altLang="zh-CN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endParaRPr lang="en-US" altLang="zh-CN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zh-CN" altLang="en-US" sz="1400" b="1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   </a:t>
                      </a:r>
                      <a:r>
                        <a:rPr lang="zh-CN" altLang="en-US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观点一：同意。这两句诗是精卫坚忍不拔、前赴后继奋斗精神的自我抒发；意为即使自己在有生之年不能完成移山填海的事业，也希望子孙后代能够继承遗志，填海不止。</a:t>
                      </a:r>
                    </a:p>
                    <a:p>
                      <a:endParaRPr lang="zh-CN" altLang="en-US" sz="1400" b="1" baseline="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zh-CN" altLang="en-US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    观点二：不同意。这两句诗是作者对精卫的同情与崇敬之情的表达；意为移山填海的事业尚未完成，我愿牺牲生命来帮助精卫，以自己的生命来换精卫的生命。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04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741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020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1583</Words>
  <Application>Microsoft Office PowerPoint</Application>
  <PresentationFormat>自定义</PresentationFormat>
  <Paragraphs>151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2018-12-24T08:01:40Z</dcterms:created>
  <dcterms:modified xsi:type="dcterms:W3CDTF">2019-02-12T09:22:14Z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