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86" r:id="rId4"/>
    <p:sldId id="259" r:id="rId5"/>
    <p:sldId id="295" r:id="rId6"/>
    <p:sldId id="305" r:id="rId7"/>
    <p:sldId id="308" r:id="rId8"/>
    <p:sldId id="309" r:id="rId9"/>
    <p:sldId id="306" r:id="rId10"/>
    <p:sldId id="296" r:id="rId11"/>
    <p:sldId id="310" r:id="rId12"/>
    <p:sldId id="336" r:id="rId13"/>
    <p:sldId id="324" r:id="rId14"/>
    <p:sldId id="261" r:id="rId15"/>
    <p:sldId id="304" r:id="rId16"/>
    <p:sldId id="307" r:id="rId17"/>
    <p:sldId id="311" r:id="rId18"/>
    <p:sldId id="273" r:id="rId19"/>
    <p:sldId id="262" r:id="rId20"/>
    <p:sldId id="312" r:id="rId21"/>
    <p:sldId id="263" r:id="rId22"/>
    <p:sldId id="260" r:id="rId23"/>
    <p:sldId id="26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819F"/>
    <a:srgbClr val="8AD8C9"/>
    <a:srgbClr val="C2BD00"/>
    <a:srgbClr val="FEDD69"/>
    <a:srgbClr val="F59D8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-114" y="-174"/>
      </p:cViewPr>
      <p:guideLst>
        <p:guide orient="horz" pos="207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81394" y="-213147"/>
            <a:ext cx="12554787" cy="38267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V="1">
            <a:off x="-181394" y="3268663"/>
            <a:ext cx="12554787" cy="38267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887950" y="1600200"/>
            <a:ext cx="8416101" cy="334168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1697" y="1185863"/>
            <a:ext cx="6628606" cy="2852737"/>
          </a:xfrm>
        </p:spPr>
        <p:txBody>
          <a:bodyPr anchor="b"/>
          <a:lstStyle>
            <a:lvl1pPr algn="ctr">
              <a:defRPr sz="44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445124" y="4065588"/>
            <a:ext cx="5301753" cy="1500187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000">
                <a:solidFill>
                  <a:srgbClr val="F3819F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844517" y="735153"/>
            <a:ext cx="8502967" cy="524890"/>
            <a:chOff x="2297891" y="795769"/>
            <a:chExt cx="7521023" cy="46427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8466462" y="795769"/>
              <a:ext cx="1352452" cy="46427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 flipH="1">
              <a:off x="2297891" y="795769"/>
              <a:ext cx="1352452" cy="464274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46420-223B-4BAA-8F2E-83C09DE63E3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A54AC7-8B74-4520-B1EE-E45E3D31081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9525" y="-17145"/>
            <a:ext cx="12188190" cy="688911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22070" y="1728788"/>
            <a:ext cx="9144000" cy="2387600"/>
          </a:xfrm>
        </p:spPr>
        <p:txBody>
          <a:bodyPr/>
          <a:lstStyle/>
          <a:p>
            <a:r>
              <a:rPr lang="en-US" altLang="zh-CN" sz="7200" dirty="0">
                <a:latin typeface="楷体_GB2312" panose="02010609030101010101" charset="-122"/>
                <a:ea typeface="楷体_GB2312" panose="02010609030101010101" charset="-122"/>
              </a:rPr>
              <a:t>3. </a:t>
            </a:r>
            <a:r>
              <a:rPr lang="zh-CN" altLang="en-US" sz="7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怎样读出惊奇的语气？  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4500" y="1711960"/>
            <a:ext cx="118516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春天来了，鼹鼠先生要去松鼠太太家做客。啊，通往松鼠太太家的路，成了一条开满鲜花的小路。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鼹鼠先生路过刺猬太太家，正巧，刺猬太太走出门。看到门前开着一大片绚丽多彩的鲜花，她惊奇地说：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这是谁在我家门前种的花？多美啊！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endParaRPr lang="en-US" altLang="zh-CN" sz="2400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鼹鼠先生经过狐狸太太家，正巧，狐狸太太走出门。看到门前开着一大片五颜六色的鲜花，她奇怪地问：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这是谁在我家门前种的花？真美啊！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0842625" y="3418840"/>
            <a:ext cx="12763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044065" y="3544570"/>
            <a:ext cx="600075" cy="4159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 184"/>
          <p:cNvSpPr/>
          <p:nvPr/>
        </p:nvSpPr>
        <p:spPr>
          <a:xfrm>
            <a:off x="2044065" y="5168265"/>
            <a:ext cx="638810" cy="41592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842625" y="5044440"/>
            <a:ext cx="12763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4755" y="5240020"/>
            <a:ext cx="5304790" cy="43815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4755" y="3512820"/>
            <a:ext cx="4885690" cy="447675"/>
          </a:xfrm>
          <a:prstGeom prst="rect">
            <a:avLst/>
          </a:prstGeom>
          <a:ln>
            <a:solidFill>
              <a:srgbClr val="FF0000"/>
            </a:solidFill>
          </a:ln>
        </p:spPr>
      </p:pic>
      <p:grpSp>
        <p:nvGrpSpPr>
          <p:cNvPr id="19" name="组合 18"/>
          <p:cNvGrpSpPr/>
          <p:nvPr/>
        </p:nvGrpSpPr>
        <p:grpSpPr>
          <a:xfrm>
            <a:off x="746760" y="1861820"/>
            <a:ext cx="704850" cy="4302125"/>
            <a:chOff x="1176" y="2932"/>
            <a:chExt cx="1110" cy="6775"/>
          </a:xfrm>
        </p:grpSpPr>
        <p:sp>
          <p:nvSpPr>
            <p:cNvPr id="13" name="文本框 12"/>
            <p:cNvSpPr txBox="1"/>
            <p:nvPr/>
          </p:nvSpPr>
          <p:spPr>
            <a:xfrm>
              <a:off x="1176" y="2932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6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76" y="4723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7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6" y="6395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8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76" y="7364"/>
              <a:ext cx="111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</a:rPr>
                <a:t>9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76" y="9079"/>
              <a:ext cx="111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10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1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24560" y="1522095"/>
            <a:ext cx="107416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绚丽多彩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89070" y="1691005"/>
            <a:ext cx="78403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近义词：五颜六色、多姿多彩等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2920" y="2317750"/>
            <a:ext cx="111867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绚丽多彩的（ 鲜 花 ）   五颜六色的（       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绚丽多彩的（       ）   五颜六色的（       ）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2900" y="4197985"/>
            <a:ext cx="4215765" cy="26308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9735" y="4197985"/>
            <a:ext cx="3733165" cy="26308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rcRect l="-16363" t="-1394" r="-20403" b="11056"/>
          <a:stretch>
            <a:fillRect/>
          </a:stretch>
        </p:blipFill>
        <p:spPr>
          <a:xfrm>
            <a:off x="-640715" y="4197985"/>
            <a:ext cx="5709285" cy="2632075"/>
          </a:xfrm>
          <a:prstGeom prst="flowChartProcess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22700" y="3494405"/>
            <a:ext cx="17500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烟 花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886315" y="2734310"/>
            <a:ext cx="1682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糖 果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963785" y="3494405"/>
            <a:ext cx="15278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蔬 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我会思考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4500" y="1779270"/>
            <a:ext cx="98228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你还知道哪些有关</a:t>
            </a:r>
            <a:r>
              <a:rPr lang="zh-CN" altLang="en-US" sz="40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颜色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的词语？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9280" y="2746375"/>
            <a:ext cx="1082865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五彩缤纷     五彩斑斓   光彩夺目     五光十色       姹紫嫣红     五彩纷呈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0" y="4291330"/>
            <a:ext cx="12178030" cy="2549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0055" y="1214120"/>
            <a:ext cx="113315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这条小路上发生了哪些变化？</a:t>
            </a:r>
          </a:p>
          <a:p>
            <a:endParaRPr lang="zh-CN" altLang="en-US" sz="6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你看到了哪些小动物？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05585" y="2102485"/>
            <a:ext cx="9376410" cy="403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59D87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83665" y="1149350"/>
            <a:ext cx="927227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1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门前开着一大片五颜六色的鲜花。</a:t>
            </a: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2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房子旁边</a:t>
            </a:r>
            <a:r>
              <a:rPr lang="zh-CN" altLang="en-US" sz="32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                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3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山坡上                             。</a:t>
            </a:r>
          </a:p>
          <a:p>
            <a:endParaRPr lang="zh-CN" altLang="en-US" sz="2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4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                           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    。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3721735" y="1687830"/>
            <a:ext cx="3190875" cy="0"/>
          </a:xfrm>
          <a:prstGeom prst="line">
            <a:avLst/>
          </a:prstGeom>
          <a:ln w="28575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740785" y="2501900"/>
            <a:ext cx="4215130" cy="317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51225" y="3277870"/>
            <a:ext cx="5365750" cy="1524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0" y="4467860"/>
            <a:ext cx="12178030" cy="237299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040890" y="4366260"/>
            <a:ext cx="6805295" cy="9525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0530" y="1586230"/>
            <a:ext cx="11330940" cy="4892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春天来了，鼹鼠先生要去松鼠太太家做客。啊，通往松鼠太太家的路，成了一条开满鲜花的小路。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鼹鼠先生路过刺猬太太家，正巧，刺猬太太走出门。看到门前开着一大片绚丽多彩的鲜花，她惊奇地说：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这是谁在我家门前种花？多美啊！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鼹鼠先生经过狐狸太太家，正巧，狐狸太太走出门。看到门前开着一大片五颜六色的鲜花，她奇怪地问：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这是谁在我家门前种的花？真美啊！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鼹鼠先生回答：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我不知道！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41045" y="1758315"/>
            <a:ext cx="667351" cy="4189035"/>
            <a:chOff x="1176" y="2932"/>
            <a:chExt cx="1111" cy="6810"/>
          </a:xfrm>
        </p:grpSpPr>
        <p:sp>
          <p:nvSpPr>
            <p:cNvPr id="13" name="文本框 12"/>
            <p:cNvSpPr txBox="1"/>
            <p:nvPr/>
          </p:nvSpPr>
          <p:spPr>
            <a:xfrm>
              <a:off x="1176" y="2932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6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76" y="4723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7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76" y="6395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8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176" y="7364"/>
              <a:ext cx="1111" cy="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</a:rPr>
                <a:t>9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176" y="9094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>
                  <a:solidFill>
                    <a:srgbClr val="FF0000"/>
                  </a:solidFill>
                </a:rPr>
                <a:t>10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44500" y="1711960"/>
            <a:ext cx="113309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>
              <a:latin typeface="楷体_GB2312" panose="02010609030101010101" charset="-122"/>
              <a:ea typeface="楷体_GB2312" panose="02010609030101010101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鼹鼠先生来到松鼠太太门前。松鼠太太走出门，花香扑鼻，她看见门前的小路上花朵簇簇。小松鼠、小刺猬和小狐狸在那里快活地蹦啊跳啊。</a:t>
            </a:r>
          </a:p>
          <a:p>
            <a:pPr indent="720090" fontAlgn="auto">
              <a:lnSpc>
                <a:spcPct val="150000"/>
              </a:lnSpc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松鼠太太对鼹鼠先生说：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我知道了，去年长劲鹿大叔给你寄的是花籽。</a:t>
            </a:r>
            <a:r>
              <a:rPr lang="zh-CN" altLang="en-US" sz="3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这是多么美好的礼物啊！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838355" y="2316238"/>
            <a:ext cx="667351" cy="2865890"/>
            <a:chOff x="1338" y="3839"/>
            <a:chExt cx="1111" cy="4659"/>
          </a:xfrm>
        </p:grpSpPr>
        <p:sp>
          <p:nvSpPr>
            <p:cNvPr id="13" name="文本框 12"/>
            <p:cNvSpPr txBox="1"/>
            <p:nvPr/>
          </p:nvSpPr>
          <p:spPr>
            <a:xfrm>
              <a:off x="1338" y="3839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11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38" y="7850"/>
              <a:ext cx="1111" cy="6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rgbClr val="FF0000"/>
                  </a:solidFill>
                </a:rPr>
                <a:t>12</a:t>
              </a: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5780" y="3178810"/>
            <a:ext cx="1091501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400" b="1">
                <a:latin typeface="楷体_GB2312" panose="02010609030101010101" charset="-122"/>
                <a:ea typeface="楷体_GB2312" panose="02010609030101010101" charset="-122"/>
              </a:rPr>
              <a:t>思考：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是什么样的礼物？</a:t>
            </a:r>
          </a:p>
          <a:p>
            <a:endParaRPr lang="zh-CN" altLang="en-US" sz="48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      为什么这个礼物很</a:t>
            </a:r>
            <a:r>
              <a:rPr lang="en-US" altLang="zh-CN" sz="44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美好</a:t>
            </a:r>
            <a:r>
              <a:rPr lang="en-US" altLang="zh-CN" sz="44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</a:rPr>
              <a:t>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4569" t="15666" r="4127" b="2575"/>
          <a:stretch>
            <a:fillRect/>
          </a:stretch>
        </p:blipFill>
        <p:spPr>
          <a:xfrm>
            <a:off x="8708390" y="962660"/>
            <a:ext cx="3407410" cy="3455670"/>
          </a:xfrm>
          <a:prstGeom prst="rect">
            <a:avLst/>
          </a:prstGeom>
          <a:ln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r="23" b="7106"/>
          <a:stretch>
            <a:fillRect/>
          </a:stretch>
        </p:blipFill>
        <p:spPr>
          <a:xfrm>
            <a:off x="525780" y="1598930"/>
            <a:ext cx="8298815" cy="102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55687" y="2074863"/>
            <a:ext cx="6628606" cy="2852737"/>
          </a:xfrm>
        </p:spPr>
        <p:txBody>
          <a:bodyPr/>
          <a:lstStyle/>
          <a:p>
            <a:pPr algn="ctr"/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生活中还有什么</a:t>
            </a:r>
            <a:b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</a:br>
            <a:r>
              <a:rPr lang="zh-CN" altLang="en-US" sz="6000" b="1" dirty="0">
                <a:latin typeface="楷体_GB2312" panose="02010609030101010101" charset="-122"/>
                <a:ea typeface="楷体_GB2312" panose="02010609030101010101" charset="-122"/>
              </a:rPr>
              <a:t>是美好的礼物？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400" dirty="0">
                <a:latin typeface="楷体_GB2312" panose="02010609030101010101" charset="-122"/>
                <a:ea typeface="楷体_GB2312" panose="02010609030101010101" charset="-122"/>
              </a:rPr>
              <a:t>美好的礼物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167130" y="2329180"/>
            <a:ext cx="2025650" cy="2792095"/>
            <a:chOff x="1838" y="3668"/>
            <a:chExt cx="3190" cy="4397"/>
          </a:xfrm>
        </p:grpSpPr>
        <p:sp>
          <p:nvSpPr>
            <p:cNvPr id="11" name="矩形 10"/>
            <p:cNvSpPr/>
            <p:nvPr/>
          </p:nvSpPr>
          <p:spPr>
            <a:xfrm>
              <a:off x="2177" y="6952"/>
              <a:ext cx="2851" cy="111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rPr>
                <a:t>阳光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rcRect l="3140" t="17177" r="26904" b="-129"/>
            <a:stretch>
              <a:fillRect/>
            </a:stretch>
          </p:blipFill>
          <p:spPr>
            <a:xfrm>
              <a:off x="1838" y="3668"/>
              <a:ext cx="2771" cy="2672"/>
            </a:xfrm>
            <a:prstGeom prst="ellipse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3267075" y="2329815"/>
            <a:ext cx="2662555" cy="2791460"/>
            <a:chOff x="5183" y="3668"/>
            <a:chExt cx="4193" cy="4396"/>
          </a:xfrm>
        </p:grpSpPr>
        <p:sp>
          <p:nvSpPr>
            <p:cNvPr id="3" name="L 形 2"/>
            <p:cNvSpPr>
              <a:spLocks noChangeAspect="1"/>
            </p:cNvSpPr>
            <p:nvPr/>
          </p:nvSpPr>
          <p:spPr>
            <a:xfrm rot="13500000">
              <a:off x="5183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019" y="3668"/>
              <a:ext cx="3357" cy="4396"/>
              <a:chOff x="6019" y="3668"/>
              <a:chExt cx="3357" cy="4396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525" y="6951"/>
                <a:ext cx="2851" cy="1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雨露</a:t>
                </a: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3" cstate="print"/>
              <a:srcRect l="19083" t="13203" r="32498" b="13203"/>
              <a:stretch>
                <a:fillRect/>
              </a:stretch>
            </p:blipFill>
            <p:spPr>
              <a:xfrm>
                <a:off x="6019" y="3668"/>
                <a:ext cx="2833" cy="2672"/>
              </a:xfrm>
              <a:prstGeom prst="ellipse">
                <a:avLst/>
              </a:prstGeom>
            </p:spPr>
          </p:pic>
        </p:grpSp>
      </p:grpSp>
      <p:grpSp>
        <p:nvGrpSpPr>
          <p:cNvPr id="14" name="组合 13"/>
          <p:cNvGrpSpPr/>
          <p:nvPr/>
        </p:nvGrpSpPr>
        <p:grpSpPr>
          <a:xfrm>
            <a:off x="5791200" y="2329180"/>
            <a:ext cx="2821940" cy="2792095"/>
            <a:chOff x="9120" y="3668"/>
            <a:chExt cx="4444" cy="4397"/>
          </a:xfrm>
        </p:grpSpPr>
        <p:sp>
          <p:nvSpPr>
            <p:cNvPr id="5" name="L 形 4"/>
            <p:cNvSpPr>
              <a:spLocks noChangeAspect="1"/>
            </p:cNvSpPr>
            <p:nvPr/>
          </p:nvSpPr>
          <p:spPr>
            <a:xfrm rot="13500000">
              <a:off x="9120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9920" y="3668"/>
              <a:ext cx="3644" cy="4397"/>
              <a:chOff x="9904" y="3668"/>
              <a:chExt cx="3644" cy="4397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904" y="6952"/>
                <a:ext cx="3644" cy="11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海洋</a:t>
                </a:r>
              </a:p>
            </p:txBody>
          </p:sp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4" cstate="print"/>
              <a:srcRect l="15419" t="27137" r="43040" b="2638"/>
              <a:stretch>
                <a:fillRect/>
              </a:stretch>
            </p:blipFill>
            <p:spPr>
              <a:xfrm>
                <a:off x="10169" y="3668"/>
                <a:ext cx="2753" cy="2672"/>
              </a:xfrm>
              <a:prstGeom prst="ellipse">
                <a:avLst/>
              </a:prstGeom>
            </p:spPr>
          </p:pic>
        </p:grpSp>
      </p:grpSp>
      <p:grpSp>
        <p:nvGrpSpPr>
          <p:cNvPr id="15" name="组合 14"/>
          <p:cNvGrpSpPr/>
          <p:nvPr/>
        </p:nvGrpSpPr>
        <p:grpSpPr>
          <a:xfrm>
            <a:off x="8291195" y="1951355"/>
            <a:ext cx="3388995" cy="3169920"/>
            <a:chOff x="13057" y="3073"/>
            <a:chExt cx="5337" cy="4992"/>
          </a:xfrm>
        </p:grpSpPr>
        <p:sp>
          <p:nvSpPr>
            <p:cNvPr id="6" name="L 形 5"/>
            <p:cNvSpPr>
              <a:spLocks noChangeAspect="1"/>
            </p:cNvSpPr>
            <p:nvPr/>
          </p:nvSpPr>
          <p:spPr>
            <a:xfrm rot="13500000">
              <a:off x="13057" y="4721"/>
              <a:ext cx="567" cy="567"/>
            </a:xfrm>
            <a:prstGeom prst="corner">
              <a:avLst>
                <a:gd name="adj1" fmla="val 31529"/>
                <a:gd name="adj2" fmla="val 32166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4630" y="3073"/>
              <a:ext cx="3764" cy="4992"/>
              <a:chOff x="14630" y="3073"/>
              <a:chExt cx="3764" cy="4992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14630" y="6952"/>
                <a:ext cx="2851" cy="11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还有呢？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4773" y="3073"/>
                <a:ext cx="3621" cy="416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 anchor="t">
                <a:spAutoFit/>
              </a:bodyPr>
              <a:lstStyle/>
              <a:p>
                <a:pPr algn="ctr"/>
                <a:r>
                  <a:rPr lang="zh-CN" altLang="en-US" sz="16600" b="1">
                    <a:ln w="25400" cmpd="sng">
                      <a:solidFill>
                        <a:srgbClr val="68C4A5">
                          <a:alpha val="94000"/>
                        </a:srgbClr>
                      </a:solidFill>
                      <a:prstDash val="solid"/>
                    </a:ln>
                    <a:blipFill>
                      <a:blip r:embed="rId5">
                        <a:alphaModFix amt="99000"/>
                      </a:blip>
                      <a:tile tx="139700" ty="0" sx="59000" sy="42000" flip="none" algn="b"/>
                    </a:blipFill>
                    <a:effectLst>
                      <a:glow rad="63500">
                        <a:srgbClr val="F1D66F">
                          <a:alpha val="37000"/>
                        </a:srgbClr>
                      </a:glow>
                    </a:effectLst>
                  </a:rPr>
                  <a:t>？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29920" y="258445"/>
            <a:ext cx="10515600" cy="1325563"/>
          </a:xfrm>
        </p:spPr>
        <p:txBody>
          <a:bodyPr/>
          <a:lstStyle/>
          <a:p>
            <a:r>
              <a:rPr lang="zh-CN" altLang="en-US" sz="6000" dirty="0">
                <a:latin typeface="楷体_GB2312" panose="02010609030101010101" charset="-122"/>
                <a:ea typeface="楷体_GB2312" panose="02010609030101010101" charset="-122"/>
              </a:rPr>
              <a:t>我会读生字</a:t>
            </a:r>
          </a:p>
        </p:txBody>
      </p:sp>
      <p:grpSp>
        <p:nvGrpSpPr>
          <p:cNvPr id="23554" name="组合 25602"/>
          <p:cNvGrpSpPr>
            <a:grpSpLocks noChangeAspect="1"/>
          </p:cNvGrpSpPr>
          <p:nvPr/>
        </p:nvGrpSpPr>
        <p:grpSpPr>
          <a:xfrm>
            <a:off x="3880485" y="2006600"/>
            <a:ext cx="1600200" cy="1600200"/>
            <a:chOff x="0" y="0"/>
            <a:chExt cx="1632" cy="1440"/>
          </a:xfrm>
        </p:grpSpPr>
        <p:sp>
          <p:nvSpPr>
            <p:cNvPr id="23555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6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3557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13" name="组合 25602"/>
          <p:cNvGrpSpPr>
            <a:grpSpLocks noChangeAspect="1"/>
          </p:cNvGrpSpPr>
          <p:nvPr/>
        </p:nvGrpSpPr>
        <p:grpSpPr>
          <a:xfrm>
            <a:off x="6280785" y="2006600"/>
            <a:ext cx="1600200" cy="1600200"/>
            <a:chOff x="0" y="0"/>
            <a:chExt cx="1632" cy="1440"/>
          </a:xfrm>
        </p:grpSpPr>
        <p:sp>
          <p:nvSpPr>
            <p:cNvPr id="14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16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17" name="组合 25602"/>
          <p:cNvGrpSpPr>
            <a:grpSpLocks noChangeAspect="1"/>
          </p:cNvGrpSpPr>
          <p:nvPr/>
        </p:nvGrpSpPr>
        <p:grpSpPr>
          <a:xfrm>
            <a:off x="8741410" y="2006600"/>
            <a:ext cx="1600200" cy="1600200"/>
            <a:chOff x="0" y="0"/>
            <a:chExt cx="1632" cy="1440"/>
          </a:xfrm>
        </p:grpSpPr>
        <p:sp>
          <p:nvSpPr>
            <p:cNvPr id="18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0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1" name="组合 25602"/>
          <p:cNvGrpSpPr>
            <a:grpSpLocks noChangeAspect="1"/>
          </p:cNvGrpSpPr>
          <p:nvPr/>
        </p:nvGrpSpPr>
        <p:grpSpPr>
          <a:xfrm>
            <a:off x="1544955" y="2022475"/>
            <a:ext cx="1600200" cy="1600200"/>
            <a:chOff x="0" y="0"/>
            <a:chExt cx="1632" cy="1440"/>
          </a:xfrm>
        </p:grpSpPr>
        <p:sp>
          <p:nvSpPr>
            <p:cNvPr id="22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4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5" name="组合 25602"/>
          <p:cNvGrpSpPr>
            <a:grpSpLocks noChangeAspect="1"/>
          </p:cNvGrpSpPr>
          <p:nvPr/>
        </p:nvGrpSpPr>
        <p:grpSpPr>
          <a:xfrm>
            <a:off x="217170" y="4257040"/>
            <a:ext cx="1600200" cy="1600200"/>
            <a:chOff x="0" y="0"/>
            <a:chExt cx="1632" cy="1440"/>
          </a:xfrm>
        </p:grpSpPr>
        <p:sp>
          <p:nvSpPr>
            <p:cNvPr id="26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28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29" name="组合 25602"/>
          <p:cNvGrpSpPr>
            <a:grpSpLocks noChangeAspect="1"/>
          </p:cNvGrpSpPr>
          <p:nvPr/>
        </p:nvGrpSpPr>
        <p:grpSpPr>
          <a:xfrm>
            <a:off x="2617470" y="4257040"/>
            <a:ext cx="1600200" cy="1600200"/>
            <a:chOff x="0" y="0"/>
            <a:chExt cx="1632" cy="1440"/>
          </a:xfrm>
        </p:grpSpPr>
        <p:sp>
          <p:nvSpPr>
            <p:cNvPr id="30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32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33" name="组合 25602"/>
          <p:cNvGrpSpPr>
            <a:grpSpLocks noChangeAspect="1"/>
          </p:cNvGrpSpPr>
          <p:nvPr/>
        </p:nvGrpSpPr>
        <p:grpSpPr>
          <a:xfrm>
            <a:off x="4937760" y="4257040"/>
            <a:ext cx="1600200" cy="1600200"/>
            <a:chOff x="0" y="0"/>
            <a:chExt cx="1632" cy="1440"/>
          </a:xfrm>
        </p:grpSpPr>
        <p:sp>
          <p:nvSpPr>
            <p:cNvPr id="34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36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37" name="组合 25602"/>
          <p:cNvGrpSpPr>
            <a:grpSpLocks noChangeAspect="1"/>
          </p:cNvGrpSpPr>
          <p:nvPr/>
        </p:nvGrpSpPr>
        <p:grpSpPr>
          <a:xfrm>
            <a:off x="7369810" y="4257040"/>
            <a:ext cx="1600200" cy="1600200"/>
            <a:chOff x="0" y="0"/>
            <a:chExt cx="1632" cy="1440"/>
          </a:xfrm>
        </p:grpSpPr>
        <p:sp>
          <p:nvSpPr>
            <p:cNvPr id="38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40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grpSp>
        <p:nvGrpSpPr>
          <p:cNvPr id="41" name="组合 25602"/>
          <p:cNvGrpSpPr>
            <a:grpSpLocks noChangeAspect="1"/>
          </p:cNvGrpSpPr>
          <p:nvPr/>
        </p:nvGrpSpPr>
        <p:grpSpPr>
          <a:xfrm>
            <a:off x="9826625" y="4257040"/>
            <a:ext cx="1600200" cy="1600200"/>
            <a:chOff x="0" y="0"/>
            <a:chExt cx="1632" cy="1440"/>
          </a:xfrm>
        </p:grpSpPr>
        <p:sp>
          <p:nvSpPr>
            <p:cNvPr id="42" name="矩形 25603"/>
            <p:cNvSpPr>
              <a:spLocks noChangeAspect="1"/>
            </p:cNvSpPr>
            <p:nvPr/>
          </p:nvSpPr>
          <p:spPr>
            <a:xfrm>
              <a:off x="0" y="0"/>
              <a:ext cx="1632" cy="1440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直接连接符 25604"/>
            <p:cNvSpPr>
              <a:spLocks noChangeAspect="1"/>
            </p:cNvSpPr>
            <p:nvPr/>
          </p:nvSpPr>
          <p:spPr>
            <a:xfrm>
              <a:off x="0" y="720"/>
              <a:ext cx="1632" cy="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  <p:sp>
          <p:nvSpPr>
            <p:cNvPr id="44" name="直接连接符 25605"/>
            <p:cNvSpPr>
              <a:spLocks noChangeAspect="1"/>
            </p:cNvSpPr>
            <p:nvPr/>
          </p:nvSpPr>
          <p:spPr>
            <a:xfrm>
              <a:off x="816" y="0"/>
              <a:ext cx="0" cy="1440"/>
            </a:xfrm>
            <a:prstGeom prst="line">
              <a:avLst/>
            </a:prstGeom>
            <a:ln w="127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</p:sp>
      </p:grpSp>
      <p:sp>
        <p:nvSpPr>
          <p:cNvPr id="45" name="文本框 44"/>
          <p:cNvSpPr txBox="1"/>
          <p:nvPr/>
        </p:nvSpPr>
        <p:spPr>
          <a:xfrm>
            <a:off x="3973830" y="2122170"/>
            <a:ext cx="17125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邮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6386195" y="2038350"/>
            <a:ext cx="15887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递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8882380" y="2038350"/>
            <a:ext cx="15728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员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663700" y="2038350"/>
            <a:ext cx="16059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鲜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77495" y="4371340"/>
            <a:ext cx="1597660" cy="1845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原</a:t>
            </a:r>
          </a:p>
          <a:p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2748915" y="4371340"/>
            <a:ext cx="15970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叔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5097145" y="4288790"/>
            <a:ext cx="15811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局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478395" y="4288790"/>
            <a:ext cx="16878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堆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9904095" y="4288790"/>
            <a:ext cx="152273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>
                <a:latin typeface="楷体_GB2312" panose="02010609030101010101" charset="-122"/>
                <a:ea typeface="楷体_GB2312" panose="02010609030101010101" charset="-122"/>
              </a:rPr>
              <a:t>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65455" y="1285875"/>
            <a:ext cx="10984230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楷体_GB2312" panose="02010609030101010101" charset="-122"/>
                <a:ea typeface="楷体_GB2312" panose="02010609030101010101" charset="-122"/>
              </a:rPr>
              <a:t>我会说：</a:t>
            </a:r>
          </a:p>
          <a:p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endParaRPr lang="zh-CN" altLang="en-US" sz="54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8977630" y="3120390"/>
            <a:ext cx="20980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876290" y="4880610"/>
            <a:ext cx="3599815" cy="254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110615" y="4883150"/>
            <a:ext cx="209804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7020" y="2614295"/>
            <a:ext cx="1134110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我发现生活中的礼物有     ，</a:t>
            </a:r>
          </a:p>
          <a:p>
            <a:endParaRPr lang="zh-CN" altLang="en-US" sz="6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有      ，还有          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5081" t="20377" r="28331" b="19369"/>
          <a:stretch>
            <a:fillRect/>
          </a:stretch>
        </p:blipFill>
        <p:spPr>
          <a:xfrm>
            <a:off x="9881235" y="4198620"/>
            <a:ext cx="2191385" cy="256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我会讲故事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rcRect l="686" b="2265"/>
          <a:stretch>
            <a:fillRect/>
          </a:stretch>
        </p:blipFill>
        <p:spPr>
          <a:xfrm>
            <a:off x="9503410" y="3937635"/>
            <a:ext cx="2249805" cy="25654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1465" y="2089785"/>
            <a:ext cx="983996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要求：以四人小组为单元，</a:t>
            </a:r>
          </a:p>
          <a:p>
            <a:endParaRPr lang="zh-CN" altLang="en-US" sz="6000" b="1">
              <a:solidFill>
                <a:schemeClr val="tx1"/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000" b="1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看课本插图，轮流讲故事。</a:t>
            </a:r>
          </a:p>
          <a:p>
            <a:endParaRPr lang="zh-CN" altLang="en-US" sz="400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3600">
              <a:solidFill>
                <a:schemeClr val="bg1">
                  <a:lumMod val="50000"/>
                </a:schemeClr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我会讲故事</a:t>
            </a:r>
          </a:p>
        </p:txBody>
      </p:sp>
      <p:sp>
        <p:nvSpPr>
          <p:cNvPr id="8" name="矩形 7"/>
          <p:cNvSpPr/>
          <p:nvPr/>
        </p:nvSpPr>
        <p:spPr>
          <a:xfrm>
            <a:off x="838118" y="1808163"/>
            <a:ext cx="2628000" cy="1462088"/>
          </a:xfrm>
          <a:prstGeom prst="rect">
            <a:avLst/>
          </a:prstGeom>
          <a:solidFill>
            <a:srgbClr val="F381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6000" y="1808163"/>
            <a:ext cx="2628000" cy="1462088"/>
          </a:xfrm>
          <a:prstGeom prst="rect">
            <a:avLst/>
          </a:prstGeom>
          <a:solidFill>
            <a:srgbClr val="8AD8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68000" y="4738686"/>
            <a:ext cx="2628000" cy="1462088"/>
          </a:xfrm>
          <a:prstGeom prst="rect">
            <a:avLst/>
          </a:prstGeom>
          <a:solidFill>
            <a:srgbClr val="C2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725882" y="4738686"/>
            <a:ext cx="2628000" cy="1462088"/>
          </a:xfrm>
          <a:prstGeom prst="rect">
            <a:avLst/>
          </a:prstGeom>
          <a:solidFill>
            <a:srgbClr val="F59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24413" y="2003407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松鼠太太</a:t>
            </a:r>
          </a:p>
        </p:txBody>
      </p:sp>
      <p:sp>
        <p:nvSpPr>
          <p:cNvPr id="14" name="矩形 13"/>
          <p:cNvSpPr/>
          <p:nvPr/>
        </p:nvSpPr>
        <p:spPr>
          <a:xfrm>
            <a:off x="6480519" y="2003407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狐狸太太</a:t>
            </a:r>
          </a:p>
        </p:txBody>
      </p:sp>
      <p:sp>
        <p:nvSpPr>
          <p:cNvPr id="15" name="矩形 14"/>
          <p:cNvSpPr/>
          <p:nvPr/>
        </p:nvSpPr>
        <p:spPr>
          <a:xfrm>
            <a:off x="6284462" y="2316144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门前开着一大片五颜六色的鲜花。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852466" y="4933932"/>
            <a:ext cx="18589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刺猬太太</a:t>
            </a:r>
          </a:p>
        </p:txBody>
      </p:sp>
      <p:sp>
        <p:nvSpPr>
          <p:cNvPr id="17" name="矩形 16"/>
          <p:cNvSpPr/>
          <p:nvPr/>
        </p:nvSpPr>
        <p:spPr>
          <a:xfrm>
            <a:off x="3656409" y="5246669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门前开着一大片绚丽多彩的鲜花。</a:t>
            </a:r>
          </a:p>
        </p:txBody>
      </p:sp>
      <p:sp>
        <p:nvSpPr>
          <p:cNvPr id="18" name="矩形 17"/>
          <p:cNvSpPr/>
          <p:nvPr/>
        </p:nvSpPr>
        <p:spPr>
          <a:xfrm>
            <a:off x="9108572" y="4933932"/>
            <a:ext cx="1858963" cy="3987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楷体_GB2312" panose="02010609030101010101" charset="-122"/>
                <a:ea typeface="楷体_GB2312" panose="02010609030101010101" charset="-122"/>
              </a:rPr>
              <a:t>松鼠太太</a:t>
            </a:r>
          </a:p>
        </p:txBody>
      </p:sp>
      <p:sp>
        <p:nvSpPr>
          <p:cNvPr id="19" name="矩形 18"/>
          <p:cNvSpPr/>
          <p:nvPr/>
        </p:nvSpPr>
        <p:spPr>
          <a:xfrm>
            <a:off x="8912515" y="5246669"/>
            <a:ext cx="2251076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这是多么美好的礼物啊！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2141" t="1781" r="1375" b="2244"/>
          <a:stretch>
            <a:fillRect/>
          </a:stretch>
        </p:blipFill>
        <p:spPr>
          <a:xfrm>
            <a:off x="838200" y="3270885"/>
            <a:ext cx="2630170" cy="29476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005205" y="2485390"/>
            <a:ext cx="2136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_GB2312" panose="02010609030101010101" charset="-122"/>
                <a:ea typeface="楷体_GB2312" panose="02010609030101010101" charset="-122"/>
              </a:rPr>
              <a:t>家门口成了一条开满鲜花的小路。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66465" y="1808480"/>
            <a:ext cx="2618740" cy="29305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/>
          <a:srcRect t="1691" r="50892"/>
          <a:stretch>
            <a:fillRect/>
          </a:stretch>
        </p:blipFill>
        <p:spPr>
          <a:xfrm>
            <a:off x="6097270" y="3270885"/>
            <a:ext cx="2628900" cy="29286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/>
          <a:srcRect l="2141" t="1781" r="1375" b="2244"/>
          <a:stretch>
            <a:fillRect/>
          </a:stretch>
        </p:blipFill>
        <p:spPr>
          <a:xfrm>
            <a:off x="8722360" y="1808480"/>
            <a:ext cx="2630170" cy="29476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278130"/>
            <a:ext cx="10515600" cy="1325563"/>
          </a:xfrm>
        </p:spPr>
        <p:txBody>
          <a:bodyPr/>
          <a:lstStyle/>
          <a:p>
            <a:r>
              <a:rPr lang="zh-CN" altLang="en-US" sz="3200" dirty="0">
                <a:latin typeface="楷体_GB2312" panose="02010609030101010101" charset="-122"/>
                <a:ea typeface="楷体_GB2312" panose="02010609030101010101" charset="-122"/>
              </a:rPr>
              <a:t>我会写生字</a:t>
            </a:r>
          </a:p>
        </p:txBody>
      </p:sp>
      <p:grpSp>
        <p:nvGrpSpPr>
          <p:cNvPr id="39" name="组合 38"/>
          <p:cNvGrpSpPr>
            <a:grpSpLocks noChangeAspect="1"/>
          </p:cNvGrpSpPr>
          <p:nvPr/>
        </p:nvGrpSpPr>
        <p:grpSpPr>
          <a:xfrm>
            <a:off x="6414519" y="4043667"/>
            <a:ext cx="539370" cy="648887"/>
            <a:chOff x="5311776" y="2492375"/>
            <a:chExt cx="1563688" cy="1881188"/>
          </a:xfrm>
          <a:solidFill>
            <a:schemeClr val="bg1"/>
          </a:solidFill>
        </p:grpSpPr>
        <p:sp>
          <p:nvSpPr>
            <p:cNvPr id="40" name="Oval 21"/>
            <p:cNvSpPr>
              <a:spLocks noChangeArrowheads="1"/>
            </p:cNvSpPr>
            <p:nvPr/>
          </p:nvSpPr>
          <p:spPr bwMode="auto">
            <a:xfrm>
              <a:off x="5486401" y="2817813"/>
              <a:ext cx="331788" cy="3317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22"/>
            <p:cNvSpPr/>
            <p:nvPr/>
          </p:nvSpPr>
          <p:spPr bwMode="auto">
            <a:xfrm>
              <a:off x="5311776" y="3141663"/>
              <a:ext cx="1303338" cy="1231900"/>
            </a:xfrm>
            <a:custGeom>
              <a:avLst/>
              <a:gdLst>
                <a:gd name="T0" fmla="*/ 315 w 345"/>
                <a:gd name="T1" fmla="*/ 144 h 326"/>
                <a:gd name="T2" fmla="*/ 261 w 345"/>
                <a:gd name="T3" fmla="*/ 82 h 326"/>
                <a:gd name="T4" fmla="*/ 252 w 345"/>
                <a:gd name="T5" fmla="*/ 144 h 326"/>
                <a:gd name="T6" fmla="*/ 198 w 345"/>
                <a:gd name="T7" fmla="*/ 82 h 326"/>
                <a:gd name="T8" fmla="*/ 252 w 345"/>
                <a:gd name="T9" fmla="*/ 177 h 326"/>
                <a:gd name="T10" fmla="*/ 261 w 345"/>
                <a:gd name="T11" fmla="*/ 162 h 326"/>
                <a:gd name="T12" fmla="*/ 315 w 345"/>
                <a:gd name="T13" fmla="*/ 177 h 326"/>
                <a:gd name="T14" fmla="*/ 324 w 345"/>
                <a:gd name="T15" fmla="*/ 162 h 326"/>
                <a:gd name="T16" fmla="*/ 219 w 345"/>
                <a:gd name="T17" fmla="*/ 186 h 326"/>
                <a:gd name="T18" fmla="*/ 212 w 345"/>
                <a:gd name="T19" fmla="*/ 187 h 326"/>
                <a:gd name="T20" fmla="*/ 210 w 345"/>
                <a:gd name="T21" fmla="*/ 196 h 326"/>
                <a:gd name="T22" fmla="*/ 212 w 345"/>
                <a:gd name="T23" fmla="*/ 223 h 326"/>
                <a:gd name="T24" fmla="*/ 276 w 345"/>
                <a:gd name="T25" fmla="*/ 205 h 326"/>
                <a:gd name="T26" fmla="*/ 307 w 345"/>
                <a:gd name="T27" fmla="*/ 229 h 326"/>
                <a:gd name="T28" fmla="*/ 176 w 345"/>
                <a:gd name="T29" fmla="*/ 122 h 326"/>
                <a:gd name="T30" fmla="*/ 164 w 345"/>
                <a:gd name="T31" fmla="*/ 96 h 326"/>
                <a:gd name="T32" fmla="*/ 104 w 345"/>
                <a:gd name="T33" fmla="*/ 36 h 326"/>
                <a:gd name="T34" fmla="*/ 80 w 345"/>
                <a:gd name="T35" fmla="*/ 4 h 326"/>
                <a:gd name="T36" fmla="*/ 61 w 345"/>
                <a:gd name="T37" fmla="*/ 0 h 326"/>
                <a:gd name="T38" fmla="*/ 24 w 345"/>
                <a:gd name="T39" fmla="*/ 26 h 326"/>
                <a:gd name="T40" fmla="*/ 15 w 345"/>
                <a:gd name="T41" fmla="*/ 154 h 326"/>
                <a:gd name="T42" fmla="*/ 39 w 345"/>
                <a:gd name="T43" fmla="*/ 324 h 326"/>
                <a:gd name="T44" fmla="*/ 62 w 345"/>
                <a:gd name="T45" fmla="*/ 301 h 326"/>
                <a:gd name="T46" fmla="*/ 82 w 345"/>
                <a:gd name="T47" fmla="*/ 139 h 326"/>
                <a:gd name="T48" fmla="*/ 158 w 345"/>
                <a:gd name="T49" fmla="*/ 130 h 326"/>
                <a:gd name="T50" fmla="*/ 185 w 345"/>
                <a:gd name="T51" fmla="*/ 286 h 326"/>
                <a:gd name="T52" fmla="*/ 178 w 345"/>
                <a:gd name="T53" fmla="*/ 308 h 326"/>
                <a:gd name="T54" fmla="*/ 214 w 345"/>
                <a:gd name="T55" fmla="*/ 308 h 326"/>
                <a:gd name="T56" fmla="*/ 292 w 345"/>
                <a:gd name="T57" fmla="*/ 294 h 326"/>
                <a:gd name="T58" fmla="*/ 303 w 345"/>
                <a:gd name="T59" fmla="*/ 326 h 326"/>
                <a:gd name="T60" fmla="*/ 312 w 345"/>
                <a:gd name="T61" fmla="*/ 292 h 326"/>
                <a:gd name="T62" fmla="*/ 306 w 345"/>
                <a:gd name="T63" fmla="*/ 275 h 326"/>
                <a:gd name="T64" fmla="*/ 198 w 345"/>
                <a:gd name="T65" fmla="*/ 248 h 326"/>
                <a:gd name="T66" fmla="*/ 324 w 345"/>
                <a:gd name="T67" fmla="*/ 241 h 326"/>
                <a:gd name="T68" fmla="*/ 343 w 345"/>
                <a:gd name="T69" fmla="*/ 147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45" h="326">
                  <a:moveTo>
                    <a:pt x="336" y="144"/>
                  </a:moveTo>
                  <a:cubicBezTo>
                    <a:pt x="315" y="144"/>
                    <a:pt x="315" y="144"/>
                    <a:pt x="315" y="144"/>
                  </a:cubicBezTo>
                  <a:cubicBezTo>
                    <a:pt x="315" y="82"/>
                    <a:pt x="315" y="82"/>
                    <a:pt x="315" y="82"/>
                  </a:cubicBezTo>
                  <a:cubicBezTo>
                    <a:pt x="261" y="82"/>
                    <a:pt x="261" y="82"/>
                    <a:pt x="261" y="82"/>
                  </a:cubicBezTo>
                  <a:cubicBezTo>
                    <a:pt x="261" y="144"/>
                    <a:pt x="261" y="144"/>
                    <a:pt x="261" y="144"/>
                  </a:cubicBezTo>
                  <a:cubicBezTo>
                    <a:pt x="252" y="144"/>
                    <a:pt x="252" y="144"/>
                    <a:pt x="252" y="144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198" y="82"/>
                    <a:pt x="198" y="82"/>
                    <a:pt x="198" y="82"/>
                  </a:cubicBezTo>
                  <a:cubicBezTo>
                    <a:pt x="198" y="177"/>
                    <a:pt x="198" y="177"/>
                    <a:pt x="198" y="177"/>
                  </a:cubicBezTo>
                  <a:cubicBezTo>
                    <a:pt x="252" y="177"/>
                    <a:pt x="252" y="177"/>
                    <a:pt x="252" y="177"/>
                  </a:cubicBezTo>
                  <a:cubicBezTo>
                    <a:pt x="252" y="162"/>
                    <a:pt x="252" y="162"/>
                    <a:pt x="252" y="16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77"/>
                    <a:pt x="261" y="177"/>
                    <a:pt x="261" y="177"/>
                  </a:cubicBezTo>
                  <a:cubicBezTo>
                    <a:pt x="315" y="177"/>
                    <a:pt x="315" y="177"/>
                    <a:pt x="315" y="177"/>
                  </a:cubicBezTo>
                  <a:cubicBezTo>
                    <a:pt x="315" y="162"/>
                    <a:pt x="315" y="162"/>
                    <a:pt x="315" y="162"/>
                  </a:cubicBezTo>
                  <a:cubicBezTo>
                    <a:pt x="324" y="162"/>
                    <a:pt x="324" y="162"/>
                    <a:pt x="324" y="162"/>
                  </a:cubicBezTo>
                  <a:cubicBezTo>
                    <a:pt x="318" y="186"/>
                    <a:pt x="318" y="186"/>
                    <a:pt x="318" y="186"/>
                  </a:cubicBezTo>
                  <a:cubicBezTo>
                    <a:pt x="219" y="186"/>
                    <a:pt x="219" y="186"/>
                    <a:pt x="219" y="186"/>
                  </a:cubicBezTo>
                  <a:cubicBezTo>
                    <a:pt x="218" y="186"/>
                    <a:pt x="217" y="186"/>
                    <a:pt x="217" y="187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2" y="189"/>
                    <a:pt x="212" y="189"/>
                    <a:pt x="212" y="189"/>
                  </a:cubicBezTo>
                  <a:cubicBezTo>
                    <a:pt x="211" y="191"/>
                    <a:pt x="210" y="193"/>
                    <a:pt x="210" y="196"/>
                  </a:cubicBezTo>
                  <a:cubicBezTo>
                    <a:pt x="210" y="198"/>
                    <a:pt x="211" y="200"/>
                    <a:pt x="212" y="202"/>
                  </a:cubicBezTo>
                  <a:cubicBezTo>
                    <a:pt x="212" y="223"/>
                    <a:pt x="212" y="223"/>
                    <a:pt x="212" y="223"/>
                  </a:cubicBezTo>
                  <a:cubicBezTo>
                    <a:pt x="276" y="223"/>
                    <a:pt x="276" y="223"/>
                    <a:pt x="276" y="223"/>
                  </a:cubicBezTo>
                  <a:cubicBezTo>
                    <a:pt x="276" y="205"/>
                    <a:pt x="276" y="205"/>
                    <a:pt x="276" y="205"/>
                  </a:cubicBezTo>
                  <a:cubicBezTo>
                    <a:pt x="313" y="205"/>
                    <a:pt x="313" y="205"/>
                    <a:pt x="313" y="205"/>
                  </a:cubicBezTo>
                  <a:cubicBezTo>
                    <a:pt x="307" y="229"/>
                    <a:pt x="307" y="229"/>
                    <a:pt x="307" y="229"/>
                  </a:cubicBezTo>
                  <a:cubicBezTo>
                    <a:pt x="195" y="229"/>
                    <a:pt x="195" y="229"/>
                    <a:pt x="195" y="229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177" y="120"/>
                    <a:pt x="178" y="118"/>
                    <a:pt x="178" y="115"/>
                  </a:cubicBezTo>
                  <a:cubicBezTo>
                    <a:pt x="179" y="106"/>
                    <a:pt x="173" y="97"/>
                    <a:pt x="164" y="96"/>
                  </a:cubicBezTo>
                  <a:cubicBezTo>
                    <a:pt x="137" y="92"/>
                    <a:pt x="122" y="88"/>
                    <a:pt x="116" y="80"/>
                  </a:cubicBezTo>
                  <a:cubicBezTo>
                    <a:pt x="109" y="72"/>
                    <a:pt x="107" y="58"/>
                    <a:pt x="104" y="36"/>
                  </a:cubicBezTo>
                  <a:cubicBezTo>
                    <a:pt x="104" y="35"/>
                    <a:pt x="103" y="35"/>
                    <a:pt x="103" y="34"/>
                  </a:cubicBezTo>
                  <a:cubicBezTo>
                    <a:pt x="102" y="20"/>
                    <a:pt x="91" y="9"/>
                    <a:pt x="80" y="4"/>
                  </a:cubicBezTo>
                  <a:cubicBezTo>
                    <a:pt x="80" y="4"/>
                    <a:pt x="76" y="1"/>
                    <a:pt x="71" y="1"/>
                  </a:cubicBezTo>
                  <a:cubicBezTo>
                    <a:pt x="66" y="0"/>
                    <a:pt x="61" y="0"/>
                    <a:pt x="61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27" y="9"/>
                    <a:pt x="24" y="26"/>
                  </a:cubicBezTo>
                  <a:cubicBezTo>
                    <a:pt x="3" y="122"/>
                    <a:pt x="3" y="122"/>
                    <a:pt x="3" y="122"/>
                  </a:cubicBezTo>
                  <a:cubicBezTo>
                    <a:pt x="0" y="134"/>
                    <a:pt x="6" y="146"/>
                    <a:pt x="15" y="154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14"/>
                    <a:pt x="26" y="324"/>
                    <a:pt x="39" y="324"/>
                  </a:cubicBezTo>
                  <a:cubicBezTo>
                    <a:pt x="39" y="324"/>
                    <a:pt x="39" y="324"/>
                    <a:pt x="39" y="324"/>
                  </a:cubicBezTo>
                  <a:cubicBezTo>
                    <a:pt x="51" y="324"/>
                    <a:pt x="62" y="314"/>
                    <a:pt x="62" y="30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72" y="158"/>
                    <a:pt x="80" y="150"/>
                    <a:pt x="82" y="139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102" y="117"/>
                    <a:pt x="122" y="125"/>
                    <a:pt x="158" y="130"/>
                  </a:cubicBezTo>
                  <a:cubicBezTo>
                    <a:pt x="178" y="240"/>
                    <a:pt x="178" y="240"/>
                    <a:pt x="178" y="240"/>
                  </a:cubicBezTo>
                  <a:cubicBezTo>
                    <a:pt x="185" y="286"/>
                    <a:pt x="185" y="286"/>
                    <a:pt x="185" y="286"/>
                  </a:cubicBezTo>
                  <a:cubicBezTo>
                    <a:pt x="186" y="288"/>
                    <a:pt x="187" y="290"/>
                    <a:pt x="188" y="291"/>
                  </a:cubicBezTo>
                  <a:cubicBezTo>
                    <a:pt x="182" y="294"/>
                    <a:pt x="178" y="301"/>
                    <a:pt x="178" y="308"/>
                  </a:cubicBezTo>
                  <a:cubicBezTo>
                    <a:pt x="178" y="318"/>
                    <a:pt x="186" y="326"/>
                    <a:pt x="196" y="326"/>
                  </a:cubicBezTo>
                  <a:cubicBezTo>
                    <a:pt x="206" y="326"/>
                    <a:pt x="214" y="318"/>
                    <a:pt x="214" y="308"/>
                  </a:cubicBezTo>
                  <a:cubicBezTo>
                    <a:pt x="214" y="302"/>
                    <a:pt x="211" y="297"/>
                    <a:pt x="207" y="294"/>
                  </a:cubicBezTo>
                  <a:cubicBezTo>
                    <a:pt x="292" y="294"/>
                    <a:pt x="292" y="294"/>
                    <a:pt x="292" y="294"/>
                  </a:cubicBezTo>
                  <a:cubicBezTo>
                    <a:pt x="288" y="297"/>
                    <a:pt x="285" y="302"/>
                    <a:pt x="285" y="308"/>
                  </a:cubicBezTo>
                  <a:cubicBezTo>
                    <a:pt x="285" y="318"/>
                    <a:pt x="293" y="326"/>
                    <a:pt x="303" y="326"/>
                  </a:cubicBezTo>
                  <a:cubicBezTo>
                    <a:pt x="313" y="326"/>
                    <a:pt x="321" y="318"/>
                    <a:pt x="321" y="308"/>
                  </a:cubicBezTo>
                  <a:cubicBezTo>
                    <a:pt x="321" y="301"/>
                    <a:pt x="317" y="295"/>
                    <a:pt x="312" y="292"/>
                  </a:cubicBezTo>
                  <a:cubicBezTo>
                    <a:pt x="314" y="290"/>
                    <a:pt x="315" y="288"/>
                    <a:pt x="315" y="285"/>
                  </a:cubicBezTo>
                  <a:cubicBezTo>
                    <a:pt x="315" y="279"/>
                    <a:pt x="311" y="275"/>
                    <a:pt x="306" y="275"/>
                  </a:cubicBezTo>
                  <a:cubicBezTo>
                    <a:pt x="202" y="275"/>
                    <a:pt x="202" y="275"/>
                    <a:pt x="202" y="275"/>
                  </a:cubicBezTo>
                  <a:cubicBezTo>
                    <a:pt x="198" y="248"/>
                    <a:pt x="198" y="248"/>
                    <a:pt x="198" y="248"/>
                  </a:cubicBezTo>
                  <a:cubicBezTo>
                    <a:pt x="315" y="248"/>
                    <a:pt x="315" y="248"/>
                    <a:pt x="315" y="248"/>
                  </a:cubicBezTo>
                  <a:cubicBezTo>
                    <a:pt x="319" y="248"/>
                    <a:pt x="323" y="245"/>
                    <a:pt x="324" y="241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2"/>
                    <a:pt x="345" y="149"/>
                    <a:pt x="343" y="147"/>
                  </a:cubicBezTo>
                  <a:cubicBezTo>
                    <a:pt x="341" y="145"/>
                    <a:pt x="339" y="144"/>
                    <a:pt x="336" y="1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2" name="Rectangle 23"/>
            <p:cNvSpPr>
              <a:spLocks noChangeArrowheads="1"/>
            </p:cNvSpPr>
            <p:nvPr/>
          </p:nvSpPr>
          <p:spPr bwMode="auto">
            <a:xfrm>
              <a:off x="6056313" y="3206750"/>
              <a:ext cx="355600" cy="20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3" name="Rectangle 24"/>
            <p:cNvSpPr>
              <a:spLocks noChangeArrowheads="1"/>
            </p:cNvSpPr>
            <p:nvPr/>
          </p:nvSpPr>
          <p:spPr bwMode="auto">
            <a:xfrm>
              <a:off x="6450013" y="3051175"/>
              <a:ext cx="203200" cy="358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25"/>
            <p:cNvSpPr/>
            <p:nvPr/>
          </p:nvSpPr>
          <p:spPr bwMode="auto">
            <a:xfrm>
              <a:off x="6059488" y="2836863"/>
              <a:ext cx="360363" cy="323850"/>
            </a:xfrm>
            <a:custGeom>
              <a:avLst/>
              <a:gdLst>
                <a:gd name="T0" fmla="*/ 7 w 95"/>
                <a:gd name="T1" fmla="*/ 86 h 86"/>
                <a:gd name="T2" fmla="*/ 89 w 95"/>
                <a:gd name="T3" fmla="*/ 86 h 86"/>
                <a:gd name="T4" fmla="*/ 95 w 95"/>
                <a:gd name="T5" fmla="*/ 80 h 86"/>
                <a:gd name="T6" fmla="*/ 95 w 95"/>
                <a:gd name="T7" fmla="*/ 6 h 86"/>
                <a:gd name="T8" fmla="*/ 89 w 95"/>
                <a:gd name="T9" fmla="*/ 0 h 86"/>
                <a:gd name="T10" fmla="*/ 7 w 95"/>
                <a:gd name="T11" fmla="*/ 0 h 86"/>
                <a:gd name="T12" fmla="*/ 0 w 95"/>
                <a:gd name="T13" fmla="*/ 6 h 86"/>
                <a:gd name="T14" fmla="*/ 0 w 95"/>
                <a:gd name="T15" fmla="*/ 80 h 86"/>
                <a:gd name="T16" fmla="*/ 7 w 95"/>
                <a:gd name="T1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86">
                  <a:moveTo>
                    <a:pt x="7" y="86"/>
                  </a:moveTo>
                  <a:cubicBezTo>
                    <a:pt x="89" y="86"/>
                    <a:pt x="89" y="86"/>
                    <a:pt x="89" y="86"/>
                  </a:cubicBezTo>
                  <a:cubicBezTo>
                    <a:pt x="93" y="86"/>
                    <a:pt x="95" y="83"/>
                    <a:pt x="95" y="80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3" y="0"/>
                    <a:pt x="89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6"/>
                    <a:pt x="7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26"/>
            <p:cNvSpPr/>
            <p:nvPr/>
          </p:nvSpPr>
          <p:spPr bwMode="auto">
            <a:xfrm>
              <a:off x="6426201" y="2625725"/>
              <a:ext cx="449263" cy="422275"/>
            </a:xfrm>
            <a:custGeom>
              <a:avLst/>
              <a:gdLst>
                <a:gd name="T0" fmla="*/ 115 w 119"/>
                <a:gd name="T1" fmla="*/ 32 h 112"/>
                <a:gd name="T2" fmla="*/ 36 w 119"/>
                <a:gd name="T3" fmla="*/ 1 h 112"/>
                <a:gd name="T4" fmla="*/ 27 w 119"/>
                <a:gd name="T5" fmla="*/ 5 h 112"/>
                <a:gd name="T6" fmla="*/ 1 w 119"/>
                <a:gd name="T7" fmla="*/ 72 h 112"/>
                <a:gd name="T8" fmla="*/ 5 w 119"/>
                <a:gd name="T9" fmla="*/ 80 h 112"/>
                <a:gd name="T10" fmla="*/ 84 w 119"/>
                <a:gd name="T11" fmla="*/ 111 h 112"/>
                <a:gd name="T12" fmla="*/ 92 w 119"/>
                <a:gd name="T13" fmla="*/ 108 h 112"/>
                <a:gd name="T14" fmla="*/ 118 w 119"/>
                <a:gd name="T15" fmla="*/ 40 h 112"/>
                <a:gd name="T16" fmla="*/ 115 w 119"/>
                <a:gd name="T17" fmla="*/ 3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2">
                  <a:moveTo>
                    <a:pt x="115" y="32"/>
                  </a:moveTo>
                  <a:cubicBezTo>
                    <a:pt x="36" y="1"/>
                    <a:pt x="36" y="1"/>
                    <a:pt x="36" y="1"/>
                  </a:cubicBezTo>
                  <a:cubicBezTo>
                    <a:pt x="32" y="0"/>
                    <a:pt x="29" y="1"/>
                    <a:pt x="27" y="5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0" y="75"/>
                    <a:pt x="1" y="79"/>
                    <a:pt x="5" y="8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7" y="112"/>
                    <a:pt x="90" y="111"/>
                    <a:pt x="92" y="108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9" y="37"/>
                    <a:pt x="118" y="33"/>
                    <a:pt x="11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27"/>
            <p:cNvSpPr/>
            <p:nvPr/>
          </p:nvSpPr>
          <p:spPr bwMode="auto">
            <a:xfrm>
              <a:off x="6089651" y="2492375"/>
              <a:ext cx="415925" cy="322263"/>
            </a:xfrm>
            <a:custGeom>
              <a:avLst/>
              <a:gdLst>
                <a:gd name="T0" fmla="*/ 16 w 110"/>
                <a:gd name="T1" fmla="*/ 82 h 85"/>
                <a:gd name="T2" fmla="*/ 23 w 110"/>
                <a:gd name="T3" fmla="*/ 84 h 85"/>
                <a:gd name="T4" fmla="*/ 104 w 110"/>
                <a:gd name="T5" fmla="*/ 59 h 85"/>
                <a:gd name="T6" fmla="*/ 109 w 110"/>
                <a:gd name="T7" fmla="*/ 53 h 85"/>
                <a:gd name="T8" fmla="*/ 93 w 110"/>
                <a:gd name="T9" fmla="*/ 3 h 85"/>
                <a:gd name="T10" fmla="*/ 86 w 110"/>
                <a:gd name="T11" fmla="*/ 1 h 85"/>
                <a:gd name="T12" fmla="*/ 5 w 110"/>
                <a:gd name="T13" fmla="*/ 26 h 85"/>
                <a:gd name="T14" fmla="*/ 1 w 110"/>
                <a:gd name="T15" fmla="*/ 32 h 85"/>
                <a:gd name="T16" fmla="*/ 16 w 110"/>
                <a:gd name="T17" fmla="*/ 8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85">
                  <a:moveTo>
                    <a:pt x="16" y="82"/>
                  </a:moveTo>
                  <a:cubicBezTo>
                    <a:pt x="17" y="84"/>
                    <a:pt x="20" y="85"/>
                    <a:pt x="23" y="84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8" y="58"/>
                    <a:pt x="110" y="55"/>
                    <a:pt x="109" y="5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93" y="1"/>
                    <a:pt x="89" y="0"/>
                    <a:pt x="86" y="1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2" y="27"/>
                    <a:pt x="0" y="30"/>
                    <a:pt x="1" y="32"/>
                  </a:cubicBezTo>
                  <a:lnTo>
                    <a:pt x="16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0085" y="1304925"/>
            <a:ext cx="1795780" cy="5219065"/>
            <a:chOff x="1071" y="2055"/>
            <a:chExt cx="2828" cy="8219"/>
          </a:xfrm>
        </p:grpSpPr>
        <p:grpSp>
          <p:nvGrpSpPr>
            <p:cNvPr id="2" name="组合 25602"/>
            <p:cNvGrpSpPr>
              <a:grpSpLocks noChangeAspect="1"/>
            </p:cNvGrpSpPr>
            <p:nvPr/>
          </p:nvGrpSpPr>
          <p:grpSpPr>
            <a:xfrm>
              <a:off x="1071" y="2055"/>
              <a:ext cx="2520" cy="2520"/>
              <a:chOff x="0" y="0"/>
              <a:chExt cx="1632" cy="1440"/>
            </a:xfrm>
          </p:grpSpPr>
          <p:sp>
            <p:nvSpPr>
              <p:cNvPr id="51" name="矩形 25603"/>
              <p:cNvSpPr>
                <a:spLocks noChangeAspect="1"/>
              </p:cNvSpPr>
              <p:nvPr/>
            </p:nvSpPr>
            <p:spPr>
              <a:xfrm>
                <a:off x="0" y="0"/>
                <a:ext cx="1632" cy="14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2" name="直接连接符 25604"/>
              <p:cNvSpPr>
                <a:spLocks noChangeAspect="1"/>
              </p:cNvSpPr>
              <p:nvPr/>
            </p:nvSpPr>
            <p:spPr>
              <a:xfrm>
                <a:off x="0" y="720"/>
                <a:ext cx="1632" cy="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53" name="直接连接符 25605"/>
              <p:cNvSpPr>
                <a:spLocks noChangeAspect="1"/>
              </p:cNvSpPr>
              <p:nvPr/>
            </p:nvSpPr>
            <p:spPr>
              <a:xfrm>
                <a:off x="816" y="0"/>
                <a:ext cx="0" cy="144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4" name="文本框 53"/>
            <p:cNvSpPr txBox="1"/>
            <p:nvPr/>
          </p:nvSpPr>
          <p:spPr>
            <a:xfrm>
              <a:off x="1237" y="2105"/>
              <a:ext cx="2502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递</a:t>
              </a:r>
            </a:p>
          </p:txBody>
        </p:sp>
        <p:grpSp>
          <p:nvGrpSpPr>
            <p:cNvPr id="55" name="组合 25602"/>
            <p:cNvGrpSpPr>
              <a:grpSpLocks noChangeAspect="1"/>
            </p:cNvGrpSpPr>
            <p:nvPr/>
          </p:nvGrpSpPr>
          <p:grpSpPr>
            <a:xfrm>
              <a:off x="1071" y="4870"/>
              <a:ext cx="2520" cy="2520"/>
              <a:chOff x="0" y="0"/>
              <a:chExt cx="1632" cy="1440"/>
            </a:xfrm>
          </p:grpSpPr>
          <p:sp>
            <p:nvSpPr>
              <p:cNvPr id="56" name="矩形 25603"/>
              <p:cNvSpPr>
                <a:spLocks noChangeAspect="1"/>
              </p:cNvSpPr>
              <p:nvPr/>
            </p:nvSpPr>
            <p:spPr>
              <a:xfrm>
                <a:off x="0" y="0"/>
                <a:ext cx="1632" cy="1440"/>
              </a:xfrm>
              <a:prstGeom prst="rect">
                <a:avLst/>
              </a:prstGeom>
              <a:solidFill>
                <a:srgbClr val="FFFFFF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直接连接符 25604"/>
              <p:cNvSpPr>
                <a:spLocks noChangeAspect="1"/>
              </p:cNvSpPr>
              <p:nvPr/>
            </p:nvSpPr>
            <p:spPr>
              <a:xfrm>
                <a:off x="0" y="720"/>
                <a:ext cx="1632" cy="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  <p:sp>
            <p:nvSpPr>
              <p:cNvPr id="58" name="直接连接符 25605"/>
              <p:cNvSpPr>
                <a:spLocks noChangeAspect="1"/>
              </p:cNvSpPr>
              <p:nvPr/>
            </p:nvSpPr>
            <p:spPr>
              <a:xfrm>
                <a:off x="816" y="0"/>
                <a:ext cx="0" cy="1440"/>
              </a:xfrm>
              <a:prstGeom prst="line">
                <a:avLst/>
              </a:prstGeom>
              <a:ln w="12700" cap="rnd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59" name="文本框 58"/>
            <p:cNvSpPr txBox="1"/>
            <p:nvPr/>
          </p:nvSpPr>
          <p:spPr>
            <a:xfrm>
              <a:off x="1278" y="5050"/>
              <a:ext cx="2515" cy="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>
                  <a:latin typeface="楷体_GB2312" panose="02010609030101010101" charset="-122"/>
                  <a:ea typeface="楷体_GB2312" panose="02010609030101010101" charset="-122"/>
                </a:rPr>
                <a:t>叔</a:t>
              </a: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071" y="7754"/>
              <a:ext cx="2829" cy="2520"/>
              <a:chOff x="1071" y="7754"/>
              <a:chExt cx="2829" cy="2520"/>
            </a:xfrm>
          </p:grpSpPr>
          <p:grpSp>
            <p:nvGrpSpPr>
              <p:cNvPr id="60" name="组合 25602"/>
              <p:cNvGrpSpPr>
                <a:grpSpLocks noChangeAspect="1"/>
              </p:cNvGrpSpPr>
              <p:nvPr/>
            </p:nvGrpSpPr>
            <p:grpSpPr>
              <a:xfrm>
                <a:off x="1071" y="7754"/>
                <a:ext cx="2520" cy="2520"/>
                <a:chOff x="0" y="0"/>
                <a:chExt cx="1632" cy="1440"/>
              </a:xfrm>
            </p:grpSpPr>
            <p:sp>
              <p:nvSpPr>
                <p:cNvPr id="61" name="矩形 25603"/>
                <p:cNvSpPr>
                  <a:spLocks noChangeAspect="1"/>
                </p:cNvSpPr>
                <p:nvPr/>
              </p:nvSpPr>
              <p:spPr>
                <a:xfrm>
                  <a:off x="0" y="0"/>
                  <a:ext cx="1632" cy="1440"/>
                </a:xfrm>
                <a:prstGeom prst="rect">
                  <a:avLst/>
                </a:prstGeom>
                <a:solidFill>
                  <a:srgbClr val="FFFFFF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/>
                <a:lstStyle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2" name="直接连接符 25604"/>
                <p:cNvSpPr>
                  <a:spLocks noChangeAspect="1"/>
                </p:cNvSpPr>
                <p:nvPr/>
              </p:nvSpPr>
              <p:spPr>
                <a:xfrm>
                  <a:off x="0" y="720"/>
                  <a:ext cx="1632" cy="0"/>
                </a:xfrm>
                <a:prstGeom prst="line">
                  <a:avLst/>
                </a:prstGeom>
                <a:ln w="12700" cap="rnd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  <p:sp>
              <p:nvSpPr>
                <p:cNvPr id="63" name="直接连接符 25605"/>
                <p:cNvSpPr>
                  <a:spLocks noChangeAspect="1"/>
                </p:cNvSpPr>
                <p:nvPr/>
              </p:nvSpPr>
              <p:spPr>
                <a:xfrm>
                  <a:off x="816" y="0"/>
                  <a:ext cx="0" cy="1440"/>
                </a:xfrm>
                <a:prstGeom prst="line">
                  <a:avLst/>
                </a:prstGeom>
                <a:ln w="12700" cap="rnd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4" name="文本框 63"/>
              <p:cNvSpPr txBox="1"/>
              <p:nvPr/>
            </p:nvSpPr>
            <p:spPr>
              <a:xfrm>
                <a:off x="1242" y="7804"/>
                <a:ext cx="2658" cy="24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9600">
                    <a:latin typeface="楷体_GB2312" panose="02010609030101010101" charset="-122"/>
                    <a:ea typeface="楷体_GB2312" panose="02010609030101010101" charset="-122"/>
                  </a:rPr>
                  <a:t>局</a:t>
                </a:r>
              </a:p>
            </p:txBody>
          </p:sp>
        </p:grpSp>
      </p:grpSp>
      <p:pic>
        <p:nvPicPr>
          <p:cNvPr id="3" name="图片 2" descr="KT递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3495" y="1658620"/>
            <a:ext cx="6463665" cy="615950"/>
          </a:xfrm>
          <a:prstGeom prst="rect">
            <a:avLst/>
          </a:prstGeom>
        </p:spPr>
      </p:pic>
      <p:pic>
        <p:nvPicPr>
          <p:cNvPr id="5" name="图片 4" descr="KT叔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54020" y="3618230"/>
            <a:ext cx="4947285" cy="548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13240" y="5228590"/>
            <a:ext cx="3455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邮局 </a:t>
            </a:r>
          </a:p>
        </p:txBody>
      </p:sp>
      <p:sp>
        <p:nvSpPr>
          <p:cNvPr id="7" name="矩形 6"/>
          <p:cNvSpPr/>
          <p:nvPr/>
        </p:nvSpPr>
        <p:spPr>
          <a:xfrm>
            <a:off x="9413240" y="3578860"/>
            <a:ext cx="34550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叔叔  大叔</a:t>
            </a:r>
          </a:p>
        </p:txBody>
      </p:sp>
      <p:sp>
        <p:nvSpPr>
          <p:cNvPr id="8" name="矩形 7"/>
          <p:cNvSpPr/>
          <p:nvPr/>
        </p:nvSpPr>
        <p:spPr>
          <a:xfrm>
            <a:off x="9413240" y="1691005"/>
            <a:ext cx="303974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快递 传递</a:t>
            </a:r>
          </a:p>
        </p:txBody>
      </p:sp>
      <p:pic>
        <p:nvPicPr>
          <p:cNvPr id="9" name="图片 8" descr="KT局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4960" y="5263515"/>
            <a:ext cx="514921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dirty="0">
                <a:latin typeface="楷体_GB2312" panose="02010609030101010101" charset="-122"/>
                <a:ea typeface="楷体_GB2312" panose="02010609030101010101" charset="-122"/>
              </a:rPr>
              <a:t>我会读词语</a:t>
            </a:r>
          </a:p>
        </p:txBody>
      </p:sp>
      <p:sp>
        <p:nvSpPr>
          <p:cNvPr id="3" name="矩形 2"/>
          <p:cNvSpPr/>
          <p:nvPr/>
        </p:nvSpPr>
        <p:spPr>
          <a:xfrm>
            <a:off x="6600851" y="1631476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鼹鼠</a:t>
            </a:r>
          </a:p>
        </p:txBody>
      </p:sp>
      <p:sp>
        <p:nvSpPr>
          <p:cNvPr id="5" name="矩形 4"/>
          <p:cNvSpPr/>
          <p:nvPr/>
        </p:nvSpPr>
        <p:spPr>
          <a:xfrm>
            <a:off x="6600851" y="2877262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懊丧</a:t>
            </a:r>
          </a:p>
        </p:txBody>
      </p:sp>
      <p:sp>
        <p:nvSpPr>
          <p:cNvPr id="6" name="矩形 5"/>
          <p:cNvSpPr/>
          <p:nvPr/>
        </p:nvSpPr>
        <p:spPr>
          <a:xfrm>
            <a:off x="6600825" y="4029075"/>
            <a:ext cx="42113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花朵簇簇</a:t>
            </a:r>
          </a:p>
        </p:txBody>
      </p:sp>
      <p:sp>
        <p:nvSpPr>
          <p:cNvPr id="7" name="矩形 6"/>
          <p:cNvSpPr/>
          <p:nvPr/>
        </p:nvSpPr>
        <p:spPr>
          <a:xfrm>
            <a:off x="6814846" y="5194230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礼物</a:t>
            </a:r>
          </a:p>
        </p:txBody>
      </p:sp>
      <p:sp>
        <p:nvSpPr>
          <p:cNvPr id="11" name="椭圆 10"/>
          <p:cNvSpPr/>
          <p:nvPr/>
        </p:nvSpPr>
        <p:spPr>
          <a:xfrm>
            <a:off x="10755313" y="5969364"/>
            <a:ext cx="521896" cy="521896"/>
          </a:xfrm>
          <a:prstGeom prst="ellipse">
            <a:avLst/>
          </a:prstGeom>
          <a:solidFill>
            <a:srgbClr val="F59D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 Light"/>
            </a:endParaRPr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10905304" y="6096448"/>
            <a:ext cx="268905" cy="296451"/>
            <a:chOff x="5772150" y="3068638"/>
            <a:chExt cx="650876" cy="717550"/>
          </a:xfrm>
          <a:solidFill>
            <a:schemeClr val="bg1"/>
          </a:solidFill>
        </p:grpSpPr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5880100" y="3179763"/>
              <a:ext cx="436563" cy="606425"/>
            </a:xfrm>
            <a:custGeom>
              <a:avLst/>
              <a:gdLst>
                <a:gd name="T0" fmla="*/ 57 w 114"/>
                <a:gd name="T1" fmla="*/ 0 h 159"/>
                <a:gd name="T2" fmla="*/ 0 w 114"/>
                <a:gd name="T3" fmla="*/ 55 h 159"/>
                <a:gd name="T4" fmla="*/ 14 w 114"/>
                <a:gd name="T5" fmla="*/ 95 h 159"/>
                <a:gd name="T6" fmla="*/ 19 w 114"/>
                <a:gd name="T7" fmla="*/ 107 h 159"/>
                <a:gd name="T8" fmla="*/ 30 w 114"/>
                <a:gd name="T9" fmla="*/ 126 h 159"/>
                <a:gd name="T10" fmla="*/ 31 w 114"/>
                <a:gd name="T11" fmla="*/ 141 h 159"/>
                <a:gd name="T12" fmla="*/ 31 w 114"/>
                <a:gd name="T13" fmla="*/ 141 h 159"/>
                <a:gd name="T14" fmla="*/ 43 w 114"/>
                <a:gd name="T15" fmla="*/ 153 h 159"/>
                <a:gd name="T16" fmla="*/ 47 w 114"/>
                <a:gd name="T17" fmla="*/ 158 h 159"/>
                <a:gd name="T18" fmla="*/ 51 w 114"/>
                <a:gd name="T19" fmla="*/ 159 h 159"/>
                <a:gd name="T20" fmla="*/ 63 w 114"/>
                <a:gd name="T21" fmla="*/ 159 h 159"/>
                <a:gd name="T22" fmla="*/ 67 w 114"/>
                <a:gd name="T23" fmla="*/ 158 h 159"/>
                <a:gd name="T24" fmla="*/ 71 w 114"/>
                <a:gd name="T25" fmla="*/ 153 h 159"/>
                <a:gd name="T26" fmla="*/ 83 w 114"/>
                <a:gd name="T27" fmla="*/ 141 h 159"/>
                <a:gd name="T28" fmla="*/ 84 w 114"/>
                <a:gd name="T29" fmla="*/ 126 h 159"/>
                <a:gd name="T30" fmla="*/ 95 w 114"/>
                <a:gd name="T31" fmla="*/ 107 h 159"/>
                <a:gd name="T32" fmla="*/ 100 w 114"/>
                <a:gd name="T33" fmla="*/ 95 h 159"/>
                <a:gd name="T34" fmla="*/ 114 w 114"/>
                <a:gd name="T35" fmla="*/ 55 h 159"/>
                <a:gd name="T36" fmla="*/ 57 w 114"/>
                <a:gd name="T37" fmla="*/ 0 h 159"/>
                <a:gd name="T38" fmla="*/ 88 w 114"/>
                <a:gd name="T39" fmla="*/ 87 h 159"/>
                <a:gd name="T40" fmla="*/ 80 w 114"/>
                <a:gd name="T41" fmla="*/ 107 h 159"/>
                <a:gd name="T42" fmla="*/ 75 w 114"/>
                <a:gd name="T43" fmla="*/ 115 h 159"/>
                <a:gd name="T44" fmla="*/ 39 w 114"/>
                <a:gd name="T45" fmla="*/ 115 h 159"/>
                <a:gd name="T46" fmla="*/ 34 w 114"/>
                <a:gd name="T47" fmla="*/ 107 h 159"/>
                <a:gd name="T48" fmla="*/ 26 w 114"/>
                <a:gd name="T49" fmla="*/ 87 h 159"/>
                <a:gd name="T50" fmla="*/ 14 w 114"/>
                <a:gd name="T51" fmla="*/ 55 h 159"/>
                <a:gd name="T52" fmla="*/ 57 w 114"/>
                <a:gd name="T53" fmla="*/ 14 h 159"/>
                <a:gd name="T54" fmla="*/ 100 w 114"/>
                <a:gd name="T55" fmla="*/ 55 h 159"/>
                <a:gd name="T56" fmla="*/ 88 w 114"/>
                <a:gd name="T57" fmla="*/ 8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4" h="159">
                  <a:moveTo>
                    <a:pt x="57" y="0"/>
                  </a:moveTo>
                  <a:cubicBezTo>
                    <a:pt x="25" y="0"/>
                    <a:pt x="0" y="25"/>
                    <a:pt x="0" y="55"/>
                  </a:cubicBezTo>
                  <a:cubicBezTo>
                    <a:pt x="0" y="75"/>
                    <a:pt x="8" y="87"/>
                    <a:pt x="14" y="95"/>
                  </a:cubicBezTo>
                  <a:cubicBezTo>
                    <a:pt x="17" y="101"/>
                    <a:pt x="19" y="104"/>
                    <a:pt x="19" y="107"/>
                  </a:cubicBezTo>
                  <a:cubicBezTo>
                    <a:pt x="19" y="114"/>
                    <a:pt x="23" y="121"/>
                    <a:pt x="30" y="126"/>
                  </a:cubicBezTo>
                  <a:cubicBezTo>
                    <a:pt x="30" y="130"/>
                    <a:pt x="31" y="141"/>
                    <a:pt x="31" y="141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31" y="144"/>
                    <a:pt x="33" y="150"/>
                    <a:pt x="43" y="153"/>
                  </a:cubicBezTo>
                  <a:cubicBezTo>
                    <a:pt x="44" y="155"/>
                    <a:pt x="46" y="156"/>
                    <a:pt x="47" y="158"/>
                  </a:cubicBezTo>
                  <a:cubicBezTo>
                    <a:pt x="49" y="159"/>
                    <a:pt x="50" y="159"/>
                    <a:pt x="51" y="159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4" y="159"/>
                    <a:pt x="65" y="159"/>
                    <a:pt x="67" y="158"/>
                  </a:cubicBezTo>
                  <a:cubicBezTo>
                    <a:pt x="68" y="156"/>
                    <a:pt x="70" y="155"/>
                    <a:pt x="71" y="153"/>
                  </a:cubicBezTo>
                  <a:cubicBezTo>
                    <a:pt x="82" y="150"/>
                    <a:pt x="83" y="144"/>
                    <a:pt x="83" y="141"/>
                  </a:cubicBezTo>
                  <a:cubicBezTo>
                    <a:pt x="83" y="141"/>
                    <a:pt x="84" y="130"/>
                    <a:pt x="84" y="126"/>
                  </a:cubicBezTo>
                  <a:cubicBezTo>
                    <a:pt x="91" y="121"/>
                    <a:pt x="95" y="114"/>
                    <a:pt x="95" y="107"/>
                  </a:cubicBezTo>
                  <a:cubicBezTo>
                    <a:pt x="95" y="104"/>
                    <a:pt x="97" y="101"/>
                    <a:pt x="100" y="95"/>
                  </a:cubicBezTo>
                  <a:cubicBezTo>
                    <a:pt x="106" y="87"/>
                    <a:pt x="114" y="75"/>
                    <a:pt x="114" y="55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88" y="87"/>
                  </a:moveTo>
                  <a:cubicBezTo>
                    <a:pt x="84" y="93"/>
                    <a:pt x="80" y="99"/>
                    <a:pt x="80" y="107"/>
                  </a:cubicBezTo>
                  <a:cubicBezTo>
                    <a:pt x="80" y="111"/>
                    <a:pt x="77" y="113"/>
                    <a:pt x="75" y="115"/>
                  </a:cubicBezTo>
                  <a:cubicBezTo>
                    <a:pt x="39" y="115"/>
                    <a:pt x="39" y="115"/>
                    <a:pt x="39" y="115"/>
                  </a:cubicBezTo>
                  <a:cubicBezTo>
                    <a:pt x="37" y="113"/>
                    <a:pt x="34" y="111"/>
                    <a:pt x="34" y="107"/>
                  </a:cubicBezTo>
                  <a:cubicBezTo>
                    <a:pt x="34" y="99"/>
                    <a:pt x="30" y="93"/>
                    <a:pt x="26" y="87"/>
                  </a:cubicBezTo>
                  <a:cubicBezTo>
                    <a:pt x="20" y="79"/>
                    <a:pt x="14" y="71"/>
                    <a:pt x="14" y="55"/>
                  </a:cubicBezTo>
                  <a:cubicBezTo>
                    <a:pt x="14" y="33"/>
                    <a:pt x="33" y="14"/>
                    <a:pt x="57" y="14"/>
                  </a:cubicBezTo>
                  <a:cubicBezTo>
                    <a:pt x="81" y="14"/>
                    <a:pt x="100" y="33"/>
                    <a:pt x="100" y="55"/>
                  </a:cubicBezTo>
                  <a:cubicBezTo>
                    <a:pt x="100" y="71"/>
                    <a:pt x="94" y="79"/>
                    <a:pt x="88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6083300" y="3068638"/>
              <a:ext cx="30163" cy="68263"/>
            </a:xfrm>
            <a:custGeom>
              <a:avLst/>
              <a:gdLst>
                <a:gd name="T0" fmla="*/ 4 w 8"/>
                <a:gd name="T1" fmla="*/ 18 h 18"/>
                <a:gd name="T2" fmla="*/ 8 w 8"/>
                <a:gd name="T3" fmla="*/ 14 h 18"/>
                <a:gd name="T4" fmla="*/ 8 w 8"/>
                <a:gd name="T5" fmla="*/ 4 h 18"/>
                <a:gd name="T6" fmla="*/ 4 w 8"/>
                <a:gd name="T7" fmla="*/ 0 h 18"/>
                <a:gd name="T8" fmla="*/ 0 w 8"/>
                <a:gd name="T9" fmla="*/ 4 h 18"/>
                <a:gd name="T10" fmla="*/ 0 w 8"/>
                <a:gd name="T11" fmla="*/ 14 h 18"/>
                <a:gd name="T12" fmla="*/ 4 w 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8">
                  <a:moveTo>
                    <a:pt x="4" y="18"/>
                  </a:moveTo>
                  <a:cubicBezTo>
                    <a:pt x="6" y="18"/>
                    <a:pt x="8" y="16"/>
                    <a:pt x="8" y="1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8"/>
                    <a:pt x="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5926138" y="3106738"/>
              <a:ext cx="53975" cy="68263"/>
            </a:xfrm>
            <a:custGeom>
              <a:avLst/>
              <a:gdLst>
                <a:gd name="T0" fmla="*/ 7 w 14"/>
                <a:gd name="T1" fmla="*/ 16 h 18"/>
                <a:gd name="T2" fmla="*/ 10 w 14"/>
                <a:gd name="T3" fmla="*/ 18 h 18"/>
                <a:gd name="T4" fmla="*/ 12 w 14"/>
                <a:gd name="T5" fmla="*/ 17 h 18"/>
                <a:gd name="T6" fmla="*/ 13 w 14"/>
                <a:gd name="T7" fmla="*/ 12 h 18"/>
                <a:gd name="T8" fmla="*/ 7 w 14"/>
                <a:gd name="T9" fmla="*/ 3 h 18"/>
                <a:gd name="T10" fmla="*/ 2 w 14"/>
                <a:gd name="T11" fmla="*/ 1 h 18"/>
                <a:gd name="T12" fmla="*/ 1 w 14"/>
                <a:gd name="T13" fmla="*/ 6 h 18"/>
                <a:gd name="T14" fmla="*/ 7 w 14"/>
                <a:gd name="T15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7" y="16"/>
                  </a:moveTo>
                  <a:cubicBezTo>
                    <a:pt x="7" y="17"/>
                    <a:pt x="8" y="18"/>
                    <a:pt x="10" y="18"/>
                  </a:cubicBezTo>
                  <a:cubicBezTo>
                    <a:pt x="10" y="18"/>
                    <a:pt x="11" y="17"/>
                    <a:pt x="12" y="17"/>
                  </a:cubicBezTo>
                  <a:cubicBezTo>
                    <a:pt x="13" y="16"/>
                    <a:pt x="14" y="14"/>
                    <a:pt x="13" y="1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4" y="0"/>
                    <a:pt x="2" y="1"/>
                  </a:cubicBezTo>
                  <a:cubicBezTo>
                    <a:pt x="1" y="2"/>
                    <a:pt x="0" y="5"/>
                    <a:pt x="1" y="6"/>
                  </a:cubicBezTo>
                  <a:lnTo>
                    <a:pt x="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5811838" y="3221038"/>
              <a:ext cx="68263" cy="49213"/>
            </a:xfrm>
            <a:custGeom>
              <a:avLst/>
              <a:gdLst>
                <a:gd name="T0" fmla="*/ 16 w 18"/>
                <a:gd name="T1" fmla="*/ 7 h 13"/>
                <a:gd name="T2" fmla="*/ 6 w 18"/>
                <a:gd name="T3" fmla="*/ 1 h 13"/>
                <a:gd name="T4" fmla="*/ 1 w 18"/>
                <a:gd name="T5" fmla="*/ 3 h 13"/>
                <a:gd name="T6" fmla="*/ 3 w 18"/>
                <a:gd name="T7" fmla="*/ 7 h 13"/>
                <a:gd name="T8" fmla="*/ 12 w 18"/>
                <a:gd name="T9" fmla="*/ 13 h 13"/>
                <a:gd name="T10" fmla="*/ 14 w 18"/>
                <a:gd name="T11" fmla="*/ 13 h 13"/>
                <a:gd name="T12" fmla="*/ 17 w 18"/>
                <a:gd name="T13" fmla="*/ 12 h 13"/>
                <a:gd name="T14" fmla="*/ 16 w 18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6" y="7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4"/>
                    <a:pt x="1" y="6"/>
                    <a:pt x="3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4" y="13"/>
                  </a:cubicBezTo>
                  <a:cubicBezTo>
                    <a:pt x="15" y="13"/>
                    <a:pt x="16" y="13"/>
                    <a:pt x="17" y="12"/>
                  </a:cubicBezTo>
                  <a:cubicBezTo>
                    <a:pt x="18" y="10"/>
                    <a:pt x="17" y="8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5772150" y="3378201"/>
              <a:ext cx="69850" cy="30163"/>
            </a:xfrm>
            <a:custGeom>
              <a:avLst/>
              <a:gdLst>
                <a:gd name="T0" fmla="*/ 18 w 18"/>
                <a:gd name="T1" fmla="*/ 4 h 8"/>
                <a:gd name="T2" fmla="*/ 14 w 18"/>
                <a:gd name="T3" fmla="*/ 0 h 8"/>
                <a:gd name="T4" fmla="*/ 4 w 18"/>
                <a:gd name="T5" fmla="*/ 0 h 8"/>
                <a:gd name="T6" fmla="*/ 0 w 18"/>
                <a:gd name="T7" fmla="*/ 4 h 8"/>
                <a:gd name="T8" fmla="*/ 4 w 18"/>
                <a:gd name="T9" fmla="*/ 8 h 8"/>
                <a:gd name="T10" fmla="*/ 14 w 18"/>
                <a:gd name="T11" fmla="*/ 8 h 8"/>
                <a:gd name="T12" fmla="*/ 18 w 18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8">
                  <a:moveTo>
                    <a:pt x="18" y="4"/>
                  </a:moveTo>
                  <a:cubicBezTo>
                    <a:pt x="18" y="2"/>
                    <a:pt x="16" y="0"/>
                    <a:pt x="1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811838" y="3511551"/>
              <a:ext cx="68263" cy="49213"/>
            </a:xfrm>
            <a:custGeom>
              <a:avLst/>
              <a:gdLst>
                <a:gd name="T0" fmla="*/ 12 w 18"/>
                <a:gd name="T1" fmla="*/ 1 h 13"/>
                <a:gd name="T2" fmla="*/ 3 w 18"/>
                <a:gd name="T3" fmla="*/ 7 h 13"/>
                <a:gd name="T4" fmla="*/ 1 w 18"/>
                <a:gd name="T5" fmla="*/ 12 h 13"/>
                <a:gd name="T6" fmla="*/ 5 w 18"/>
                <a:gd name="T7" fmla="*/ 13 h 13"/>
                <a:gd name="T8" fmla="*/ 6 w 18"/>
                <a:gd name="T9" fmla="*/ 13 h 13"/>
                <a:gd name="T10" fmla="*/ 16 w 18"/>
                <a:gd name="T11" fmla="*/ 7 h 13"/>
                <a:gd name="T12" fmla="*/ 17 w 18"/>
                <a:gd name="T13" fmla="*/ 2 h 13"/>
                <a:gd name="T14" fmla="*/ 12 w 18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2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1" y="8"/>
                    <a:pt x="0" y="10"/>
                    <a:pt x="1" y="12"/>
                  </a:cubicBezTo>
                  <a:cubicBezTo>
                    <a:pt x="2" y="13"/>
                    <a:pt x="3" y="13"/>
                    <a:pt x="5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8" y="4"/>
                    <a:pt x="17" y="2"/>
                  </a:cubicBezTo>
                  <a:cubicBezTo>
                    <a:pt x="16" y="1"/>
                    <a:pt x="14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6316663" y="3511551"/>
              <a:ext cx="68263" cy="49213"/>
            </a:xfrm>
            <a:custGeom>
              <a:avLst/>
              <a:gdLst>
                <a:gd name="T0" fmla="*/ 15 w 18"/>
                <a:gd name="T1" fmla="*/ 7 h 13"/>
                <a:gd name="T2" fmla="*/ 6 w 18"/>
                <a:gd name="T3" fmla="*/ 1 h 13"/>
                <a:gd name="T4" fmla="*/ 1 w 18"/>
                <a:gd name="T5" fmla="*/ 2 h 13"/>
                <a:gd name="T6" fmla="*/ 2 w 18"/>
                <a:gd name="T7" fmla="*/ 7 h 13"/>
                <a:gd name="T8" fmla="*/ 12 w 18"/>
                <a:gd name="T9" fmla="*/ 13 h 13"/>
                <a:gd name="T10" fmla="*/ 13 w 18"/>
                <a:gd name="T11" fmla="*/ 13 h 13"/>
                <a:gd name="T12" fmla="*/ 17 w 18"/>
                <a:gd name="T13" fmla="*/ 12 h 13"/>
                <a:gd name="T14" fmla="*/ 15 w 18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5" y="7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4"/>
                    <a:pt x="1" y="6"/>
                    <a:pt x="2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3" y="13"/>
                    <a:pt x="13" y="13"/>
                  </a:cubicBezTo>
                  <a:cubicBezTo>
                    <a:pt x="15" y="13"/>
                    <a:pt x="16" y="13"/>
                    <a:pt x="17" y="12"/>
                  </a:cubicBezTo>
                  <a:cubicBezTo>
                    <a:pt x="18" y="10"/>
                    <a:pt x="17" y="8"/>
                    <a:pt x="1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6354763" y="3378201"/>
              <a:ext cx="68263" cy="30163"/>
            </a:xfrm>
            <a:custGeom>
              <a:avLst/>
              <a:gdLst>
                <a:gd name="T0" fmla="*/ 14 w 18"/>
                <a:gd name="T1" fmla="*/ 0 h 8"/>
                <a:gd name="T2" fmla="*/ 4 w 18"/>
                <a:gd name="T3" fmla="*/ 0 h 8"/>
                <a:gd name="T4" fmla="*/ 4 w 18"/>
                <a:gd name="T5" fmla="*/ 0 h 8"/>
                <a:gd name="T6" fmla="*/ 0 w 18"/>
                <a:gd name="T7" fmla="*/ 4 h 8"/>
                <a:gd name="T8" fmla="*/ 4 w 18"/>
                <a:gd name="T9" fmla="*/ 8 h 8"/>
                <a:gd name="T10" fmla="*/ 14 w 18"/>
                <a:gd name="T11" fmla="*/ 8 h 8"/>
                <a:gd name="T12" fmla="*/ 14 w 18"/>
                <a:gd name="T13" fmla="*/ 8 h 8"/>
                <a:gd name="T14" fmla="*/ 18 w 18"/>
                <a:gd name="T15" fmla="*/ 4 h 8"/>
                <a:gd name="T16" fmla="*/ 14 w 18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">
                  <a:moveTo>
                    <a:pt x="1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8" y="6"/>
                    <a:pt x="18" y="4"/>
                  </a:cubicBezTo>
                  <a:cubicBezTo>
                    <a:pt x="18" y="2"/>
                    <a:pt x="16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316663" y="3221038"/>
              <a:ext cx="68263" cy="49213"/>
            </a:xfrm>
            <a:custGeom>
              <a:avLst/>
              <a:gdLst>
                <a:gd name="T0" fmla="*/ 4 w 18"/>
                <a:gd name="T1" fmla="*/ 13 h 13"/>
                <a:gd name="T2" fmla="*/ 6 w 18"/>
                <a:gd name="T3" fmla="*/ 13 h 13"/>
                <a:gd name="T4" fmla="*/ 15 w 18"/>
                <a:gd name="T5" fmla="*/ 7 h 13"/>
                <a:gd name="T6" fmla="*/ 17 w 18"/>
                <a:gd name="T7" fmla="*/ 3 h 13"/>
                <a:gd name="T8" fmla="*/ 12 w 18"/>
                <a:gd name="T9" fmla="*/ 1 h 13"/>
                <a:gd name="T10" fmla="*/ 2 w 18"/>
                <a:gd name="T11" fmla="*/ 7 h 13"/>
                <a:gd name="T12" fmla="*/ 1 w 18"/>
                <a:gd name="T13" fmla="*/ 12 h 13"/>
                <a:gd name="T14" fmla="*/ 4 w 18"/>
                <a:gd name="T1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4" y="13"/>
                  </a:moveTo>
                  <a:cubicBezTo>
                    <a:pt x="5" y="13"/>
                    <a:pt x="5" y="13"/>
                    <a:pt x="6" y="13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6"/>
                    <a:pt x="18" y="4"/>
                    <a:pt x="17" y="3"/>
                  </a:cubicBezTo>
                  <a:cubicBezTo>
                    <a:pt x="16" y="1"/>
                    <a:pt x="13" y="0"/>
                    <a:pt x="12" y="1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1" y="12"/>
                  </a:cubicBezTo>
                  <a:cubicBezTo>
                    <a:pt x="2" y="13"/>
                    <a:pt x="3" y="13"/>
                    <a:pt x="4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216650" y="3106738"/>
              <a:ext cx="53975" cy="68263"/>
            </a:xfrm>
            <a:custGeom>
              <a:avLst/>
              <a:gdLst>
                <a:gd name="T0" fmla="*/ 2 w 14"/>
                <a:gd name="T1" fmla="*/ 17 h 18"/>
                <a:gd name="T2" fmla="*/ 4 w 14"/>
                <a:gd name="T3" fmla="*/ 18 h 18"/>
                <a:gd name="T4" fmla="*/ 7 w 14"/>
                <a:gd name="T5" fmla="*/ 16 h 18"/>
                <a:gd name="T6" fmla="*/ 13 w 14"/>
                <a:gd name="T7" fmla="*/ 6 h 18"/>
                <a:gd name="T8" fmla="*/ 12 w 14"/>
                <a:gd name="T9" fmla="*/ 1 h 18"/>
                <a:gd name="T10" fmla="*/ 7 w 14"/>
                <a:gd name="T11" fmla="*/ 3 h 18"/>
                <a:gd name="T12" fmla="*/ 1 w 14"/>
                <a:gd name="T13" fmla="*/ 12 h 18"/>
                <a:gd name="T14" fmla="*/ 2 w 14"/>
                <a:gd name="T15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8">
                  <a:moveTo>
                    <a:pt x="2" y="17"/>
                  </a:moveTo>
                  <a:cubicBezTo>
                    <a:pt x="3" y="17"/>
                    <a:pt x="4" y="18"/>
                    <a:pt x="4" y="18"/>
                  </a:cubicBezTo>
                  <a:cubicBezTo>
                    <a:pt x="6" y="18"/>
                    <a:pt x="7" y="17"/>
                    <a:pt x="7" y="1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3" y="2"/>
                    <a:pt x="12" y="1"/>
                  </a:cubicBezTo>
                  <a:cubicBezTo>
                    <a:pt x="10" y="0"/>
                    <a:pt x="8" y="1"/>
                    <a:pt x="7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4"/>
                    <a:pt x="1" y="16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6064250" y="3278188"/>
              <a:ext cx="68263" cy="214313"/>
            </a:xfrm>
            <a:custGeom>
              <a:avLst/>
              <a:gdLst>
                <a:gd name="T0" fmla="*/ 4 w 18"/>
                <a:gd name="T1" fmla="*/ 52 h 56"/>
                <a:gd name="T2" fmla="*/ 9 w 18"/>
                <a:gd name="T3" fmla="*/ 56 h 56"/>
                <a:gd name="T4" fmla="*/ 14 w 18"/>
                <a:gd name="T5" fmla="*/ 52 h 56"/>
                <a:gd name="T6" fmla="*/ 17 w 18"/>
                <a:gd name="T7" fmla="*/ 26 h 56"/>
                <a:gd name="T8" fmla="*/ 18 w 18"/>
                <a:gd name="T9" fmla="*/ 21 h 56"/>
                <a:gd name="T10" fmla="*/ 18 w 18"/>
                <a:gd name="T11" fmla="*/ 8 h 56"/>
                <a:gd name="T12" fmla="*/ 9 w 18"/>
                <a:gd name="T13" fmla="*/ 0 h 56"/>
                <a:gd name="T14" fmla="*/ 0 w 18"/>
                <a:gd name="T15" fmla="*/ 8 h 56"/>
                <a:gd name="T16" fmla="*/ 0 w 18"/>
                <a:gd name="T17" fmla="*/ 21 h 56"/>
                <a:gd name="T18" fmla="*/ 1 w 18"/>
                <a:gd name="T19" fmla="*/ 26 h 56"/>
                <a:gd name="T20" fmla="*/ 4 w 18"/>
                <a:gd name="T21" fmla="*/ 5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56">
                  <a:moveTo>
                    <a:pt x="4" y="52"/>
                  </a:moveTo>
                  <a:cubicBezTo>
                    <a:pt x="5" y="55"/>
                    <a:pt x="6" y="56"/>
                    <a:pt x="9" y="56"/>
                  </a:cubicBezTo>
                  <a:cubicBezTo>
                    <a:pt x="12" y="56"/>
                    <a:pt x="13" y="55"/>
                    <a:pt x="14" y="52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4"/>
                    <a:pt x="18" y="23"/>
                    <a:pt x="18" y="2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2"/>
                    <a:pt x="15" y="0"/>
                    <a:pt x="9" y="0"/>
                  </a:cubicBezTo>
                  <a:cubicBezTo>
                    <a:pt x="3" y="0"/>
                    <a:pt x="0" y="2"/>
                    <a:pt x="0" y="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1" y="24"/>
                    <a:pt x="1" y="26"/>
                  </a:cubicBezTo>
                  <a:lnTo>
                    <a:pt x="4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20"/>
            <p:cNvSpPr>
              <a:spLocks noChangeArrowheads="1"/>
            </p:cNvSpPr>
            <p:nvPr/>
          </p:nvSpPr>
          <p:spPr bwMode="auto">
            <a:xfrm>
              <a:off x="6064250" y="3517901"/>
              <a:ext cx="68263" cy="69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6814710" y="5346938"/>
            <a:ext cx="291612" cy="209728"/>
            <a:chOff x="1620838" y="211138"/>
            <a:chExt cx="8943975" cy="6432550"/>
          </a:xfrm>
          <a:solidFill>
            <a:schemeClr val="bg1"/>
          </a:solidFill>
        </p:grpSpPr>
        <p:sp>
          <p:nvSpPr>
            <p:cNvPr id="31" name="Freeform 42"/>
            <p:cNvSpPr/>
            <p:nvPr/>
          </p:nvSpPr>
          <p:spPr bwMode="auto">
            <a:xfrm>
              <a:off x="4154488" y="2728913"/>
              <a:ext cx="3894138" cy="1674813"/>
            </a:xfrm>
            <a:custGeom>
              <a:avLst/>
              <a:gdLst>
                <a:gd name="T0" fmla="*/ 516 w 1037"/>
                <a:gd name="T1" fmla="*/ 0 h 446"/>
                <a:gd name="T2" fmla="*/ 0 w 1037"/>
                <a:gd name="T3" fmla="*/ 446 h 446"/>
                <a:gd name="T4" fmla="*/ 151 w 1037"/>
                <a:gd name="T5" fmla="*/ 446 h 446"/>
                <a:gd name="T6" fmla="*/ 516 w 1037"/>
                <a:gd name="T7" fmla="*/ 149 h 446"/>
                <a:gd name="T8" fmla="*/ 843 w 1037"/>
                <a:gd name="T9" fmla="*/ 343 h 446"/>
                <a:gd name="T10" fmla="*/ 739 w 1037"/>
                <a:gd name="T11" fmla="*/ 446 h 446"/>
                <a:gd name="T12" fmla="*/ 814 w 1037"/>
                <a:gd name="T13" fmla="*/ 446 h 446"/>
                <a:gd name="T14" fmla="*/ 881 w 1037"/>
                <a:gd name="T15" fmla="*/ 446 h 446"/>
                <a:gd name="T16" fmla="*/ 1032 w 1037"/>
                <a:gd name="T17" fmla="*/ 446 h 446"/>
                <a:gd name="T18" fmla="*/ 1037 w 1037"/>
                <a:gd name="T19" fmla="*/ 446 h 446"/>
                <a:gd name="T20" fmla="*/ 1037 w 1037"/>
                <a:gd name="T21" fmla="*/ 149 h 446"/>
                <a:gd name="T22" fmla="*/ 951 w 1037"/>
                <a:gd name="T23" fmla="*/ 234 h 446"/>
                <a:gd name="T24" fmla="*/ 516 w 1037"/>
                <a:gd name="T25" fmla="*/ 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37" h="446">
                  <a:moveTo>
                    <a:pt x="516" y="0"/>
                  </a:moveTo>
                  <a:cubicBezTo>
                    <a:pt x="254" y="0"/>
                    <a:pt x="37" y="194"/>
                    <a:pt x="0" y="446"/>
                  </a:cubicBezTo>
                  <a:cubicBezTo>
                    <a:pt x="151" y="446"/>
                    <a:pt x="151" y="446"/>
                    <a:pt x="151" y="446"/>
                  </a:cubicBezTo>
                  <a:cubicBezTo>
                    <a:pt x="186" y="277"/>
                    <a:pt x="336" y="149"/>
                    <a:pt x="516" y="149"/>
                  </a:cubicBezTo>
                  <a:cubicBezTo>
                    <a:pt x="657" y="149"/>
                    <a:pt x="780" y="227"/>
                    <a:pt x="843" y="343"/>
                  </a:cubicBezTo>
                  <a:cubicBezTo>
                    <a:pt x="739" y="446"/>
                    <a:pt x="739" y="446"/>
                    <a:pt x="739" y="446"/>
                  </a:cubicBezTo>
                  <a:cubicBezTo>
                    <a:pt x="814" y="446"/>
                    <a:pt x="814" y="446"/>
                    <a:pt x="814" y="446"/>
                  </a:cubicBezTo>
                  <a:cubicBezTo>
                    <a:pt x="881" y="446"/>
                    <a:pt x="881" y="446"/>
                    <a:pt x="881" y="446"/>
                  </a:cubicBezTo>
                  <a:cubicBezTo>
                    <a:pt x="1032" y="446"/>
                    <a:pt x="1032" y="446"/>
                    <a:pt x="1032" y="446"/>
                  </a:cubicBezTo>
                  <a:cubicBezTo>
                    <a:pt x="1037" y="446"/>
                    <a:pt x="1037" y="446"/>
                    <a:pt x="1037" y="446"/>
                  </a:cubicBezTo>
                  <a:cubicBezTo>
                    <a:pt x="1037" y="149"/>
                    <a:pt x="1037" y="149"/>
                    <a:pt x="1037" y="149"/>
                  </a:cubicBezTo>
                  <a:cubicBezTo>
                    <a:pt x="951" y="234"/>
                    <a:pt x="951" y="234"/>
                    <a:pt x="951" y="234"/>
                  </a:cubicBezTo>
                  <a:cubicBezTo>
                    <a:pt x="858" y="93"/>
                    <a:pt x="698" y="0"/>
                    <a:pt x="5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43"/>
            <p:cNvSpPr/>
            <p:nvPr/>
          </p:nvSpPr>
          <p:spPr bwMode="auto">
            <a:xfrm>
              <a:off x="4135438" y="4964113"/>
              <a:ext cx="3894138" cy="1679575"/>
            </a:xfrm>
            <a:custGeom>
              <a:avLst/>
              <a:gdLst>
                <a:gd name="T0" fmla="*/ 521 w 1037"/>
                <a:gd name="T1" fmla="*/ 298 h 447"/>
                <a:gd name="T2" fmla="*/ 194 w 1037"/>
                <a:gd name="T3" fmla="*/ 104 h 447"/>
                <a:gd name="T4" fmla="*/ 298 w 1037"/>
                <a:gd name="T5" fmla="*/ 0 h 447"/>
                <a:gd name="T6" fmla="*/ 156 w 1037"/>
                <a:gd name="T7" fmla="*/ 0 h 447"/>
                <a:gd name="T8" fmla="*/ 5 w 1037"/>
                <a:gd name="T9" fmla="*/ 0 h 447"/>
                <a:gd name="T10" fmla="*/ 0 w 1037"/>
                <a:gd name="T11" fmla="*/ 0 h 447"/>
                <a:gd name="T12" fmla="*/ 0 w 1037"/>
                <a:gd name="T13" fmla="*/ 75 h 447"/>
                <a:gd name="T14" fmla="*/ 0 w 1037"/>
                <a:gd name="T15" fmla="*/ 223 h 447"/>
                <a:gd name="T16" fmla="*/ 0 w 1037"/>
                <a:gd name="T17" fmla="*/ 298 h 447"/>
                <a:gd name="T18" fmla="*/ 86 w 1037"/>
                <a:gd name="T19" fmla="*/ 212 h 447"/>
                <a:gd name="T20" fmla="*/ 521 w 1037"/>
                <a:gd name="T21" fmla="*/ 447 h 447"/>
                <a:gd name="T22" fmla="*/ 1037 w 1037"/>
                <a:gd name="T23" fmla="*/ 0 h 447"/>
                <a:gd name="T24" fmla="*/ 886 w 1037"/>
                <a:gd name="T25" fmla="*/ 0 h 447"/>
                <a:gd name="T26" fmla="*/ 521 w 1037"/>
                <a:gd name="T27" fmla="*/ 298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" h="447">
                  <a:moveTo>
                    <a:pt x="521" y="298"/>
                  </a:moveTo>
                  <a:cubicBezTo>
                    <a:pt x="380" y="298"/>
                    <a:pt x="257" y="219"/>
                    <a:pt x="194" y="104"/>
                  </a:cubicBezTo>
                  <a:cubicBezTo>
                    <a:pt x="298" y="0"/>
                    <a:pt x="298" y="0"/>
                    <a:pt x="298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86" y="212"/>
                    <a:pt x="86" y="212"/>
                    <a:pt x="86" y="212"/>
                  </a:cubicBezTo>
                  <a:cubicBezTo>
                    <a:pt x="179" y="353"/>
                    <a:pt x="339" y="447"/>
                    <a:pt x="521" y="447"/>
                  </a:cubicBezTo>
                  <a:cubicBezTo>
                    <a:pt x="783" y="447"/>
                    <a:pt x="1000" y="253"/>
                    <a:pt x="1037" y="0"/>
                  </a:cubicBezTo>
                  <a:cubicBezTo>
                    <a:pt x="886" y="0"/>
                    <a:pt x="886" y="0"/>
                    <a:pt x="886" y="0"/>
                  </a:cubicBezTo>
                  <a:cubicBezTo>
                    <a:pt x="851" y="170"/>
                    <a:pt x="701" y="298"/>
                    <a:pt x="521" y="2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44"/>
            <p:cNvSpPr/>
            <p:nvPr/>
          </p:nvSpPr>
          <p:spPr bwMode="auto">
            <a:xfrm>
              <a:off x="1620838" y="211138"/>
              <a:ext cx="8943975" cy="5591175"/>
            </a:xfrm>
            <a:custGeom>
              <a:avLst/>
              <a:gdLst>
                <a:gd name="T0" fmla="*/ 2053 w 2382"/>
                <a:gd name="T1" fmla="*/ 611 h 1488"/>
                <a:gd name="T2" fmla="*/ 1600 w 2382"/>
                <a:gd name="T3" fmla="*/ 298 h 1488"/>
                <a:gd name="T4" fmla="*/ 1463 w 2382"/>
                <a:gd name="T5" fmla="*/ 318 h 1488"/>
                <a:gd name="T6" fmla="*/ 893 w 2382"/>
                <a:gd name="T7" fmla="*/ 0 h 1488"/>
                <a:gd name="T8" fmla="*/ 224 w 2382"/>
                <a:gd name="T9" fmla="*/ 655 h 1488"/>
                <a:gd name="T10" fmla="*/ 0 w 2382"/>
                <a:gd name="T11" fmla="*/ 1042 h 1488"/>
                <a:gd name="T12" fmla="*/ 447 w 2382"/>
                <a:gd name="T13" fmla="*/ 1488 h 1488"/>
                <a:gd name="T14" fmla="*/ 521 w 2382"/>
                <a:gd name="T15" fmla="*/ 1488 h 1488"/>
                <a:gd name="T16" fmla="*/ 521 w 2382"/>
                <a:gd name="T17" fmla="*/ 1340 h 1488"/>
                <a:gd name="T18" fmla="*/ 447 w 2382"/>
                <a:gd name="T19" fmla="*/ 1340 h 1488"/>
                <a:gd name="T20" fmla="*/ 149 w 2382"/>
                <a:gd name="T21" fmla="*/ 1042 h 1488"/>
                <a:gd name="T22" fmla="*/ 379 w 2382"/>
                <a:gd name="T23" fmla="*/ 752 h 1488"/>
                <a:gd name="T24" fmla="*/ 372 w 2382"/>
                <a:gd name="T25" fmla="*/ 670 h 1488"/>
                <a:gd name="T26" fmla="*/ 893 w 2382"/>
                <a:gd name="T27" fmla="*/ 149 h 1488"/>
                <a:gd name="T28" fmla="*/ 1392 w 2382"/>
                <a:gd name="T29" fmla="*/ 519 h 1488"/>
                <a:gd name="T30" fmla="*/ 1600 w 2382"/>
                <a:gd name="T31" fmla="*/ 447 h 1488"/>
                <a:gd name="T32" fmla="*/ 1933 w 2382"/>
                <a:gd name="T33" fmla="*/ 744 h 1488"/>
                <a:gd name="T34" fmla="*/ 1935 w 2382"/>
                <a:gd name="T35" fmla="*/ 744 h 1488"/>
                <a:gd name="T36" fmla="*/ 2233 w 2382"/>
                <a:gd name="T37" fmla="*/ 1042 h 1488"/>
                <a:gd name="T38" fmla="*/ 1935 w 2382"/>
                <a:gd name="T39" fmla="*/ 1340 h 1488"/>
                <a:gd name="T40" fmla="*/ 1844 w 2382"/>
                <a:gd name="T41" fmla="*/ 1340 h 1488"/>
                <a:gd name="T42" fmla="*/ 1791 w 2382"/>
                <a:gd name="T43" fmla="*/ 1488 h 1488"/>
                <a:gd name="T44" fmla="*/ 1935 w 2382"/>
                <a:gd name="T45" fmla="*/ 1488 h 1488"/>
                <a:gd name="T46" fmla="*/ 2382 w 2382"/>
                <a:gd name="T47" fmla="*/ 1042 h 1488"/>
                <a:gd name="T48" fmla="*/ 2053 w 2382"/>
                <a:gd name="T49" fmla="*/ 61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82" h="1488">
                  <a:moveTo>
                    <a:pt x="2053" y="611"/>
                  </a:moveTo>
                  <a:cubicBezTo>
                    <a:pt x="1984" y="428"/>
                    <a:pt x="1807" y="298"/>
                    <a:pt x="1600" y="298"/>
                  </a:cubicBezTo>
                  <a:cubicBezTo>
                    <a:pt x="1553" y="298"/>
                    <a:pt x="1507" y="305"/>
                    <a:pt x="1463" y="318"/>
                  </a:cubicBezTo>
                  <a:cubicBezTo>
                    <a:pt x="1345" y="127"/>
                    <a:pt x="1134" y="0"/>
                    <a:pt x="893" y="0"/>
                  </a:cubicBezTo>
                  <a:cubicBezTo>
                    <a:pt x="528" y="0"/>
                    <a:pt x="232" y="292"/>
                    <a:pt x="224" y="655"/>
                  </a:cubicBezTo>
                  <a:cubicBezTo>
                    <a:pt x="90" y="733"/>
                    <a:pt x="0" y="877"/>
                    <a:pt x="0" y="1042"/>
                  </a:cubicBezTo>
                  <a:cubicBezTo>
                    <a:pt x="0" y="1288"/>
                    <a:pt x="200" y="1488"/>
                    <a:pt x="447" y="1488"/>
                  </a:cubicBezTo>
                  <a:cubicBezTo>
                    <a:pt x="521" y="1488"/>
                    <a:pt x="521" y="1488"/>
                    <a:pt x="521" y="1488"/>
                  </a:cubicBezTo>
                  <a:cubicBezTo>
                    <a:pt x="521" y="1340"/>
                    <a:pt x="521" y="1340"/>
                    <a:pt x="521" y="1340"/>
                  </a:cubicBezTo>
                  <a:cubicBezTo>
                    <a:pt x="447" y="1340"/>
                    <a:pt x="447" y="1340"/>
                    <a:pt x="447" y="1340"/>
                  </a:cubicBezTo>
                  <a:cubicBezTo>
                    <a:pt x="283" y="1340"/>
                    <a:pt x="149" y="1206"/>
                    <a:pt x="149" y="1042"/>
                  </a:cubicBezTo>
                  <a:cubicBezTo>
                    <a:pt x="149" y="901"/>
                    <a:pt x="247" y="783"/>
                    <a:pt x="379" y="752"/>
                  </a:cubicBezTo>
                  <a:cubicBezTo>
                    <a:pt x="375" y="725"/>
                    <a:pt x="372" y="698"/>
                    <a:pt x="372" y="670"/>
                  </a:cubicBezTo>
                  <a:cubicBezTo>
                    <a:pt x="372" y="382"/>
                    <a:pt x="606" y="149"/>
                    <a:pt x="893" y="149"/>
                  </a:cubicBezTo>
                  <a:cubicBezTo>
                    <a:pt x="1129" y="149"/>
                    <a:pt x="1327" y="305"/>
                    <a:pt x="1392" y="519"/>
                  </a:cubicBezTo>
                  <a:cubicBezTo>
                    <a:pt x="1449" y="474"/>
                    <a:pt x="1521" y="447"/>
                    <a:pt x="1600" y="447"/>
                  </a:cubicBezTo>
                  <a:cubicBezTo>
                    <a:pt x="1773" y="447"/>
                    <a:pt x="1915" y="577"/>
                    <a:pt x="1933" y="744"/>
                  </a:cubicBezTo>
                  <a:cubicBezTo>
                    <a:pt x="1935" y="744"/>
                    <a:pt x="1935" y="744"/>
                    <a:pt x="1935" y="744"/>
                  </a:cubicBezTo>
                  <a:cubicBezTo>
                    <a:pt x="2099" y="744"/>
                    <a:pt x="2233" y="878"/>
                    <a:pt x="2233" y="1042"/>
                  </a:cubicBezTo>
                  <a:cubicBezTo>
                    <a:pt x="2233" y="1206"/>
                    <a:pt x="2100" y="1340"/>
                    <a:pt x="1935" y="1340"/>
                  </a:cubicBezTo>
                  <a:cubicBezTo>
                    <a:pt x="1844" y="1340"/>
                    <a:pt x="1844" y="1340"/>
                    <a:pt x="1844" y="1340"/>
                  </a:cubicBezTo>
                  <a:cubicBezTo>
                    <a:pt x="1832" y="1392"/>
                    <a:pt x="1814" y="1442"/>
                    <a:pt x="1791" y="1488"/>
                  </a:cubicBezTo>
                  <a:cubicBezTo>
                    <a:pt x="1935" y="1488"/>
                    <a:pt x="1935" y="1488"/>
                    <a:pt x="1935" y="1488"/>
                  </a:cubicBezTo>
                  <a:cubicBezTo>
                    <a:pt x="2182" y="1488"/>
                    <a:pt x="2382" y="1288"/>
                    <a:pt x="2382" y="1042"/>
                  </a:cubicBezTo>
                  <a:cubicBezTo>
                    <a:pt x="2382" y="836"/>
                    <a:pt x="2242" y="663"/>
                    <a:pt x="2053" y="6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450905" y="6046834"/>
            <a:ext cx="521896" cy="521896"/>
          </a:xfrm>
          <a:prstGeom prst="ellipse">
            <a:avLst/>
          </a:prstGeom>
          <a:solidFill>
            <a:srgbClr val="C2B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微软雅黑 Light"/>
            </a:endParaRPr>
          </a:p>
        </p:txBody>
      </p:sp>
      <p:sp>
        <p:nvSpPr>
          <p:cNvPr id="38" name="KSO_Shape"/>
          <p:cNvSpPr>
            <a:spLocks noChangeAspect="1"/>
          </p:cNvSpPr>
          <p:nvPr/>
        </p:nvSpPr>
        <p:spPr>
          <a:xfrm>
            <a:off x="1215833" y="2371000"/>
            <a:ext cx="246021" cy="229209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9" name="Freeform 7"/>
          <p:cNvSpPr/>
          <p:nvPr/>
        </p:nvSpPr>
        <p:spPr bwMode="auto">
          <a:xfrm>
            <a:off x="1198330" y="3385705"/>
            <a:ext cx="265296" cy="181518"/>
          </a:xfrm>
          <a:custGeom>
            <a:avLst/>
            <a:gdLst>
              <a:gd name="T0" fmla="*/ 58 w 64"/>
              <a:gd name="T1" fmla="*/ 24 h 44"/>
              <a:gd name="T2" fmla="*/ 60 w 64"/>
              <a:gd name="T3" fmla="*/ 16 h 44"/>
              <a:gd name="T4" fmla="*/ 44 w 64"/>
              <a:gd name="T5" fmla="*/ 0 h 44"/>
              <a:gd name="T6" fmla="*/ 29 w 64"/>
              <a:gd name="T7" fmla="*/ 12 h 44"/>
              <a:gd name="T8" fmla="*/ 20 w 64"/>
              <a:gd name="T9" fmla="*/ 8 h 44"/>
              <a:gd name="T10" fmla="*/ 8 w 64"/>
              <a:gd name="T11" fmla="*/ 20 h 44"/>
              <a:gd name="T12" fmla="*/ 9 w 64"/>
              <a:gd name="T13" fmla="*/ 24 h 44"/>
              <a:gd name="T14" fmla="*/ 8 w 64"/>
              <a:gd name="T15" fmla="*/ 24 h 44"/>
              <a:gd name="T16" fmla="*/ 0 w 64"/>
              <a:gd name="T17" fmla="*/ 34 h 44"/>
              <a:gd name="T18" fmla="*/ 8 w 64"/>
              <a:gd name="T19" fmla="*/ 44 h 44"/>
              <a:gd name="T20" fmla="*/ 56 w 64"/>
              <a:gd name="T21" fmla="*/ 44 h 44"/>
              <a:gd name="T22" fmla="*/ 64 w 64"/>
              <a:gd name="T23" fmla="*/ 34 h 44"/>
              <a:gd name="T24" fmla="*/ 58 w 64"/>
              <a:gd name="T25" fmla="*/ 2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44">
                <a:moveTo>
                  <a:pt x="58" y="24"/>
                </a:moveTo>
                <a:cubicBezTo>
                  <a:pt x="59" y="22"/>
                  <a:pt x="60" y="19"/>
                  <a:pt x="60" y="16"/>
                </a:cubicBezTo>
                <a:cubicBezTo>
                  <a:pt x="60" y="7"/>
                  <a:pt x="53" y="0"/>
                  <a:pt x="44" y="0"/>
                </a:cubicBezTo>
                <a:cubicBezTo>
                  <a:pt x="37" y="0"/>
                  <a:pt x="31" y="5"/>
                  <a:pt x="29" y="12"/>
                </a:cubicBezTo>
                <a:cubicBezTo>
                  <a:pt x="26" y="9"/>
                  <a:pt x="23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8" y="21"/>
                  <a:pt x="8" y="23"/>
                  <a:pt x="9" y="24"/>
                </a:cubicBezTo>
                <a:cubicBezTo>
                  <a:pt x="9" y="24"/>
                  <a:pt x="8" y="24"/>
                  <a:pt x="8" y="24"/>
                </a:cubicBezTo>
                <a:cubicBezTo>
                  <a:pt x="4" y="24"/>
                  <a:pt x="0" y="30"/>
                  <a:pt x="0" y="34"/>
                </a:cubicBezTo>
                <a:cubicBezTo>
                  <a:pt x="0" y="38"/>
                  <a:pt x="4" y="44"/>
                  <a:pt x="8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60" y="44"/>
                  <a:pt x="64" y="38"/>
                  <a:pt x="64" y="34"/>
                </a:cubicBezTo>
                <a:cubicBezTo>
                  <a:pt x="64" y="30"/>
                  <a:pt x="61" y="25"/>
                  <a:pt x="58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1" name="Freeform 190"/>
          <p:cNvSpPr>
            <a:spLocks noEditPoints="1"/>
          </p:cNvSpPr>
          <p:nvPr/>
        </p:nvSpPr>
        <p:spPr bwMode="auto">
          <a:xfrm>
            <a:off x="590497" y="6184701"/>
            <a:ext cx="247792" cy="246163"/>
          </a:xfrm>
          <a:custGeom>
            <a:avLst/>
            <a:gdLst>
              <a:gd name="T0" fmla="*/ 25 w 64"/>
              <a:gd name="T1" fmla="*/ 51 h 64"/>
              <a:gd name="T2" fmla="*/ 22 w 64"/>
              <a:gd name="T3" fmla="*/ 48 h 64"/>
              <a:gd name="T4" fmla="*/ 21 w 64"/>
              <a:gd name="T5" fmla="*/ 41 h 64"/>
              <a:gd name="T6" fmla="*/ 21 w 64"/>
              <a:gd name="T7" fmla="*/ 29 h 64"/>
              <a:gd name="T8" fmla="*/ 38 w 64"/>
              <a:gd name="T9" fmla="*/ 29 h 64"/>
              <a:gd name="T10" fmla="*/ 38 w 64"/>
              <a:gd name="T11" fmla="*/ 17 h 64"/>
              <a:gd name="T12" fmla="*/ 21 w 64"/>
              <a:gd name="T13" fmla="*/ 17 h 64"/>
              <a:gd name="T14" fmla="*/ 21 w 64"/>
              <a:gd name="T15" fmla="*/ 0 h 64"/>
              <a:gd name="T16" fmla="*/ 14 w 64"/>
              <a:gd name="T17" fmla="*/ 0 h 64"/>
              <a:gd name="T18" fmla="*/ 12 w 64"/>
              <a:gd name="T19" fmla="*/ 7 h 64"/>
              <a:gd name="T20" fmla="*/ 7 w 64"/>
              <a:gd name="T21" fmla="*/ 14 h 64"/>
              <a:gd name="T22" fmla="*/ 0 w 64"/>
              <a:gd name="T23" fmla="*/ 18 h 64"/>
              <a:gd name="T24" fmla="*/ 0 w 64"/>
              <a:gd name="T25" fmla="*/ 29 h 64"/>
              <a:gd name="T26" fmla="*/ 8 w 64"/>
              <a:gd name="T27" fmla="*/ 29 h 64"/>
              <a:gd name="T28" fmla="*/ 8 w 64"/>
              <a:gd name="T29" fmla="*/ 47 h 64"/>
              <a:gd name="T30" fmla="*/ 9 w 64"/>
              <a:gd name="T31" fmla="*/ 54 h 64"/>
              <a:gd name="T32" fmla="*/ 13 w 64"/>
              <a:gd name="T33" fmla="*/ 59 h 64"/>
              <a:gd name="T34" fmla="*/ 18 w 64"/>
              <a:gd name="T35" fmla="*/ 63 h 64"/>
              <a:gd name="T36" fmla="*/ 25 w 64"/>
              <a:gd name="T37" fmla="*/ 64 h 64"/>
              <a:gd name="T38" fmla="*/ 33 w 64"/>
              <a:gd name="T39" fmla="*/ 63 h 64"/>
              <a:gd name="T40" fmla="*/ 42 w 64"/>
              <a:gd name="T41" fmla="*/ 60 h 64"/>
              <a:gd name="T42" fmla="*/ 42 w 64"/>
              <a:gd name="T43" fmla="*/ 49 h 64"/>
              <a:gd name="T44" fmla="*/ 30 w 64"/>
              <a:gd name="T45" fmla="*/ 53 h 64"/>
              <a:gd name="T46" fmla="*/ 25 w 64"/>
              <a:gd name="T47" fmla="*/ 51 h 64"/>
              <a:gd name="T48" fmla="*/ 55 w 64"/>
              <a:gd name="T49" fmla="*/ 47 h 64"/>
              <a:gd name="T50" fmla="*/ 47 w 64"/>
              <a:gd name="T51" fmla="*/ 55 h 64"/>
              <a:gd name="T52" fmla="*/ 55 w 64"/>
              <a:gd name="T53" fmla="*/ 64 h 64"/>
              <a:gd name="T54" fmla="*/ 64 w 64"/>
              <a:gd name="T55" fmla="*/ 55 h 64"/>
              <a:gd name="T56" fmla="*/ 55 w 64"/>
              <a:gd name="T57" fmla="*/ 4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4" h="64">
                <a:moveTo>
                  <a:pt x="25" y="51"/>
                </a:moveTo>
                <a:cubicBezTo>
                  <a:pt x="24" y="50"/>
                  <a:pt x="23" y="50"/>
                  <a:pt x="22" y="48"/>
                </a:cubicBezTo>
                <a:cubicBezTo>
                  <a:pt x="22" y="47"/>
                  <a:pt x="21" y="45"/>
                  <a:pt x="21" y="41"/>
                </a:cubicBezTo>
                <a:cubicBezTo>
                  <a:pt x="21" y="29"/>
                  <a:pt x="21" y="29"/>
                  <a:pt x="21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17"/>
                  <a:pt x="38" y="17"/>
                  <a:pt x="38" y="17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4"/>
                  <a:pt x="13" y="5"/>
                  <a:pt x="12" y="7"/>
                </a:cubicBezTo>
                <a:cubicBezTo>
                  <a:pt x="11" y="9"/>
                  <a:pt x="9" y="12"/>
                  <a:pt x="7" y="14"/>
                </a:cubicBezTo>
                <a:cubicBezTo>
                  <a:pt x="6" y="16"/>
                  <a:pt x="3" y="17"/>
                  <a:pt x="0" y="18"/>
                </a:cubicBezTo>
                <a:cubicBezTo>
                  <a:pt x="0" y="29"/>
                  <a:pt x="0" y="29"/>
                  <a:pt x="0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50"/>
                  <a:pt x="8" y="53"/>
                  <a:pt x="9" y="54"/>
                </a:cubicBezTo>
                <a:cubicBezTo>
                  <a:pt x="10" y="56"/>
                  <a:pt x="11" y="58"/>
                  <a:pt x="13" y="59"/>
                </a:cubicBezTo>
                <a:cubicBezTo>
                  <a:pt x="15" y="61"/>
                  <a:pt x="18" y="63"/>
                  <a:pt x="18" y="63"/>
                </a:cubicBezTo>
                <a:cubicBezTo>
                  <a:pt x="18" y="63"/>
                  <a:pt x="22" y="64"/>
                  <a:pt x="25" y="64"/>
                </a:cubicBezTo>
                <a:cubicBezTo>
                  <a:pt x="28" y="64"/>
                  <a:pt x="30" y="64"/>
                  <a:pt x="33" y="63"/>
                </a:cubicBezTo>
                <a:cubicBezTo>
                  <a:pt x="35" y="62"/>
                  <a:pt x="39" y="61"/>
                  <a:pt x="42" y="60"/>
                </a:cubicBezTo>
                <a:cubicBezTo>
                  <a:pt x="42" y="49"/>
                  <a:pt x="42" y="49"/>
                  <a:pt x="42" y="49"/>
                </a:cubicBezTo>
                <a:cubicBezTo>
                  <a:pt x="38" y="51"/>
                  <a:pt x="34" y="53"/>
                  <a:pt x="30" y="53"/>
                </a:cubicBezTo>
                <a:cubicBezTo>
                  <a:pt x="28" y="53"/>
                  <a:pt x="26" y="52"/>
                  <a:pt x="25" y="51"/>
                </a:cubicBezTo>
                <a:close/>
                <a:moveTo>
                  <a:pt x="55" y="47"/>
                </a:moveTo>
                <a:cubicBezTo>
                  <a:pt x="50" y="47"/>
                  <a:pt x="47" y="51"/>
                  <a:pt x="47" y="55"/>
                </a:cubicBezTo>
                <a:cubicBezTo>
                  <a:pt x="47" y="60"/>
                  <a:pt x="50" y="64"/>
                  <a:pt x="55" y="64"/>
                </a:cubicBezTo>
                <a:cubicBezTo>
                  <a:pt x="60" y="64"/>
                  <a:pt x="64" y="60"/>
                  <a:pt x="64" y="55"/>
                </a:cubicBezTo>
                <a:cubicBezTo>
                  <a:pt x="64" y="51"/>
                  <a:pt x="60" y="47"/>
                  <a:pt x="5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599398" y="1621951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邮递员</a:t>
            </a:r>
          </a:p>
        </p:txBody>
      </p:sp>
      <p:sp>
        <p:nvSpPr>
          <p:cNvPr id="43" name="矩形 42"/>
          <p:cNvSpPr/>
          <p:nvPr/>
        </p:nvSpPr>
        <p:spPr>
          <a:xfrm>
            <a:off x="1726398" y="2830272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破了</a:t>
            </a:r>
          </a:p>
        </p:txBody>
      </p:sp>
      <p:sp>
        <p:nvSpPr>
          <p:cNvPr id="44" name="矩形 43"/>
          <p:cNvSpPr/>
          <p:nvPr/>
        </p:nvSpPr>
        <p:spPr>
          <a:xfrm>
            <a:off x="1677503" y="4092896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刺猬</a:t>
            </a:r>
          </a:p>
        </p:txBody>
      </p:sp>
      <p:sp>
        <p:nvSpPr>
          <p:cNvPr id="45" name="矩形 44"/>
          <p:cNvSpPr/>
          <p:nvPr/>
        </p:nvSpPr>
        <p:spPr>
          <a:xfrm>
            <a:off x="1805138" y="5292020"/>
            <a:ext cx="3441103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花籽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42" grpId="0"/>
      <p:bldP spid="43" grpId="0"/>
      <p:bldP spid="44" grpId="0"/>
      <p:bldP spid="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6" name="矩形 5"/>
          <p:cNvSpPr/>
          <p:nvPr/>
        </p:nvSpPr>
        <p:spPr>
          <a:xfrm>
            <a:off x="142875" y="1691005"/>
            <a:ext cx="6363335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初读课文要求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：</a:t>
            </a:r>
          </a:p>
        </p:txBody>
      </p:sp>
      <p:sp>
        <p:nvSpPr>
          <p:cNvPr id="7" name="矩形 6"/>
          <p:cNvSpPr/>
          <p:nvPr/>
        </p:nvSpPr>
        <p:spPr>
          <a:xfrm>
            <a:off x="142875" y="2997835"/>
            <a:ext cx="866521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1 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读准字音，读通句子。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2 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课文一共有几个自然段？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3 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anose="02010609030101010101" charset="-122"/>
                <a:ea typeface="楷体_GB2312" panose="02010609030101010101" charset="-122"/>
              </a:rPr>
              <a:t>课文讲了一个什么故事？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58100" y="1525270"/>
            <a:ext cx="3961765" cy="492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61925"/>
            <a:ext cx="10515600" cy="1325563"/>
          </a:xfrm>
        </p:spPr>
        <p:txBody>
          <a:bodyPr/>
          <a:lstStyle/>
          <a:p>
            <a:r>
              <a:rPr lang="zh-CN" altLang="zh-CN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4820" y="1321435"/>
            <a:ext cx="11727815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邮递员黄狗在门口喊：</a:t>
            </a:r>
            <a: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鼹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  <a:sym typeface="+mn-ea"/>
              </a:rPr>
              <a:t>先生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鼠先生，您的包裹单！</a:t>
            </a:r>
            <a:r>
              <a:rPr lang="en-US" altLang="zh-CN" sz="3200" b="1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原来，长劲鹿大叔给鼹鼠寄来了一个包裹。</a:t>
            </a: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鼹鼠先生赶紧骑着摩托车，到邮局去领包裹。他回家后打开包裹，看见一堆小颗粒，可认不出是什么东西。</a:t>
            </a:r>
          </a:p>
          <a:p>
            <a:pPr indent="8128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877492575"/>
                </a:ext>
              </a:extLst>
            </a:pPr>
            <a:endParaRPr lang="zh-CN" altLang="en-US" sz="3200" b="1">
              <a:latin typeface="楷体_GB2312" panose="02010609030101010101" charset="-122"/>
              <a:ea typeface="楷体_GB2312" panose="02010609030101010101" charset="-122"/>
            </a:endParaRP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5355" y="1613535"/>
            <a:ext cx="618490" cy="3002280"/>
            <a:chOff x="882" y="3199"/>
            <a:chExt cx="761" cy="4059"/>
          </a:xfrm>
        </p:grpSpPr>
        <p:sp>
          <p:nvSpPr>
            <p:cNvPr id="7" name="文本框 6"/>
            <p:cNvSpPr txBox="1"/>
            <p:nvPr/>
          </p:nvSpPr>
          <p:spPr>
            <a:xfrm>
              <a:off x="882" y="3199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2" y="4125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82" y="5110"/>
              <a:ext cx="761" cy="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82" y="6678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b="1">
                <a:solidFill>
                  <a:srgbClr val="FF0000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" y="4311015"/>
            <a:ext cx="12185650" cy="251015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948305" y="2964180"/>
            <a:ext cx="890905" cy="667385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10515600" cy="1325563"/>
          </a:xfrm>
        </p:spPr>
        <p:txBody>
          <a:bodyPr/>
          <a:lstStyle/>
          <a:p>
            <a:r>
              <a:rPr lang="zh-CN" altLang="zh-CN" sz="320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2455" y="821055"/>
            <a:ext cx="1172781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zh-CN" altLang="en-US" sz="2400">
              <a:latin typeface="楷体_GB2312" panose="02010609030101010101" charset="-122"/>
              <a:ea typeface="楷体_GB2312" panose="02010609030101010101" charset="-122"/>
            </a:endParaRP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鼹鼠先生拿着包裹，来到松鼠太太家。他问松鼠太太：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长劲鹿大叔寄来了一个包裹，请您看看是什么东西？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松鼠太太拿过来一看，里面空空的，什么也没有。原来，包裹破了，里面的东西不见了。看来都漏在来时的路上啦！鼹鼠先生很懊丧。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5985" y="1661160"/>
            <a:ext cx="551180" cy="1605915"/>
            <a:chOff x="973" y="6449"/>
            <a:chExt cx="868" cy="2529"/>
          </a:xfrm>
        </p:grpSpPr>
        <p:sp>
          <p:nvSpPr>
            <p:cNvPr id="10" name="文本框 9"/>
            <p:cNvSpPr txBox="1"/>
            <p:nvPr/>
          </p:nvSpPr>
          <p:spPr>
            <a:xfrm>
              <a:off x="973" y="6449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80" y="8398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5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0" y="4291330"/>
            <a:ext cx="12178030" cy="25495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9909810" y="3438525"/>
            <a:ext cx="772795" cy="55118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550785" y="4221480"/>
            <a:ext cx="3440430" cy="1982470"/>
            <a:chOff x="11891" y="6648"/>
            <a:chExt cx="5418" cy="3122"/>
          </a:xfrm>
        </p:grpSpPr>
        <p:sp>
          <p:nvSpPr>
            <p:cNvPr id="14" name="云形标注 13"/>
            <p:cNvSpPr/>
            <p:nvPr/>
          </p:nvSpPr>
          <p:spPr>
            <a:xfrm flipH="1" flipV="1">
              <a:off x="11891" y="6648"/>
              <a:ext cx="5419" cy="3122"/>
            </a:xfrm>
            <a:prstGeom prst="cloudCallou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500" y="7470"/>
              <a:ext cx="4765" cy="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“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懊丧</a:t>
              </a:r>
              <a:r>
                <a:rPr lang="en-US" altLang="zh-CN" sz="32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”</a:t>
              </a:r>
              <a:r>
                <a:rPr lang="zh-CN" altLang="en-US" sz="32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是什么意思？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3580" y="1593850"/>
            <a:ext cx="11076305" cy="2183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懊丧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：因事情不如意而情绪低落，精神不振。</a:t>
            </a:r>
          </a:p>
          <a:p>
            <a:endParaRPr lang="zh-CN" altLang="en-US" sz="4400">
              <a:latin typeface="楷体_GB2312" panose="02010609030101010101" charset="-122"/>
              <a:ea typeface="楷体_GB2312" panose="02010609030101010101" charset="-122"/>
            </a:endParaRP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200" y="4651375"/>
            <a:ext cx="1071626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sym typeface="+mn-ea"/>
              </a:rPr>
              <a:t>原来，包裹破了，里面的东西不见了。看来都漏在来时的路上啦！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37540" y="3009265"/>
            <a:ext cx="1091692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  <a:sym typeface="+mn-ea"/>
              </a:rPr>
              <a:t>鼹鼠先生因为什么而懊丧？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8200" y="187960"/>
            <a:ext cx="10515600" cy="1325563"/>
          </a:xfrm>
          <a:effectLst>
            <a:outerShdw blurRad="1244600" dist="50800" dir="5400000" algn="ctr" rotWithShape="0">
              <a:srgbClr val="000000">
                <a:alpha val="18000"/>
              </a:srgbClr>
            </a:outerShdw>
            <a:softEdge rad="165100"/>
          </a:effectLst>
        </p:spPr>
        <p:txBody>
          <a:bodyPr/>
          <a:lstStyle/>
          <a:p>
            <a:r>
              <a:rPr lang="zh-CN" altLang="en-US" dirty="0">
                <a:latin typeface="楷体_GB2312" panose="02010609030101010101" charset="-122"/>
                <a:ea typeface="楷体_GB2312" panose="02010609030101010101" charset="-122"/>
              </a:rPr>
              <a:t>我会说句子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370205" y="2512695"/>
            <a:ext cx="107359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你在什么时候会感到懊丧呢？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" y="4525645"/>
            <a:ext cx="4187825" cy="23082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38200" y="1513840"/>
            <a:ext cx="1110551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因为包裹里的东西不见了，鼹鼠先生很懊丧。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        </a:t>
            </a:r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76860" y="3669665"/>
            <a:ext cx="11144250" cy="1198880"/>
            <a:chOff x="436" y="5779"/>
            <a:chExt cx="17550" cy="1888"/>
          </a:xfrm>
        </p:grpSpPr>
        <p:sp>
          <p:nvSpPr>
            <p:cNvPr id="7" name="文本框 6"/>
            <p:cNvSpPr txBox="1"/>
            <p:nvPr/>
          </p:nvSpPr>
          <p:spPr>
            <a:xfrm>
              <a:off x="436" y="5779"/>
              <a:ext cx="17550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练习：</a:t>
              </a:r>
            </a:p>
            <a:p>
              <a:r>
                <a:rPr lang="zh-CN" altLang="en-US" sz="4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因为</a:t>
              </a:r>
              <a:r>
                <a:rPr lang="zh-CN" altLang="en-US" sz="4400">
                  <a:solidFill>
                    <a:srgbClr val="FF0000"/>
                  </a:solidFill>
                  <a:sym typeface="+mn-ea"/>
                </a:rPr>
                <a:t>                              </a:t>
              </a:r>
              <a:r>
                <a:rPr lang="zh-CN" altLang="en-US" sz="4400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  <a:sym typeface="+mn-ea"/>
                </a:rPr>
                <a:t>  ，我很懊丧。</a:t>
              </a: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3146" y="7365"/>
              <a:ext cx="8131" cy="15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>
                <a:latin typeface="楷体_GB2312" panose="02010609030101010101" charset="-122"/>
                <a:ea typeface="楷体_GB2312" panose="02010609030101010101" charset="-122"/>
              </a:rPr>
              <a:t>开满鲜花的小路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1775" y="1517015"/>
            <a:ext cx="11727815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邮递员黄狗在门口喊：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鼹鼠先生，您的包裹单！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原来，长劲鹿大叔给鼹鼠先生寄来了一个包裹。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鼹鼠先生赶紧骑着摩托车，到邮局去领包裹。他回家后打开包裹，看见一堆小颗粒，可认不出是什么东西。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鼹鼠先生拿着包裹，来到松鼠太太家。他问松鼠太太：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长劲鹿大叔寄来了一个包裹，请您看看是什么东西？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  <a:p>
            <a:pPr indent="711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3773799597"/>
                </a:ext>
              </a:extLst>
            </a:pP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松鼠太太拿过来一看，里面空空的，什么也没有。原来，包裹破了，里面的东西不见了。看来都漏在来时的路上啦！鼹鼠先生很懊丧。</a:t>
            </a:r>
          </a:p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endParaRPr lang="en-US" altLang="zh-CN" sz="2400">
              <a:latin typeface="楷体_GB2312" panose="02010609030101010101" charset="-122"/>
              <a:ea typeface="楷体_GB2312" panose="02010609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rcRect l="686" b="2265"/>
          <a:stretch>
            <a:fillRect/>
          </a:stretch>
        </p:blipFill>
        <p:spPr>
          <a:xfrm>
            <a:off x="10328275" y="1094740"/>
            <a:ext cx="1659890" cy="189293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50545" y="1691005"/>
            <a:ext cx="483235" cy="4278630"/>
            <a:chOff x="882" y="3199"/>
            <a:chExt cx="761" cy="6738"/>
          </a:xfrm>
        </p:grpSpPr>
        <p:sp>
          <p:nvSpPr>
            <p:cNvPr id="7" name="文本框 6"/>
            <p:cNvSpPr txBox="1"/>
            <p:nvPr/>
          </p:nvSpPr>
          <p:spPr>
            <a:xfrm>
              <a:off x="882" y="3199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82" y="4332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2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82" y="5348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82" y="7352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4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82" y="9357"/>
              <a:ext cx="76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</a:rPr>
                <a:t>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细">
      <a:majorFont>
        <a:latin typeface="Segoe UI Semilight"/>
        <a:ea typeface="微软雅黑"/>
        <a:cs typeface=""/>
      </a:majorFont>
      <a:minorFont>
        <a:latin typeface="Segoe U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1543</Words>
  <Application>Microsoft Office PowerPoint</Application>
  <PresentationFormat>自定义</PresentationFormat>
  <Paragraphs>144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3. 开满鲜花的小路</vt:lpstr>
      <vt:lpstr>我会读生字</vt:lpstr>
      <vt:lpstr>我会读词语</vt:lpstr>
      <vt:lpstr>开满鲜花的小路</vt:lpstr>
      <vt:lpstr>开满鲜花的小路</vt:lpstr>
      <vt:lpstr>开满鲜花的小路</vt:lpstr>
      <vt:lpstr>开满鲜花的小路</vt:lpstr>
      <vt:lpstr>我会说句子</vt:lpstr>
      <vt:lpstr>开满鲜花的小路</vt:lpstr>
      <vt:lpstr>怎样读出惊奇的语气？   </vt:lpstr>
      <vt:lpstr>开满鲜花的小路</vt:lpstr>
      <vt:lpstr>我会思考</vt:lpstr>
      <vt:lpstr>幻灯片 13</vt:lpstr>
      <vt:lpstr>幻灯片 14</vt:lpstr>
      <vt:lpstr>幻灯片 15</vt:lpstr>
      <vt:lpstr>幻灯片 16</vt:lpstr>
      <vt:lpstr>开满鲜花的小路</vt:lpstr>
      <vt:lpstr>生活中还有什么 是美好的礼物？</vt:lpstr>
      <vt:lpstr>美好的礼物</vt:lpstr>
      <vt:lpstr>开满鲜花的小路</vt:lpstr>
      <vt:lpstr>我会讲故事</vt:lpstr>
      <vt:lpstr>我会讲故事</vt:lpstr>
      <vt:lpstr>我会写生字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3. 开满鲜花的小路</dc:title>
  <dc:creator/>
  <cp:lastModifiedBy>Administrator</cp:lastModifiedBy>
  <cp:revision>2</cp:revision>
  <dcterms:created xsi:type="dcterms:W3CDTF">2018-01-03T08:31:06Z</dcterms:created>
  <dcterms:modified xsi:type="dcterms:W3CDTF">2019-02-22T06:57:39Z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