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26" r:id="rId3"/>
    <p:sldId id="363" r:id="rId4"/>
    <p:sldId id="378" r:id="rId5"/>
    <p:sldId id="328" r:id="rId6"/>
    <p:sldId id="340" r:id="rId7"/>
    <p:sldId id="384" r:id="rId8"/>
    <p:sldId id="383" r:id="rId9"/>
    <p:sldId id="382" r:id="rId10"/>
    <p:sldId id="381" r:id="rId11"/>
    <p:sldId id="390" r:id="rId12"/>
    <p:sldId id="389" r:id="rId13"/>
    <p:sldId id="392" r:id="rId14"/>
    <p:sldId id="391" r:id="rId15"/>
    <p:sldId id="394" r:id="rId16"/>
    <p:sldId id="393" r:id="rId17"/>
    <p:sldId id="398" r:id="rId18"/>
    <p:sldId id="403" r:id="rId19"/>
    <p:sldId id="402" r:id="rId20"/>
    <p:sldId id="404" r:id="rId21"/>
    <p:sldId id="401" r:id="rId22"/>
    <p:sldId id="400" r:id="rId23"/>
    <p:sldId id="408" r:id="rId24"/>
    <p:sldId id="407" r:id="rId25"/>
    <p:sldId id="406" r:id="rId26"/>
    <p:sldId id="405" r:id="rId27"/>
    <p:sldId id="399" r:id="rId28"/>
    <p:sldId id="379" r:id="rId29"/>
    <p:sldId id="366" r:id="rId30"/>
    <p:sldId id="412" r:id="rId31"/>
    <p:sldId id="411" r:id="rId32"/>
    <p:sldId id="410" r:id="rId33"/>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矩形 5"/>
          <p:cNvSpPr/>
          <p:nvPr/>
        </p:nvSpPr>
        <p:spPr>
          <a:xfrm>
            <a:off x="2987824" y="620688"/>
            <a:ext cx="3804247" cy="1569660"/>
          </a:xfrm>
          <a:prstGeom prst="rect">
            <a:avLst/>
          </a:prstGeom>
        </p:spPr>
        <p:txBody>
          <a:bodyPr wrap="none">
            <a:spAutoFit/>
          </a:bodyPr>
          <a:lstStyle/>
          <a:p>
            <a:pPr>
              <a:lnSpc>
                <a:spcPct val="150000"/>
              </a:lnSpc>
            </a:pPr>
            <a:r>
              <a:rPr lang="zh-CN" altLang="zh-CN" b="1" dirty="0" smtClean="0">
                <a:solidFill>
                  <a:srgbClr val="FF0000"/>
                </a:solidFill>
                <a:latin typeface="微软雅黑" pitchFamily="34" charset="-122"/>
                <a:ea typeface="微软雅黑" pitchFamily="34" charset="-122"/>
              </a:rPr>
              <a:t>文从字顺</a:t>
            </a:r>
            <a:endParaRPr lang="zh-CN" altLang="zh-CN" b="1" dirty="0" smtClean="0">
              <a:solidFill>
                <a:srgbClr val="FF0000"/>
              </a:solidFill>
              <a:latin typeface="微软雅黑" pitchFamily="34" charset="-122"/>
              <a:ea typeface="微软雅黑" pitchFamily="34" charset="-122"/>
            </a:endParaRPr>
          </a:p>
          <a:p>
            <a:pPr>
              <a:lnSpc>
                <a:spcPct val="150000"/>
              </a:lnSpc>
            </a:pPr>
            <a:r>
              <a:rPr lang="en-US" altLang="zh-CN" b="1" dirty="0" smtClean="0">
                <a:solidFill>
                  <a:srgbClr val="FF0000"/>
                </a:solidFill>
                <a:latin typeface="微软雅黑" pitchFamily="34" charset="-122"/>
                <a:ea typeface="微软雅黑" pitchFamily="34" charset="-122"/>
              </a:rPr>
              <a:t>       </a:t>
            </a:r>
            <a:r>
              <a:rPr lang="en-US" altLang="zh-CN" sz="2800" b="1" dirty="0" smtClean="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第</a:t>
            </a:r>
            <a:r>
              <a:rPr lang="en-US" altLang="zh-CN" sz="2800" b="1" dirty="0" smtClean="0">
                <a:latin typeface="微软雅黑" pitchFamily="34" charset="-122"/>
                <a:ea typeface="微软雅黑" pitchFamily="34" charset="-122"/>
              </a:rPr>
              <a:t>5</a:t>
            </a:r>
            <a:r>
              <a:rPr lang="zh-CN" altLang="en-US" sz="2800" b="1" dirty="0" smtClean="0">
                <a:latin typeface="微软雅黑" pitchFamily="34" charset="-122"/>
                <a:ea typeface="微软雅黑" pitchFamily="34" charset="-122"/>
              </a:rPr>
              <a:t>单元写作</a:t>
            </a:r>
            <a:endParaRPr lang="zh-CN" altLang="en-US" sz="2800" b="1" dirty="0">
              <a:latin typeface="微软雅黑" pitchFamily="34" charset="-122"/>
              <a:ea typeface="微软雅黑" pitchFamily="34" charset="-122"/>
            </a:endParaRPr>
          </a:p>
        </p:txBody>
      </p:sp>
      <p:pic>
        <p:nvPicPr>
          <p:cNvPr id="29697" name="Picture 1" descr="C:\Users\Administrator\Desktop\课件图12\写做\写作\u=195481465,282727160&amp;fm=21&amp;gp=0.jpg"/>
          <p:cNvPicPr>
            <a:picLocks noChangeAspect="1" noChangeArrowheads="1"/>
          </p:cNvPicPr>
          <p:nvPr/>
        </p:nvPicPr>
        <p:blipFill>
          <a:blip r:embed="rId1" cstate="print"/>
          <a:srcRect/>
          <a:stretch>
            <a:fillRect/>
          </a:stretch>
        </p:blipFill>
        <p:spPr bwMode="auto">
          <a:xfrm>
            <a:off x="1475656" y="2204864"/>
            <a:ext cx="6624736" cy="3496022"/>
          </a:xfrm>
          <a:prstGeom prst="rect">
            <a:avLst/>
          </a:prstGeom>
          <a:noFill/>
        </p:spPr>
      </p:pic>
      <p:sp>
        <p:nvSpPr>
          <p:cNvPr id="4" name="矩形 3"/>
          <p:cNvSpPr/>
          <p:nvPr/>
        </p:nvSpPr>
        <p:spPr>
          <a:xfrm>
            <a:off x="899592" y="260648"/>
            <a:ext cx="4572000" cy="369332"/>
          </a:xfrm>
          <a:prstGeom prst="rect">
            <a:avLst/>
          </a:prstGeom>
        </p:spPr>
        <p:txBody>
          <a:bodyPr>
            <a:spAutoFit/>
          </a:bodyPr>
          <a:lstStyle/>
          <a:p>
            <a:r>
              <a:rPr lang="zh-CN" altLang="en-US" sz="1800" dirty="0" smtClean="0">
                <a:solidFill>
                  <a:srgbClr val="FF0000"/>
                </a:solidFill>
                <a:latin typeface="楷体" pitchFamily="49" charset="-122"/>
                <a:ea typeface="楷体" pitchFamily="49" charset="-122"/>
              </a:rPr>
              <a:t>七年级语文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下  新课标</a:t>
            </a:r>
            <a:r>
              <a:rPr lang="en-US" altLang="zh-CN" sz="1800" dirty="0" smtClean="0">
                <a:solidFill>
                  <a:srgbClr val="FF0000"/>
                </a:solidFill>
                <a:latin typeface="楷体" pitchFamily="49" charset="-122"/>
                <a:ea typeface="楷体" pitchFamily="49" charset="-122"/>
              </a:rPr>
              <a:t>[</a:t>
            </a:r>
            <a:r>
              <a:rPr lang="zh-CN" altLang="en-US" sz="1800" dirty="0" smtClean="0">
                <a:solidFill>
                  <a:srgbClr val="FF0000"/>
                </a:solidFill>
                <a:latin typeface="楷体" pitchFamily="49" charset="-122"/>
                <a:ea typeface="楷体" pitchFamily="49" charset="-122"/>
              </a:rPr>
              <a:t>人</a:t>
            </a:r>
            <a:r>
              <a:rPr lang="en-US" altLang="zh-CN" sz="1800" dirty="0" smtClean="0">
                <a:solidFill>
                  <a:srgbClr val="FF0000"/>
                </a:solidFill>
                <a:latin typeface="楷体" pitchFamily="49" charset="-122"/>
                <a:ea typeface="楷体" pitchFamily="49" charset="-122"/>
              </a:rPr>
              <a:t>]</a:t>
            </a:r>
            <a:endParaRPr lang="zh-CN" altLang="en-US" sz="1800" dirty="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0" presetClass="entr" presetSubtype="0" decel="100000" fill="hold" nodeType="clickEffect">
                                  <p:stCondLst>
                                    <p:cond delay="0"/>
                                  </p:stCondLst>
                                  <p:childTnLst>
                                    <p:set>
                                      <p:cBhvr>
                                        <p:cTn id="12" dur="1" fill="hold">
                                          <p:stCondLst>
                                            <p:cond delay="0"/>
                                          </p:stCondLst>
                                        </p:cTn>
                                        <p:tgtEl>
                                          <p:spTgt spid="29697"/>
                                        </p:tgtEl>
                                        <p:attrNameLst>
                                          <p:attrName>style.visibility</p:attrName>
                                        </p:attrNameLst>
                                      </p:cBhvr>
                                      <p:to>
                                        <p:strVal val="visible"/>
                                      </p:to>
                                    </p:set>
                                    <p:anim calcmode="lin" valueType="num">
                                      <p:cBhvr>
                                        <p:cTn id="13" dur="1000" fill="hold"/>
                                        <p:tgtEl>
                                          <p:spTgt spid="29697"/>
                                        </p:tgtEl>
                                        <p:attrNameLst>
                                          <p:attrName>ppt_w</p:attrName>
                                        </p:attrNameLst>
                                      </p:cBhvr>
                                      <p:tavLst>
                                        <p:tav tm="0">
                                          <p:val>
                                            <p:strVal val="#ppt_w+.3"/>
                                          </p:val>
                                        </p:tav>
                                        <p:tav tm="100000">
                                          <p:val>
                                            <p:strVal val="#ppt_w"/>
                                          </p:val>
                                        </p:tav>
                                      </p:tavLst>
                                    </p:anim>
                                    <p:anim calcmode="lin" valueType="num">
                                      <p:cBhvr>
                                        <p:cTn id="14" dur="1000" fill="hold"/>
                                        <p:tgtEl>
                                          <p:spTgt spid="29697"/>
                                        </p:tgtEl>
                                        <p:attrNameLst>
                                          <p:attrName>ppt_h</p:attrName>
                                        </p:attrNameLst>
                                      </p:cBhvr>
                                      <p:tavLst>
                                        <p:tav tm="0">
                                          <p:val>
                                            <p:strVal val="#ppt_h"/>
                                          </p:val>
                                        </p:tav>
                                        <p:tav tm="100000">
                                          <p:val>
                                            <p:strVal val="#ppt_h"/>
                                          </p:val>
                                        </p:tav>
                                      </p:tavLst>
                                    </p:anim>
                                    <p:animEffect transition="in" filter="fade">
                                      <p:cBhvr>
                                        <p:cTn id="15" dur="1000"/>
                                        <p:tgtEl>
                                          <p:spTgt spid="29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提出问题，组织讨论</a:t>
            </a:r>
            <a:endParaRPr lang="zh-CN" altLang="en-US" sz="2800" b="1" dirty="0">
              <a:latin typeface="微软雅黑" pitchFamily="34" charset="-122"/>
              <a:ea typeface="微软雅黑" pitchFamily="34" charset="-122"/>
            </a:endParaRPr>
          </a:p>
        </p:txBody>
      </p:sp>
      <p:pic>
        <p:nvPicPr>
          <p:cNvPr id="9" name="Picture 2"/>
          <p:cNvPicPr>
            <a:picLocks noChangeAspect="1" noChangeArrowheads="1"/>
          </p:cNvPicPr>
          <p:nvPr/>
        </p:nvPicPr>
        <p:blipFill>
          <a:blip r:embed="rId1" cstate="print"/>
          <a:srcRect/>
          <a:stretch>
            <a:fillRect/>
          </a:stretch>
        </p:blipFill>
        <p:spPr bwMode="auto">
          <a:xfrm>
            <a:off x="0" y="1052736"/>
            <a:ext cx="9144000" cy="4896544"/>
          </a:xfrm>
          <a:prstGeom prst="rect">
            <a:avLst/>
          </a:prstGeom>
          <a:noFill/>
          <a:ln w="9525">
            <a:noFill/>
            <a:miter lim="800000"/>
            <a:headEnd/>
            <a:tailEnd/>
          </a:ln>
        </p:spPr>
      </p:pic>
      <p:sp>
        <p:nvSpPr>
          <p:cNvPr id="30721" name="Rectangle 1"/>
          <p:cNvSpPr>
            <a:spLocks noChangeArrowheads="1"/>
          </p:cNvSpPr>
          <p:nvPr/>
        </p:nvSpPr>
        <p:spPr bwMode="auto">
          <a:xfrm>
            <a:off x="1187624" y="1729146"/>
            <a:ext cx="6696744"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文从字顺”是写作的基本要求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那么“文从字顺”包含了哪些方面的意思呢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0"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文从字顺”包含了两个方面的意思</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一是用词恰当、妥帖地表达作者的所思所感</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二是语句通顺畅达、有条不紊地表达作者的思想感情</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无任何含混、错乱和别扭之处。</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0721">
                                            <p:txEl>
                                              <p:pRg st="1" end="1"/>
                                            </p:txEl>
                                          </p:spTgt>
                                        </p:tgtEl>
                                        <p:attrNameLst>
                                          <p:attrName>style.visibility</p:attrName>
                                        </p:attrNameLst>
                                      </p:cBhvr>
                                      <p:to>
                                        <p:strVal val="visible"/>
                                      </p:to>
                                    </p:set>
                                    <p:anim calcmode="lin" valueType="num">
                                      <p:cBhvr>
                                        <p:cTn id="7" dur="500" fill="hold"/>
                                        <p:tgtEl>
                                          <p:spTgt spid="30721">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30721">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30721">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307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提出问题，组织讨论</a:t>
            </a:r>
            <a:endParaRPr lang="zh-CN" altLang="en-US" sz="2800" b="1" dirty="0">
              <a:latin typeface="微软雅黑" pitchFamily="34" charset="-122"/>
              <a:ea typeface="微软雅黑" pitchFamily="34" charset="-122"/>
            </a:endParaRPr>
          </a:p>
        </p:txBody>
      </p:sp>
      <p:pic>
        <p:nvPicPr>
          <p:cNvPr id="9" name="Picture 1" descr="C:\Users\Administrator\Desktop\课件图片\QQ截图20161126101900.png"/>
          <p:cNvPicPr>
            <a:picLocks noChangeAspect="1" noChangeArrowheads="1"/>
          </p:cNvPicPr>
          <p:nvPr/>
        </p:nvPicPr>
        <p:blipFill>
          <a:blip r:embed="rId1" cstate="print"/>
          <a:srcRect/>
          <a:stretch>
            <a:fillRect/>
          </a:stretch>
        </p:blipFill>
        <p:spPr bwMode="auto">
          <a:xfrm>
            <a:off x="0" y="980728"/>
            <a:ext cx="9144000" cy="5184576"/>
          </a:xfrm>
          <a:prstGeom prst="rect">
            <a:avLst/>
          </a:prstGeom>
          <a:noFill/>
        </p:spPr>
      </p:pic>
      <p:sp>
        <p:nvSpPr>
          <p:cNvPr id="31745" name="Rectangle 1"/>
          <p:cNvSpPr>
            <a:spLocks noChangeArrowheads="1"/>
          </p:cNvSpPr>
          <p:nvPr/>
        </p:nvSpPr>
        <p:spPr bwMode="auto">
          <a:xfrm>
            <a:off x="251520" y="1283568"/>
            <a:ext cx="8568952"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2.</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作文时如何才能做到“文从字顺”呢</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000" dirty="0" smtClean="0">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首先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要培养自己良好的语感。“语感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即人们对语言的一种敏锐的感觉。”它包括语言的通顺感、连贯感、分寸感、韵律感等。这种“感觉”的形成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一是要平时养成多读书的习惯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对一些优秀的文章能熟读成诵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二是要“多听”</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强化读的效果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三是要尽量丰富自己的词汇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准确掌握词语的含义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且懂一点语法。只要向这个方向努力</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做到文从字顺就不难。其次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要养成修改作文的习惯。作文写完后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先反复读几遍</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在读的过程中去检验通顺感、连贯感、分寸感、韵律感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然后分析词语的运用是否恰当</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语言的组织形式是否合理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并进行针对性修改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使文章词句运用有分寸、讲逻辑。除此之外</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还要注意标点的规范运用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使行款格式正确</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不至于因此而影响意思的正确表达。</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1745">
                                            <p:txEl>
                                              <p:pRg st="1" end="1"/>
                                            </p:txEl>
                                          </p:spTgt>
                                        </p:tgtEl>
                                        <p:attrNameLst>
                                          <p:attrName>style.visibility</p:attrName>
                                        </p:attrNameLst>
                                      </p:cBhvr>
                                      <p:to>
                                        <p:strVal val="visible"/>
                                      </p:to>
                                    </p:set>
                                    <p:animEffect transition="in" filter="wedge">
                                      <p:cBhvr>
                                        <p:cTn id="7" dur="2000"/>
                                        <p:tgtEl>
                                          <p:spTgt spid="317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例文示范，启发引导</a:t>
            </a:r>
            <a:endParaRPr lang="zh-CN" altLang="en-US" sz="2800" b="1" dirty="0">
              <a:latin typeface="微软雅黑" pitchFamily="34" charset="-122"/>
              <a:ea typeface="微软雅黑" pitchFamily="34" charset="-122"/>
            </a:endParaRPr>
          </a:p>
        </p:txBody>
      </p:sp>
      <p:pic>
        <p:nvPicPr>
          <p:cNvPr id="36866" name="Picture 2" descr="C:\Users\Administrator\Desktop\课件图片\QQ截图20160911164116.png"/>
          <p:cNvPicPr>
            <a:picLocks noChangeAspect="1" noChangeArrowheads="1"/>
          </p:cNvPicPr>
          <p:nvPr/>
        </p:nvPicPr>
        <p:blipFill>
          <a:blip r:embed="rId1" cstate="print"/>
          <a:srcRect/>
          <a:stretch>
            <a:fillRect/>
          </a:stretch>
        </p:blipFill>
        <p:spPr bwMode="auto">
          <a:xfrm>
            <a:off x="323528" y="1124744"/>
            <a:ext cx="8424936" cy="4896544"/>
          </a:xfrm>
          <a:prstGeom prst="rect">
            <a:avLst/>
          </a:prstGeom>
          <a:noFill/>
        </p:spPr>
      </p:pic>
      <p:sp>
        <p:nvSpPr>
          <p:cNvPr id="36867" name="Rectangle 3"/>
          <p:cNvSpPr>
            <a:spLocks noChangeArrowheads="1"/>
          </p:cNvSpPr>
          <p:nvPr/>
        </p:nvSpPr>
        <p:spPr bwMode="auto">
          <a:xfrm>
            <a:off x="1331640" y="1524155"/>
            <a:ext cx="655272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选择你最喜欢的景或物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写一个片段</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想好再动笔</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把语句写得连贯、顺畅。不少于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200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温馨提示</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注意观察景和物的细节</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形状、色彩等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抓住其总体特点。</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借鉴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紫藤萝瀑布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一棵小桃树</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描写景物的方法。</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animEffect transition="in" filter="wedge">
                                      <p:cBhvr>
                                        <p:cTn id="7" dur="2000"/>
                                        <p:tgtEl>
                                          <p:spTgt spid="36867">
                                            <p:txEl>
                                              <p:pRg st="2" end="2"/>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6867">
                                            <p:txEl>
                                              <p:pRg st="3" end="3"/>
                                            </p:txEl>
                                          </p:spTgt>
                                        </p:tgtEl>
                                        <p:attrNameLst>
                                          <p:attrName>style.visibility</p:attrName>
                                        </p:attrNameLst>
                                      </p:cBhvr>
                                      <p:to>
                                        <p:strVal val="visible"/>
                                      </p:to>
                                    </p:set>
                                    <p:animEffect transition="in" filter="wedge">
                                      <p:cBhvr>
                                        <p:cTn id="10" dur="2000"/>
                                        <p:tgtEl>
                                          <p:spTgt spid="368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例文示范，启发引导</a:t>
            </a:r>
            <a:endParaRPr lang="zh-CN" altLang="en-US" sz="2800" b="1" dirty="0">
              <a:latin typeface="微软雅黑" pitchFamily="34" charset="-122"/>
              <a:ea typeface="微软雅黑" pitchFamily="34" charset="-122"/>
            </a:endParaRPr>
          </a:p>
        </p:txBody>
      </p:sp>
      <p:pic>
        <p:nvPicPr>
          <p:cNvPr id="37889" name="Picture 1" descr="C:\Users\Administrator\Desktop\课件图片\2.365480.jpg"/>
          <p:cNvPicPr>
            <a:picLocks noChangeAspect="1" noChangeArrowheads="1"/>
          </p:cNvPicPr>
          <p:nvPr/>
        </p:nvPicPr>
        <p:blipFill>
          <a:blip r:embed="rId1" cstate="print"/>
          <a:srcRect/>
          <a:stretch>
            <a:fillRect/>
          </a:stretch>
        </p:blipFill>
        <p:spPr bwMode="auto">
          <a:xfrm>
            <a:off x="0" y="908720"/>
            <a:ext cx="9144000" cy="5391869"/>
          </a:xfrm>
          <a:prstGeom prst="rect">
            <a:avLst/>
          </a:prstGeom>
          <a:noFill/>
        </p:spPr>
      </p:pic>
      <p:sp>
        <p:nvSpPr>
          <p:cNvPr id="37890" name="Rectangle 2"/>
          <p:cNvSpPr>
            <a:spLocks noChangeArrowheads="1"/>
          </p:cNvSpPr>
          <p:nvPr/>
        </p:nvSpPr>
        <p:spPr bwMode="auto">
          <a:xfrm>
            <a:off x="755576" y="980728"/>
            <a:ext cx="7920880"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例一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从未见过开得这样盛的藤萝</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只见一片辉煌的淡紫色</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像一条瀑布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从空中垂下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不见其发端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也不见其终极。只是深深浅浅的紫</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仿佛在流动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在欢笑</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在不停地生长。紫色的大条幅上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泛着点点银光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就像迸溅的水花。仔细看时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才知道那是每一朵紫花中最浅淡的部分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在和阳光互相挑逗。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这里春红已谢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没有赏花的人群</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也没有蜂围蝶阵。有的就是这一树闪光的、盛开的藤萝。花朵儿一串挨着一串</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一朵接着一朵</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彼此推着挤着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好不活泼热闹</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紫藤萝瀑布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Effect transition="in" filter="wedge">
                                      <p:cBhvr>
                                        <p:cTn id="7" dur="2000"/>
                                        <p:tgtEl>
                                          <p:spTgt spid="37890">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7890">
                                            <p:txEl>
                                              <p:pRg st="1" end="1"/>
                                            </p:txEl>
                                          </p:spTgt>
                                        </p:tgtEl>
                                        <p:attrNameLst>
                                          <p:attrName>style.visibility</p:attrName>
                                        </p:attrNameLst>
                                      </p:cBhvr>
                                      <p:to>
                                        <p:strVal val="visible"/>
                                      </p:to>
                                    </p:set>
                                    <p:animEffect transition="in" filter="wedge">
                                      <p:cBhvr>
                                        <p:cTn id="10" dur="2000"/>
                                        <p:tgtEl>
                                          <p:spTgt spid="378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例文示范，启发引导</a:t>
            </a:r>
            <a:endParaRPr lang="zh-CN" altLang="en-US" sz="2800" b="1" dirty="0">
              <a:latin typeface="微软雅黑" pitchFamily="34" charset="-122"/>
              <a:ea typeface="微软雅黑" pitchFamily="34" charset="-122"/>
            </a:endParaRPr>
          </a:p>
        </p:txBody>
      </p:sp>
      <p:pic>
        <p:nvPicPr>
          <p:cNvPr id="1026" name="Picture 2" descr="C:\Users\Administrator\Desktop\课件图12\边框\QQ截图20160912135916.png"/>
          <p:cNvPicPr>
            <a:picLocks noChangeAspect="1" noChangeArrowheads="1"/>
          </p:cNvPicPr>
          <p:nvPr/>
        </p:nvPicPr>
        <p:blipFill>
          <a:blip r:embed="rId1" cstate="print"/>
          <a:srcRect/>
          <a:stretch>
            <a:fillRect/>
          </a:stretch>
        </p:blipFill>
        <p:spPr bwMode="auto">
          <a:xfrm>
            <a:off x="395536" y="1268760"/>
            <a:ext cx="8352927" cy="4752528"/>
          </a:xfrm>
          <a:prstGeom prst="rect">
            <a:avLst/>
          </a:prstGeom>
          <a:noFill/>
        </p:spPr>
      </p:pic>
      <p:sp>
        <p:nvSpPr>
          <p:cNvPr id="1027" name="Rectangle 3"/>
          <p:cNvSpPr>
            <a:spLocks noChangeArrowheads="1"/>
          </p:cNvSpPr>
          <p:nvPr/>
        </p:nvSpPr>
        <p:spPr bwMode="auto">
          <a:xfrm>
            <a:off x="899592" y="1628800"/>
            <a:ext cx="644420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例二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我深深闭了柴门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伫窗坐下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看我的小桃树在风雨里哆嗦。纤纤的生灵</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枝条已经慌乱</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桃花一片一片地落了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大半陷在泥里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三点两点地在黄水里打着旋儿。啊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它已经老了许多呢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瘦了许多吧</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昨日楚楚的容颜全然褪尽了。可怜它年纪太小了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可怜它才开了第一次花儿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一棵小桃树</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027">
                                            <p:txEl>
                                              <p:pRg st="0" end="0"/>
                                            </p:txEl>
                                          </p:spTgt>
                                        </p:tgtEl>
                                        <p:attrNameLst>
                                          <p:attrName>style.visibility</p:attrName>
                                        </p:attrNameLst>
                                      </p:cBhvr>
                                      <p:to>
                                        <p:strVal val="visible"/>
                                      </p:to>
                                    </p:set>
                                    <p:anim calcmode="lin" valueType="num">
                                      <p:cBhvr>
                                        <p:cTn id="7" dur="500" fill="hold"/>
                                        <p:tgtEl>
                                          <p:spTgt spid="102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2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02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0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例文示范，启发引导</a:t>
            </a:r>
            <a:endParaRPr lang="zh-CN" altLang="en-US" sz="2800" b="1" dirty="0">
              <a:latin typeface="微软雅黑" pitchFamily="34" charset="-122"/>
              <a:ea typeface="微软雅黑" pitchFamily="34" charset="-122"/>
            </a:endParaRPr>
          </a:p>
        </p:txBody>
      </p:sp>
      <p:pic>
        <p:nvPicPr>
          <p:cNvPr id="16385" name="Picture 1" descr="C:\Users\Administrator\Desktop\课件图12\边框\QQ截图20160912143853.png"/>
          <p:cNvPicPr>
            <a:picLocks noChangeAspect="1" noChangeArrowheads="1"/>
          </p:cNvPicPr>
          <p:nvPr/>
        </p:nvPicPr>
        <p:blipFill>
          <a:blip r:embed="rId1" cstate="print"/>
          <a:srcRect/>
          <a:stretch>
            <a:fillRect/>
          </a:stretch>
        </p:blipFill>
        <p:spPr bwMode="auto">
          <a:xfrm>
            <a:off x="0" y="1052736"/>
            <a:ext cx="9144000" cy="4680520"/>
          </a:xfrm>
          <a:prstGeom prst="rect">
            <a:avLst/>
          </a:prstGeom>
          <a:noFill/>
        </p:spPr>
      </p:pic>
      <p:sp>
        <p:nvSpPr>
          <p:cNvPr id="16386" name="Rectangle 2"/>
          <p:cNvSpPr>
            <a:spLocks noChangeArrowheads="1"/>
          </p:cNvSpPr>
          <p:nvPr/>
        </p:nvSpPr>
        <p:spPr bwMode="auto">
          <a:xfrm>
            <a:off x="395536" y="1556792"/>
            <a:ext cx="8496944" cy="378565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两段文字都抓住了景物的特点</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运用了生动的修辞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语句连贯顺畅</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表达了作者强烈的思想感情。</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佳作范文</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写向日葵的精彩语段</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它们是一个不再低头的集体。当你再次凝视它们的时候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你发现那偌大一片向日葵林子的边边角角</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竟然没有一株</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哪怕是一株瘦弱或是低矮的向日葵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悄悄地迎着阳光凑上脸去。它们始终保持这样挺拔的站姿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一直到明天太阳再度升起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一直到它们的帽檐纷纷干枯飘落</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一直到最后被镰刀砍倒。</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当它们的后脑勺终于沉重坠地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那是花盘里的葵花籽真正熟透的日子。</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p:cTn id="7" dur="1000" fill="hold"/>
                                        <p:tgtEl>
                                          <p:spTgt spid="1638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638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6386">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6386">
                                            <p:txEl>
                                              <p:pRg st="1" end="1"/>
                                            </p:txEl>
                                          </p:spTgt>
                                        </p:tgtEl>
                                        <p:attrNameLst>
                                          <p:attrName>style.visibility</p:attrName>
                                        </p:attrNameLst>
                                      </p:cBhvr>
                                      <p:to>
                                        <p:strVal val="visible"/>
                                      </p:to>
                                    </p:set>
                                    <p:anim calcmode="lin" valueType="num">
                                      <p:cBhvr>
                                        <p:cTn id="12" dur="1000" fill="hold"/>
                                        <p:tgtEl>
                                          <p:spTgt spid="16386">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1638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6386">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16386">
                                            <p:txEl>
                                              <p:pRg st="2" end="2"/>
                                            </p:txEl>
                                          </p:spTgt>
                                        </p:tgtEl>
                                        <p:attrNameLst>
                                          <p:attrName>style.visibility</p:attrName>
                                        </p:attrNameLst>
                                      </p:cBhvr>
                                      <p:to>
                                        <p:strVal val="visible"/>
                                      </p:to>
                                    </p:set>
                                    <p:anim calcmode="lin" valueType="num">
                                      <p:cBhvr>
                                        <p:cTn id="17" dur="1000" fill="hold"/>
                                        <p:tgtEl>
                                          <p:spTgt spid="16386">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1638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6386">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16386">
                                            <p:txEl>
                                              <p:pRg st="3" end="3"/>
                                            </p:txEl>
                                          </p:spTgt>
                                        </p:tgtEl>
                                        <p:attrNameLst>
                                          <p:attrName>style.visibility</p:attrName>
                                        </p:attrNameLst>
                                      </p:cBhvr>
                                      <p:to>
                                        <p:strVal val="visible"/>
                                      </p:to>
                                    </p:set>
                                    <p:anim calcmode="lin" valueType="num">
                                      <p:cBhvr>
                                        <p:cTn id="22" dur="1000" fill="hold"/>
                                        <p:tgtEl>
                                          <p:spTgt spid="16386">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16386">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638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39938" name="Picture 2" descr="C:\Users\Administrator\Desktop\课件图12\边框\QQ截图20160912143829.png"/>
          <p:cNvPicPr>
            <a:picLocks noChangeAspect="1" noChangeArrowheads="1"/>
          </p:cNvPicPr>
          <p:nvPr/>
        </p:nvPicPr>
        <p:blipFill>
          <a:blip r:embed="rId1" cstate="print"/>
          <a:srcRect/>
          <a:stretch>
            <a:fillRect/>
          </a:stretch>
        </p:blipFill>
        <p:spPr bwMode="auto">
          <a:xfrm>
            <a:off x="323528" y="1124744"/>
            <a:ext cx="8352928" cy="4680519"/>
          </a:xfrm>
          <a:prstGeom prst="rect">
            <a:avLst/>
          </a:prstGeom>
          <a:noFill/>
        </p:spPr>
      </p:pic>
      <p:sp>
        <p:nvSpPr>
          <p:cNvPr id="39939" name="Rectangle 3"/>
          <p:cNvSpPr>
            <a:spLocks noChangeArrowheads="1"/>
          </p:cNvSpPr>
          <p:nvPr/>
        </p:nvSpPr>
        <p:spPr bwMode="auto">
          <a:xfrm>
            <a:off x="1475656" y="1916832"/>
            <a:ext cx="5904656" cy="300082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选择全班有代表的一个片段</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按提示要求集体创作。教师注意指导学生扩展成写景抒情或托物言志的作文的方法。</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温馨提示</a:t>
            </a:r>
            <a:r>
              <a:rPr kumimoji="0" lang="en-US" altLang="zh-CN" sz="18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扩展写作时</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可以借鉴</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春</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的写法</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想好写哪几个方面</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写出景物哪方面的特点。</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想好表达怎样的思想感情。</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纯写景的文章是难以打动别人的</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多改两遍</a:t>
            </a:r>
            <a:r>
              <a:rPr kumimoji="0" lang="en-US" altLang="zh-CN"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力求达到文从字顺。</a:t>
            </a:r>
            <a:endParaRPr kumimoji="0" lang="zh-CN" altLang="en-US" sz="18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p:cTn id="7" dur="500" fill="hold"/>
                                        <p:tgtEl>
                                          <p:spTgt spid="3993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993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993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993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39939">
                                            <p:txEl>
                                              <p:pRg st="1" end="1"/>
                                            </p:txEl>
                                          </p:spTgt>
                                        </p:tgtEl>
                                        <p:attrNameLst>
                                          <p:attrName>style.visibility</p:attrName>
                                        </p:attrNameLst>
                                      </p:cBhvr>
                                      <p:to>
                                        <p:strVal val="visible"/>
                                      </p:to>
                                    </p:set>
                                    <p:animEffect transition="in" filter="box(in)">
                                      <p:cBhvr>
                                        <p:cTn id="15" dur="500"/>
                                        <p:tgtEl>
                                          <p:spTgt spid="399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44033" name="Rectangle 1"/>
          <p:cNvSpPr>
            <a:spLocks noChangeArrowheads="1"/>
          </p:cNvSpPr>
          <p:nvPr/>
        </p:nvSpPr>
        <p:spPr bwMode="auto">
          <a:xfrm>
            <a:off x="683568" y="1124744"/>
            <a:ext cx="1415772"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原作</a:t>
            </a:r>
            <a:r>
              <a:rPr kumimoji="0" lang="zh-CN"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zh-CN"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44034" name="Rectangle 2"/>
          <p:cNvSpPr>
            <a:spLocks noChangeArrowheads="1"/>
          </p:cNvSpPr>
          <p:nvPr/>
        </p:nvSpPr>
        <p:spPr bwMode="auto">
          <a:xfrm>
            <a:off x="395536" y="1700808"/>
            <a:ext cx="8352928"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小 草 赞</a:t>
            </a:r>
            <a:endPar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没有花香</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没有树高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我是一棵无人知道的小草。”每当想起这首歌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我就想起了到处都可以看到的平凡而又顽强的小草。</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4034">
                                            <p:txEl>
                                              <p:pRg st="0" end="0"/>
                                            </p:txEl>
                                          </p:spTgt>
                                        </p:tgtEl>
                                        <p:attrNameLst>
                                          <p:attrName>style.visibility</p:attrName>
                                        </p:attrNameLst>
                                      </p:cBhvr>
                                      <p:to>
                                        <p:strVal val="visible"/>
                                      </p:to>
                                    </p:set>
                                    <p:anim calcmode="lin" valueType="num">
                                      <p:cBhvr>
                                        <p:cTn id="7" dur="1000" fill="hold"/>
                                        <p:tgtEl>
                                          <p:spTgt spid="4403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403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034">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4034">
                                            <p:txEl>
                                              <p:pRg st="1" end="1"/>
                                            </p:txEl>
                                          </p:spTgt>
                                        </p:tgtEl>
                                        <p:attrNameLst>
                                          <p:attrName>style.visibility</p:attrName>
                                        </p:attrNameLst>
                                      </p:cBhvr>
                                      <p:to>
                                        <p:strVal val="visible"/>
                                      </p:to>
                                    </p:set>
                                    <p:anim calcmode="lin" valueType="num">
                                      <p:cBhvr>
                                        <p:cTn id="12" dur="1000" fill="hold"/>
                                        <p:tgtEl>
                                          <p:spTgt spid="44034">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403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4034">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44034">
                                            <p:txEl>
                                              <p:pRg st="2" end="2"/>
                                            </p:txEl>
                                          </p:spTgt>
                                        </p:tgtEl>
                                        <p:attrNameLst>
                                          <p:attrName>style.visibility</p:attrName>
                                        </p:attrNameLst>
                                      </p:cBhvr>
                                      <p:to>
                                        <p:strVal val="visible"/>
                                      </p:to>
                                    </p:set>
                                    <p:anim calcmode="lin" valueType="num">
                                      <p:cBhvr>
                                        <p:cTn id="17" dur="1000" fill="hold"/>
                                        <p:tgtEl>
                                          <p:spTgt spid="44034">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4403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4403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45057" name="Rectangle 1"/>
          <p:cNvSpPr>
            <a:spLocks noChangeArrowheads="1"/>
          </p:cNvSpPr>
          <p:nvPr/>
        </p:nvSpPr>
        <p:spPr bwMode="auto">
          <a:xfrm>
            <a:off x="827584" y="1412776"/>
            <a:ext cx="7452320"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春天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冰雪刚刚融化</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许多娇贵的花还躲在温室里不敢出来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而小草却像一群活泼可爱的孩子</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从大地母亲的怀抱里调皮地伸出一个个嫩绿的小脑袋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那么细弱</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那么娇小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但它们不畏春寒</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在微风的吹拂下轻轻地唱歌跳舞</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第一个给人们带来春的信息。</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5057">
                                            <p:txEl>
                                              <p:pRg st="0" end="0"/>
                                            </p:txEl>
                                          </p:spTgt>
                                        </p:tgtEl>
                                        <p:attrNameLst>
                                          <p:attrName>style.visibility</p:attrName>
                                        </p:attrNameLst>
                                      </p:cBhvr>
                                      <p:to>
                                        <p:strVal val="visible"/>
                                      </p:to>
                                    </p:set>
                                    <p:anim calcmode="lin" valueType="num">
                                      <p:cBhvr>
                                        <p:cTn id="7" dur="500" fill="hold"/>
                                        <p:tgtEl>
                                          <p:spTgt spid="4505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505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505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50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49153" name="Rectangle 1"/>
          <p:cNvSpPr>
            <a:spLocks noChangeArrowheads="1"/>
          </p:cNvSpPr>
          <p:nvPr/>
        </p:nvSpPr>
        <p:spPr bwMode="auto">
          <a:xfrm>
            <a:off x="827584" y="1196752"/>
            <a:ext cx="7488832"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夏天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暴风雨来了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许多庄稼、花儿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就连小树也被风吹得东倒西歪</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而小草竟然昂着头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挺着胸</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任凭风吹雨打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而经过暴风雨洗礼的它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长得更加粗壮</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更加翠绿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像一条碧绿的毯子覆盖在大地上。</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深秋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小草的叶子枯黄了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它脱去一身衣服</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毫不吝惜地献给大地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使大地更有力地养育万物。</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9153">
                                            <p:txEl>
                                              <p:pRg st="0" end="0"/>
                                            </p:txEl>
                                          </p:spTgt>
                                        </p:tgtEl>
                                        <p:attrNameLst>
                                          <p:attrName>style.visibility</p:attrName>
                                        </p:attrNameLst>
                                      </p:cBhvr>
                                      <p:to>
                                        <p:strVal val="visible"/>
                                      </p:to>
                                    </p:set>
                                    <p:anim calcmode="lin" valueType="num">
                                      <p:cBhvr>
                                        <p:cTn id="7" dur="500" fill="hold"/>
                                        <p:tgtEl>
                                          <p:spTgt spid="4915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915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915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915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49153">
                                            <p:txEl>
                                              <p:pRg st="1" end="1"/>
                                            </p:txEl>
                                          </p:spTgt>
                                        </p:tgtEl>
                                        <p:attrNameLst>
                                          <p:attrName>style.visibility</p:attrName>
                                        </p:attrNameLst>
                                      </p:cBhvr>
                                      <p:to>
                                        <p:strVal val="visible"/>
                                      </p:to>
                                    </p:set>
                                    <p:anim calcmode="lin" valueType="num">
                                      <p:cBhvr>
                                        <p:cTn id="13" dur="500" fill="hold"/>
                                        <p:tgtEl>
                                          <p:spTgt spid="4915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9153">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49153">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4915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8164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417646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联系实际，引入课题</a:t>
            </a:r>
            <a:endParaRPr lang="zh-CN" altLang="en-US" sz="2800" b="1" dirty="0">
              <a:latin typeface="微软雅黑" pitchFamily="34" charset="-122"/>
              <a:ea typeface="微软雅黑" pitchFamily="34" charset="-122"/>
            </a:endParaRPr>
          </a:p>
        </p:txBody>
      </p:sp>
      <p:sp>
        <p:nvSpPr>
          <p:cNvPr id="10" name="圆角矩形 9"/>
          <p:cNvSpPr/>
          <p:nvPr/>
        </p:nvSpPr>
        <p:spPr>
          <a:xfrm>
            <a:off x="395536" y="1484784"/>
            <a:ext cx="8280920" cy="3168352"/>
          </a:xfrm>
          <a:prstGeom prst="roundRect">
            <a:avLst>
              <a:gd name="adj" fmla="val 10006"/>
            </a:avLst>
          </a:prstGeom>
          <a:solidFill>
            <a:srgbClr val="FFFF00"/>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lnSpc>
                <a:spcPct val="150000"/>
              </a:lnSpc>
            </a:pPr>
            <a:r>
              <a:rPr lang="en-US" altLang="zh-CN" sz="2400" dirty="0" smtClean="0">
                <a:solidFill>
                  <a:srgbClr val="000000"/>
                </a:solidFill>
                <a:latin typeface="微软雅黑" pitchFamily="34" charset="-122"/>
                <a:ea typeface="微软雅黑" pitchFamily="34" charset="-122"/>
                <a:cs typeface="Times New Roman" pitchFamily="18" charset="0"/>
              </a:rPr>
              <a:t>        </a:t>
            </a:r>
            <a:r>
              <a:rPr lang="zh-CN" altLang="zh-CN" sz="2400" dirty="0" smtClean="0">
                <a:solidFill>
                  <a:srgbClr val="000000"/>
                </a:solidFill>
                <a:latin typeface="微软雅黑" pitchFamily="34" charset="-122"/>
                <a:ea typeface="微软雅黑" pitchFamily="34" charset="-122"/>
                <a:cs typeface="Times New Roman" pitchFamily="18" charset="0"/>
              </a:rPr>
              <a:t>我们平时作文</a:t>
            </a:r>
            <a:r>
              <a:rPr lang="en-US" altLang="zh-CN" sz="2400" dirty="0" smtClean="0">
                <a:solidFill>
                  <a:srgbClr val="000000"/>
                </a:solidFill>
                <a:latin typeface="微软雅黑" pitchFamily="34" charset="-122"/>
                <a:ea typeface="微软雅黑" pitchFamily="34" charset="-122"/>
                <a:cs typeface="Times New Roman" pitchFamily="18" charset="0"/>
              </a:rPr>
              <a:t>,</a:t>
            </a:r>
            <a:r>
              <a:rPr lang="zh-CN" altLang="en-US" sz="2400" dirty="0" smtClean="0">
                <a:solidFill>
                  <a:srgbClr val="000000"/>
                </a:solidFill>
                <a:latin typeface="微软雅黑" pitchFamily="34" charset="-122"/>
                <a:ea typeface="微软雅黑" pitchFamily="34" charset="-122"/>
                <a:cs typeface="Times New Roman" pitchFamily="18" charset="0"/>
              </a:rPr>
              <a:t>不少同学在语言运用方面</a:t>
            </a:r>
            <a:r>
              <a:rPr lang="en-US" altLang="zh-CN" sz="2400" dirty="0" smtClean="0">
                <a:solidFill>
                  <a:srgbClr val="000000"/>
                </a:solidFill>
                <a:latin typeface="微软雅黑" pitchFamily="34" charset="-122"/>
                <a:ea typeface="微软雅黑" pitchFamily="34" charset="-122"/>
                <a:cs typeface="Times New Roman" pitchFamily="18" charset="0"/>
              </a:rPr>
              <a:t>,</a:t>
            </a:r>
            <a:r>
              <a:rPr lang="zh-CN" altLang="en-US" sz="2400" dirty="0" smtClean="0">
                <a:solidFill>
                  <a:srgbClr val="000000"/>
                </a:solidFill>
                <a:latin typeface="微软雅黑" pitchFamily="34" charset="-122"/>
                <a:ea typeface="微软雅黑" pitchFamily="34" charset="-122"/>
                <a:cs typeface="Times New Roman" pitchFamily="18" charset="0"/>
              </a:rPr>
              <a:t>或用词重复啰唆</a:t>
            </a:r>
            <a:r>
              <a:rPr lang="en-US" altLang="zh-CN" sz="2400" dirty="0" smtClean="0">
                <a:solidFill>
                  <a:srgbClr val="000000"/>
                </a:solidFill>
                <a:latin typeface="微软雅黑" pitchFamily="34" charset="-122"/>
                <a:ea typeface="微软雅黑" pitchFamily="34" charset="-122"/>
                <a:cs typeface="Times New Roman" pitchFamily="18" charset="0"/>
              </a:rPr>
              <a:t>,</a:t>
            </a:r>
            <a:r>
              <a:rPr lang="zh-CN" altLang="en-US" sz="2400" dirty="0" smtClean="0">
                <a:solidFill>
                  <a:srgbClr val="000000"/>
                </a:solidFill>
                <a:latin typeface="微软雅黑" pitchFamily="34" charset="-122"/>
                <a:ea typeface="微软雅黑" pitchFamily="34" charset="-122"/>
                <a:cs typeface="Times New Roman" pitchFamily="18" charset="0"/>
              </a:rPr>
              <a:t>或语句不通顺</a:t>
            </a:r>
            <a:r>
              <a:rPr lang="en-US" altLang="zh-CN" sz="2400" dirty="0" smtClean="0">
                <a:solidFill>
                  <a:srgbClr val="000000"/>
                </a:solidFill>
                <a:latin typeface="微软雅黑" pitchFamily="34" charset="-122"/>
                <a:ea typeface="微软雅黑" pitchFamily="34" charset="-122"/>
                <a:cs typeface="Times New Roman" pitchFamily="18" charset="0"/>
              </a:rPr>
              <a:t>,</a:t>
            </a:r>
            <a:r>
              <a:rPr lang="zh-CN" altLang="en-US" sz="2400" dirty="0" smtClean="0">
                <a:solidFill>
                  <a:srgbClr val="000000"/>
                </a:solidFill>
                <a:latin typeface="微软雅黑" pitchFamily="34" charset="-122"/>
                <a:ea typeface="微软雅黑" pitchFamily="34" charset="-122"/>
                <a:cs typeface="Times New Roman" pitchFamily="18" charset="0"/>
              </a:rPr>
              <a:t>或语序不当</a:t>
            </a:r>
            <a:r>
              <a:rPr lang="en-US" altLang="zh-CN" sz="2400" dirty="0" smtClean="0">
                <a:solidFill>
                  <a:srgbClr val="000000"/>
                </a:solidFill>
                <a:latin typeface="微软雅黑" pitchFamily="34" charset="-122"/>
                <a:ea typeface="微软雅黑" pitchFamily="34" charset="-122"/>
                <a:cs typeface="Times New Roman" pitchFamily="18" charset="0"/>
              </a:rPr>
              <a:t>,</a:t>
            </a:r>
            <a:r>
              <a:rPr lang="zh-CN" altLang="en-US" sz="2400" dirty="0" smtClean="0">
                <a:solidFill>
                  <a:srgbClr val="000000"/>
                </a:solidFill>
                <a:latin typeface="微软雅黑" pitchFamily="34" charset="-122"/>
                <a:ea typeface="微软雅黑" pitchFamily="34" charset="-122"/>
                <a:cs typeface="Times New Roman" pitchFamily="18" charset="0"/>
              </a:rPr>
              <a:t>致使自己的思想感情不能得到准确的表达。今天</a:t>
            </a:r>
            <a:r>
              <a:rPr lang="en-US" altLang="zh-CN" sz="2400" dirty="0" smtClean="0">
                <a:solidFill>
                  <a:srgbClr val="000000"/>
                </a:solidFill>
                <a:latin typeface="微软雅黑" pitchFamily="34" charset="-122"/>
                <a:ea typeface="微软雅黑" pitchFamily="34" charset="-122"/>
                <a:cs typeface="Times New Roman" pitchFamily="18" charset="0"/>
              </a:rPr>
              <a:t>,</a:t>
            </a:r>
            <a:r>
              <a:rPr lang="zh-CN" altLang="en-US" sz="2400" dirty="0" smtClean="0">
                <a:solidFill>
                  <a:srgbClr val="000000"/>
                </a:solidFill>
                <a:latin typeface="微软雅黑" pitchFamily="34" charset="-122"/>
                <a:ea typeface="微软雅黑" pitchFamily="34" charset="-122"/>
                <a:cs typeface="Times New Roman" pitchFamily="18" charset="0"/>
              </a:rPr>
              <a:t>我们一起来进行作文训练。这次作文训练的侧重点是文从字顺</a:t>
            </a:r>
            <a:r>
              <a:rPr lang="en-US" altLang="zh-CN" sz="2400" dirty="0" smtClean="0">
                <a:solidFill>
                  <a:srgbClr val="000000"/>
                </a:solidFill>
                <a:latin typeface="微软雅黑" pitchFamily="34" charset="-122"/>
                <a:ea typeface="微软雅黑" pitchFamily="34" charset="-122"/>
                <a:cs typeface="Times New Roman" pitchFamily="18" charset="0"/>
              </a:rPr>
              <a:t>,</a:t>
            </a:r>
            <a:r>
              <a:rPr lang="zh-CN" altLang="en-US" sz="2400" dirty="0" smtClean="0">
                <a:solidFill>
                  <a:srgbClr val="000000"/>
                </a:solidFill>
                <a:latin typeface="微软雅黑" pitchFamily="34" charset="-122"/>
                <a:ea typeface="微软雅黑" pitchFamily="34" charset="-122"/>
                <a:cs typeface="Times New Roman" pitchFamily="18" charset="0"/>
              </a:rPr>
              <a:t>有条不紊地表情达意。</a:t>
            </a:r>
            <a:endParaRPr lang="zh-CN" altLang="en-US" sz="2400" dirty="0" smtClean="0">
              <a:latin typeface="微软雅黑" pitchFamily="34" charset="-122"/>
              <a:ea typeface="微软雅黑" pitchFamily="34" charset="-122"/>
              <a:cs typeface="宋体" pitchFamily="2" charset="-122"/>
            </a:endParaRPr>
          </a:p>
        </p:txBody>
      </p:sp>
      <p:pic>
        <p:nvPicPr>
          <p:cNvPr id="28673" name="Picture 1" descr="C:\Users\Administrator\Desktop\课件图12\写做\写作\u=443077583,133645340&amp;fm=21&amp;gp=0.jpg"/>
          <p:cNvPicPr>
            <a:picLocks noChangeAspect="1" noChangeArrowheads="1"/>
          </p:cNvPicPr>
          <p:nvPr/>
        </p:nvPicPr>
        <p:blipFill>
          <a:blip r:embed="rId1" cstate="print"/>
          <a:srcRect/>
          <a:stretch>
            <a:fillRect/>
          </a:stretch>
        </p:blipFill>
        <p:spPr bwMode="auto">
          <a:xfrm>
            <a:off x="6660232" y="3789040"/>
            <a:ext cx="2298948" cy="19442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0">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0">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1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28673"/>
                                        </p:tgtEl>
                                        <p:attrNameLst>
                                          <p:attrName>style.visibility</p:attrName>
                                        </p:attrNameLst>
                                      </p:cBhvr>
                                      <p:to>
                                        <p:strVal val="visible"/>
                                      </p:to>
                                    </p:set>
                                    <p:animEffect transition="in" filter="box(in)">
                                      <p:cBhvr>
                                        <p:cTn id="15" dur="500"/>
                                        <p:tgtEl>
                                          <p:spTgt spid="286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46081" name="Rectangle 1"/>
          <p:cNvSpPr>
            <a:spLocks noChangeArrowheads="1"/>
          </p:cNvSpPr>
          <p:nvPr/>
        </p:nvSpPr>
        <p:spPr bwMode="auto">
          <a:xfrm>
            <a:off x="467544" y="1052736"/>
            <a:ext cx="813690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离离原上草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一岁一枯荣。野火烧不尽</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春风吹又生”白居易的这首诗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不正是对小草顽强生命力的讴歌吗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我们平常经常看到只要有土壤的地方</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甚至在墙缝、高山、坚硬的石缝中都有它翠绿的身影</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而且它不需要任何人来给它浇水、施肥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却以惊人的生命力破土而出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野火虽然可以给小草带来毁灭性的灾难</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但是只要一旦春风吹过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它又翻山越岭</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漂洋过海</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到需要自己的地方安家落户。</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6081">
                                            <p:txEl>
                                              <p:pRg st="0" end="0"/>
                                            </p:txEl>
                                          </p:spTgt>
                                        </p:tgtEl>
                                        <p:attrNameLst>
                                          <p:attrName>style.visibility</p:attrName>
                                        </p:attrNameLst>
                                      </p:cBhvr>
                                      <p:to>
                                        <p:strVal val="visible"/>
                                      </p:to>
                                    </p:set>
                                    <p:anim calcmode="lin" valueType="num">
                                      <p:cBhvr>
                                        <p:cTn id="7" dur="500" fill="hold"/>
                                        <p:tgtEl>
                                          <p:spTgt spid="4608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608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6081">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460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47105" name="Rectangle 1"/>
          <p:cNvSpPr>
            <a:spLocks noChangeArrowheads="1"/>
          </p:cNvSpPr>
          <p:nvPr/>
        </p:nvSpPr>
        <p:spPr bwMode="auto">
          <a:xfrm>
            <a:off x="1043608" y="1196752"/>
            <a:ext cx="741682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小草的确平凡得不能再平凡了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它不像大树那样傲然屹立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更不似鲜花那样婀娜多姿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但它却具有极旺盛的生命力。</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我赞美小草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更赞美那些具有小草精神</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意志坚强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不择环境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具有顽强生命力的人。</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7105">
                                            <p:txEl>
                                              <p:pRg st="0" end="0"/>
                                            </p:txEl>
                                          </p:spTgt>
                                        </p:tgtEl>
                                        <p:attrNameLst>
                                          <p:attrName>style.visibility</p:attrName>
                                        </p:attrNameLst>
                                      </p:cBhvr>
                                      <p:to>
                                        <p:strVal val="visible"/>
                                      </p:to>
                                    </p:set>
                                    <p:anim calcmode="lin" valueType="num">
                                      <p:cBhvr>
                                        <p:cTn id="7" dur="1000" fill="hold"/>
                                        <p:tgtEl>
                                          <p:spTgt spid="4710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710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7105">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47105">
                                            <p:txEl>
                                              <p:pRg st="1" end="1"/>
                                            </p:txEl>
                                          </p:spTgt>
                                        </p:tgtEl>
                                        <p:attrNameLst>
                                          <p:attrName>style.visibility</p:attrName>
                                        </p:attrNameLst>
                                      </p:cBhvr>
                                      <p:to>
                                        <p:strVal val="visible"/>
                                      </p:to>
                                    </p:set>
                                    <p:anim calcmode="lin" valueType="num">
                                      <p:cBhvr>
                                        <p:cTn id="12" dur="1000" fill="hold"/>
                                        <p:tgtEl>
                                          <p:spTgt spid="47105">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4710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71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50177" name="Rectangle 1"/>
          <p:cNvSpPr>
            <a:spLocks noChangeArrowheads="1"/>
          </p:cNvSpPr>
          <p:nvPr/>
        </p:nvSpPr>
        <p:spPr bwMode="auto">
          <a:xfrm>
            <a:off x="1043608" y="1412776"/>
            <a:ext cx="7128792"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简评</a:t>
            </a:r>
            <a:r>
              <a:rPr kumimoji="0" lang="zh-CN"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本文思路清晰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结构严谨</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条理分明地写出了小草的特征</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进而挖掘出了小草的象征意义。文章语言简练流畅</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显示了一定的语言功底。</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美中不足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有些语句可以更准确生动一些。</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0177">
                                            <p:txEl>
                                              <p:pRg st="0" end="0"/>
                                            </p:txEl>
                                          </p:spTgt>
                                        </p:tgtEl>
                                        <p:attrNameLst>
                                          <p:attrName>style.visibility</p:attrName>
                                        </p:attrNameLst>
                                      </p:cBhvr>
                                      <p:to>
                                        <p:strVal val="visible"/>
                                      </p:to>
                                    </p:set>
                                    <p:anim calcmode="lin" valueType="num">
                                      <p:cBhvr>
                                        <p:cTn id="7" dur="500" fill="hold"/>
                                        <p:tgtEl>
                                          <p:spTgt spid="5017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017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017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0177">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0177">
                                            <p:txEl>
                                              <p:pRg st="1" end="1"/>
                                            </p:txEl>
                                          </p:spTgt>
                                        </p:tgtEl>
                                        <p:attrNameLst>
                                          <p:attrName>style.visibility</p:attrName>
                                        </p:attrNameLst>
                                      </p:cBhvr>
                                      <p:to>
                                        <p:strVal val="visible"/>
                                      </p:to>
                                    </p:set>
                                    <p:anim calcmode="lin" valueType="num">
                                      <p:cBhvr>
                                        <p:cTn id="13" dur="500" fill="hold"/>
                                        <p:tgtEl>
                                          <p:spTgt spid="50177">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0177">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50177">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5017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10" name="矩形 9"/>
          <p:cNvSpPr/>
          <p:nvPr/>
        </p:nvSpPr>
        <p:spPr>
          <a:xfrm>
            <a:off x="755576" y="1124744"/>
            <a:ext cx="1192955" cy="461665"/>
          </a:xfrm>
          <a:prstGeom prst="rect">
            <a:avLst/>
          </a:prstGeom>
        </p:spPr>
        <p:txBody>
          <a:bodyPr wrap="none">
            <a:spAutoFit/>
          </a:bodyPr>
          <a:lstStyle/>
          <a:p>
            <a:r>
              <a:rPr lang="zh-CN" altLang="zh-CN" sz="2400" dirty="0" smtClean="0">
                <a:solidFill>
                  <a:srgbClr val="FF0000"/>
                </a:solidFill>
                <a:latin typeface="微软雅黑" pitchFamily="34" charset="-122"/>
                <a:ea typeface="微软雅黑" pitchFamily="34" charset="-122"/>
              </a:rPr>
              <a:t>修改稿</a:t>
            </a:r>
            <a:r>
              <a:rPr lang="en-US" altLang="zh-CN" sz="2400" dirty="0" smtClean="0">
                <a:solidFill>
                  <a:srgbClr val="FF0000"/>
                </a:solidFill>
                <a:latin typeface="微软雅黑" pitchFamily="34" charset="-122"/>
                <a:ea typeface="微软雅黑" pitchFamily="34" charset="-122"/>
              </a:rPr>
              <a:t>:</a:t>
            </a:r>
            <a:endParaRPr lang="zh-CN" altLang="en-US" sz="2400" dirty="0">
              <a:solidFill>
                <a:srgbClr val="FF0000"/>
              </a:solidFill>
              <a:latin typeface="微软雅黑" pitchFamily="34" charset="-122"/>
              <a:ea typeface="微软雅黑" pitchFamily="34" charset="-122"/>
            </a:endParaRPr>
          </a:p>
        </p:txBody>
      </p:sp>
      <p:sp>
        <p:nvSpPr>
          <p:cNvPr id="51201" name="Rectangle 1"/>
          <p:cNvSpPr>
            <a:spLocks noChangeArrowheads="1"/>
          </p:cNvSpPr>
          <p:nvPr/>
        </p:nvSpPr>
        <p:spPr bwMode="auto">
          <a:xfrm>
            <a:off x="683568" y="1340768"/>
            <a:ext cx="7596336"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 草 赞</a:t>
            </a:r>
            <a:endParaRPr kumimoji="0" 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“没有花香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没有树高</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我是一棵无人知道的小草。”每当唱起这首歌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我就想起了那平凡而又顽强的小草。</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春天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冰雪刚刚融化</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许多娇贵的花还躲在温室里不敢出来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而小草却像一群活泼可爱的孩子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从大地母亲的怀抱里调皮地探出了一个个嫩绿的小脑袋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那么细弱</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那么娇小</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它们不畏春寒</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在微风的吹拂下轻轻地唱歌跳舞</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第一个给人们带来春的信息。</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1201">
                                            <p:txEl>
                                              <p:pRg st="0" end="0"/>
                                            </p:txEl>
                                          </p:spTgt>
                                        </p:tgtEl>
                                        <p:attrNameLst>
                                          <p:attrName>style.visibility</p:attrName>
                                        </p:attrNameLst>
                                      </p:cBhvr>
                                      <p:to>
                                        <p:strVal val="visible"/>
                                      </p:to>
                                    </p:set>
                                    <p:anim calcmode="lin" valueType="num">
                                      <p:cBhvr>
                                        <p:cTn id="7" dur="1000" fill="hold"/>
                                        <p:tgtEl>
                                          <p:spTgt spid="5120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120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01">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51201">
                                            <p:txEl>
                                              <p:pRg st="1" end="1"/>
                                            </p:txEl>
                                          </p:spTgt>
                                        </p:tgtEl>
                                        <p:attrNameLst>
                                          <p:attrName>style.visibility</p:attrName>
                                        </p:attrNameLst>
                                      </p:cBhvr>
                                      <p:to>
                                        <p:strVal val="visible"/>
                                      </p:to>
                                    </p:set>
                                    <p:anim calcmode="lin" valueType="num">
                                      <p:cBhvr>
                                        <p:cTn id="12" dur="1000" fill="hold"/>
                                        <p:tgtEl>
                                          <p:spTgt spid="51201">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5120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1201">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51201">
                                            <p:txEl>
                                              <p:pRg st="2" end="2"/>
                                            </p:txEl>
                                          </p:spTgt>
                                        </p:tgtEl>
                                        <p:attrNameLst>
                                          <p:attrName>style.visibility</p:attrName>
                                        </p:attrNameLst>
                                      </p:cBhvr>
                                      <p:to>
                                        <p:strVal val="visible"/>
                                      </p:to>
                                    </p:set>
                                    <p:anim calcmode="lin" valueType="num">
                                      <p:cBhvr>
                                        <p:cTn id="17" dur="1000" fill="hold"/>
                                        <p:tgtEl>
                                          <p:spTgt spid="51201">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5120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5120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52225" name="Rectangle 1"/>
          <p:cNvSpPr>
            <a:spLocks noChangeArrowheads="1"/>
          </p:cNvSpPr>
          <p:nvPr/>
        </p:nvSpPr>
        <p:spPr bwMode="auto">
          <a:xfrm>
            <a:off x="827584" y="1052736"/>
            <a:ext cx="7200800" cy="34163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夏天</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暴风雨来了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许多庄稼、花儿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就连小树也被风吹得东倒西歪</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而小草竟然昂着头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挺着胸</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任凭风吹雨打。经过暴风雨洗礼的它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长得更加茁壮</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更加翠绿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像一条条碧绿的毯子覆盖在大地上。</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深秋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小草的叶子枯黄了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它脱去一身衣服</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毫不吝惜地献给大地</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使大地更有力地养育万物。</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2225">
                                            <p:txEl>
                                              <p:pRg st="0" end="0"/>
                                            </p:txEl>
                                          </p:spTgt>
                                        </p:tgtEl>
                                        <p:attrNameLst>
                                          <p:attrName>style.visibility</p:attrName>
                                        </p:attrNameLst>
                                      </p:cBhvr>
                                      <p:to>
                                        <p:strVal val="visible"/>
                                      </p:to>
                                    </p:set>
                                    <p:anim calcmode="lin" valueType="num">
                                      <p:cBhvr>
                                        <p:cTn id="7" dur="500" fill="hold"/>
                                        <p:tgtEl>
                                          <p:spTgt spid="5222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2225">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2225">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2225">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2225">
                                            <p:txEl>
                                              <p:pRg st="1" end="1"/>
                                            </p:txEl>
                                          </p:spTgt>
                                        </p:tgtEl>
                                        <p:attrNameLst>
                                          <p:attrName>style.visibility</p:attrName>
                                        </p:attrNameLst>
                                      </p:cBhvr>
                                      <p:to>
                                        <p:strVal val="visible"/>
                                      </p:to>
                                    </p:set>
                                    <p:anim calcmode="lin" valueType="num">
                                      <p:cBhvr>
                                        <p:cTn id="13" dur="500" fill="hold"/>
                                        <p:tgtEl>
                                          <p:spTgt spid="5222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2225">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52225">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5222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10" name="矩形 9"/>
          <p:cNvSpPr/>
          <p:nvPr/>
        </p:nvSpPr>
        <p:spPr>
          <a:xfrm>
            <a:off x="539552" y="980728"/>
            <a:ext cx="8136904" cy="3970318"/>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“离离原上草</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一岁一枯荣。野火烧不尽</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春风吹又生。”白居易的这首诗</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不正是对小草顽强生命力的讴歌吗</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我们经常看到</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只要有土壤的地方</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甚至在墙缝、坚硬的石缝中都会有它翠绿的身影</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而且它不需要任何人来给它浇水、施肥</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它却以惊人的生命力破土而出。野火虽然可以给小草带来毁灭性的灾难</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但是只要春风吹过</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它又会破土而出</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展露出蓬勃的生命力。</a:t>
            </a:r>
            <a:endParaRPr lang="zh-CN" altLang="en-US" sz="2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05724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做修改，完成文章</a:t>
            </a:r>
            <a:endParaRPr lang="zh-CN" altLang="en-US" sz="2800" b="1" dirty="0">
              <a:latin typeface="微软雅黑" pitchFamily="34" charset="-122"/>
              <a:ea typeface="微软雅黑" pitchFamily="34" charset="-122"/>
            </a:endParaRPr>
          </a:p>
        </p:txBody>
      </p:sp>
      <p:pic>
        <p:nvPicPr>
          <p:cNvPr id="9" name="Picture 1" descr="D:\Documents\Scrshot\2015-12-10_202828.png"/>
          <p:cNvPicPr>
            <a:picLocks noChangeAspect="1" noChangeArrowheads="1"/>
          </p:cNvPicPr>
          <p:nvPr/>
        </p:nvPicPr>
        <p:blipFill>
          <a:blip r:embed="rId1" cstate="print"/>
          <a:srcRect/>
          <a:stretch>
            <a:fillRect/>
          </a:stretch>
        </p:blipFill>
        <p:spPr bwMode="auto">
          <a:xfrm>
            <a:off x="0" y="980728"/>
            <a:ext cx="9144000" cy="5112567"/>
          </a:xfrm>
          <a:prstGeom prst="rect">
            <a:avLst/>
          </a:prstGeom>
          <a:noFill/>
          <a:ln w="9525">
            <a:noFill/>
            <a:miter lim="800000"/>
            <a:headEnd/>
            <a:tailEnd/>
          </a:ln>
        </p:spPr>
      </p:pic>
      <p:sp>
        <p:nvSpPr>
          <p:cNvPr id="48129" name="Rectangle 1"/>
          <p:cNvSpPr>
            <a:spLocks noChangeArrowheads="1"/>
          </p:cNvSpPr>
          <p:nvPr/>
        </p:nvSpPr>
        <p:spPr bwMode="auto">
          <a:xfrm>
            <a:off x="683568" y="1124744"/>
            <a:ext cx="7776864"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小草的确平凡得不能再平凡了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它不像大树那样傲然屹立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更不似鲜花那样婀娜多姿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但它却具有极顽强的生命力。</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我赞美小草</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更赞美那些具有小草精神</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意志坚强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不择环境</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具有顽强生命力的人。</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8129">
                                            <p:txEl>
                                              <p:pRg st="0" end="0"/>
                                            </p:txEl>
                                          </p:spTgt>
                                        </p:tgtEl>
                                        <p:attrNameLst>
                                          <p:attrName>style.visibility</p:attrName>
                                        </p:attrNameLst>
                                      </p:cBhvr>
                                      <p:to>
                                        <p:strVal val="visible"/>
                                      </p:to>
                                    </p:set>
                                    <p:animEffect transition="in" filter="box(in)">
                                      <p:cBhvr>
                                        <p:cTn id="7" dur="500"/>
                                        <p:tgtEl>
                                          <p:spTgt spid="48129">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48129">
                                            <p:txEl>
                                              <p:pRg st="1" end="1"/>
                                            </p:txEl>
                                          </p:spTgt>
                                        </p:tgtEl>
                                        <p:attrNameLst>
                                          <p:attrName>style.visibility</p:attrName>
                                        </p:attrNameLst>
                                      </p:cBhvr>
                                      <p:to>
                                        <p:strVal val="visible"/>
                                      </p:to>
                                    </p:set>
                                    <p:animEffect transition="in" filter="box(in)">
                                      <p:cBhvr>
                                        <p:cTn id="10" dur="500"/>
                                        <p:tgtEl>
                                          <p:spTgt spid="4812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40"/>
            <a:ext cx="2202052"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1620957"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自主创作</a:t>
            </a:r>
            <a:endParaRPr lang="zh-CN" altLang="en-US" sz="2800" b="1" dirty="0">
              <a:latin typeface="微软雅黑" pitchFamily="34" charset="-122"/>
              <a:ea typeface="微软雅黑" pitchFamily="34" charset="-122"/>
            </a:endParaRPr>
          </a:p>
        </p:txBody>
      </p:sp>
      <p:sp>
        <p:nvSpPr>
          <p:cNvPr id="9" name="圆角矩形 8"/>
          <p:cNvSpPr/>
          <p:nvPr/>
        </p:nvSpPr>
        <p:spPr>
          <a:xfrm>
            <a:off x="2195736" y="2060848"/>
            <a:ext cx="6480720" cy="3456384"/>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 descr="C:\Users\Administrator\Desktop\课件图12\图片20148+953.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395536" y="908720"/>
            <a:ext cx="3385467" cy="4343599"/>
          </a:xfrm>
          <a:prstGeom prst="rect">
            <a:avLst/>
          </a:prstGeom>
          <a:noFill/>
        </p:spPr>
      </p:pic>
      <p:sp>
        <p:nvSpPr>
          <p:cNvPr id="10242" name="Rectangle 2"/>
          <p:cNvSpPr>
            <a:spLocks noChangeArrowheads="1"/>
          </p:cNvSpPr>
          <p:nvPr/>
        </p:nvSpPr>
        <p:spPr bwMode="auto">
          <a:xfrm>
            <a:off x="2555776" y="2420888"/>
            <a:ext cx="5832648"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古人不见今时月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今月曾经照古人。”古往今来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月亮一直是人们吟咏的对象</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寄托了人们无尽的情思。请以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月亮</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为题</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写一篇作文。不少于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500</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p:cTn id="7" dur="1000" fill="hold"/>
                                        <p:tgtEl>
                                          <p:spTgt spid="1024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24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自主创作</a:t>
            </a:r>
            <a:endParaRPr lang="zh-CN" altLang="en-US" sz="2800" b="1" dirty="0">
              <a:latin typeface="微软雅黑" pitchFamily="34" charset="-122"/>
              <a:ea typeface="微软雅黑" pitchFamily="34" charset="-122"/>
            </a:endParaRPr>
          </a:p>
        </p:txBody>
      </p:sp>
      <p:pic>
        <p:nvPicPr>
          <p:cNvPr id="9" name="Picture 4"/>
          <p:cNvPicPr>
            <a:picLocks noChangeAspect="1" noChangeArrowheads="1"/>
          </p:cNvPicPr>
          <p:nvPr/>
        </p:nvPicPr>
        <p:blipFill>
          <a:blip r:embed="rId1" cstate="print"/>
          <a:srcRect/>
          <a:stretch>
            <a:fillRect/>
          </a:stretch>
        </p:blipFill>
        <p:spPr bwMode="auto">
          <a:xfrm>
            <a:off x="0" y="908051"/>
            <a:ext cx="9144000" cy="5185246"/>
          </a:xfrm>
          <a:prstGeom prst="rect">
            <a:avLst/>
          </a:prstGeom>
          <a:noFill/>
          <a:ln w="9525">
            <a:noFill/>
            <a:miter lim="800000"/>
            <a:headEnd/>
            <a:tailEnd/>
          </a:ln>
        </p:spPr>
      </p:pic>
      <p:sp>
        <p:nvSpPr>
          <p:cNvPr id="9218" name="Rectangle 2"/>
          <p:cNvSpPr>
            <a:spLocks noChangeArrowheads="1"/>
          </p:cNvSpPr>
          <p:nvPr/>
        </p:nvSpPr>
        <p:spPr bwMode="auto">
          <a:xfrm>
            <a:off x="395536" y="1052736"/>
            <a:ext cx="873957"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例文</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
        <p:nvSpPr>
          <p:cNvPr id="9219" name="Rectangle 3"/>
          <p:cNvSpPr>
            <a:spLocks noChangeArrowheads="1"/>
          </p:cNvSpPr>
          <p:nvPr/>
        </p:nvSpPr>
        <p:spPr bwMode="auto">
          <a:xfrm>
            <a:off x="611560" y="1700808"/>
            <a:ext cx="7560840"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有一种思念</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叫月亮　　</a:t>
            </a:r>
            <a:endPar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lang="en-US" altLang="zh-CN" sz="2400" dirty="0" smtClean="0">
                <a:solidFill>
                  <a:srgbClr val="00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沈鑫瑶</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今夜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心绪烦躁。窗外皎洁的月光射入书房</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一片宁静与祥和。我决定去散步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平静如波涛汹涌般翻腾的心绪。</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p:cTn id="7" dur="1000" fill="hold"/>
                                        <p:tgtEl>
                                          <p:spTgt spid="921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921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219">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 calcmode="lin" valueType="num">
                                      <p:cBhvr>
                                        <p:cTn id="12" dur="1000" fill="hold"/>
                                        <p:tgtEl>
                                          <p:spTgt spid="9219">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921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219">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 calcmode="lin" valueType="num">
                                      <p:cBhvr>
                                        <p:cTn id="17" dur="1000" fill="hold"/>
                                        <p:tgtEl>
                                          <p:spTgt spid="9219">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921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92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自主创作</a:t>
            </a:r>
            <a:endParaRPr lang="zh-CN" altLang="en-US" sz="2800" b="1" dirty="0">
              <a:latin typeface="微软雅黑" pitchFamily="34" charset="-122"/>
              <a:ea typeface="微软雅黑" pitchFamily="34" charset="-122"/>
            </a:endParaRPr>
          </a:p>
        </p:txBody>
      </p:sp>
      <p:pic>
        <p:nvPicPr>
          <p:cNvPr id="9" name="Picture 4"/>
          <p:cNvPicPr>
            <a:picLocks noChangeAspect="1" noChangeArrowheads="1"/>
          </p:cNvPicPr>
          <p:nvPr/>
        </p:nvPicPr>
        <p:blipFill>
          <a:blip r:embed="rId1" cstate="print"/>
          <a:srcRect/>
          <a:stretch>
            <a:fillRect/>
          </a:stretch>
        </p:blipFill>
        <p:spPr bwMode="auto">
          <a:xfrm>
            <a:off x="0" y="908051"/>
            <a:ext cx="9144000" cy="5185246"/>
          </a:xfrm>
          <a:prstGeom prst="rect">
            <a:avLst/>
          </a:prstGeom>
          <a:noFill/>
          <a:ln w="9525">
            <a:noFill/>
            <a:miter lim="800000"/>
            <a:headEnd/>
            <a:tailEnd/>
          </a:ln>
        </p:spPr>
      </p:pic>
      <p:sp>
        <p:nvSpPr>
          <p:cNvPr id="10" name="矩形 9"/>
          <p:cNvSpPr/>
          <p:nvPr/>
        </p:nvSpPr>
        <p:spPr>
          <a:xfrm>
            <a:off x="323528" y="980728"/>
            <a:ext cx="8496944" cy="3970318"/>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走在泛着月光的青石路上</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周围雾气缭绕</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为这人间仙境增添了一份神秘与安详。月光照在我的脸上</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我抬头望向那玉盘明月。月亮却不尽如人意</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躲在云雾里不肯见我</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我心中难免有些落寞。月光似水</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充斥在林间。我不可遏制地想到</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也许</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广寒宫里的嫦娥或许也在思念吧</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思念着后羿</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思念着那些消逝的美好</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那些不可复得的美好。看着那轮高悬的明月</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眼前的一切变得朦胧</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我的思绪不知不觉飞走了</a:t>
            </a:r>
            <a:r>
              <a:rPr lang="en-US" altLang="zh-CN" sz="2400" dirty="0" smtClean="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飞到了遥远的童年时代。</a:t>
            </a:r>
            <a:endParaRPr lang="zh-CN" altLang="en-US" sz="24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checkerboard(across)">
                                      <p:cBhvr>
                                        <p:cTn id="7"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816424"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阅读教材，抓住要点</a:t>
            </a:r>
            <a:endParaRPr lang="zh-CN" altLang="en-US" sz="2800" b="1" dirty="0">
              <a:latin typeface="微软雅黑" pitchFamily="34" charset="-122"/>
              <a:ea typeface="微软雅黑" pitchFamily="34" charset="-122"/>
            </a:endParaRPr>
          </a:p>
        </p:txBody>
      </p:sp>
      <p:sp>
        <p:nvSpPr>
          <p:cNvPr id="10" name="圆角矩形 9"/>
          <p:cNvSpPr/>
          <p:nvPr/>
        </p:nvSpPr>
        <p:spPr>
          <a:xfrm>
            <a:off x="251520" y="1052736"/>
            <a:ext cx="8712968" cy="4968552"/>
          </a:xfrm>
          <a:prstGeom prst="roundRect">
            <a:avLst>
              <a:gd name="adj" fmla="val 10006"/>
            </a:avLst>
          </a:prstGeom>
          <a:solidFill>
            <a:srgbClr val="92D050"/>
          </a:solidFill>
          <a:ln w="25400" cap="flat" cmpd="sng" algn="ctr">
            <a:noFill/>
            <a:prstDash val="solid"/>
          </a:ln>
          <a:effectLst>
            <a:innerShdw blurRad="63500" dist="25400" dir="13500000">
              <a:prstClr val="black">
                <a:alpha val="61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553" name="Rectangle 1"/>
          <p:cNvSpPr>
            <a:spLocks noChangeArrowheads="1"/>
          </p:cNvSpPr>
          <p:nvPr/>
        </p:nvSpPr>
        <p:spPr bwMode="auto">
          <a:xfrm>
            <a:off x="251520" y="1052736"/>
            <a:ext cx="8640960" cy="5078313"/>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文从字顺是写作的一项基本功</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需要我们在写作中反复磨炼</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不断提高。那么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要做到文从字顺</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要注意些什么呢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lang="en-US" altLang="zh-CN" sz="2400" dirty="0" smtClean="0">
                <a:solidFill>
                  <a:srgbClr val="FF0000"/>
                </a:solidFill>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材料一</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我们无论描写什么事物</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要表现它</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唯有一个名词</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要赋予它运动</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唯有一个动词</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要得到它的性质</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唯有一个形容词。我们必须继续不断地苦心思索</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非发现这个唯一的名词、动词与形容词不可。仅仅发现与这些名词、动词或形容词相类似的词语是不行的</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不能因为思索困难而去用类似的词语敷衍了事。”</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法国作家福楼拜</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准确</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是作文用语最起码的标准。</a:t>
            </a:r>
            <a:endParaRPr kumimoji="0" lang="zh-CN" altLang="en-US" sz="24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pic>
        <p:nvPicPr>
          <p:cNvPr id="27649" name="Picture 1" descr="C:\Users\Administrator\Desktop\课件图12\写做\写作\u=42827213,2614637701&amp;fm=21&amp;gp=0_副本.jpg"/>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5076056" y="4725144"/>
            <a:ext cx="3810000" cy="30963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3553">
                                            <p:txEl>
                                              <p:pRg st="1" end="1"/>
                                            </p:txEl>
                                          </p:spTgt>
                                        </p:tgtEl>
                                        <p:attrNameLst>
                                          <p:attrName>style.visibility</p:attrName>
                                        </p:attrNameLst>
                                      </p:cBhvr>
                                      <p:to>
                                        <p:strVal val="visible"/>
                                      </p:to>
                                    </p:set>
                                    <p:anim calcmode="lin" valueType="num">
                                      <p:cBhvr>
                                        <p:cTn id="7" dur="1000" fill="hold"/>
                                        <p:tgtEl>
                                          <p:spTgt spid="23553">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355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3553">
                                            <p:txEl>
                                              <p:pRg st="1" end="1"/>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23553">
                                            <p:txEl>
                                              <p:pRg st="2" end="2"/>
                                            </p:txEl>
                                          </p:spTgt>
                                        </p:tgtEl>
                                        <p:attrNameLst>
                                          <p:attrName>style.visibility</p:attrName>
                                        </p:attrNameLst>
                                      </p:cBhvr>
                                      <p:to>
                                        <p:strVal val="visible"/>
                                      </p:to>
                                    </p:set>
                                    <p:anim calcmode="lin" valueType="num">
                                      <p:cBhvr>
                                        <p:cTn id="12" dur="1000" fill="hold"/>
                                        <p:tgtEl>
                                          <p:spTgt spid="23553">
                                            <p:txEl>
                                              <p:pRg st="2" end="2"/>
                                            </p:txEl>
                                          </p:spTgt>
                                        </p:tgtEl>
                                        <p:attrNameLst>
                                          <p:attrName>ppt_x</p:attrName>
                                        </p:attrNameLst>
                                      </p:cBhvr>
                                      <p:tavLst>
                                        <p:tav tm="0">
                                          <p:val>
                                            <p:strVal val="#ppt_x-.2"/>
                                          </p:val>
                                        </p:tav>
                                        <p:tav tm="100000">
                                          <p:val>
                                            <p:strVal val="#ppt_x"/>
                                          </p:val>
                                        </p:tav>
                                      </p:tavLst>
                                    </p:anim>
                                    <p:anim calcmode="lin" valueType="num">
                                      <p:cBhvr>
                                        <p:cTn id="13" dur="1000" fill="hold"/>
                                        <p:tgtEl>
                                          <p:spTgt spid="2355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355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27649"/>
                                        </p:tgtEl>
                                        <p:attrNameLst>
                                          <p:attrName>style.visibility</p:attrName>
                                        </p:attrNameLst>
                                      </p:cBhvr>
                                      <p:to>
                                        <p:strVal val="visible"/>
                                      </p:to>
                                    </p:set>
                                    <p:anim calcmode="lin" valueType="num">
                                      <p:cBhvr>
                                        <p:cTn id="19" dur="500" fill="hold"/>
                                        <p:tgtEl>
                                          <p:spTgt spid="27649"/>
                                        </p:tgtEl>
                                        <p:attrNameLst>
                                          <p:attrName>ppt_w</p:attrName>
                                        </p:attrNameLst>
                                      </p:cBhvr>
                                      <p:tavLst>
                                        <p:tav tm="0">
                                          <p:val>
                                            <p:fltVal val="0"/>
                                          </p:val>
                                        </p:tav>
                                        <p:tav tm="100000">
                                          <p:val>
                                            <p:strVal val="#ppt_w"/>
                                          </p:val>
                                        </p:tav>
                                      </p:tavLst>
                                    </p:anim>
                                    <p:anim calcmode="lin" valueType="num">
                                      <p:cBhvr>
                                        <p:cTn id="20" dur="500" fill="hold"/>
                                        <p:tgtEl>
                                          <p:spTgt spid="27649"/>
                                        </p:tgtEl>
                                        <p:attrNameLst>
                                          <p:attrName>ppt_h</p:attrName>
                                        </p:attrNameLst>
                                      </p:cBhvr>
                                      <p:tavLst>
                                        <p:tav tm="0">
                                          <p:val>
                                            <p:fltVal val="0"/>
                                          </p:val>
                                        </p:tav>
                                        <p:tav tm="100000">
                                          <p:val>
                                            <p:strVal val="#ppt_h"/>
                                          </p:val>
                                        </p:tav>
                                      </p:tavLst>
                                    </p:anim>
                                    <p:anim calcmode="lin" valueType="num">
                                      <p:cBhvr>
                                        <p:cTn id="21" dur="500" fill="hold"/>
                                        <p:tgtEl>
                                          <p:spTgt spid="27649"/>
                                        </p:tgtEl>
                                        <p:attrNameLst>
                                          <p:attrName>style.rotation</p:attrName>
                                        </p:attrNameLst>
                                      </p:cBhvr>
                                      <p:tavLst>
                                        <p:tav tm="0">
                                          <p:val>
                                            <p:fltVal val="360"/>
                                          </p:val>
                                        </p:tav>
                                        <p:tav tm="100000">
                                          <p:val>
                                            <p:fltVal val="0"/>
                                          </p:val>
                                        </p:tav>
                                      </p:tavLst>
                                    </p:anim>
                                    <p:animEffect transition="in" filter="fade">
                                      <p:cBhvr>
                                        <p:cTn id="22" dur="500"/>
                                        <p:tgtEl>
                                          <p:spTgt spid="27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自主创作</a:t>
            </a:r>
            <a:endParaRPr lang="zh-CN" altLang="en-US" sz="2800" b="1" dirty="0">
              <a:latin typeface="微软雅黑" pitchFamily="34" charset="-122"/>
              <a:ea typeface="微软雅黑" pitchFamily="34" charset="-122"/>
            </a:endParaRPr>
          </a:p>
        </p:txBody>
      </p:sp>
      <p:pic>
        <p:nvPicPr>
          <p:cNvPr id="9" name="Picture 4"/>
          <p:cNvPicPr>
            <a:picLocks noChangeAspect="1" noChangeArrowheads="1"/>
          </p:cNvPicPr>
          <p:nvPr/>
        </p:nvPicPr>
        <p:blipFill>
          <a:blip r:embed="rId1" cstate="print"/>
          <a:srcRect/>
          <a:stretch>
            <a:fillRect/>
          </a:stretch>
        </p:blipFill>
        <p:spPr bwMode="auto">
          <a:xfrm>
            <a:off x="0" y="908051"/>
            <a:ext cx="9144000" cy="5185246"/>
          </a:xfrm>
          <a:prstGeom prst="rect">
            <a:avLst/>
          </a:prstGeom>
          <a:noFill/>
          <a:ln w="9525">
            <a:noFill/>
            <a:miter lim="800000"/>
            <a:headEnd/>
            <a:tailEnd/>
          </a:ln>
        </p:spPr>
      </p:pic>
      <p:sp>
        <p:nvSpPr>
          <p:cNvPr id="55297" name="Rectangle 1"/>
          <p:cNvSpPr>
            <a:spLocks noChangeArrowheads="1"/>
          </p:cNvSpPr>
          <p:nvPr/>
        </p:nvSpPr>
        <p:spPr bwMode="auto">
          <a:xfrm>
            <a:off x="179512" y="1124744"/>
            <a:ext cx="8820472"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儿时生活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日日悠闲快乐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无忧无虑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与小伙伴尽情嬉闹而不知疲倦</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老师总是慈祥地对我笑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回忆儿时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一切似乎都是那么美好与温馨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一切都是那么值得怀念与思恋。泪水浸湿了我的眼眶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最后还是从面庞流下。现在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故友都已离我而去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各奔东西</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老师也一面难见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曾经所拥有的一切似乎都伴随着小学生涯的结束而消失了。每每想到这里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我总是痛彻心扉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心绪更加波涛汹涌</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无法平静</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剪不断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理还乱。”天空中的明月像一个巨大的漩涡</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把我吸入那无尽的痛苦、惆怅与思念的深渊中</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让我无法自拔</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明月啊明月</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你为什么要带给我无尽的思念啊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古人咏月来抒发思念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我又何尝不是呢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我过去的美好哪里去了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晴天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雨天</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落幕犹在思念</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回忆过去</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流星划过云烟。”耳畔又想起了童年时的歌曲</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它曾经是那么熟悉</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可我又觉得有些莫名的陌生感</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心中更添了几分痛楚与无可奈何。</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5297">
                                            <p:txEl>
                                              <p:pRg st="0" end="0"/>
                                            </p:txEl>
                                          </p:spTgt>
                                        </p:tgtEl>
                                        <p:attrNameLst>
                                          <p:attrName>style.visibility</p:attrName>
                                        </p:attrNameLst>
                                      </p:cBhvr>
                                      <p:to>
                                        <p:strVal val="visible"/>
                                      </p:to>
                                    </p:set>
                                    <p:anim calcmode="lin" valueType="num">
                                      <p:cBhvr>
                                        <p:cTn id="7" dur="500" fill="hold"/>
                                        <p:tgtEl>
                                          <p:spTgt spid="5529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529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5297">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5529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8"/>
            <a:ext cx="19442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331640" y="188640"/>
            <a:ext cx="2016224" cy="523220"/>
          </a:xfrm>
          <a:prstGeom prst="rect">
            <a:avLst/>
          </a:prstGeom>
          <a:noFill/>
        </p:spPr>
        <p:txBody>
          <a:bodyPr wrap="square" rtlCol="0">
            <a:spAutoFit/>
          </a:bodyPr>
          <a:lstStyle/>
          <a:p>
            <a:r>
              <a:rPr lang="zh-CN" altLang="en-US" sz="2800" b="1" dirty="0" smtClean="0">
                <a:latin typeface="微软雅黑" pitchFamily="34" charset="-122"/>
                <a:ea typeface="微软雅黑" pitchFamily="34" charset="-122"/>
              </a:rPr>
              <a:t>自主创作</a:t>
            </a:r>
            <a:endParaRPr lang="zh-CN" altLang="en-US" sz="2800" b="1" dirty="0">
              <a:latin typeface="微软雅黑" pitchFamily="34" charset="-122"/>
              <a:ea typeface="微软雅黑" pitchFamily="34" charset="-122"/>
            </a:endParaRPr>
          </a:p>
        </p:txBody>
      </p:sp>
      <p:pic>
        <p:nvPicPr>
          <p:cNvPr id="9" name="Picture 4"/>
          <p:cNvPicPr>
            <a:picLocks noChangeAspect="1" noChangeArrowheads="1"/>
          </p:cNvPicPr>
          <p:nvPr/>
        </p:nvPicPr>
        <p:blipFill>
          <a:blip r:embed="rId1" cstate="print"/>
          <a:srcRect/>
          <a:stretch>
            <a:fillRect/>
          </a:stretch>
        </p:blipFill>
        <p:spPr bwMode="auto">
          <a:xfrm>
            <a:off x="0" y="908051"/>
            <a:ext cx="9144000" cy="5185246"/>
          </a:xfrm>
          <a:prstGeom prst="rect">
            <a:avLst/>
          </a:prstGeom>
          <a:noFill/>
          <a:ln w="9525">
            <a:noFill/>
            <a:miter lim="800000"/>
            <a:headEnd/>
            <a:tailEnd/>
          </a:ln>
        </p:spPr>
      </p:pic>
      <p:sp>
        <p:nvSpPr>
          <p:cNvPr id="56321" name="Rectangle 1"/>
          <p:cNvSpPr>
            <a:spLocks noChangeArrowheads="1"/>
          </p:cNvSpPr>
          <p:nvPr/>
        </p:nvSpPr>
        <p:spPr bwMode="auto">
          <a:xfrm>
            <a:off x="323528" y="1268760"/>
            <a:ext cx="8352928"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人们啊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在拥有时不懂得珍惜</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却又在失去时欲哭无泪</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可这又有什么用呢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难道思念后就会失而复得吗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过去的美好</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一去不复还啊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珍惜现在所拥有的一切珍惜你的青春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珍惜你的时间珍惜你的生命。更要珍惜你心中倒映的那轮明月。不要在看到高悬明月时</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只能发出一声充斥着悲伤与怀恋却又于事无补的哀叹</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明月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寄托着我的忧思</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同时它也寄托着古往今来无数人的忧思</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月</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就是思念的载体啊。有一种思念</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叫月亮。</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6321">
                                            <p:txEl>
                                              <p:pRg st="0" end="0"/>
                                            </p:txEl>
                                          </p:spTgt>
                                        </p:tgtEl>
                                        <p:attrNameLst>
                                          <p:attrName>style.visibility</p:attrName>
                                        </p:attrNameLst>
                                      </p:cBhvr>
                                      <p:to>
                                        <p:strVal val="visible"/>
                                      </p:to>
                                    </p:set>
                                    <p:anim calcmode="lin" valueType="num">
                                      <p:cBhvr>
                                        <p:cTn id="7" dur="1000" fill="hold"/>
                                        <p:tgtEl>
                                          <p:spTgt spid="5632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632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63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744416"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阅读教材，抓住要点</a:t>
            </a:r>
            <a:endParaRPr lang="zh-CN" altLang="en-US" sz="2800" b="1" dirty="0">
              <a:latin typeface="微软雅黑" pitchFamily="34" charset="-122"/>
              <a:ea typeface="微软雅黑" pitchFamily="34" charset="-122"/>
            </a:endParaRPr>
          </a:p>
        </p:txBody>
      </p:sp>
      <p:pic>
        <p:nvPicPr>
          <p:cNvPr id="23553" name="Picture 1" descr="C:\Users\Administrator\课件图12\思考人物\562310.jpg"/>
          <p:cNvPicPr>
            <a:picLocks noChangeAspect="1" noChangeArrowheads="1"/>
          </p:cNvPicPr>
          <p:nvPr/>
        </p:nvPicPr>
        <p:blipFill>
          <a:blip r:embed="rId1" cstate="print"/>
          <a:srcRect/>
          <a:stretch>
            <a:fillRect/>
          </a:stretch>
        </p:blipFill>
        <p:spPr bwMode="auto">
          <a:xfrm>
            <a:off x="323528" y="908720"/>
            <a:ext cx="8496944" cy="5184576"/>
          </a:xfrm>
          <a:prstGeom prst="rect">
            <a:avLst/>
          </a:prstGeom>
          <a:noFill/>
        </p:spPr>
      </p:pic>
      <p:sp>
        <p:nvSpPr>
          <p:cNvPr id="10241" name="Rectangle 1"/>
          <p:cNvSpPr>
            <a:spLocks noChangeArrowheads="1"/>
          </p:cNvSpPr>
          <p:nvPr/>
        </p:nvSpPr>
        <p:spPr bwMode="auto">
          <a:xfrm>
            <a:off x="683568" y="1385589"/>
            <a:ext cx="7848872"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故事链接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前苏联卫国战争进入大反攻时</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一位将军向斯大林报告说</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敌人撤退了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斯大林立即纠正道</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不是敌人撤退了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而是敌人在逃跑</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斯大林把“撤退”换成“逃跑”</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准确地点明了战况。</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材料二</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妈妈是一个勤劳的人。有一次</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我的数学考了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95</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妈妈就给我耐心地讲错在哪里</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讲得非常仔细</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我听得明明白白。妈妈把家务活全都承担下来</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让我一丝不苟地学习。她对我要求很严格</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我的学习里面有你的心血。</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　    围绕中心说话</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意思要连贯</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人称要清楚。</a:t>
            </a:r>
            <a:endParaRPr kumimoji="0" lang="zh-CN" altLang="en-US" sz="2000" b="0"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0241">
                                            <p:txEl>
                                              <p:pRg st="1" end="1"/>
                                            </p:txEl>
                                          </p:spTgt>
                                        </p:tgtEl>
                                        <p:attrNameLst>
                                          <p:attrName>style.visibility</p:attrName>
                                        </p:attrNameLst>
                                      </p:cBhvr>
                                      <p:to>
                                        <p:strVal val="visible"/>
                                      </p:to>
                                    </p:set>
                                    <p:anim calcmode="lin" valueType="num">
                                      <p:cBhvr>
                                        <p:cTn id="7" dur="500" fill="hold"/>
                                        <p:tgtEl>
                                          <p:spTgt spid="10241">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10241">
                                            <p:txEl>
                                              <p:pRg st="1" end="1"/>
                                            </p:txEl>
                                          </p:spTgt>
                                        </p:tgtEl>
                                        <p:attrNameLst>
                                          <p:attrName>ppt_h</p:attrName>
                                        </p:attrNameLst>
                                      </p:cBhvr>
                                      <p:tavLst>
                                        <p:tav tm="0">
                                          <p:val>
                                            <p:fltVal val="0"/>
                                          </p:val>
                                        </p:tav>
                                        <p:tav tm="100000">
                                          <p:val>
                                            <p:strVal val="#ppt_h"/>
                                          </p:val>
                                        </p:tav>
                                      </p:tavLst>
                                    </p:anim>
                                    <p:anim calcmode="lin" valueType="num">
                                      <p:cBhvr>
                                        <p:cTn id="9" dur="500" fill="hold"/>
                                        <p:tgtEl>
                                          <p:spTgt spid="10241">
                                            <p:txEl>
                                              <p:pRg st="1" end="1"/>
                                            </p:txEl>
                                          </p:spTgt>
                                        </p:tgtEl>
                                        <p:attrNameLst>
                                          <p:attrName>style.rotation</p:attrName>
                                        </p:attrNameLst>
                                      </p:cBhvr>
                                      <p:tavLst>
                                        <p:tav tm="0">
                                          <p:val>
                                            <p:fltVal val="360"/>
                                          </p:val>
                                        </p:tav>
                                        <p:tav tm="100000">
                                          <p:val>
                                            <p:fltVal val="0"/>
                                          </p:val>
                                        </p:tav>
                                      </p:tavLst>
                                    </p:anim>
                                    <p:animEffect transition="in" filter="fade">
                                      <p:cBhvr>
                                        <p:cTn id="10" dur="500"/>
                                        <p:tgtEl>
                                          <p:spTgt spid="10241">
                                            <p:txEl>
                                              <p:pRg st="1" end="1"/>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0241">
                                            <p:txEl>
                                              <p:pRg st="2" end="2"/>
                                            </p:txEl>
                                          </p:spTgt>
                                        </p:tgtEl>
                                        <p:attrNameLst>
                                          <p:attrName>style.visibility</p:attrName>
                                        </p:attrNameLst>
                                      </p:cBhvr>
                                      <p:to>
                                        <p:strVal val="visible"/>
                                      </p:to>
                                    </p:set>
                                    <p:anim calcmode="lin" valueType="num">
                                      <p:cBhvr>
                                        <p:cTn id="13" dur="500" fill="hold"/>
                                        <p:tgtEl>
                                          <p:spTgt spid="10241">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10241">
                                            <p:txEl>
                                              <p:pRg st="2" end="2"/>
                                            </p:txEl>
                                          </p:spTgt>
                                        </p:tgtEl>
                                        <p:attrNameLst>
                                          <p:attrName>ppt_h</p:attrName>
                                        </p:attrNameLst>
                                      </p:cBhvr>
                                      <p:tavLst>
                                        <p:tav tm="0">
                                          <p:val>
                                            <p:fltVal val="0"/>
                                          </p:val>
                                        </p:tav>
                                        <p:tav tm="100000">
                                          <p:val>
                                            <p:strVal val="#ppt_h"/>
                                          </p:val>
                                        </p:tav>
                                      </p:tavLst>
                                    </p:anim>
                                    <p:anim calcmode="lin" valueType="num">
                                      <p:cBhvr>
                                        <p:cTn id="15" dur="500" fill="hold"/>
                                        <p:tgtEl>
                                          <p:spTgt spid="10241">
                                            <p:txEl>
                                              <p:pRg st="2" end="2"/>
                                            </p:txEl>
                                          </p:spTgt>
                                        </p:tgtEl>
                                        <p:attrNameLst>
                                          <p:attrName>style.rotation</p:attrName>
                                        </p:attrNameLst>
                                      </p:cBhvr>
                                      <p:tavLst>
                                        <p:tav tm="0">
                                          <p:val>
                                            <p:fltVal val="360"/>
                                          </p:val>
                                        </p:tav>
                                        <p:tav tm="100000">
                                          <p:val>
                                            <p:fltVal val="0"/>
                                          </p:val>
                                        </p:tav>
                                      </p:tavLst>
                                    </p:anim>
                                    <p:animEffect transition="in" filter="fade">
                                      <p:cBhvr>
                                        <p:cTn id="16" dur="500"/>
                                        <p:tgtEl>
                                          <p:spTgt spid="10241">
                                            <p:txEl>
                                              <p:pRg st="2" end="2"/>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0241">
                                            <p:txEl>
                                              <p:pRg st="3" end="3"/>
                                            </p:txEl>
                                          </p:spTgt>
                                        </p:tgtEl>
                                        <p:attrNameLst>
                                          <p:attrName>style.visibility</p:attrName>
                                        </p:attrNameLst>
                                      </p:cBhvr>
                                      <p:to>
                                        <p:strVal val="visible"/>
                                      </p:to>
                                    </p:set>
                                    <p:anim calcmode="lin" valueType="num">
                                      <p:cBhvr>
                                        <p:cTn id="19" dur="500" fill="hold"/>
                                        <p:tgtEl>
                                          <p:spTgt spid="10241">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10241">
                                            <p:txEl>
                                              <p:pRg st="3" end="3"/>
                                            </p:txEl>
                                          </p:spTgt>
                                        </p:tgtEl>
                                        <p:attrNameLst>
                                          <p:attrName>ppt_h</p:attrName>
                                        </p:attrNameLst>
                                      </p:cBhvr>
                                      <p:tavLst>
                                        <p:tav tm="0">
                                          <p:val>
                                            <p:fltVal val="0"/>
                                          </p:val>
                                        </p:tav>
                                        <p:tav tm="100000">
                                          <p:val>
                                            <p:strVal val="#ppt_h"/>
                                          </p:val>
                                        </p:tav>
                                      </p:tavLst>
                                    </p:anim>
                                    <p:anim calcmode="lin" valueType="num">
                                      <p:cBhvr>
                                        <p:cTn id="21" dur="500" fill="hold"/>
                                        <p:tgtEl>
                                          <p:spTgt spid="10241">
                                            <p:txEl>
                                              <p:pRg st="3" end="3"/>
                                            </p:txEl>
                                          </p:spTgt>
                                        </p:tgtEl>
                                        <p:attrNameLst>
                                          <p:attrName>style.rotation</p:attrName>
                                        </p:attrNameLst>
                                      </p:cBhvr>
                                      <p:tavLst>
                                        <p:tav tm="0">
                                          <p:val>
                                            <p:fltVal val="360"/>
                                          </p:val>
                                        </p:tav>
                                        <p:tav tm="100000">
                                          <p:val>
                                            <p:fltVal val="0"/>
                                          </p:val>
                                        </p:tav>
                                      </p:tavLst>
                                    </p:anim>
                                    <p:animEffect transition="in" filter="fade">
                                      <p:cBhvr>
                                        <p:cTn id="22" dur="500"/>
                                        <p:tgtEl>
                                          <p:spTgt spid="1024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阅读教材，抓住要点</a:t>
            </a:r>
            <a:endParaRPr lang="zh-CN" altLang="en-US" sz="2800" b="1" dirty="0">
              <a:latin typeface="微软雅黑" pitchFamily="34" charset="-122"/>
              <a:ea typeface="微软雅黑" pitchFamily="34" charset="-122"/>
            </a:endParaRPr>
          </a:p>
        </p:txBody>
      </p:sp>
      <p:pic>
        <p:nvPicPr>
          <p:cNvPr id="9217" name="Picture 1" descr="C:\Users\Administrator\Desktop\课件图片\QQ截图20161026173124.png"/>
          <p:cNvPicPr>
            <a:picLocks noChangeAspect="1" noChangeArrowheads="1"/>
          </p:cNvPicPr>
          <p:nvPr/>
        </p:nvPicPr>
        <p:blipFill>
          <a:blip r:embed="rId1" cstate="print"/>
          <a:srcRect/>
          <a:stretch>
            <a:fillRect/>
          </a:stretch>
        </p:blipFill>
        <p:spPr bwMode="auto">
          <a:xfrm>
            <a:off x="0" y="908720"/>
            <a:ext cx="9144001" cy="5112567"/>
          </a:xfrm>
          <a:prstGeom prst="rect">
            <a:avLst/>
          </a:prstGeom>
          <a:noFill/>
        </p:spPr>
      </p:pic>
      <p:sp>
        <p:nvSpPr>
          <p:cNvPr id="12" name="矩形 11"/>
          <p:cNvSpPr/>
          <p:nvPr/>
        </p:nvSpPr>
        <p:spPr>
          <a:xfrm>
            <a:off x="1115616" y="1772816"/>
            <a:ext cx="7200800" cy="3323987"/>
          </a:xfrm>
          <a:prstGeom prst="rect">
            <a:avLst/>
          </a:prstGeom>
        </p:spPr>
        <p:txBody>
          <a:bodyPr wrap="square">
            <a:spAutoFit/>
          </a:bodyPr>
          <a:lstStyle/>
          <a:p>
            <a:pPr>
              <a:lnSpc>
                <a:spcPct val="150000"/>
              </a:lnSpc>
            </a:pPr>
            <a:r>
              <a:rPr lang="en-US" altLang="zh-CN" sz="2000" dirty="0" smtClean="0">
                <a:latin typeface="微软雅黑" pitchFamily="34" charset="-122"/>
                <a:ea typeface="微软雅黑" pitchFamily="34" charset="-122"/>
              </a:rPr>
              <a:t>       </a:t>
            </a:r>
            <a:r>
              <a:rPr lang="zh-CN" altLang="zh-CN" sz="2000" dirty="0" smtClean="0">
                <a:latin typeface="微软雅黑" pitchFamily="34" charset="-122"/>
                <a:ea typeface="微软雅黑" pitchFamily="34" charset="-122"/>
              </a:rPr>
              <a:t>人们在向别人陈述一个问题时</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都会注意话与话之间该怎样衔接别人听了才会明白</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这就是语言的连贯性。例如</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上下两句话的安排要合乎事物发展变化的过程或人们观察认识问题的顺序</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一段话要围绕一个话题说</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说完一个意思再说另一个意思</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而不能东一句西一句</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前言不搭后语</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讲完一个意思再讲另一个意思时</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衔接处要有过渡词语。写作时注意这个问题</a:t>
            </a:r>
            <a:r>
              <a:rPr lang="en-US" altLang="zh-CN" sz="2000" dirty="0" smtClean="0">
                <a:latin typeface="微软雅黑" pitchFamily="34" charset="-122"/>
                <a:ea typeface="微软雅黑" pitchFamily="34" charset="-122"/>
              </a:rPr>
              <a:t>,</a:t>
            </a:r>
            <a:r>
              <a:rPr lang="zh-CN" altLang="zh-CN" sz="2000" dirty="0" smtClean="0">
                <a:latin typeface="微软雅黑" pitchFamily="34" charset="-122"/>
                <a:ea typeface="微软雅黑" pitchFamily="34" charset="-122"/>
              </a:rPr>
              <a:t>也有利于把文章写得通畅。</a:t>
            </a:r>
            <a:endParaRPr lang="zh-CN" altLang="en-US" sz="20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slide(fromBottom)">
                                      <p:cBhvr>
                                        <p:cTn id="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阅读教材，抓住要点</a:t>
            </a:r>
            <a:endParaRPr lang="zh-CN" altLang="en-US" sz="2800" b="1" dirty="0">
              <a:latin typeface="微软雅黑" pitchFamily="34" charset="-122"/>
              <a:ea typeface="微软雅黑" pitchFamily="34" charset="-122"/>
            </a:endParaRPr>
          </a:p>
        </p:txBody>
      </p:sp>
      <p:pic>
        <p:nvPicPr>
          <p:cNvPr id="24578" name="Picture 2" descr="C:\Users\Administrator\Desktop\课件图片\QQ截图20161126101900.png"/>
          <p:cNvPicPr>
            <a:picLocks noChangeAspect="1" noChangeArrowheads="1"/>
          </p:cNvPicPr>
          <p:nvPr/>
        </p:nvPicPr>
        <p:blipFill>
          <a:blip r:embed="rId1" cstate="print"/>
          <a:srcRect/>
          <a:stretch>
            <a:fillRect/>
          </a:stretch>
        </p:blipFill>
        <p:spPr bwMode="auto">
          <a:xfrm>
            <a:off x="251520" y="1124744"/>
            <a:ext cx="8424936" cy="4970686"/>
          </a:xfrm>
          <a:prstGeom prst="rect">
            <a:avLst/>
          </a:prstGeom>
          <a:noFill/>
        </p:spPr>
      </p:pic>
      <p:sp>
        <p:nvSpPr>
          <p:cNvPr id="24579" name="Rectangle 3"/>
          <p:cNvSpPr>
            <a:spLocks noChangeArrowheads="1"/>
          </p:cNvSpPr>
          <p:nvPr/>
        </p:nvSpPr>
        <p:spPr bwMode="auto">
          <a:xfrm>
            <a:off x="683568" y="1380139"/>
            <a:ext cx="7632848" cy="452431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材料三</a:t>
            </a:r>
            <a:r>
              <a:rPr kumimoji="0" lang="en-US" altLang="zh-CN" sz="24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有个自负的棋手</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与别人较量</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连输了三局。后来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人们问他</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你与某人赛了几局棋啊</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棋手说“三局。”人们又问</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胜负如何</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棋手说道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第一局我不曾赢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第二局他不曾输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第三局我要和</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他不肯</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罢了。”</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在上述话中</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这位棋手挖空心思回避“输棋”二字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可谓口头表达的妙例。</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能掌握好用语的“分寸”</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是语言运用能力强的表现。</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p:cTn id="7" dur="500" fill="hold"/>
                                        <p:tgtEl>
                                          <p:spTgt spid="2457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4579">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4579">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4579">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4579">
                                            <p:txEl>
                                              <p:pRg st="1" end="1"/>
                                            </p:txEl>
                                          </p:spTgt>
                                        </p:tgtEl>
                                        <p:attrNameLst>
                                          <p:attrName>style.visibility</p:attrName>
                                        </p:attrNameLst>
                                      </p:cBhvr>
                                      <p:to>
                                        <p:strVal val="visible"/>
                                      </p:to>
                                    </p:set>
                                    <p:anim calcmode="lin" valueType="num">
                                      <p:cBhvr>
                                        <p:cTn id="13" dur="500" fill="hold"/>
                                        <p:tgtEl>
                                          <p:spTgt spid="24579">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4579">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24579">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24579">
                                            <p:txEl>
                                              <p:pRg st="1" end="1"/>
                                            </p:txEl>
                                          </p:spTgt>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4579">
                                            <p:txEl>
                                              <p:pRg st="2" end="2"/>
                                            </p:txEl>
                                          </p:spTgt>
                                        </p:tgtEl>
                                        <p:attrNameLst>
                                          <p:attrName>style.visibility</p:attrName>
                                        </p:attrNameLst>
                                      </p:cBhvr>
                                      <p:to>
                                        <p:strVal val="visible"/>
                                      </p:to>
                                    </p:set>
                                    <p:anim calcmode="lin" valueType="num">
                                      <p:cBhvr>
                                        <p:cTn id="19" dur="500" fill="hold"/>
                                        <p:tgtEl>
                                          <p:spTgt spid="24579">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4579">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24579">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245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阅读教材，抓住要点</a:t>
            </a:r>
            <a:endParaRPr lang="zh-CN" altLang="en-US" sz="2800" b="1" dirty="0">
              <a:latin typeface="微软雅黑" pitchFamily="34" charset="-122"/>
              <a:ea typeface="微软雅黑" pitchFamily="34" charset="-122"/>
            </a:endParaRPr>
          </a:p>
        </p:txBody>
      </p:sp>
      <p:sp>
        <p:nvSpPr>
          <p:cNvPr id="25602" name="Rectangle 2"/>
          <p:cNvSpPr>
            <a:spLocks noChangeArrowheads="1"/>
          </p:cNvSpPr>
          <p:nvPr/>
        </p:nvSpPr>
        <p:spPr bwMode="auto">
          <a:xfrm>
            <a:off x="683568" y="980728"/>
            <a:ext cx="7776864" cy="4708981"/>
          </a:xfrm>
          <a:prstGeom prst="rect">
            <a:avLst/>
          </a:prstGeom>
          <a:noFill/>
          <a:ln w="57150">
            <a:solidFill>
              <a:srgbClr val="00B050"/>
            </a:solid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材料四</a:t>
            </a:r>
            <a:r>
              <a:rPr kumimoji="0" lang="en-US" altLang="zh-CN" sz="2000" b="0"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唐朝年轻的诗人贾岛去长安参加考试。他骑着驴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在大街上一边走一想着他的诗句。突然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他想到了两句好诗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鸟宿池边树</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僧推月下门。”又一想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觉得“推”字改“敲”字更好一些</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他想得正入神时</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只听得对面喊了一声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干什么的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还没弄清楚是怎么回事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便被拉下驴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带到韩愈面前。原来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他冲撞了大文学家韩愈的仪仗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等贾岛把事情说了一遍后</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不但没有受罚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反倒引起了韩愈对诗句的兴趣</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韩愈想了一会说</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还是敲字好。静静的夜晚</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在月光下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一个僧人敲门</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这个情景是很美的。”于是“推”字改为“敲”字。后来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推敲”便成为人们反复考虑的意思。</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好文章不是写出来的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而是改出来的。</a:t>
            </a:r>
            <a:endParaRPr kumimoji="0" lang="zh-CN" altLang="en-US"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 name="圆角矩形 8"/>
          <p:cNvSpPr/>
          <p:nvPr/>
        </p:nvSpPr>
        <p:spPr>
          <a:xfrm>
            <a:off x="539552" y="1052736"/>
            <a:ext cx="8136904" cy="46805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553" name="Picture 1" descr="C:\Users\Administrator\Desktop\课件图12\写做\写作\u=919969545,3132339709&amp;fm=21&amp;gp=0.jpg"/>
          <p:cNvPicPr>
            <a:picLocks noChangeAspect="1" noChangeArrowheads="1"/>
          </p:cNvPicPr>
          <p:nvPr/>
        </p:nvPicPr>
        <p:blipFill>
          <a:blip r:embed="rId1" cstate="print"/>
          <a:srcRect/>
          <a:stretch>
            <a:fillRect/>
          </a:stretch>
        </p:blipFill>
        <p:spPr bwMode="auto">
          <a:xfrm>
            <a:off x="5724128" y="4797152"/>
            <a:ext cx="2238375" cy="119176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 calcmode="lin" valueType="num">
                                      <p:cBhvr>
                                        <p:cTn id="7" dur="500" fill="hold"/>
                                        <p:tgtEl>
                                          <p:spTgt spid="2560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5602">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25602">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25602">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5602">
                                            <p:txEl>
                                              <p:pRg st="1" end="1"/>
                                            </p:txEl>
                                          </p:spTgt>
                                        </p:tgtEl>
                                        <p:attrNameLst>
                                          <p:attrName>style.visibility</p:attrName>
                                        </p:attrNameLst>
                                      </p:cBhvr>
                                      <p:to>
                                        <p:strVal val="visible"/>
                                      </p:to>
                                    </p:set>
                                    <p:anim calcmode="lin" valueType="num">
                                      <p:cBhvr>
                                        <p:cTn id="13" dur="500" fill="hold"/>
                                        <p:tgtEl>
                                          <p:spTgt spid="25602">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5602">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25602">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2560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23553"/>
                                        </p:tgtEl>
                                        <p:attrNameLst>
                                          <p:attrName>style.visibility</p:attrName>
                                        </p:attrNameLst>
                                      </p:cBhvr>
                                      <p:to>
                                        <p:strVal val="visible"/>
                                      </p:to>
                                    </p:set>
                                    <p:animEffect transition="in" filter="box(in)">
                                      <p:cBhvr>
                                        <p:cTn id="21"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阅读教材，抓住要点</a:t>
            </a:r>
            <a:endParaRPr lang="zh-CN" altLang="en-US" sz="2800" b="1" dirty="0">
              <a:latin typeface="微软雅黑" pitchFamily="34" charset="-122"/>
              <a:ea typeface="微软雅黑" pitchFamily="34" charset="-122"/>
            </a:endParaRPr>
          </a:p>
        </p:txBody>
      </p:sp>
      <p:pic>
        <p:nvPicPr>
          <p:cNvPr id="26625" name="Picture 1" descr="C:\Users\Administrator\Desktop\课件图片\u=997792269,3764334052&amp;fm=21&amp;gp=0.jpg"/>
          <p:cNvPicPr>
            <a:picLocks noChangeAspect="1" noChangeArrowheads="1"/>
          </p:cNvPicPr>
          <p:nvPr/>
        </p:nvPicPr>
        <p:blipFill>
          <a:blip r:embed="rId1" cstate="print"/>
          <a:srcRect/>
          <a:stretch>
            <a:fillRect/>
          </a:stretch>
        </p:blipFill>
        <p:spPr bwMode="auto">
          <a:xfrm>
            <a:off x="179512" y="980728"/>
            <a:ext cx="8784976" cy="5112568"/>
          </a:xfrm>
          <a:prstGeom prst="rect">
            <a:avLst/>
          </a:prstGeom>
          <a:noFill/>
        </p:spPr>
      </p:pic>
      <p:sp>
        <p:nvSpPr>
          <p:cNvPr id="26626" name="Rectangle 2"/>
          <p:cNvSpPr>
            <a:spLocks noChangeArrowheads="1"/>
          </p:cNvSpPr>
          <p:nvPr/>
        </p:nvSpPr>
        <p:spPr bwMode="auto">
          <a:xfrm>
            <a:off x="899592" y="1412776"/>
            <a:ext cx="7416824" cy="415498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故事链接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相传</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有一次苏东坡与他的妹妹苏小妹及诗友黄山谷一起论诗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互相题试。小妹说出“轻风细柳”和“淡月梅花”后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要哥哥从中各加一字</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说出诗眼。苏东坡当即道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前者加“摇”</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后句加“映”</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即成为“轻风摇细柳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淡月映梅花”。不料苏小妹却评之为“下品”。苏东坡认真思索后</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得意地说</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轻风舞细柳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淡月隐梅花。”小妹微笑道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好是好了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但仍不属上品。”一旁的黄山谷忍不住了</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问道</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依小妹的高见呢</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苏小妹便念了起来</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轻风扶细柳</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淡月失梅花。”苏东坡、黄山谷吟诵着、玩味着</a:t>
            </a:r>
            <a:r>
              <a:rPr kumimoji="0" lang="en-US" altLang="zh-CN"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不禁抚掌称妙。</a:t>
            </a:r>
            <a:endPar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6626">
                                            <p:txEl>
                                              <p:pRg st="1" end="1"/>
                                            </p:txEl>
                                          </p:spTgt>
                                        </p:tgtEl>
                                        <p:attrNameLst>
                                          <p:attrName>style.visibility</p:attrName>
                                        </p:attrNameLst>
                                      </p:cBhvr>
                                      <p:to>
                                        <p:strVal val="visible"/>
                                      </p:to>
                                    </p:set>
                                    <p:anim calcmode="lin" valueType="num">
                                      <p:cBhvr>
                                        <p:cTn id="7" dur="1000" fill="hold"/>
                                        <p:tgtEl>
                                          <p:spTgt spid="26626">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2662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6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cxnSp>
        <p:nvCxnSpPr>
          <p:cNvPr id="5" name="直接连接符 4"/>
          <p:cNvCxnSpPr/>
          <p:nvPr/>
        </p:nvCxnSpPr>
        <p:spPr>
          <a:xfrm flipH="1">
            <a:off x="1115616" y="0"/>
            <a:ext cx="398" cy="90872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899592" y="836712"/>
            <a:ext cx="1612900" cy="3175"/>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任意多边形 6"/>
          <p:cNvSpPr/>
          <p:nvPr/>
        </p:nvSpPr>
        <p:spPr>
          <a:xfrm rot="10800000" flipH="1">
            <a:off x="1187624" y="188639"/>
            <a:ext cx="3672408" cy="585745"/>
          </a:xfrm>
          <a:custGeom>
            <a:avLst/>
            <a:gdLst>
              <a:gd name="connsiteX0" fmla="*/ 3616084 w 3970185"/>
              <a:gd name="connsiteY0" fmla="*/ 0 h 708025"/>
              <a:gd name="connsiteX1" fmla="*/ 2838983 w 3970185"/>
              <a:gd name="connsiteY1" fmla="*/ 0 h 708025"/>
              <a:gd name="connsiteX2" fmla="*/ 2695422 w 3970185"/>
              <a:gd name="connsiteY2" fmla="*/ 0 h 708025"/>
              <a:gd name="connsiteX3" fmla="*/ 0 w 3970185"/>
              <a:gd name="connsiteY3" fmla="*/ 0 h 708025"/>
              <a:gd name="connsiteX4" fmla="*/ 0 w 3970185"/>
              <a:gd name="connsiteY4" fmla="*/ 708025 h 708025"/>
              <a:gd name="connsiteX5" fmla="*/ 2695422 w 3970185"/>
              <a:gd name="connsiteY5" fmla="*/ 708025 h 708025"/>
              <a:gd name="connsiteX6" fmla="*/ 2838983 w 3970185"/>
              <a:gd name="connsiteY6" fmla="*/ 708025 h 708025"/>
              <a:gd name="connsiteX7" fmla="*/ 3616084 w 3970185"/>
              <a:gd name="connsiteY7" fmla="*/ 708025 h 708025"/>
              <a:gd name="connsiteX8" fmla="*/ 3970185 w 3970185"/>
              <a:gd name="connsiteY8" fmla="*/ 354013 h 708025"/>
              <a:gd name="connsiteX9" fmla="*/ 3616084 w 3970185"/>
              <a:gd name="connsiteY9" fmla="*/ 0 h 70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0185" h="708025">
                <a:moveTo>
                  <a:pt x="3616084" y="0"/>
                </a:moveTo>
                <a:lnTo>
                  <a:pt x="2838983" y="0"/>
                </a:lnTo>
                <a:lnTo>
                  <a:pt x="2695422" y="0"/>
                </a:lnTo>
                <a:lnTo>
                  <a:pt x="0" y="0"/>
                </a:lnTo>
                <a:lnTo>
                  <a:pt x="0" y="708025"/>
                </a:lnTo>
                <a:lnTo>
                  <a:pt x="2695422" y="708025"/>
                </a:lnTo>
                <a:lnTo>
                  <a:pt x="2838983" y="708025"/>
                </a:lnTo>
                <a:lnTo>
                  <a:pt x="3616084" y="708025"/>
                </a:lnTo>
                <a:cubicBezTo>
                  <a:pt x="3811649" y="708025"/>
                  <a:pt x="3970185" y="549528"/>
                  <a:pt x="3970185" y="354013"/>
                </a:cubicBezTo>
                <a:cubicBezTo>
                  <a:pt x="3970185" y="158497"/>
                  <a:pt x="3811649" y="0"/>
                  <a:pt x="3616084" y="0"/>
                </a:cubicBezTo>
                <a:close/>
              </a:path>
            </a:pathLst>
          </a:custGeom>
          <a:solidFill>
            <a:srgbClr val="00B050"/>
          </a:solidFill>
          <a:ln w="25400" cap="flat" cmpd="sng" algn="ctr">
            <a:solidFill>
              <a:srgbClr val="00B050"/>
            </a:solidFill>
            <a:prstDash val="solid"/>
          </a:ln>
          <a:effectLst>
            <a:outerShdw blurRad="76200" dist="25400" dir="2700000" algn="tl" rotWithShape="0">
              <a:prstClr val="black">
                <a:alpha val="15000"/>
              </a:prstClr>
            </a:outerShdw>
          </a:effectLst>
          <a:scene3d>
            <a:camera prst="orthographicFront"/>
            <a:lightRig rig="threePt" dir="t"/>
          </a:scene3d>
          <a:sp3d>
            <a:bevelT w="114300" prst="artDeco"/>
          </a:sp3d>
        </p:spPr>
        <p:txBody>
          <a:bodyPr lIns="51435" tIns="25718" rIns="51435" bIns="25718" anchor="ctr"/>
          <a:lstStyle/>
          <a:p>
            <a:pPr algn="ctr">
              <a:defRPr/>
            </a:pPr>
            <a:endParaRPr lang="en-US" sz="2800" b="1" kern="0" dirty="0">
              <a:solidFill>
                <a:schemeClr val="bg1"/>
              </a:solidFill>
              <a:latin typeface="微软雅黑" pitchFamily="34" charset="-122"/>
              <a:ea typeface="微软雅黑" pitchFamily="34" charset="-122"/>
            </a:endParaRPr>
          </a:p>
        </p:txBody>
      </p:sp>
      <p:sp>
        <p:nvSpPr>
          <p:cNvPr id="8" name="TextBox 7"/>
          <p:cNvSpPr txBox="1"/>
          <p:nvPr/>
        </p:nvSpPr>
        <p:spPr>
          <a:xfrm>
            <a:off x="1403648" y="188640"/>
            <a:ext cx="3416320" cy="523220"/>
          </a:xfrm>
          <a:prstGeom prst="rect">
            <a:avLst/>
          </a:prstGeom>
          <a:noFill/>
        </p:spPr>
        <p:txBody>
          <a:bodyPr wrap="none" rtlCol="0">
            <a:spAutoFit/>
          </a:bodyPr>
          <a:lstStyle/>
          <a:p>
            <a:r>
              <a:rPr lang="zh-CN" altLang="en-US" sz="2800" b="1" dirty="0" smtClean="0">
                <a:latin typeface="微软雅黑" pitchFamily="34" charset="-122"/>
                <a:ea typeface="微软雅黑" pitchFamily="34" charset="-122"/>
              </a:rPr>
              <a:t>阅读教材，抓住要点</a:t>
            </a:r>
            <a:endParaRPr lang="zh-CN" altLang="en-US" sz="2800" b="1" dirty="0">
              <a:latin typeface="微软雅黑" pitchFamily="34" charset="-122"/>
              <a:ea typeface="微软雅黑" pitchFamily="34" charset="-122"/>
            </a:endParaRPr>
          </a:p>
        </p:txBody>
      </p:sp>
      <p:pic>
        <p:nvPicPr>
          <p:cNvPr id="27649" name="Picture 1" descr="C:\Users\Administrator\Desktop\课件图片\u=969427128,3727890903&amp;fm=21&amp;gp=0.jpg"/>
          <p:cNvPicPr>
            <a:picLocks noChangeAspect="1" noChangeArrowheads="1"/>
          </p:cNvPicPr>
          <p:nvPr/>
        </p:nvPicPr>
        <p:blipFill>
          <a:blip r:embed="rId1" cstate="print"/>
          <a:srcRect/>
          <a:stretch>
            <a:fillRect/>
          </a:stretch>
        </p:blipFill>
        <p:spPr bwMode="auto">
          <a:xfrm>
            <a:off x="467544" y="836712"/>
            <a:ext cx="8280920" cy="5256584"/>
          </a:xfrm>
          <a:prstGeom prst="rect">
            <a:avLst/>
          </a:prstGeom>
          <a:noFill/>
        </p:spPr>
      </p:pic>
      <p:sp>
        <p:nvSpPr>
          <p:cNvPr id="27650" name="Rectangle 2"/>
          <p:cNvSpPr>
            <a:spLocks noChangeArrowheads="1"/>
          </p:cNvSpPr>
          <p:nvPr/>
        </p:nvSpPr>
        <p:spPr bwMode="auto">
          <a:xfrm>
            <a:off x="1259632" y="1224335"/>
            <a:ext cx="7128792"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这样一改究竟妙在何处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我们不妨也来玩味一番。“轻风”徐来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细柳”动态不显</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怎能配得上“摇”“舞”这类较露的动词呢</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唯有“扶”字才恰到好处</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与“轻”“细”相宜</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显得和谐</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并且又把风人格化了</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形象地描绘出了轻风徐来</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柳枝拂然的柔态</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给人以一种柔美之感。下句中添“映”“隐”也欠贴切。试想</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恬静的月亮已经辉满大地</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梅花自然没有白天那么显眼。在月光照映下</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也就黯然失色了。这样</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一个“失”字</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就勾画了月色和梅花相互交融的情景</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增强了这一首诗的感染力</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真是一字生辉啊</a:t>
            </a:r>
            <a:r>
              <a:rPr kumimoji="0" lang="en-US" altLang="zh-CN" sz="2000" b="0"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 calcmode="lin" valueType="num">
                                      <p:cBhvr>
                                        <p:cTn id="7" dur="1000" fill="hold"/>
                                        <p:tgtEl>
                                          <p:spTgt spid="2765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765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6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5607</Words>
  <Application>Kingsoft Office WPP</Application>
  <PresentationFormat>全屏显示(4:3)</PresentationFormat>
  <Paragraphs>161</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185</cp:revision>
  <dcterms:created xsi:type="dcterms:W3CDTF">2015-11-21T07:20:00Z</dcterms:created>
  <dcterms:modified xsi:type="dcterms:W3CDTF">2017-02-07T02:45:15Z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