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5" r:id="rId1"/>
  </p:sldMasterIdLst>
  <p:notesMasterIdLst>
    <p:notesMasterId r:id="rId10"/>
  </p:notesMasterIdLst>
  <p:handoutMasterIdLst>
    <p:handoutMasterId r:id="rId11"/>
  </p:handoutMasterIdLst>
  <p:sldIdLst>
    <p:sldId id="1226" r:id="rId2"/>
    <p:sldId id="1216" r:id="rId3"/>
    <p:sldId id="1219" r:id="rId4"/>
    <p:sldId id="1218" r:id="rId5"/>
    <p:sldId id="1215" r:id="rId6"/>
    <p:sldId id="1220" r:id="rId7"/>
    <p:sldId id="1221" r:id="rId8"/>
    <p:sldId id="1223" r:id="rId9"/>
  </p:sldIdLst>
  <p:sldSz cx="9144000" cy="5143500" type="screen16x9"/>
  <p:notesSz cx="6858000" cy="9144000"/>
  <p:embeddedFontLst>
    <p:embeddedFont>
      <p:font typeface="楷体" pitchFamily="49" charset="-122"/>
      <p:regular r:id="rId12"/>
    </p:embeddedFont>
    <p:embeddedFont>
      <p:font typeface="黑体" pitchFamily="49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等线" charset="-122"/>
      <p:regular r:id="rId16"/>
      <p:bold r:id="rId17"/>
    </p:embeddedFont>
    <p:embeddedFont>
      <p:font typeface="等线 Light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0000"/>
    <a:srgbClr val="00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314" y="-1092"/>
      </p:cViewPr>
      <p:guideLst>
        <p:guide orient="horz" pos="3162"/>
        <p:guide pos="568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5"/>
        <p:guide pos="227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57BFF7D-2C3B-49CC-B757-E7462AA95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B4883988-1C44-473E-92A6-5901A667B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ECC333-EE47-41C0-AB4A-9734FD6FD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4D9B3E6-BCF7-4A1D-AE7E-80131951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34560-C6B4-4DA6-B829-F8198A4C3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89342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A9F8C2-4971-4D3B-8388-14B73BC9B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35208AF-C17A-4803-9255-C6C29BCAC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7597E9-6B6D-48AC-A866-C415A8BEF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F64E4FD-6450-4C5E-BFBC-033DD0D2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0E452A8-2083-4F78-A2D4-D01D9D4AB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2827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4A079103-85D4-457A-9DD0-FF83B83EA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A45C297-CDD2-4CEF-AFBC-05F36E5E3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574C6B-4259-4732-8823-14B42039C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790D854-4C9F-4CAF-913D-A4742732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A14711A-4872-4BD7-BB94-05F800883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72382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EF8962-F491-40E4-B260-7FE1E81FA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2279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5383457-EB0A-4B00-BDB6-4D8D95A1B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21C6D27-FD02-4755-ACB5-297BD7AE5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F19053-7C03-4639-845C-1B8048CB1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C6B18B-55D3-44AF-A129-F31335115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053875A-207F-40D6-80FC-350146209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70189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C26023-52FC-43F5-9796-8631C83A9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8667B5-71BE-4244-86D4-4A5B655D6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2E7F2E-438F-43E2-BB85-8FCC6F3DA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4B06972-4BE0-4B7A-B648-74FF01AC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FD5C8DC-2579-4256-9BD7-90E7772E8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7790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D992C28-F53A-4530-8858-E13731220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9ACA89F-068B-4A7A-87CA-08BD373411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9CE5FEE-1309-4C44-A7DE-3A73347EA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02C6874-45BA-4197-96A7-092184D7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390C2E9-F8C6-428C-90B0-F6CD96A16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AAD2FEE-0A57-49BB-B009-1F95AF6C4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2799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4A9925-D73C-414F-AB9E-BC71D3581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6E48EED-43FF-4E15-A7D7-9965BCAA7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7C622A-6F80-4370-8923-346458A0E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818BAD3F-A18D-4841-ABD9-153A5EF265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B014A70-68F4-4E83-B2CE-E71A0FF468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D609868E-F74A-41CA-8113-1E772E10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A89F462-3BF1-49E2-A2F0-CBB91829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F04DD7A-DF3D-49CE-803A-9F8339F18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63648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EB5707-C4F0-4B44-B5A5-A00411F25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F973DAF-27EA-4FAA-9427-69F7E07B7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0C8E5A-26DB-4066-8CC9-ECAB08BF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884672B-F722-4077-8453-6E455E2E0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2104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6C7A61B5-8C9D-403E-988F-D40BF8145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8FE2921-57F9-4E29-BD4F-8C0EAAC9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54FCB11-0DCC-4DA9-880F-83A6180D1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7125862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34A73A-E90F-46E5-A2A8-85643A30C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EF28FAE-A102-4BD9-A290-BFA48E61B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33E829E-8CA1-43B6-8D3E-ADC0037F4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09FE21-E45D-4356-B44E-008211108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56A1E71-EBBA-485C-8B14-5084F457F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43F3935-6E21-4D5D-B364-AEC365D0F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34556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AC0523A-5F22-49D7-A8E5-E70A2AD8E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06714B2-9D23-43E8-966D-76B180DB4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A442A0-B37F-445D-83F4-DFD37C8AB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1F015E1-3D2E-43FD-91EF-39EE7BE7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D6C5179-2C57-424A-8ED6-E8B4C6460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FCBCB58-5016-49D4-B75A-A0F672B98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5705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9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17B31B49-20F2-4473-B9FE-3A3851FE0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6629C4B-E3FA-4157-8833-BBC763527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348FCC-0DFF-46E5-9152-03083B631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D1C72-349E-4A62-8185-04FE618EB6C3}" type="datetimeFigureOut">
              <a:rPr lang="zh-CN" altLang="en-US" smtClean="0"/>
              <a:pPr/>
              <a:t>2020/8/27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FCBB04A-EE61-4C54-8104-254A254CB6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6FD6D73-B7BA-4FC8-ADE0-6B4ACB6EF6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FD40A-91A4-4BE3-93EF-65F0D699F7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9369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60" r:id="rId24"/>
    <p:sldLayoutId id="2147483661" r:id="rId25"/>
    <p:sldLayoutId id="2147483662" r:id="rId26"/>
    <p:sldLayoutId id="2147483663" r:id="rId2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J619649155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0885" y="2062480"/>
            <a:ext cx="2066925" cy="3102610"/>
          </a:xfrm>
          <a:prstGeom prst="rect">
            <a:avLst/>
          </a:prstGeom>
        </p:spPr>
      </p:pic>
      <p:pic>
        <p:nvPicPr>
          <p:cNvPr id="3" name="图片 2" descr="536cf0ee0af4e6ef6676ccc43b8041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2770" y="2062480"/>
            <a:ext cx="4141470" cy="3102610"/>
          </a:xfrm>
          <a:prstGeom prst="rect">
            <a:avLst/>
          </a:prstGeom>
        </p:spPr>
      </p:pic>
      <p:pic>
        <p:nvPicPr>
          <p:cNvPr id="4" name="图片 3" descr="8fd9349c495b31860f805ecdafaf3f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1510" y="-8255"/>
            <a:ext cx="2760980" cy="2070735"/>
          </a:xfrm>
          <a:prstGeom prst="rect">
            <a:avLst/>
          </a:prstGeom>
        </p:spPr>
      </p:pic>
      <p:pic>
        <p:nvPicPr>
          <p:cNvPr id="5" name="图片 4" descr="9f39fd72c22f0408ffe07a30325a754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24625" y="-8255"/>
            <a:ext cx="2623185" cy="2070100"/>
          </a:xfrm>
          <a:prstGeom prst="rect">
            <a:avLst/>
          </a:prstGeom>
        </p:spPr>
      </p:pic>
      <p:pic>
        <p:nvPicPr>
          <p:cNvPr id="6" name="图片 5" descr="bc57fe01fb979f4a25ee3ec4a3cbbc6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3675" y="1884045"/>
            <a:ext cx="2919730" cy="32810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8785" y="682625"/>
            <a:ext cx="24295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你的心爱之物是什么呢？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0" y="1500505"/>
            <a:ext cx="9646285" cy="2452370"/>
            <a:chOff x="0" y="2363"/>
            <a:chExt cx="15191" cy="3862"/>
          </a:xfrm>
        </p:grpSpPr>
        <p:sp>
          <p:nvSpPr>
            <p:cNvPr id="8" name="TextBox 48"/>
            <p:cNvSpPr txBox="1"/>
            <p:nvPr/>
          </p:nvSpPr>
          <p:spPr>
            <a:xfrm>
              <a:off x="6187" y="3150"/>
              <a:ext cx="9005" cy="1598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square" rtlCol="0">
              <a:spAutoFit/>
            </a:bodyPr>
            <a:lstStyle/>
            <a:p>
              <a:r>
                <a:rPr lang="zh-CN" sz="6000" b="1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  <a:reflection blurRad="6350" stA="60000" endA="900" endPos="60000" dist="29997" dir="5400000" sy="-100000" algn="bl" rotWithShape="0"/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习作</a:t>
              </a:r>
              <a:endPara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Picture 2" descr="https://timgsa.baidu.com/timg?image&amp;quality=80&amp;size=b9999_10000&amp;sec=1554477327747&amp;di=a48d5ae45326627b6b7e8bea9f0b262e&amp;imgtype=0&amp;src=http%3A%2F%2Fimgsa.baidu.com%2Fexp%2Fw%3D500%2Fsign%3D621aa695851001e94e3c140f880f7b06%2F48540923dd54564e538e0b45bbde9c82d0584fe7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0" y="2363"/>
              <a:ext cx="6917" cy="3863"/>
            </a:xfrm>
            <a:prstGeom prst="rect">
              <a:avLst/>
            </a:prstGeom>
            <a:noFill/>
          </p:spPr>
        </p:pic>
      </p:grpSp>
      <p:sp>
        <p:nvSpPr>
          <p:cNvPr id="20" name="文本框 19"/>
          <p:cNvSpPr txBox="1"/>
          <p:nvPr/>
        </p:nvSpPr>
        <p:spPr>
          <a:xfrm>
            <a:off x="7489594" y="588246"/>
            <a:ext cx="1565828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人教五年级上册</a:t>
            </a:r>
            <a:endParaRPr lang="zh-CN" altLang="en-US" sz="15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build="allAtOnce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4820" y="1238885"/>
            <a:ext cx="81559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200" b="0">
                <a:ea typeface="宋体" panose="02010600030101010101" pitchFamily="2" charset="-122"/>
              </a:rPr>
              <a:t>    </a:t>
            </a: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1.读题目，你都了解到了什么？</a:t>
            </a:r>
          </a:p>
          <a:p>
            <a:pPr indent="0"/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6985" y="408940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审题指导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7775" y="1870075"/>
            <a:ext cx="564451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心爱之物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8955" y="2689225"/>
            <a:ext cx="7931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2.你认为这次作文的重点应在什么上下功夫？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8020" y="3272790"/>
            <a:ext cx="79527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心爱之物的外形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心爱之物得到的过程 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我和心爱之物之间发生的事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0525" y="1089025"/>
            <a:ext cx="84645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1.想想什么是自己的心爱之物，是什么原因让你对它产生这样的感情。按要求准备。</a:t>
            </a:r>
          </a:p>
          <a:p>
            <a:endParaRPr lang="zh-CN" altLang="en-US" sz="3200" b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" y="438150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组织材料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785" y="2395855"/>
            <a:ext cx="816229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要求：</a:t>
            </a:r>
          </a:p>
          <a:p>
            <a:r>
              <a:rPr 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（1）说一说它是什么。</a:t>
            </a:r>
          </a:p>
          <a:p>
            <a:r>
              <a:rPr 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（2）说一说你的心爱之物是什么样子的，你和它之间存在着怎样一个动人的故事。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4330" y="1169670"/>
            <a:ext cx="843470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2.汇报自己的选材。</a:t>
            </a:r>
            <a:endParaRPr 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（1）请习作较好的同学先汇报，其他同学认真听，根据自己的理解进行较为客观的评价。</a:t>
            </a:r>
            <a:endParaRPr 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（2）再请中等和有一定困难的学生进行汇报。同学和老师之间进行及时评价，友善地提出不足之处。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20955" y="423545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组织材料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 descr="a9f9a3b212f6d2419c77819f1af30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3325" y="-28575"/>
            <a:ext cx="2858135" cy="171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16890" y="2886710"/>
            <a:ext cx="82499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3.描写心爱之物的样子的时候，我们要抓住它的外形特点进行描写；简要介绍得到它的过程，详细介绍你们之间发生的故事。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20955" y="423545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突破难点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9260" y="1033780"/>
            <a:ext cx="85693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1.写好这篇文章重点是心爱之物的样子、得到的过程以及你和它之间发生的故事。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6890" y="2110105"/>
            <a:ext cx="8569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2.就刚才同学们的故事，大家提出修改方案。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8635" y="1316355"/>
            <a:ext cx="335343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根据你刚才的材料进行写作练习，注意要把过程写得生动具体。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50165" y="423545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动笔练习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8400" y="1316355"/>
            <a:ext cx="4191000" cy="2362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5110" y="945515"/>
            <a:ext cx="34683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这节习作课，我们学习了写“我的心爱之物”这样的文章，我们在介绍自己的心爱之物的时候，要抓住特点，详略得当，做到中心突出，感情真挚。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20955" y="423545"/>
            <a:ext cx="129032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小结</a:t>
            </a:r>
            <a:endParaRPr lang="zh-CN" altLang="en-US" sz="28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3650" y="2348865"/>
            <a:ext cx="5240020" cy="245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3050" y="2185035"/>
            <a:ext cx="231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我的心爱之物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50165" y="423545"/>
            <a:ext cx="1642110" cy="52197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  <a:sym typeface="+mn-ea"/>
              </a:rPr>
              <a:t>板书设计</a:t>
            </a:r>
          </a:p>
        </p:txBody>
      </p:sp>
      <p:sp>
        <p:nvSpPr>
          <p:cNvPr id="1073742886" name="左大括号 1073742885"/>
          <p:cNvSpPr/>
          <p:nvPr/>
        </p:nvSpPr>
        <p:spPr>
          <a:xfrm>
            <a:off x="2306955" y="1630680"/>
            <a:ext cx="442595" cy="1569085"/>
          </a:xfrm>
          <a:prstGeom prst="leftBrace">
            <a:avLst>
              <a:gd name="adj1" fmla="val 5937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9550" y="1370330"/>
            <a:ext cx="2903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心爱之物的外形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49550" y="2185035"/>
            <a:ext cx="4031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心爱之物得到的过程（略写）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49550" y="2943225"/>
            <a:ext cx="4939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我和心爱之物之间发生的事（详写）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7374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73742886" grpId="0" animBg="1"/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2.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2.0" id="{89872886-46F3-4E68-9C39-3FF53BC49BF4}" vid="{33E7E2E6-B706-4EF9-853E-E9474634CB8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2.0</Template>
  <TotalTime>0</TotalTime>
  <Words>385</Words>
  <Application>Microsoft Office PowerPoint</Application>
  <PresentationFormat>全屏显示(16:9)</PresentationFormat>
  <Paragraphs>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楷体</vt:lpstr>
      <vt:lpstr>黑体</vt:lpstr>
      <vt:lpstr>微软雅黑</vt:lpstr>
      <vt:lpstr>等线</vt:lpstr>
      <vt:lpstr>等线 Light</vt:lpstr>
      <vt:lpstr>Calibri</vt:lpstr>
      <vt:lpstr>2.0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微信公众号whjy10086</dc:subject>
  <dc:creator/>
  <cp:keywords>微信公众号whjy10086</cp:keywords>
  <cp:lastModifiedBy/>
  <cp:revision>1</cp:revision>
  <dcterms:created xsi:type="dcterms:W3CDTF">2017-03-17T02:28:00Z</dcterms:created>
  <dcterms:modified xsi:type="dcterms:W3CDTF">2020-08-26T17:24:39Z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