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1" r:id="rId2"/>
    <p:sldId id="288" r:id="rId3"/>
    <p:sldId id="425" r:id="rId4"/>
    <p:sldId id="426" r:id="rId5"/>
    <p:sldId id="427" r:id="rId6"/>
    <p:sldId id="428" r:id="rId7"/>
    <p:sldId id="429" r:id="rId8"/>
    <p:sldId id="430" r:id="rId9"/>
    <p:sldId id="431" r:id="rId10"/>
    <p:sldId id="432" r:id="rId11"/>
    <p:sldId id="333" r:id="rId12"/>
    <p:sldId id="334" r:id="rId13"/>
    <p:sldId id="433" r:id="rId14"/>
    <p:sldId id="434" r:id="rId15"/>
    <p:sldId id="435" r:id="rId16"/>
    <p:sldId id="436" r:id="rId17"/>
    <p:sldId id="330" r:id="rId18"/>
    <p:sldId id="380" r:id="rId19"/>
    <p:sldId id="381" r:id="rId20"/>
    <p:sldId id="382" r:id="rId21"/>
    <p:sldId id="412" r:id="rId22"/>
    <p:sldId id="343" r:id="rId23"/>
    <p:sldId id="344" r:id="rId24"/>
    <p:sldId id="378" r:id="rId25"/>
    <p:sldId id="414"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84295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21222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34983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690249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720665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274584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2216001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5073758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5378395" cy="369332"/>
          </a:xfrm>
          <a:prstGeom prst="rect">
            <a:avLst/>
          </a:prstGeom>
          <a:noFill/>
        </p:spPr>
        <p:txBody>
          <a:bodyPr wrap="none" rtlCol="0">
            <a:spAutoFit/>
          </a:bodyPr>
          <a:lstStyle/>
          <a:p>
            <a:r>
              <a:rPr lang="zh-CN" altLang="zh-CN" sz="1800" b="1" dirty="0" smtClean="0">
                <a:solidFill>
                  <a:srgbClr val="C00000"/>
                </a:solidFill>
              </a:rPr>
              <a:t>第一讲　把握文章内容</a:t>
            </a:r>
            <a:r>
              <a:rPr lang="en-US" altLang="zh-CN" sz="1800" b="1" dirty="0" smtClean="0">
                <a:solidFill>
                  <a:srgbClr val="C00000"/>
                </a:solidFill>
              </a:rPr>
              <a:t>,</a:t>
            </a:r>
            <a:r>
              <a:rPr lang="zh-CN" altLang="zh-CN" sz="1800" b="1" dirty="0" smtClean="0">
                <a:solidFill>
                  <a:srgbClr val="C00000"/>
                </a:solidFill>
              </a:rPr>
              <a:t>筛选整合信息</a:t>
            </a:r>
            <a:r>
              <a:rPr lang="en-US" altLang="zh-CN" sz="1800" b="1" dirty="0" smtClean="0">
                <a:solidFill>
                  <a:srgbClr val="C00000"/>
                </a:solidFill>
              </a:rPr>
              <a:t>,</a:t>
            </a:r>
            <a:r>
              <a:rPr lang="zh-CN" altLang="zh-CN" sz="1800" b="1" dirty="0" smtClean="0">
                <a:solidFill>
                  <a:srgbClr val="C00000"/>
                </a:solidFill>
              </a:rPr>
              <a:t>概括中心思想</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9.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10.xml"/><Relationship Id="rId5" Type="http://schemas.openxmlformats.org/officeDocument/2006/relationships/slide" Target="slide25.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2834246"/>
            <a:ext cx="7128792" cy="1077841"/>
          </a:xfrm>
        </p:spPr>
        <p:txBody>
          <a:bodyPr/>
          <a:lstStyle/>
          <a:p>
            <a:r>
              <a:rPr lang="zh-CN" altLang="zh-CN" sz="3200" dirty="0"/>
              <a:t>第一讲　把握文章内容</a:t>
            </a:r>
            <a:r>
              <a:rPr lang="en-US" altLang="zh-CN" sz="3200" dirty="0"/>
              <a:t>,</a:t>
            </a:r>
            <a:r>
              <a:rPr lang="zh-CN" altLang="zh-CN" sz="3200" dirty="0"/>
              <a:t>筛选整合信息</a:t>
            </a:r>
            <a:r>
              <a:rPr lang="en-US" altLang="zh-CN" sz="3200" dirty="0" smtClean="0"/>
              <a:t>,</a:t>
            </a:r>
            <a:br>
              <a:rPr lang="en-US" altLang="zh-CN" sz="3200" dirty="0" smtClean="0"/>
            </a:br>
            <a:r>
              <a:rPr lang="en-US" altLang="zh-CN" sz="3200" dirty="0"/>
              <a:t> </a:t>
            </a:r>
            <a:r>
              <a:rPr lang="en-US" altLang="zh-CN" sz="3200" dirty="0" smtClean="0"/>
              <a:t>       </a:t>
            </a:r>
            <a:r>
              <a:rPr lang="zh-CN" altLang="zh-CN" sz="3200" dirty="0" smtClean="0"/>
              <a:t>概括</a:t>
            </a:r>
            <a:r>
              <a:rPr lang="zh-CN" altLang="zh-CN" sz="3200" dirty="0"/>
              <a:t>中心思想</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这篇访谈录先从罗哲文为什么选择建筑这一行业入题进行采访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接着谈及罗哲文的老师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著名建筑学家梁思成先生对罗哲文建筑观念上的影响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随后重点访谈了罗哲文对长城的考察和研究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之后谈到了古建筑保护的有关方面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最后探讨了建筑是什么。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题干限定了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在古建筑保护上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罗哲文先生的看法。解答时可从访谈中与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古建筑保护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相关的文段中组织答案。联系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您现在所从事的古建筑保护研究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有哪些观念是梁先生带给您的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对于年轻一代从事古建筑保护的人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您觉得他们最需要学习的是什么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在古建筑保护中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您最担心、最忧虑的事情是什么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结合罗哲文先生就这些问题回答的有关语句即可概括出答案。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036563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新闻类文本中筛选整合概括类题目的解题技巧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着眼大局。对新闻类文本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要弄清楚这些内容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这篇新闻重点写了哪件事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这件事的起因、经过、发展、结果如何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对照题目要求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定位答题区间。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存主删次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优化重组。筛选出有效信息后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还要对有效信息进行分析、总结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把次要信息删掉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对主要信息进行概括、转化、润色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使答案准确、简洁、规范。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您看您去过这么多地方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台北、高雄、香港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哪一块地方是您最心爱的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这很难说。有人说我是乡愁诗人。我写了好多乡愁的诗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可是我觉得我的乡愁呢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不是同乡会式的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不是关乎某省、某县、某村的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因为乡愁可以升华或者普遍化为整个民族的感情寄托。这样说来呢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乡愁就不完全寄托在地理上的某一点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它不仅仅是地理的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可以说是历史的乡愁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文化的乡愁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而且在中文里面也可以有所寄托。那一年到东北访问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我在短短的致辞里就讲到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小时候在抗战时就会唱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我的家在东北松花江上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万里长城万里长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我没有去过长城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更没有去过松花江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可是整个民族的一个大感情就可以融合在一起。我是说着说着眼泪就掉下来了。我有一篇散文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结尾两句我是这样写的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你以中国的名字为荣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中国亦将以你的名字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没有这两个字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所以我不是诗人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就要差这两个字才好。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我们看您的人生经历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觉得您其实并没有遇到过特别大的困难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家庭很美满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教书、写诗、写散文、写评论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也是人们想象的比较安定的生活。但您为什么却说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我写作是因为我失去平衡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心理失去保障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而心安理得的人是幸福的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缪斯不会去照顾他们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一个人不能光看他表面的职业和家庭。他内心有很多心魔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内心世界可能很复杂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比如他的愿望并没有完全达到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那就不是表面上看得出来的。我在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岁时就离开大陆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那对我是一个很大的打击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因为我的好朋友都忽然不见了。我投入一个陌生的地方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要重新来过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而且一个人到了</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记忆已经很多了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所以这件事情让我念念不忘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也成为我的一个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一个中国结。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380967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今天仍然有很多人喜欢您的诗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但人们的欣赏对象好像发生了一些变化。年轻人喜欢卡通、流行歌曲等那种节奏更快、更有形象感的东西。那么用于看白纸黑字的时间呢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相对就要减少一些了。你觉得未来的诗歌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希望在哪里呢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这个情况不仅仅存在于大陆、台湾。因为媒体变了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价值观也就随之改变了。我向来不认为文艺要大众化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而应该小众化。可如果你连小众都维持不了的话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那就有很大问题了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像三毛也好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或者余秋雨也好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到底还是不能跟一个流行歌星比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听流行歌的跟读余秋雨散文的还是不一样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所以不能够拿来比较。目前的新诗有相当多的毛病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很多诗人如果得不到知音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也应该反省一下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检讨自己的诗是不是能吸引人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这是多方面的因果现象。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18566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现在年轻一代接触更多的是一种网络上的语言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要想保持中文原来的那种纯粹和一脉相承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已经是越来越难了。您担不担心中文的纯洁度问题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或者认为这是历史发展的必然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所以也要听之任之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我是相当担心的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也不能听之任之。有学者说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语言就像河流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你不能阻碍它。问题是有河流就有两岸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两岸如果太模糊了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这河流就不晓得流到哪儿去了。所以很多人认为语言就由它去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它有它的生命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其实不然。比如说我们目前的中文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如果过分西化的话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中文的特色就会荡然无存了。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这篇访谈涉及四个方面的内容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147793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2" name="TextBox 42">
            <a:hlinkClick r:id="rId2"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3"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9" name="TextBox 40">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对乡愁的理解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诗人的创作动因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诗歌的现状与发展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中文的纯洁度。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在本篇访谈中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杨澜是采访者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余光中是被采访者。被采访者要回答采访者的问题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因而杨澜的采访问题往往是访谈涉及的问题。着重分析杨澜提出的问题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结合余光中的回答概括即可。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089799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作家迟子建访谈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迟子建以她的中篇小说《世界上所有的夜晚》获得第四届鲁迅文学奖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这已是她第三次获得该奖项。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你在《世界上所有的夜晚》中的第一句话就是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我想把脸涂上厚厚的泥巴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不让人看到我的哀伤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开篇这个既像诗歌般凄楚又像偈子般透彻的句子为读者打开了一条通往苦界的羊肠小路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同时为小说的叙述风格奠定了一种冷静而哀婉的基调。请问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你是怎么找到这种基调的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迟子建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灾难来临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人的本能是拒绝。可有些灾难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或可称为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是不能拒绝的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因为那是命运。最初听到爱人遭遇车祸的消息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我身边一个人都没有。放下电话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我跺了一下脚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我想这样残忍的事情降临到我头上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的。我的人生观和价值观促使我一直过着循规蹈矩的生活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与人为善。我踏踏实实写我的作品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知足地过着温暖的小日子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从未做过伤天害理的事情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何罪之有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放声大哭。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吞咽痛苦这枚苦果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是艰难的。我所经历的那一切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我都没勇气回顾。总之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心灰意冷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身心俱疲。我不敢出门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不愿意见阳光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尤其怕见到熟人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那些安慰的话语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都让我无法承受。我在写作中逃避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而事实证明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写作拯救了我。在写作中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我获得了新生。因为我突然觉得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我想象的世界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它没有背弃我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我可以用笔构建一个世界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来安慰我。我经历痛苦的那个时期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各地频频发生矿难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看着电视上女人们那一张张悲伤欲绝的脸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我体味和理解着她们的痛苦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并且探究着造成这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的缘由。我明白了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我经历的灾难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是命运的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而她们经历的灾难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人为的成分更多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这是更大的不幸。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(1924—2012),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中国古建筑学家。下面是中央电视台《大家》栏目在罗哲文先生生前对他的访谈节选。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在您选择职业的年代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建筑学可算是一种不入流的行当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您为什么选择了学习建筑学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从我当年进入营造学社学习建筑到现在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按一般老百姓的话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可以说我和建筑学有缘分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或者说这是一个从偶然到必然的过程。说偶然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营造学社迁到了我的老家四川宜宾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要是迁到别的地方去了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我这辈子可能就不会做这个工作了。说必然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是因为我从小就喜欢做手工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我还很喜欢工艺、画画什么的。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朋友们极少提及你丈夫遭遇车祸的事情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怕惹你伤心。在这篇小说中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你详细地描述了魔术师遭遇车祸之后未亡人的痛苦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这使小说中的叙述者具有与你本人相似的身份与体验。是什么使你直面难以释怀的痛苦回忆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你在叙述者身上投下了多少个人经验与内心体验的双重幻影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这部小说是否可以看作一部关于自我救赎的小说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叙述者或者你本人如何通过接触更为深广的痛苦而使自己从个人痛苦中得以解脱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4" name="椭圆 33">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迟子建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写作《世界上所有的夜晚》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其实是想给个人伤痛找一个排遣的出口。从这个意义上说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这篇小说是一篇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漫长的悼词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具有你说的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自我救赎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的意味。开始写它的时候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是极其痛苦的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因为那等于又一次挑开了伤口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让它滴血。不过随着小说的推进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这个伤口在慢慢地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的苦难使个人的痛苦变弱了。个人一旦变小了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世界就大了。相反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一旦把个人看得过重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世界就变小了。一个人要想真正融入世界中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一定要把自己变得小一些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最好小得如一粒微尘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世界才能升腾起来。就这样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我的足迹所到之处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我都看到了无处不在的苦难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也看到了苦难中的温暖和柔情。我用笔惊喜地描摹着我看到的这一切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从中获得了一种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。只有解脱了的我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才会放松下来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才会对往昔的岁月无怨无悔。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原文略有改动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7" name="椭圆 16">
            <a:hlinkClick r:id="rId2"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《世界上所有的夜晚》开篇第一句话表现了作者想要封闭自己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把忧伤留在心底的痛苦之情。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迟子建认为矿难的受害者经历的灾难是人为的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因此她觉得那些矿难遇难者家属比自己更为不幸。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自我救赎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的意思是自己拯救自己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迟子建通过小说找到了排遣痛苦的出口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让自己获得了一种解脱。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迟子建说《世界上所有的夜晚》是一篇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漫长的悼词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是说这篇小说是对她过去的人生不幸的悼念。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在这篇访谈中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记者紧紧围绕作家的个人不幸与作品表达之间的关系提问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挖掘出了作家的创作动机、情感历程和写作技巧。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五边形 1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251520" y="4523907"/>
            <a:ext cx="8640960" cy="2145453"/>
            <a:chOff x="251520" y="2320634"/>
            <a:chExt cx="8640960" cy="2145453"/>
          </a:xfrm>
        </p:grpSpPr>
        <p:grpSp>
          <p:nvGrpSpPr>
            <p:cNvPr id="14" name="组合 13"/>
            <p:cNvGrpSpPr/>
            <p:nvPr/>
          </p:nvGrpSpPr>
          <p:grpSpPr>
            <a:xfrm>
              <a:off x="251520" y="2320634"/>
              <a:ext cx="8640960" cy="2145453"/>
              <a:chOff x="251520" y="275435"/>
              <a:chExt cx="8640960" cy="2145453"/>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275435"/>
                <a:ext cx="8640960" cy="1828446"/>
                <a:chOff x="251520" y="275435"/>
                <a:chExt cx="8640960" cy="1828446"/>
              </a:xfrm>
            </p:grpSpPr>
            <p:sp>
              <p:nvSpPr>
                <p:cNvPr id="24" name="矩形 23"/>
                <p:cNvSpPr/>
                <p:nvPr/>
              </p:nvSpPr>
              <p:spPr>
                <a:xfrm>
                  <a:off x="251520" y="275435"/>
                  <a:ext cx="8640960" cy="18284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71094" y="2754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认为矿难的受害者经历的灾难是人为的</a:t>
              </a:r>
              <a:r>
                <a:rPr lang="en-US" altLang="zh-CN" sz="2000" dirty="0"/>
                <a:t>”</a:t>
              </a:r>
              <a:r>
                <a:rPr lang="zh-CN" altLang="zh-CN" sz="2000" dirty="0"/>
                <a:t>有误</a:t>
              </a:r>
              <a:r>
                <a:rPr lang="en-US" altLang="zh-CN" sz="2000" dirty="0"/>
                <a:t>,</a:t>
              </a:r>
              <a:r>
                <a:rPr lang="zh-CN" altLang="zh-CN" sz="2000" dirty="0"/>
                <a:t>原文是说</a:t>
              </a:r>
              <a:r>
                <a:rPr lang="en-US" altLang="zh-CN" sz="2000" dirty="0"/>
                <a:t>“</a:t>
              </a:r>
              <a:r>
                <a:rPr lang="zh-CN" altLang="zh-CN" sz="2000" dirty="0"/>
                <a:t>而她们经历的灾难</a:t>
              </a:r>
              <a:r>
                <a:rPr lang="en-US" altLang="zh-CN" sz="2000" dirty="0"/>
                <a:t>,</a:t>
              </a:r>
              <a:r>
                <a:rPr lang="zh-CN" altLang="zh-CN" sz="2000" dirty="0"/>
                <a:t>人为的成分更多</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文中并没有提到写作技巧</a:t>
              </a:r>
              <a:r>
                <a:rPr lang="en-US" altLang="zh-CN" sz="2000" dirty="0"/>
                <a:t>,</a:t>
              </a:r>
              <a:r>
                <a:rPr lang="zh-CN" altLang="zh-CN" sz="2000" dirty="0"/>
                <a:t>此处属无中生有。</a:t>
              </a:r>
            </a:p>
          </p:txBody>
        </p:sp>
      </p:grpSp>
      <p:grpSp>
        <p:nvGrpSpPr>
          <p:cNvPr id="26" name="组合 25"/>
          <p:cNvGrpSpPr/>
          <p:nvPr/>
        </p:nvGrpSpPr>
        <p:grpSpPr>
          <a:xfrm>
            <a:off x="251520" y="5633844"/>
            <a:ext cx="8640960" cy="1035516"/>
            <a:chOff x="251520" y="4869160"/>
            <a:chExt cx="8640960" cy="1035516"/>
          </a:xfrm>
        </p:grpSpPr>
        <p:grpSp>
          <p:nvGrpSpPr>
            <p:cNvPr id="27" name="组合 26"/>
            <p:cNvGrpSpPr/>
            <p:nvPr/>
          </p:nvGrpSpPr>
          <p:grpSpPr>
            <a:xfrm>
              <a:off x="251520" y="4869160"/>
              <a:ext cx="8640960" cy="1035516"/>
              <a:chOff x="251520" y="3872081"/>
              <a:chExt cx="8640960" cy="103551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144526"/>
              <a:ext cx="8064896" cy="400110"/>
            </a:xfrm>
            <a:prstGeom prst="rect">
              <a:avLst/>
            </a:prstGeom>
          </p:spPr>
          <p:txBody>
            <a:bodyPr wrap="square">
              <a:spAutoFit/>
            </a:bodyPr>
            <a:lstStyle/>
            <a:p>
              <a:r>
                <a:rPr lang="en-US" altLang="zh-CN" sz="2000" dirty="0"/>
                <a:t>BE</a:t>
              </a:r>
              <a:endParaRPr lang="zh-CN" altLang="zh-CN" sz="2000" dirty="0"/>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椭圆 10">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1933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哪些因素使迟子建在《世界上所有的夜晚》中找到了冷静而哀婉的基调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83434"/>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爱人遭遇车祸使她体味到失去亲人的痛苦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无罪受过的委屈使她慨叹命运的不公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逃避生活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寻求虚构的世界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看到更为不幸的矿工及家属们。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这篇访谈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记者采访的第一个问题就是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你是怎么找到这种基调的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从第三、四段迟子建针对这一问题的回答中可以找到冷静而哀婉的基调的因素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最初听到爱人遭遇车祸的消息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我身边一个人都没有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放声大哭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我可以用笔构建一个世界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来安慰我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各地频频发生矿难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她们经历的灾难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人为的成分更多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这是更大的不幸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4"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5"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177281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面对人生中的苦难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迟子建是如何获得解脱的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请分点概括。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645683"/>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借助写作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虚构一个世界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来安慰自我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看到无处不在的苦难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来将自己的苦难减弱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看到苦难中的温暖和柔情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感到惊喜。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记者采访迟子建的第二个问题就是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如何通过接触更为深广的痛苦而使自己从个人痛苦中得以解脱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文中迟子建回答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写作《世界上所有的夜晚》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其实是想给个人伤痛找一个排遣的出口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众生</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的苦难使个人的痛苦变弱了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看到了苦难中的温暖和柔情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从中获得了一种</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大解脱</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5" name="椭圆 4">
            <a:hlinkClick r:id="rId2"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3"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4"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5"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98884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迟子建说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个人一旦变小了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世界就大了。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它对我们的生活有什么启发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8356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如果自己小如微尘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自己的痛苦也就变得微不足道了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那么自己生活的世界就变大变美好了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可以用这种方法减弱苦难和悲伤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放大满足和快乐。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结合此观点进行阐述即可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迟子建的这句话富有哲理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告诉人们要想能够从痛苦中解脱自我就要学会正确看待自我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看自己小如微尘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那么你生活的世界就变大变美好了。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down)">
                                      <p:cBhvr>
                                        <p:cTn id="1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著名的建筑学家梁思成先生是您的老师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您现在所从事的古建筑保护研究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有哪些观念是梁先生带给您的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中国的新建筑要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中而新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就是说既要中国式又要有新创造。他这个观点给我留下的印象很深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所以我现在也在宣传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新建筑一定要中国式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要体现中国古建筑的优秀传统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同时也一定要有创新。梁思成先生临终前嘱托我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文物保护的事情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你一定要做好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这个重托我一直记在心里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永远也不敢忘掉。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7016304"/>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您在</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岁高龄的时候穿越了罗布泊。很多人都说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您是穿越罗布泊年龄最大的人。您为什么要在这样的高龄做这样的事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我们的主要目的是去考察和寻访汉长城。几十年前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我刚接触到长城的时候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看到一些关于长城的书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其中一本写了从玉门关到库尔勒的这段长城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并说这段长城跟玉门关以东的长城不一样。从那时起我就想亲自来看一看到底是怎么回事。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1374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考察这段长城有什么特别的意义吗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这段长城对研究整个长城来说太重要了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绝对不能缺了这一块儿。过去曾经有个错误的说法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认为长城是防御扰掠的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目的在于封闭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但我认为长城是中国最早的对外开放的见证。汉武帝的时候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打通了丝绸之路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那时的长城就是为了保护丝绸之路的畅通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所以到了新疆库尔勒以西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城墙就没有了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修建了一个一个烽火台。当时丝绸之路上荒无人烟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来往的商旅不可能带够整个行程的粮食。此外还有马匹的问题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到了烽火台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商旅可以补充粮食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更换交通工具。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6075065"/>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到目前为止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您跟长城打交道有多少年了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一共去过长城多少次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我跟长城打交道快</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年了。像八达岭、山海关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去的次数都记不清了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可能有一百次以上了。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实地考察中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您有没有遇到过危险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遇到的太多了。差不多十多年前我去考察长城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那儿有个地方非常危险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人很难攀上去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我上去的时候还背着相机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结果脚下一滑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差一点摔下去没命了。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现在很多人都称您是中国古建筑方面的一代大师了。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这个我不敢当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不能说是古建筑大师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我没有什么了不起的。我觉得自己就是沧海一粟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是大海里面的一滴水。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37809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50928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对于年轻一代从事古建筑保护的人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您觉得他们最需要学习的是什么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我觉得基本技术一定要学到。搞建筑首先你要画出图来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所以画图功夫一定得有。写文章介绍建筑的结构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你得有基本勘察文献的能力。当时我们做研究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从哪一本书上看到可以引下来的资料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都必须要查原书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不能不经考证就用。像这种基本功年轻人要学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不能偷巧。必须认真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首先要把基本技能、基本理论学好。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在古建筑保护中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您最担心、最忧虑的事情是什么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最担心的就是技术的传承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特别是工艺的传承。我认为工匠特别重要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没有工匠不行。另外就是材料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可是现在很多人忽略了这一块儿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很多工艺失传了。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7317918"/>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您搞了一辈子古建筑研究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在您看来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建筑是凝固的音乐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外国人管它叫石头的史书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我说是木石的史书。中国建筑跟外国的还不一样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外国的建筑主要是石头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我们中国主要是木建的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所以是木石的史书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是一个综合的艺术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是历史的见证。历史有两个历史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一个是文字的历史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还有一个是实物的历史。缺少了实物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就没有东西验证文字的历史了。所以文物的价值就在于它是历史的见证。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a:t>
            </a:r>
            <a:r>
              <a:rPr lang="en-US" altLang="zh-CN" sz="2200" dirty="0">
                <a:solidFill>
                  <a:srgbClr val="000000"/>
                </a:solidFill>
                <a:latin typeface="Times New Roman" panose="02020603050405020304" pitchFamily="18" charset="0"/>
                <a:cs typeface="Times New Roman" panose="02020603050405020304" pitchFamily="18" charset="0"/>
              </a:rPr>
              <a:t>,2005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在古建筑保护上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罗哲文先生持哪些看法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6877808"/>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保护好古建筑便于新建筑借鉴其优秀传统。</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从事古建筑保护的人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要学好基本理论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掌握好基本技能。</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要重视技术的传承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特别是工艺的传承和工匠的培养。</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古建筑是综合的艺术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是历史的见证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所以要保护。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2115622"/>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153</TotalTime>
  <Words>5642</Words>
  <Application>Microsoft Office PowerPoint</Application>
  <PresentationFormat>On-screen Show (4:3)</PresentationFormat>
  <Paragraphs>196</Paragraphs>
  <Slides>25</Slides>
  <Notes>9</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高优14新制作模板</vt:lpstr>
      <vt:lpstr>第一讲　把握文章内容,筛选整合信息,         概括中心思想</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2017-06-18T02:25:02Z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