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6"/>
  </p:notesMasterIdLst>
  <p:sldIdLst>
    <p:sldId id="256" r:id="rId2"/>
    <p:sldId id="1260" r:id="rId3"/>
    <p:sldId id="1261" r:id="rId4"/>
    <p:sldId id="1262" r:id="rId5"/>
    <p:sldId id="682" r:id="rId6"/>
    <p:sldId id="1133" r:id="rId7"/>
    <p:sldId id="1134" r:id="rId8"/>
    <p:sldId id="870" r:id="rId9"/>
    <p:sldId id="1135" r:id="rId10"/>
    <p:sldId id="1136" r:id="rId11"/>
    <p:sldId id="871" r:id="rId12"/>
    <p:sldId id="872" r:id="rId13"/>
    <p:sldId id="873" r:id="rId14"/>
    <p:sldId id="875" r:id="rId15"/>
    <p:sldId id="684" r:id="rId16"/>
    <p:sldId id="976" r:id="rId17"/>
    <p:sldId id="977" r:id="rId18"/>
    <p:sldId id="1137" r:id="rId19"/>
    <p:sldId id="1139" r:id="rId20"/>
    <p:sldId id="1141" r:id="rId21"/>
    <p:sldId id="1143" r:id="rId22"/>
    <p:sldId id="636" r:id="rId23"/>
    <p:sldId id="514" r:id="rId24"/>
    <p:sldId id="1145" r:id="rId25"/>
    <p:sldId id="1146" r:id="rId26"/>
    <p:sldId id="1147" r:id="rId27"/>
    <p:sldId id="1149" r:id="rId28"/>
    <p:sldId id="1150" r:id="rId29"/>
    <p:sldId id="1151" r:id="rId30"/>
    <p:sldId id="1246" r:id="rId31"/>
    <p:sldId id="1152" r:id="rId32"/>
    <p:sldId id="1153" r:id="rId33"/>
    <p:sldId id="1154" r:id="rId34"/>
    <p:sldId id="635" r:id="rId35"/>
    <p:sldId id="1516" r:id="rId36"/>
    <p:sldId id="1517" r:id="rId37"/>
    <p:sldId id="1518" r:id="rId38"/>
    <p:sldId id="1519" r:id="rId39"/>
    <p:sldId id="1520" r:id="rId40"/>
    <p:sldId id="1521" r:id="rId41"/>
    <p:sldId id="1522" r:id="rId42"/>
    <p:sldId id="1523" r:id="rId43"/>
    <p:sldId id="1524" r:id="rId44"/>
    <p:sldId id="632" r:id="rId45"/>
    <p:sldId id="1157" r:id="rId46"/>
    <p:sldId id="1158" r:id="rId47"/>
    <p:sldId id="1159" r:id="rId48"/>
    <p:sldId id="1160" r:id="rId49"/>
    <p:sldId id="1383" r:id="rId50"/>
    <p:sldId id="1162" r:id="rId51"/>
    <p:sldId id="621" r:id="rId52"/>
    <p:sldId id="1164" r:id="rId53"/>
    <p:sldId id="1166" r:id="rId54"/>
    <p:sldId id="1167" r:id="rId55"/>
    <p:sldId id="1168" r:id="rId56"/>
    <p:sldId id="1171" r:id="rId57"/>
    <p:sldId id="1172" r:id="rId58"/>
    <p:sldId id="1169" r:id="rId59"/>
    <p:sldId id="1170" r:id="rId60"/>
    <p:sldId id="1173" r:id="rId61"/>
    <p:sldId id="1174" r:id="rId62"/>
    <p:sldId id="1247" r:id="rId63"/>
    <p:sldId id="1248" r:id="rId64"/>
    <p:sldId id="1252" r:id="rId65"/>
    <p:sldId id="1253" r:id="rId66"/>
    <p:sldId id="1254" r:id="rId67"/>
    <p:sldId id="1258" r:id="rId68"/>
    <p:sldId id="1257" r:id="rId69"/>
    <p:sldId id="1458" r:id="rId70"/>
    <p:sldId id="1459" r:id="rId71"/>
    <p:sldId id="1460" r:id="rId72"/>
    <p:sldId id="1461" r:id="rId73"/>
    <p:sldId id="1462" r:id="rId74"/>
    <p:sldId id="1463" r:id="rId75"/>
    <p:sldId id="1464" r:id="rId76"/>
    <p:sldId id="1465" r:id="rId77"/>
    <p:sldId id="1466" r:id="rId78"/>
    <p:sldId id="1175" r:id="rId79"/>
    <p:sldId id="1176" r:id="rId80"/>
    <p:sldId id="1177" r:id="rId81"/>
    <p:sldId id="1178" r:id="rId82"/>
    <p:sldId id="1179" r:id="rId83"/>
    <p:sldId id="1194" r:id="rId84"/>
    <p:sldId id="1195" r:id="rId85"/>
    <p:sldId id="1196" r:id="rId86"/>
    <p:sldId id="1197" r:id="rId87"/>
    <p:sldId id="1198" r:id="rId88"/>
    <p:sldId id="1199" r:id="rId89"/>
    <p:sldId id="1263" r:id="rId90"/>
    <p:sldId id="1200" r:id="rId91"/>
    <p:sldId id="1180" r:id="rId92"/>
    <p:sldId id="1181" r:id="rId93"/>
    <p:sldId id="1182" r:id="rId94"/>
    <p:sldId id="1183" r:id="rId95"/>
    <p:sldId id="1184" r:id="rId96"/>
    <p:sldId id="1185" r:id="rId97"/>
    <p:sldId id="1186" r:id="rId98"/>
    <p:sldId id="1187" r:id="rId99"/>
    <p:sldId id="1188" r:id="rId100"/>
    <p:sldId id="1189" r:id="rId101"/>
    <p:sldId id="1190" r:id="rId102"/>
    <p:sldId id="1191" r:id="rId103"/>
    <p:sldId id="637" r:id="rId104"/>
    <p:sldId id="639" r:id="rId105"/>
    <p:sldId id="640" r:id="rId106"/>
    <p:sldId id="641" r:id="rId107"/>
    <p:sldId id="642" r:id="rId108"/>
    <p:sldId id="644" r:id="rId109"/>
    <p:sldId id="645" r:id="rId110"/>
    <p:sldId id="714" r:id="rId111"/>
    <p:sldId id="715" r:id="rId112"/>
    <p:sldId id="716" r:id="rId113"/>
    <p:sldId id="717" r:id="rId114"/>
    <p:sldId id="718" r:id="rId115"/>
    <p:sldId id="719" r:id="rId116"/>
    <p:sldId id="720" r:id="rId117"/>
    <p:sldId id="721" r:id="rId118"/>
    <p:sldId id="722" r:id="rId119"/>
    <p:sldId id="723" r:id="rId120"/>
    <p:sldId id="724" r:id="rId121"/>
    <p:sldId id="727" r:id="rId122"/>
    <p:sldId id="781" r:id="rId123"/>
    <p:sldId id="672" r:id="rId124"/>
    <p:sldId id="1034" r:id="rId12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entury Gothic" pitchFamily="34" charset="0"/>
        <a:ea typeface="宋体" charset="-122"/>
        <a:cs typeface="+mn-cs"/>
      </a:defRPr>
    </a:lvl1pPr>
    <a:lvl2pPr marL="457200" algn="l" rtl="0" fontAlgn="base">
      <a:spcBef>
        <a:spcPct val="0"/>
      </a:spcBef>
      <a:spcAft>
        <a:spcPct val="0"/>
      </a:spcAft>
      <a:defRPr kern="1200">
        <a:solidFill>
          <a:schemeClr val="tx1"/>
        </a:solidFill>
        <a:latin typeface="Century Gothic" pitchFamily="34" charset="0"/>
        <a:ea typeface="宋体" charset="-122"/>
        <a:cs typeface="+mn-cs"/>
      </a:defRPr>
    </a:lvl2pPr>
    <a:lvl3pPr marL="914400" algn="l" rtl="0" fontAlgn="base">
      <a:spcBef>
        <a:spcPct val="0"/>
      </a:spcBef>
      <a:spcAft>
        <a:spcPct val="0"/>
      </a:spcAft>
      <a:defRPr kern="1200">
        <a:solidFill>
          <a:schemeClr val="tx1"/>
        </a:solidFill>
        <a:latin typeface="Century Gothic" pitchFamily="34" charset="0"/>
        <a:ea typeface="宋体" charset="-122"/>
        <a:cs typeface="+mn-cs"/>
      </a:defRPr>
    </a:lvl3pPr>
    <a:lvl4pPr marL="1371600" algn="l" rtl="0" fontAlgn="base">
      <a:spcBef>
        <a:spcPct val="0"/>
      </a:spcBef>
      <a:spcAft>
        <a:spcPct val="0"/>
      </a:spcAft>
      <a:defRPr kern="1200">
        <a:solidFill>
          <a:schemeClr val="tx1"/>
        </a:solidFill>
        <a:latin typeface="Century Gothic" pitchFamily="34" charset="0"/>
        <a:ea typeface="宋体" charset="-122"/>
        <a:cs typeface="+mn-cs"/>
      </a:defRPr>
    </a:lvl4pPr>
    <a:lvl5pPr marL="1828800" algn="l" rtl="0" fontAlgn="base">
      <a:spcBef>
        <a:spcPct val="0"/>
      </a:spcBef>
      <a:spcAft>
        <a:spcPct val="0"/>
      </a:spcAft>
      <a:defRPr kern="1200">
        <a:solidFill>
          <a:schemeClr val="tx1"/>
        </a:solidFill>
        <a:latin typeface="Century Gothic" pitchFamily="34" charset="0"/>
        <a:ea typeface="宋体" charset="-122"/>
        <a:cs typeface="+mn-cs"/>
      </a:defRPr>
    </a:lvl5pPr>
    <a:lvl6pPr marL="2286000" algn="l" defTabSz="914400" rtl="0" eaLnBrk="1" latinLnBrk="0" hangingPunct="1">
      <a:defRPr kern="1200">
        <a:solidFill>
          <a:schemeClr val="tx1"/>
        </a:solidFill>
        <a:latin typeface="Century Gothic" pitchFamily="34" charset="0"/>
        <a:ea typeface="宋体" charset="-122"/>
        <a:cs typeface="+mn-cs"/>
      </a:defRPr>
    </a:lvl6pPr>
    <a:lvl7pPr marL="2743200" algn="l" defTabSz="914400" rtl="0" eaLnBrk="1" latinLnBrk="0" hangingPunct="1">
      <a:defRPr kern="1200">
        <a:solidFill>
          <a:schemeClr val="tx1"/>
        </a:solidFill>
        <a:latin typeface="Century Gothic" pitchFamily="34" charset="0"/>
        <a:ea typeface="宋体" charset="-122"/>
        <a:cs typeface="+mn-cs"/>
      </a:defRPr>
    </a:lvl7pPr>
    <a:lvl8pPr marL="3200400" algn="l" defTabSz="914400" rtl="0" eaLnBrk="1" latinLnBrk="0" hangingPunct="1">
      <a:defRPr kern="1200">
        <a:solidFill>
          <a:schemeClr val="tx1"/>
        </a:solidFill>
        <a:latin typeface="Century Gothic" pitchFamily="34" charset="0"/>
        <a:ea typeface="宋体" charset="-122"/>
        <a:cs typeface="+mn-cs"/>
      </a:defRPr>
    </a:lvl8pPr>
    <a:lvl9pPr marL="3657600" algn="l" defTabSz="914400" rtl="0" eaLnBrk="1" latinLnBrk="0" hangingPunct="1">
      <a:defRPr kern="1200">
        <a:solidFill>
          <a:schemeClr val="tx1"/>
        </a:solidFill>
        <a:latin typeface="Century Gothic"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p:cViewPr>
        <p:scale>
          <a:sx n="90" d="100"/>
          <a:sy n="90" d="100"/>
        </p:scale>
        <p:origin x="-1326" y="-690"/>
      </p:cViewPr>
      <p:guideLst>
        <p:guide orient="horz" pos="2130"/>
        <p:guide pos="2880"/>
      </p:guideLst>
    </p:cSldViewPr>
  </p:slideViewPr>
  <p:notesTextViewPr>
    <p:cViewPr>
      <p:scale>
        <a:sx n="1" d="1"/>
        <a:sy n="1" d="1"/>
      </p:scale>
      <p:origin x="0" y="0"/>
    </p:cViewPr>
  </p:notesTextViewPr>
  <p:gridSpacing cx="73733025" cy="7373302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atin typeface="Century Gothic" charset="0"/>
                <a:ea typeface="幼圆"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a:defRPr/>
            </a:pPr>
            <a:fld id="{D85A7BDC-DA7C-47AF-ADFA-53FBE5061C34}" type="datetimeFigureOut">
              <a:rPr lang="zh-CN" altLang="en-US"/>
              <a:pPr>
                <a:defRPr/>
              </a:pPr>
              <a:t>2018/1/22</a:t>
            </a:fld>
            <a:endParaRPr lang="zh-CN" altLang="en-US">
              <a:latin typeface="Century Gothic" charset="0"/>
              <a:ea typeface="幼圆" charset="-122"/>
            </a:endParaRPr>
          </a:p>
        </p:txBody>
      </p:sp>
      <p:sp>
        <p:nvSpPr>
          <p:cNvPr id="18436" name="幻灯片图像占位符 3"/>
          <p:cNvSpPr>
            <a:spLocks noGrp="1" noRot="1" noChangeAspect="1"/>
          </p:cNvSpPr>
          <p:nvPr>
            <p:ph type="sldImg"/>
          </p:nvPr>
        </p:nvSpPr>
        <p:spPr bwMode="auto">
          <a:xfrm>
            <a:off x="685800" y="1143000"/>
            <a:ext cx="5486400" cy="3086100"/>
          </a:xfrm>
          <a:prstGeom prst="rect">
            <a:avLst/>
          </a:prstGeom>
          <a:noFill/>
          <a:ln w="12700">
            <a:solidFill>
              <a:srgbClr val="000000"/>
            </a:solidFill>
            <a:round/>
            <a:headEnd/>
            <a:tailEnd/>
          </a:ln>
        </p:spPr>
      </p:sp>
      <p:sp>
        <p:nvSpPr>
          <p:cNvPr id="18437"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atin typeface="Century Gothic" charset="0"/>
                <a:ea typeface="幼圆"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pPr>
              <a:defRPr/>
            </a:pPr>
            <a:fld id="{5BDC4386-3115-4531-955F-99A4AF7481D5}" type="slidenum">
              <a:rPr lang="zh-CN" altLang="en-US"/>
              <a:pPr>
                <a:defRPr/>
              </a:pPr>
              <a:t>‹#›</a:t>
            </a:fld>
            <a:endParaRPr lang="zh-CN" altLang="en-US">
              <a:latin typeface="Century Gothic" charset="0"/>
              <a:ea typeface="幼圆"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p:cNvSpPr>
          <p:nvPr>
            <p:ph type="sldNum" sz="quarter" idx="5"/>
          </p:nvPr>
        </p:nvSpPr>
        <p:spPr bwMode="auto">
          <a:xfrm>
            <a:off x="3884613" y="8685213"/>
            <a:ext cx="2971800" cy="457200"/>
          </a:xfrm>
          <a:noFill/>
          <a:ln>
            <a:miter lim="800000"/>
            <a:headEnd/>
            <a:tailEnd/>
          </a:ln>
        </p:spPr>
        <p:txBody>
          <a:bodyPr wrap="square" numCol="1" anchorCtr="0" compatLnSpc="1">
            <a:prstTxWarp prst="textNoShape">
              <a:avLst/>
            </a:prstTxWarp>
          </a:bodyPr>
          <a:lstStyle/>
          <a:p>
            <a:pPr fontAlgn="base"/>
            <a:fld id="{62EBE118-7990-4642-8BE3-9634C9509F1E}" type="slidenum">
              <a:rPr lang="en-US" altLang="zh-CN"/>
              <a:pPr fontAlgn="base"/>
              <a:t>22</a:t>
            </a:fld>
            <a:endParaRPr lang="en-US" altLang="zh-CN"/>
          </a:p>
        </p:txBody>
      </p:sp>
      <p:sp>
        <p:nvSpPr>
          <p:cNvPr id="41986" name="Rectangle 2"/>
          <p:cNvSpPr>
            <a:spLocks noGrp="1" noRot="1" noTextEdit="1"/>
          </p:cNvSpPr>
          <p:nvPr>
            <p:ph type="sldImg"/>
          </p:nvPr>
        </p:nvSpPr>
        <p:spPr>
          <a:ln/>
        </p:spPr>
      </p:sp>
      <p:sp>
        <p:nvSpPr>
          <p:cNvPr id="41987" name="Rectangle 3"/>
          <p:cNvSpPr>
            <a:spLocks noGrp="1"/>
          </p:cNvSpPr>
          <p:nvPr>
            <p:ph type="body"/>
          </p:nvPr>
        </p:nvSpPr>
        <p:spPr bwMode="auto">
          <a:noFill/>
        </p:spPr>
        <p:txBody>
          <a:bodyPr vert="horz" wrap="square" numCol="1" anchorCtr="0" compatLnSpc="1">
            <a:prstTxWarp prst="textNoShape">
              <a:avLst/>
            </a:prstTxWarp>
          </a:bodyPr>
          <a:lstStyle/>
          <a:p>
            <a:pPr>
              <a:spcBef>
                <a:spcPct val="0"/>
              </a:spcBef>
            </a:pPr>
            <a:r>
              <a:rPr lang="en-US" altLang="zh-CN" smtClean="0"/>
              <a:t>《</a:t>
            </a:r>
            <a:r>
              <a:rPr lang="zh-CN" altLang="en-US" smtClean="0"/>
              <a:t>学记</a:t>
            </a:r>
            <a:r>
              <a:rPr lang="en-US" altLang="zh-CN" smtClean="0"/>
              <a:t>》</a:t>
            </a:r>
            <a:r>
              <a:rPr lang="zh-CN" altLang="en-US" smtClean="0"/>
              <a:t>：“独学而无友，则孤陋而寡闻。”</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TextEdit="1"/>
          </p:cNvSpPr>
          <p:nvPr>
            <p:ph type="sldImg"/>
          </p:nvPr>
        </p:nvSpPr>
        <p:spPr>
          <a:ln>
            <a:miter lim="800000"/>
          </a:ln>
        </p:spPr>
      </p:sp>
      <p:sp>
        <p:nvSpPr>
          <p:cNvPr id="76802"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768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F1CE6B64-8FCA-40CE-8EC9-0F68E1B4FAC2}" type="slidenum">
              <a:rPr lang="zh-CN" altLang="en-US">
                <a:ea typeface="微软雅黑" pitchFamily="34" charset="-122"/>
              </a:rPr>
              <a:pPr fontAlgn="base"/>
              <a:t>43</a:t>
            </a:fld>
            <a:endParaRPr lang="en-US" altLang="zh-CN">
              <a:ea typeface="微软雅黑" pitchFamily="3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幻灯片图像占位符 1"/>
          <p:cNvSpPr>
            <a:spLocks noGrp="1" noRot="1" noChangeAspect="1" noTextEdit="1"/>
          </p:cNvSpPr>
          <p:nvPr>
            <p:ph type="sldImg"/>
          </p:nvPr>
        </p:nvSpPr>
        <p:spPr>
          <a:ln/>
        </p:spPr>
      </p:sp>
      <p:sp>
        <p:nvSpPr>
          <p:cNvPr id="131074"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131075" name="灯片编号占位符 3"/>
          <p:cNvSpPr>
            <a:spLocks noGrp="1"/>
          </p:cNvSpPr>
          <p:nvPr>
            <p:ph type="sldNum" sz="quarter" idx="5"/>
          </p:nvPr>
        </p:nvSpPr>
        <p:spPr bwMode="auto">
          <a:xfrm>
            <a:off x="3884613" y="8685213"/>
            <a:ext cx="2971800" cy="457200"/>
          </a:xfrm>
          <a:noFill/>
          <a:ln>
            <a:miter lim="800000"/>
            <a:headEnd/>
            <a:tailEnd/>
          </a:ln>
        </p:spPr>
        <p:txBody>
          <a:bodyPr wrap="square" numCol="1" anchorCtr="0" compatLnSpc="1">
            <a:prstTxWarp prst="textNoShape">
              <a:avLst/>
            </a:prstTxWarp>
          </a:bodyPr>
          <a:lstStyle/>
          <a:p>
            <a:pPr fontAlgn="base"/>
            <a:fld id="{21E8D20E-6DE5-40BE-A1A9-6CD647952DBE}" type="slidenum">
              <a:rPr lang="en-US" altLang="zh-CN">
                <a:latin typeface="Arial" charset="0"/>
              </a:rPr>
              <a:pPr fontAlgn="base"/>
              <a:t>82</a:t>
            </a:fld>
            <a:endParaRPr lang="en-US" altLang="zh-CN">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TextEdit="1"/>
          </p:cNvSpPr>
          <p:nvPr>
            <p:ph type="sldImg"/>
          </p:nvPr>
        </p:nvSpPr>
        <p:spPr>
          <a:ln>
            <a:miter lim="800000"/>
          </a:ln>
        </p:spPr>
      </p:sp>
      <p:sp>
        <p:nvSpPr>
          <p:cNvPr id="60418"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604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F67A7B0C-D520-4F76-A597-6A34527FD56F}" type="slidenum">
              <a:rPr lang="zh-CN" altLang="en-US">
                <a:ea typeface="微软雅黑" pitchFamily="34" charset="-122"/>
              </a:rPr>
              <a:pPr fontAlgn="base"/>
              <a:t>35</a:t>
            </a:fld>
            <a:endParaRPr lang="en-US" altLang="zh-CN">
              <a:ea typeface="微软雅黑"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TextEdit="1"/>
          </p:cNvSpPr>
          <p:nvPr>
            <p:ph type="sldImg"/>
          </p:nvPr>
        </p:nvSpPr>
        <p:spPr>
          <a:ln>
            <a:miter lim="800000"/>
          </a:ln>
        </p:spPr>
      </p:sp>
      <p:sp>
        <p:nvSpPr>
          <p:cNvPr id="62466"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624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4D460BA1-EC73-4579-A25A-C0BA7FCBC598}" type="slidenum">
              <a:rPr lang="zh-CN" altLang="en-US">
                <a:ea typeface="微软雅黑" pitchFamily="34" charset="-122"/>
              </a:rPr>
              <a:pPr fontAlgn="base"/>
              <a:t>36</a:t>
            </a:fld>
            <a:endParaRPr lang="en-US" altLang="zh-CN">
              <a:ea typeface="微软雅黑"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TextEdit="1"/>
          </p:cNvSpPr>
          <p:nvPr>
            <p:ph type="sldImg"/>
          </p:nvPr>
        </p:nvSpPr>
        <p:spPr>
          <a:ln>
            <a:miter lim="800000"/>
          </a:ln>
        </p:spPr>
      </p:sp>
      <p:sp>
        <p:nvSpPr>
          <p:cNvPr id="64514"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64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554EBD4E-3DEB-4598-81F7-FDD6AD729885}" type="slidenum">
              <a:rPr lang="zh-CN" altLang="en-US">
                <a:ea typeface="微软雅黑" pitchFamily="34" charset="-122"/>
              </a:rPr>
              <a:pPr fontAlgn="base"/>
              <a:t>37</a:t>
            </a:fld>
            <a:endParaRPr lang="en-US" altLang="zh-CN">
              <a:ea typeface="微软雅黑"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TextEdit="1"/>
          </p:cNvSpPr>
          <p:nvPr>
            <p:ph type="sldImg"/>
          </p:nvPr>
        </p:nvSpPr>
        <p:spPr>
          <a:ln>
            <a:miter lim="800000"/>
          </a:ln>
        </p:spPr>
      </p:sp>
      <p:sp>
        <p:nvSpPr>
          <p:cNvPr id="66562"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665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11A3D567-5DB8-4F34-8398-56D7244805BD}" type="slidenum">
              <a:rPr lang="zh-CN" altLang="en-US">
                <a:ea typeface="微软雅黑" pitchFamily="34" charset="-122"/>
              </a:rPr>
              <a:pPr fontAlgn="base"/>
              <a:t>38</a:t>
            </a:fld>
            <a:endParaRPr lang="en-US" altLang="zh-CN">
              <a:ea typeface="微软雅黑"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TextEdit="1"/>
          </p:cNvSpPr>
          <p:nvPr>
            <p:ph type="sldImg"/>
          </p:nvPr>
        </p:nvSpPr>
        <p:spPr>
          <a:ln>
            <a:miter lim="800000"/>
          </a:ln>
        </p:spPr>
      </p:sp>
      <p:sp>
        <p:nvSpPr>
          <p:cNvPr id="68610"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686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83E4F3AA-9451-4811-A659-A063142C4AD0}" type="slidenum">
              <a:rPr lang="zh-CN" altLang="en-US">
                <a:ea typeface="微软雅黑" pitchFamily="34" charset="-122"/>
              </a:rPr>
              <a:pPr fontAlgn="base"/>
              <a:t>39</a:t>
            </a:fld>
            <a:endParaRPr lang="en-US" altLang="zh-CN">
              <a:ea typeface="微软雅黑"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TextEdit="1"/>
          </p:cNvSpPr>
          <p:nvPr>
            <p:ph type="sldImg"/>
          </p:nvPr>
        </p:nvSpPr>
        <p:spPr>
          <a:ln>
            <a:miter lim="800000"/>
          </a:ln>
        </p:spPr>
      </p:sp>
      <p:sp>
        <p:nvSpPr>
          <p:cNvPr id="70658"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706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2E5978ED-0C13-4305-ACF7-38266D30A4BE}" type="slidenum">
              <a:rPr lang="zh-CN" altLang="en-US">
                <a:ea typeface="微软雅黑" pitchFamily="34" charset="-122"/>
              </a:rPr>
              <a:pPr fontAlgn="base"/>
              <a:t>40</a:t>
            </a:fld>
            <a:endParaRPr lang="en-US" altLang="zh-CN">
              <a:ea typeface="微软雅黑"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TextEdit="1"/>
          </p:cNvSpPr>
          <p:nvPr>
            <p:ph type="sldImg"/>
          </p:nvPr>
        </p:nvSpPr>
        <p:spPr>
          <a:ln>
            <a:miter lim="800000"/>
          </a:ln>
        </p:spPr>
      </p:sp>
      <p:sp>
        <p:nvSpPr>
          <p:cNvPr id="72706"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727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370A8E2C-9B83-49EC-9F25-B0755AA12548}" type="slidenum">
              <a:rPr lang="zh-CN" altLang="en-US">
                <a:ea typeface="微软雅黑" pitchFamily="34" charset="-122"/>
              </a:rPr>
              <a:pPr fontAlgn="base"/>
              <a:t>41</a:t>
            </a:fld>
            <a:endParaRPr lang="en-US" altLang="zh-CN">
              <a:ea typeface="微软雅黑"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TextEdit="1"/>
          </p:cNvSpPr>
          <p:nvPr>
            <p:ph type="sldImg"/>
          </p:nvPr>
        </p:nvSpPr>
        <p:spPr>
          <a:ln>
            <a:miter lim="800000"/>
          </a:ln>
        </p:spPr>
      </p:sp>
      <p:sp>
        <p:nvSpPr>
          <p:cNvPr id="74754" name="备注占位符 2"/>
          <p:cNvSpPr>
            <a:spLocks noGrp="1"/>
          </p:cNvSpPr>
          <p:nvPr>
            <p:ph type="body"/>
          </p:nvPr>
        </p:nvSpPr>
        <p:spPr bwMode="auto">
          <a:noFill/>
        </p:spPr>
        <p:txBody>
          <a:bodyPr vert="horz" wrap="square" numCol="1" anchorCtr="0" compatLnSpc="1">
            <a:prstTxWarp prst="textNoShape">
              <a:avLst/>
            </a:prstTxWarp>
          </a:bodyPr>
          <a:lstStyle/>
          <a:p>
            <a:pPr>
              <a:spcBef>
                <a:spcPct val="0"/>
              </a:spcBef>
            </a:pPr>
            <a:endParaRPr lang="zh-CN" altLang="en-US" smtClean="0"/>
          </a:p>
        </p:txBody>
      </p:sp>
      <p:sp>
        <p:nvSpPr>
          <p:cNvPr id="747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fld id="{D28EC71B-3769-4840-A19E-EAA40507D3AC}" type="slidenum">
              <a:rPr lang="zh-CN" altLang="en-US">
                <a:ea typeface="微软雅黑" pitchFamily="34" charset="-122"/>
              </a:rPr>
              <a:pPr fontAlgn="base"/>
              <a:t>42</a:t>
            </a:fld>
            <a:endParaRPr lang="en-US" altLang="zh-CN">
              <a:ea typeface="微软雅黑"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Freeform 6"/>
          <p:cNvSpPr/>
          <p:nvPr/>
        </p:nvSpPr>
        <p:spPr>
          <a:xfrm>
            <a:off x="0" y="4324350"/>
            <a:ext cx="1744663" cy="777875"/>
          </a:xfrm>
          <a:custGeom>
            <a:avLst/>
            <a:gdLst/>
            <a:ahLst/>
            <a:cxnLst/>
            <a:rect l="0" t="0" r="0" b="0"/>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2589213" y="4777379"/>
            <a:ext cx="8915399"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5" name="Date Placeholder 3"/>
          <p:cNvSpPr>
            <a:spLocks noGrp="1"/>
          </p:cNvSpPr>
          <p:nvPr>
            <p:ph type="dt" sz="half" idx="10"/>
          </p:nvPr>
        </p:nvSpPr>
        <p:spPr/>
        <p:txBody>
          <a:bodyPr/>
          <a:lstStyle>
            <a:lvl1pPr>
              <a:defRPr/>
            </a:lvl1pPr>
          </a:lstStyle>
          <a:p>
            <a:pPr>
              <a:defRPr/>
            </a:pPr>
            <a:fld id="{54B9F252-DB95-46D6-95AF-A9FA3B1531DA}"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a:xfrm>
            <a:off x="531813" y="4529138"/>
            <a:ext cx="779462" cy="365125"/>
          </a:xfrm>
        </p:spPr>
        <p:txBody>
          <a:bodyPr/>
          <a:lstStyle>
            <a:lvl1pPr>
              <a:defRPr/>
            </a:lvl1pPr>
          </a:lstStyle>
          <a:p>
            <a:pPr>
              <a:defRPr/>
            </a:pPr>
            <a:fld id="{F3A9F5C6-A2A3-43F5-AD9C-F07C000F5AD3}"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4" name="Freeform 11"/>
          <p:cNvSpPr/>
          <p:nvPr/>
        </p:nvSpPr>
        <p:spPr>
          <a:xfrm flipV="1">
            <a:off x="-4763" y="31781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0D493514-CDF4-49C7-8738-A9B619A372E3}"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903DE989-E5BB-4B16-8F22-588796B651D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Freeform 11"/>
          <p:cNvSpPr/>
          <p:nvPr/>
        </p:nvSpPr>
        <p:spPr>
          <a:xfrm flipV="1">
            <a:off x="-4763" y="31781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6" name="TextBox 13"/>
          <p:cNvSpPr txBox="1"/>
          <p:nvPr/>
        </p:nvSpPr>
        <p:spPr>
          <a:xfrm>
            <a:off x="2466975" y="647700"/>
            <a:ext cx="609600" cy="585788"/>
          </a:xfrm>
          <a:prstGeom prst="rect">
            <a:avLst/>
          </a:prstGeom>
          <a:noFill/>
          <a:ln w="9525">
            <a:noFill/>
          </a:ln>
        </p:spPr>
        <p:txBody>
          <a:bodyPr anchor="ctr"/>
          <a:lstStyle/>
          <a:p>
            <a:pPr>
              <a:defRPr/>
            </a:pPr>
            <a:r>
              <a:rPr lang="en-US" altLang="en-US" sz="8000" dirty="0">
                <a:solidFill>
                  <a:schemeClr val="accent1"/>
                </a:solidFill>
                <a:latin typeface="Arial" panose="020B0604020202020204"/>
                <a:ea typeface="幼圆" charset="-122"/>
              </a:rPr>
              <a:t>“</a:t>
            </a:r>
          </a:p>
        </p:txBody>
      </p:sp>
      <p:sp>
        <p:nvSpPr>
          <p:cNvPr id="7" name="TextBox 14"/>
          <p:cNvSpPr txBox="1"/>
          <p:nvPr/>
        </p:nvSpPr>
        <p:spPr>
          <a:xfrm>
            <a:off x="11114088" y="2905125"/>
            <a:ext cx="609600" cy="584200"/>
          </a:xfrm>
          <a:prstGeom prst="rect">
            <a:avLst/>
          </a:prstGeom>
          <a:noFill/>
          <a:ln w="9525">
            <a:noFill/>
          </a:ln>
        </p:spPr>
        <p:txBody>
          <a:bodyPr anchor="ctr"/>
          <a:lstStyle/>
          <a:p>
            <a:pPr>
              <a:defRPr/>
            </a:pPr>
            <a:r>
              <a:rPr lang="en-US" altLang="en-US" sz="8000" dirty="0">
                <a:solidFill>
                  <a:schemeClr val="accent1"/>
                </a:solidFill>
                <a:latin typeface="Arial" panose="020B0604020202020204"/>
                <a:ea typeface="幼圆" charset="-122"/>
              </a:rPr>
              <a:t>”</a:t>
            </a:r>
          </a:p>
        </p:txBody>
      </p:sp>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noProof="1" smtClean="0"/>
              <a:t>单击此处编辑母版标题样式</a:t>
            </a:r>
            <a:endParaRPr lang="en-US" noProof="1"/>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noProof="1" smtClean="0"/>
              <a:t>单击此处编辑母版文本样式</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8" name="Date Placeholder 3"/>
          <p:cNvSpPr>
            <a:spLocks noGrp="1"/>
          </p:cNvSpPr>
          <p:nvPr>
            <p:ph type="dt" sz="half" idx="14"/>
          </p:nvPr>
        </p:nvSpPr>
        <p:spPr/>
        <p:txBody>
          <a:bodyPr/>
          <a:lstStyle>
            <a:lvl1pPr>
              <a:defRPr/>
            </a:lvl1pPr>
          </a:lstStyle>
          <a:p>
            <a:pPr>
              <a:defRPr/>
            </a:pPr>
            <a:fld id="{E1D66194-54D2-42E9-9D45-B4C2271BD982}" type="datetimeFigureOut">
              <a:rPr lang="zh-CN" altLang="en-US"/>
              <a:pPr>
                <a:defRPr/>
              </a:pPr>
              <a:t>2018/1/22</a:t>
            </a:fld>
            <a:endParaRPr lang="zh-CN" altLang="en-US"/>
          </a:p>
        </p:txBody>
      </p:sp>
      <p:sp>
        <p:nvSpPr>
          <p:cNvPr id="9" name="Footer Placeholder 4"/>
          <p:cNvSpPr>
            <a:spLocks noGrp="1"/>
          </p:cNvSpPr>
          <p:nvPr>
            <p:ph type="ftr" sz="quarter" idx="15"/>
          </p:nvPr>
        </p:nvSpPr>
        <p:spPr/>
        <p:txBody>
          <a:bodyPr/>
          <a:lstStyle>
            <a:lvl1pPr>
              <a:defRPr/>
            </a:lvl1pPr>
          </a:lstStyle>
          <a:p>
            <a:pPr>
              <a:defRPr/>
            </a:pPr>
            <a:endParaRPr lang="zh-CN" altLang="en-US"/>
          </a:p>
        </p:txBody>
      </p:sp>
      <p:sp>
        <p:nvSpPr>
          <p:cNvPr id="10" name="Slide Number Placeholder 5"/>
          <p:cNvSpPr>
            <a:spLocks noGrp="1"/>
          </p:cNvSpPr>
          <p:nvPr>
            <p:ph type="sldNum" sz="quarter" idx="16"/>
          </p:nvPr>
        </p:nvSpPr>
        <p:spPr>
          <a:xfrm>
            <a:off x="531813" y="3244850"/>
            <a:ext cx="779462" cy="365125"/>
          </a:xfrm>
        </p:spPr>
        <p:txBody>
          <a:bodyPr/>
          <a:lstStyle>
            <a:lvl1pPr>
              <a:defRPr/>
            </a:lvl1pPr>
          </a:lstStyle>
          <a:p>
            <a:pPr>
              <a:defRPr/>
            </a:pPr>
            <a:fld id="{7B9D01A0-B306-48AE-9BD0-38EEBBBA8C24}"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5" name="Freeform 11"/>
          <p:cNvSpPr/>
          <p:nvPr/>
        </p:nvSpPr>
        <p:spPr>
          <a:xfrm flipV="1">
            <a:off x="-4763" y="491172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zh-CN" altLang="en-US" noProof="1" smtClean="0"/>
              <a:t>单击此处编辑母版标题样式</a:t>
            </a:r>
            <a:endParaRPr lang="en-US" noProof="1"/>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CN" altLang="en-US" noProof="1"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fld id="{EF6F08C3-3772-4ED0-878D-F6AF2E1E0831}" type="datetimeFigureOut">
              <a:rPr lang="zh-CN" altLang="en-US"/>
              <a:pPr>
                <a:defRPr/>
              </a:pPr>
              <a:t>2018/1/22</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1382D187-C5F9-4F05-9171-60AF43B0F99E}"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Freeform 11"/>
          <p:cNvSpPr/>
          <p:nvPr/>
        </p:nvSpPr>
        <p:spPr>
          <a:xfrm flipV="1">
            <a:off x="-4763" y="491172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6" name="TextBox 16"/>
          <p:cNvSpPr txBox="1"/>
          <p:nvPr/>
        </p:nvSpPr>
        <p:spPr>
          <a:xfrm>
            <a:off x="2466975" y="647700"/>
            <a:ext cx="609600" cy="585788"/>
          </a:xfrm>
          <a:prstGeom prst="rect">
            <a:avLst/>
          </a:prstGeom>
          <a:noFill/>
          <a:ln w="9525">
            <a:noFill/>
          </a:ln>
        </p:spPr>
        <p:txBody>
          <a:bodyPr anchor="ctr"/>
          <a:lstStyle/>
          <a:p>
            <a:pPr>
              <a:defRPr/>
            </a:pPr>
            <a:r>
              <a:rPr lang="en-US" altLang="en-US" sz="8000" dirty="0">
                <a:solidFill>
                  <a:schemeClr val="accent1"/>
                </a:solidFill>
                <a:latin typeface="Arial" panose="020B0604020202020204"/>
                <a:ea typeface="幼圆" charset="-122"/>
              </a:rPr>
              <a:t>“</a:t>
            </a:r>
          </a:p>
        </p:txBody>
      </p:sp>
      <p:sp>
        <p:nvSpPr>
          <p:cNvPr id="7" name="TextBox 17"/>
          <p:cNvSpPr txBox="1"/>
          <p:nvPr/>
        </p:nvSpPr>
        <p:spPr>
          <a:xfrm>
            <a:off x="11114088" y="2905125"/>
            <a:ext cx="609600" cy="584200"/>
          </a:xfrm>
          <a:prstGeom prst="rect">
            <a:avLst/>
          </a:prstGeom>
          <a:noFill/>
          <a:ln w="9525">
            <a:noFill/>
          </a:ln>
        </p:spPr>
        <p:txBody>
          <a:bodyPr anchor="ctr"/>
          <a:lstStyle/>
          <a:p>
            <a:pPr>
              <a:defRPr/>
            </a:pPr>
            <a:r>
              <a:rPr lang="en-US" altLang="en-US" sz="8000" dirty="0">
                <a:solidFill>
                  <a:schemeClr val="accent1"/>
                </a:solidFill>
                <a:latin typeface="Arial" panose="020B0604020202020204"/>
                <a:ea typeface="幼圆" charset="-122"/>
              </a:rPr>
              <a:t>”</a:t>
            </a:r>
          </a:p>
        </p:txBody>
      </p:sp>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zh-CN" altLang="en-US" noProof="1" smtClean="0"/>
              <a:t>单击此处编辑母版标题样式</a:t>
            </a:r>
            <a:endParaRPr lang="en-US" noProof="1"/>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noProof="1"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CN" altLang="en-US" noProof="1" smtClean="0"/>
              <a:t>单击此处编辑母版文本样式</a:t>
            </a:r>
          </a:p>
        </p:txBody>
      </p:sp>
      <p:sp>
        <p:nvSpPr>
          <p:cNvPr id="8" name="Date Placeholder 4"/>
          <p:cNvSpPr>
            <a:spLocks noGrp="1"/>
          </p:cNvSpPr>
          <p:nvPr>
            <p:ph type="dt" sz="half" idx="14"/>
          </p:nvPr>
        </p:nvSpPr>
        <p:spPr/>
        <p:txBody>
          <a:bodyPr/>
          <a:lstStyle>
            <a:lvl1pPr>
              <a:defRPr/>
            </a:lvl1pPr>
          </a:lstStyle>
          <a:p>
            <a:pPr>
              <a:defRPr/>
            </a:pPr>
            <a:fld id="{1A6D7B2F-1C7C-438A-A8EB-C2D04E6D3244}" type="datetimeFigureOut">
              <a:rPr lang="zh-CN" altLang="en-US"/>
              <a:pPr>
                <a:defRPr/>
              </a:pPr>
              <a:t>2018/1/22</a:t>
            </a:fld>
            <a:endParaRPr lang="zh-CN" altLang="en-US"/>
          </a:p>
        </p:txBody>
      </p:sp>
      <p:sp>
        <p:nvSpPr>
          <p:cNvPr id="9" name="Footer Placeholder 5"/>
          <p:cNvSpPr>
            <a:spLocks noGrp="1"/>
          </p:cNvSpPr>
          <p:nvPr>
            <p:ph type="ftr" sz="quarter" idx="15"/>
          </p:nvPr>
        </p:nvSpPr>
        <p:spPr/>
        <p:txBody>
          <a:bodyPr/>
          <a:lstStyle>
            <a:lvl1pPr>
              <a:defRPr/>
            </a:lvl1pPr>
          </a:lstStyle>
          <a:p>
            <a:pPr>
              <a:defRPr/>
            </a:pPr>
            <a:endParaRPr lang="zh-CN" altLang="en-US"/>
          </a:p>
        </p:txBody>
      </p:sp>
      <p:sp>
        <p:nvSpPr>
          <p:cNvPr id="10" name="Slide Number Placeholder 6"/>
          <p:cNvSpPr>
            <a:spLocks noGrp="1"/>
          </p:cNvSpPr>
          <p:nvPr>
            <p:ph type="sldNum" sz="quarter" idx="16"/>
          </p:nvPr>
        </p:nvSpPr>
        <p:spPr>
          <a:xfrm>
            <a:off x="531813" y="4983163"/>
            <a:ext cx="779462" cy="365125"/>
          </a:xfrm>
        </p:spPr>
        <p:txBody>
          <a:bodyPr/>
          <a:lstStyle>
            <a:lvl1pPr>
              <a:defRPr/>
            </a:lvl1pPr>
          </a:lstStyle>
          <a:p>
            <a:pPr>
              <a:defRPr/>
            </a:pPr>
            <a:fld id="{02A5C613-59EA-4EBA-AEA4-B2CD9565F418}"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5" name="Freeform 11"/>
          <p:cNvSpPr/>
          <p:nvPr/>
        </p:nvSpPr>
        <p:spPr>
          <a:xfrm flipV="1">
            <a:off x="-4763" y="491172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zh-CN" altLang="en-US" noProof="1" smtClean="0"/>
              <a:t>单击此处编辑母版标题样式</a:t>
            </a:r>
            <a:endParaRPr lang="en-US" noProof="1"/>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noProof="1" smtClean="0"/>
              <a:t>单击此处编辑母版文本样式</a:t>
            </a:r>
          </a:p>
        </p:txBody>
      </p:sp>
      <p:sp>
        <p:nvSpPr>
          <p:cNvPr id="4" name="Text Placeholder 3"/>
          <p:cNvSpPr>
            <a:spLocks noGrp="1"/>
          </p:cNvSpPr>
          <p:nvPr>
            <p:ph type="body" sz="half" idx="2"/>
          </p:nvPr>
        </p:nvSpPr>
        <p:spPr>
          <a:xfrm>
            <a:off x="2589213" y="5181600"/>
            <a:ext cx="8915400" cy="729622"/>
          </a:xfrm>
        </p:spPr>
        <p:txBody>
          <a:bodyPr rtlCol="0">
            <a:normAutofit/>
          </a:bodyPr>
          <a:lstStyle>
            <a:lvl1pPr>
              <a:buNone/>
              <a:defRPr lang="en-US">
                <a:solidFill>
                  <a:schemeClr val="tx1">
                    <a:lumMod val="65000"/>
                    <a:lumOff val="35000"/>
                  </a:schemeClr>
                </a:solidFill>
              </a:defRPr>
            </a:lvl1pPr>
          </a:lstStyle>
          <a:p>
            <a:pPr lvl="0"/>
            <a:r>
              <a:rPr lang="zh-CN" altLang="en-US" noProof="1" smtClean="0"/>
              <a:t>单击此处编辑母版文本样式</a:t>
            </a:r>
          </a:p>
        </p:txBody>
      </p:sp>
      <p:sp>
        <p:nvSpPr>
          <p:cNvPr id="6" name="Date Placeholder 4"/>
          <p:cNvSpPr>
            <a:spLocks noGrp="1"/>
          </p:cNvSpPr>
          <p:nvPr>
            <p:ph type="dt" sz="half" idx="14"/>
          </p:nvPr>
        </p:nvSpPr>
        <p:spPr/>
        <p:txBody>
          <a:bodyPr/>
          <a:lstStyle>
            <a:lvl1pPr>
              <a:defRPr/>
            </a:lvl1pPr>
          </a:lstStyle>
          <a:p>
            <a:pPr>
              <a:defRPr/>
            </a:pPr>
            <a:fld id="{769A68BA-8567-4CBD-9EEE-CEA43CA7138E}" type="datetimeFigureOut">
              <a:rPr lang="zh-CN" altLang="en-US"/>
              <a:pPr>
                <a:defRPr/>
              </a:pPr>
              <a:t>2018/1/22</a:t>
            </a:fld>
            <a:endParaRPr lang="zh-CN" altLang="en-US"/>
          </a:p>
        </p:txBody>
      </p:sp>
      <p:sp>
        <p:nvSpPr>
          <p:cNvPr id="7" name="Footer Placeholder 5"/>
          <p:cNvSpPr>
            <a:spLocks noGrp="1"/>
          </p:cNvSpPr>
          <p:nvPr>
            <p:ph type="ftr" sz="quarter" idx="15"/>
          </p:nvPr>
        </p:nvSpPr>
        <p:spPr/>
        <p:txBody>
          <a:bodyPr/>
          <a:lstStyle>
            <a:lvl1pPr>
              <a:defRPr/>
            </a:lvl1pPr>
          </a:lstStyle>
          <a:p>
            <a:pPr>
              <a:defRPr/>
            </a:pPr>
            <a:endParaRPr lang="zh-CN" altLang="en-US"/>
          </a:p>
        </p:txBody>
      </p:sp>
      <p:sp>
        <p:nvSpPr>
          <p:cNvPr id="8" name="Slide Number Placeholder 6"/>
          <p:cNvSpPr>
            <a:spLocks noGrp="1"/>
          </p:cNvSpPr>
          <p:nvPr>
            <p:ph type="sldNum" sz="quarter" idx="16"/>
          </p:nvPr>
        </p:nvSpPr>
        <p:spPr>
          <a:xfrm>
            <a:off x="531813" y="4983163"/>
            <a:ext cx="779462" cy="365125"/>
          </a:xfrm>
        </p:spPr>
        <p:txBody>
          <a:bodyPr/>
          <a:lstStyle>
            <a:lvl1pPr>
              <a:defRPr/>
            </a:lvl1pPr>
          </a:lstStyle>
          <a:p>
            <a:pPr>
              <a:defRPr/>
            </a:pPr>
            <a:fld id="{6C397A7D-5F96-4DEE-8E0F-901665E5D8DE}"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fld id="{A97E9920-00C7-47CB-AFCC-F61B8EBFE951}"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2800113-8900-41EE-804C-BEF182267E2B}"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4"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Vertical Title 1"/>
          <p:cNvSpPr>
            <a:spLocks noGrp="1"/>
          </p:cNvSpPr>
          <p:nvPr>
            <p:ph type="title" orient="vert"/>
          </p:nvPr>
        </p:nvSpPr>
        <p:spPr>
          <a:xfrm>
            <a:off x="9294812" y="627405"/>
            <a:ext cx="2207601" cy="5283817"/>
          </a:xfrm>
        </p:spPr>
        <p:txBody>
          <a:bodyPr vert="eaVert" anchor="ct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fld id="{AB5E5B46-77F0-4D28-8774-286E917DFE49}"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64B9D44-21F2-418A-9743-69E8D6E0C7A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92925" y="624110"/>
            <a:ext cx="8911687" cy="1280890"/>
          </a:xfrm>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2589212" y="2133600"/>
            <a:ext cx="8915400" cy="377762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fld id="{CD4EEE46-48B1-4EBB-B55E-FEB7F2715F6B}"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6EAD1807-B42B-414A-82F1-AC9D5569108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Freeform 11"/>
          <p:cNvSpPr/>
          <p:nvPr/>
        </p:nvSpPr>
        <p:spPr>
          <a:xfrm flipV="1">
            <a:off x="-4763" y="31781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2589212" y="3530129"/>
            <a:ext cx="8915399"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0CAFBF2E-2A3E-4849-88B8-1AAAA15C347D}" type="datetimeFigureOut">
              <a:rPr lang="zh-CN" altLang="en-US"/>
              <a:pPr>
                <a:defRPr/>
              </a:pPr>
              <a:t>2018/1/22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a:xfrm>
            <a:off x="531813" y="3244850"/>
            <a:ext cx="779462" cy="365125"/>
          </a:xfrm>
        </p:spPr>
        <p:txBody>
          <a:bodyPr/>
          <a:lstStyle>
            <a:lvl1pPr>
              <a:defRPr/>
            </a:lvl1pPr>
          </a:lstStyle>
          <a:p>
            <a:pPr>
              <a:defRPr/>
            </a:pPr>
            <a:fld id="{983AC49E-6B86-43FD-839E-07436205031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8" name="Title 7"/>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2589212" y="2133600"/>
            <a:ext cx="4313864" cy="3777622"/>
          </a:xfrm>
        </p:spPr>
        <p:txBody>
          <a:bodyPr>
            <a:normAutofit/>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7190747" y="2126222"/>
            <a:ext cx="4313864" cy="3777622"/>
          </a:xfrm>
        </p:spPr>
        <p:txBody>
          <a:bodyPr>
            <a:normAutofit/>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6" name="Date Placeholder 4"/>
          <p:cNvSpPr>
            <a:spLocks noGrp="1"/>
          </p:cNvSpPr>
          <p:nvPr>
            <p:ph type="dt" sz="half" idx="10"/>
          </p:nvPr>
        </p:nvSpPr>
        <p:spPr/>
        <p:txBody>
          <a:bodyPr/>
          <a:lstStyle>
            <a:lvl1pPr>
              <a:defRPr/>
            </a:lvl1pPr>
          </a:lstStyle>
          <a:p>
            <a:pPr>
              <a:defRPr/>
            </a:pPr>
            <a:fld id="{2427FB44-88C9-4A00-84DF-B53E7AB8BA80}" type="datetimeFigureOut">
              <a:rPr lang="zh-CN" altLang="en-US"/>
              <a:pPr>
                <a:defRPr/>
              </a:pPr>
              <a:t>2018/1/22</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264C5D85-C9AF-4C81-AFC6-A1826275B32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10" name="Title 9"/>
          <p:cNvSpPr>
            <a:spLocks noGrp="1"/>
          </p:cNvSpPr>
          <p:nvPr>
            <p:ph type="title"/>
          </p:nvPr>
        </p:nvSpPr>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8" name="Date Placeholder 6"/>
          <p:cNvSpPr>
            <a:spLocks noGrp="1"/>
          </p:cNvSpPr>
          <p:nvPr>
            <p:ph type="dt" sz="half" idx="10"/>
          </p:nvPr>
        </p:nvSpPr>
        <p:spPr/>
        <p:txBody>
          <a:bodyPr/>
          <a:lstStyle>
            <a:lvl1pPr>
              <a:defRPr/>
            </a:lvl1pPr>
          </a:lstStyle>
          <a:p>
            <a:pPr>
              <a:defRPr/>
            </a:pPr>
            <a:fld id="{28DBF803-098A-40B6-AC34-85DF11FF98A9}" type="datetimeFigureOut">
              <a:rPr lang="zh-CN" altLang="en-US"/>
              <a:pPr>
                <a:defRPr/>
              </a:pPr>
              <a:t>2018/1/22</a:t>
            </a:fld>
            <a:endParaRPr lang="zh-CN" altLang="en-US"/>
          </a:p>
        </p:txBody>
      </p:sp>
      <p:sp>
        <p:nvSpPr>
          <p:cNvPr id="9" name="Footer Placeholder 7"/>
          <p:cNvSpPr>
            <a:spLocks noGrp="1"/>
          </p:cNvSpPr>
          <p:nvPr>
            <p:ph type="ftr" sz="quarter" idx="11"/>
          </p:nvPr>
        </p:nvSpPr>
        <p:spPr/>
        <p:txBody>
          <a:bodyPr/>
          <a:lstStyle>
            <a:lvl1pPr>
              <a:defRPr/>
            </a:lvl1pPr>
          </a:lstStyle>
          <a:p>
            <a:pPr>
              <a:defRPr/>
            </a:pPr>
            <a:endParaRPr lang="zh-CN" altLang="en-US"/>
          </a:p>
        </p:txBody>
      </p:sp>
      <p:sp>
        <p:nvSpPr>
          <p:cNvPr id="11" name="Slide Number Placeholder 5"/>
          <p:cNvSpPr>
            <a:spLocks noGrp="1"/>
          </p:cNvSpPr>
          <p:nvPr>
            <p:ph type="sldNum" sz="quarter" idx="12"/>
          </p:nvPr>
        </p:nvSpPr>
        <p:spPr/>
        <p:txBody>
          <a:bodyPr/>
          <a:lstStyle>
            <a:lvl1pPr>
              <a:defRPr/>
            </a:lvl1pPr>
          </a:lstStyle>
          <a:p>
            <a:pPr>
              <a:defRPr/>
            </a:pPr>
            <a:fld id="{D44EA04B-E18A-4BFA-9D81-D1561F36F33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4" name="Date Placeholder 2"/>
          <p:cNvSpPr>
            <a:spLocks noGrp="1"/>
          </p:cNvSpPr>
          <p:nvPr>
            <p:ph type="dt" sz="half" idx="10"/>
          </p:nvPr>
        </p:nvSpPr>
        <p:spPr/>
        <p:txBody>
          <a:bodyPr/>
          <a:lstStyle>
            <a:lvl1pPr>
              <a:defRPr/>
            </a:lvl1pPr>
          </a:lstStyle>
          <a:p>
            <a:pPr>
              <a:defRPr/>
            </a:pPr>
            <a:fld id="{EFE20A68-62DF-4A90-95E2-54434A0F0738}" type="datetimeFigureOut">
              <a:rPr lang="zh-CN" altLang="en-US"/>
              <a:pPr>
                <a:defRPr/>
              </a:pPr>
              <a:t>2018/1/22</a:t>
            </a:fld>
            <a:endParaRPr lang="zh-CN" altLang="en-US"/>
          </a:p>
        </p:txBody>
      </p:sp>
      <p:sp>
        <p:nvSpPr>
          <p:cNvPr id="5" name="Footer Placeholder 3"/>
          <p:cNvSpPr>
            <a:spLocks noGrp="1"/>
          </p:cNvSpPr>
          <p:nvPr>
            <p:ph type="ftr" sz="quarter" idx="11"/>
          </p:nvPr>
        </p:nvSpPr>
        <p:spPr/>
        <p:txBody>
          <a:bodyPr/>
          <a:lstStyle>
            <a:lvl1pPr>
              <a:defRPr/>
            </a:lvl1pPr>
          </a:lstStyle>
          <a:p>
            <a:pPr>
              <a:defRPr/>
            </a:pPr>
            <a:endParaRPr lang="zh-CN" altLang="en-US"/>
          </a:p>
        </p:txBody>
      </p:sp>
      <p:sp>
        <p:nvSpPr>
          <p:cNvPr id="6" name="Slide Number Placeholder 4"/>
          <p:cNvSpPr>
            <a:spLocks noGrp="1"/>
          </p:cNvSpPr>
          <p:nvPr>
            <p:ph type="sldNum" sz="quarter" idx="12"/>
          </p:nvPr>
        </p:nvSpPr>
        <p:spPr/>
        <p:txBody>
          <a:bodyPr/>
          <a:lstStyle>
            <a:lvl1pPr>
              <a:defRPr/>
            </a:lvl1pPr>
          </a:lstStyle>
          <a:p>
            <a:pPr>
              <a:defRPr/>
            </a:pPr>
            <a:fld id="{2B4E01B0-40C6-47E1-AD3B-C4C9E41F0D5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3" name="Date Placeholder 1"/>
          <p:cNvSpPr>
            <a:spLocks noGrp="1"/>
          </p:cNvSpPr>
          <p:nvPr>
            <p:ph type="dt" sz="half" idx="10"/>
          </p:nvPr>
        </p:nvSpPr>
        <p:spPr/>
        <p:txBody>
          <a:bodyPr/>
          <a:lstStyle>
            <a:lvl1pPr>
              <a:defRPr/>
            </a:lvl1pPr>
          </a:lstStyle>
          <a:p>
            <a:pPr>
              <a:defRPr/>
            </a:pPr>
            <a:fld id="{390A5A64-4D8C-4573-B25C-176DAAC7078F}" type="datetimeFigureOut">
              <a:rPr lang="zh-CN" altLang="en-US"/>
              <a:pPr>
                <a:defRPr/>
              </a:pPr>
              <a:t>2018/1/22</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07B7A082-6188-42B8-BE08-D32CB21EB05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Freeform 11"/>
          <p:cNvSpPr/>
          <p:nvPr/>
        </p:nvSpPr>
        <p:spPr>
          <a:xfrm flipV="1">
            <a:off x="-4763" y="71437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2" y="446088"/>
            <a:ext cx="3505199" cy="976312"/>
          </a:xfrm>
        </p:spPr>
        <p:txBody>
          <a:bodyPr anchor="b"/>
          <a:lstStyle>
            <a:lvl1pPr algn="l">
              <a:defRPr sz="2000" b="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fld id="{E62D0452-D6C2-4E55-A063-B8E61AC3A370}" type="datetimeFigureOut">
              <a:rPr lang="zh-CN" altLang="en-US"/>
              <a:pPr>
                <a:defRPr/>
              </a:pPr>
              <a:t>2018/1/22</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p:txBody>
          <a:bodyPr/>
          <a:lstStyle>
            <a:lvl1pPr>
              <a:defRPr/>
            </a:lvl1pPr>
          </a:lstStyle>
          <a:p>
            <a:pPr>
              <a:defRPr/>
            </a:pPr>
            <a:fld id="{18694258-9749-4A11-A455-564D22544A3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Freeform 11"/>
          <p:cNvSpPr/>
          <p:nvPr/>
        </p:nvSpPr>
        <p:spPr>
          <a:xfrm flipV="1">
            <a:off x="-4763" y="4911725"/>
            <a:ext cx="1589088" cy="508000"/>
          </a:xfrm>
          <a:custGeom>
            <a:avLst/>
            <a:gdLst/>
            <a:ahLst/>
            <a:cxnLst/>
            <a:rect l="0" t="0" r="0" b="0"/>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w="9525">
            <a:noFill/>
          </a:ln>
        </p:spPr>
        <p:txBody>
          <a:bodyPr/>
          <a:lstStyle/>
          <a:p>
            <a:pPr>
              <a:defRPr/>
            </a:pPr>
            <a:endParaRPr lang="zh-CN" altLang="en-US">
              <a:latin typeface="Century Gothic" charset="0"/>
              <a:ea typeface="幼圆" charset="-122"/>
            </a:endParaRPr>
          </a:p>
        </p:txBody>
      </p:sp>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2589212" y="634965"/>
            <a:ext cx="8915400" cy="3854970"/>
          </a:xfrm>
        </p:spPr>
        <p:txBody>
          <a:bodyPr>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1" smtClean="0"/>
              <a:t>单击图标添加图片</a:t>
            </a:r>
            <a:endParaRPr lang="en-US" noProof="1"/>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6" name="Date Placeholder 4"/>
          <p:cNvSpPr>
            <a:spLocks noGrp="1"/>
          </p:cNvSpPr>
          <p:nvPr>
            <p:ph type="dt" sz="half" idx="10"/>
          </p:nvPr>
        </p:nvSpPr>
        <p:spPr/>
        <p:txBody>
          <a:bodyPr/>
          <a:lstStyle>
            <a:lvl1pPr>
              <a:defRPr/>
            </a:lvl1pPr>
          </a:lstStyle>
          <a:p>
            <a:pPr>
              <a:defRPr/>
            </a:pPr>
            <a:fld id="{EF4AB433-E0B8-42A9-A309-44DB808E25CF}" type="datetimeFigureOut">
              <a:rPr lang="zh-CN" altLang="en-US"/>
              <a:pPr>
                <a:defRPr/>
              </a:pPr>
              <a:t>2018/1/22</a:t>
            </a:fld>
            <a:endParaRPr lang="zh-CN" altLang="en-US"/>
          </a:p>
        </p:txBody>
      </p:sp>
      <p:sp>
        <p:nvSpPr>
          <p:cNvPr id="7" name="Footer Placeholder 5"/>
          <p:cNvSpPr>
            <a:spLocks noGrp="1"/>
          </p:cNvSpPr>
          <p:nvPr>
            <p:ph type="ftr" sz="quarter" idx="11"/>
          </p:nvPr>
        </p:nvSpPr>
        <p:spPr/>
        <p:txBody>
          <a:bodyPr/>
          <a:lstStyle>
            <a:lvl1pPr>
              <a:defRPr/>
            </a:lvl1pPr>
          </a:lstStyle>
          <a:p>
            <a:pPr>
              <a:defRPr/>
            </a:pPr>
            <a:endParaRPr lang="zh-CN" altLang="en-US"/>
          </a:p>
        </p:txBody>
      </p:sp>
      <p:sp>
        <p:nvSpPr>
          <p:cNvPr id="8" name="Slide Number Placeholder 6"/>
          <p:cNvSpPr>
            <a:spLocks noGrp="1"/>
          </p:cNvSpPr>
          <p:nvPr>
            <p:ph type="sldNum" sz="quarter" idx="12"/>
          </p:nvPr>
        </p:nvSpPr>
        <p:spPr>
          <a:xfrm>
            <a:off x="531813" y="4983163"/>
            <a:ext cx="779462" cy="365125"/>
          </a:xfrm>
        </p:spPr>
        <p:txBody>
          <a:bodyPr/>
          <a:lstStyle>
            <a:lvl1pPr>
              <a:defRPr/>
            </a:lvl1pPr>
          </a:lstStyle>
          <a:p>
            <a:pPr>
              <a:defRPr/>
            </a:pPr>
            <a:fld id="{F0880965-647C-4896-9323-545BF50FB45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1026" name="Group 22"/>
          <p:cNvGrpSpPr>
            <a:grpSpLocks/>
          </p:cNvGrpSpPr>
          <p:nvPr/>
        </p:nvGrpSpPr>
        <p:grpSpPr bwMode="auto">
          <a:xfrm>
            <a:off x="0" y="228600"/>
            <a:ext cx="2851150" cy="6638925"/>
            <a:chOff x="2487613" y="285750"/>
            <a:chExt cx="2428875" cy="5654676"/>
          </a:xfrm>
        </p:grpSpPr>
        <p:sp>
          <p:nvSpPr>
            <p:cNvPr id="2" name="Freeform 11"/>
            <p:cNvSpPr/>
            <p:nvPr/>
          </p:nvSpPr>
          <p:spPr>
            <a:xfrm>
              <a:off x="2487613" y="2284222"/>
              <a:ext cx="85200" cy="534098"/>
            </a:xfrm>
            <a:custGeom>
              <a:avLst/>
              <a:gdLst/>
              <a:ahLst/>
              <a:cxnLst/>
              <a:rect l="0" t="0" r="0" b="0"/>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28" name="Freeform 12"/>
            <p:cNvSpPr/>
            <p:nvPr/>
          </p:nvSpPr>
          <p:spPr>
            <a:xfrm>
              <a:off x="2597156" y="2779108"/>
              <a:ext cx="550418" cy="1978191"/>
            </a:xfrm>
            <a:custGeom>
              <a:avLst/>
              <a:gdLst/>
              <a:ahLst/>
              <a:cxnLst/>
              <a:rect l="0" t="0" r="0" b="0"/>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3" name="Freeform 13"/>
            <p:cNvSpPr/>
            <p:nvPr/>
          </p:nvSpPr>
          <p:spPr>
            <a:xfrm>
              <a:off x="3174622" y="4730255"/>
              <a:ext cx="519314" cy="1210171"/>
            </a:xfrm>
            <a:custGeom>
              <a:avLst/>
              <a:gdLst/>
              <a:ahLst/>
              <a:cxnLst/>
              <a:rect l="0" t="0" r="0" b="0"/>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8" name="Freeform 14"/>
            <p:cNvSpPr/>
            <p:nvPr/>
          </p:nvSpPr>
          <p:spPr>
            <a:xfrm>
              <a:off x="3305804" y="5630785"/>
              <a:ext cx="146057" cy="309641"/>
            </a:xfrm>
            <a:custGeom>
              <a:avLst/>
              <a:gdLst/>
              <a:ahLst/>
              <a:cxnLst/>
              <a:rect l="0" t="0" r="0" b="0"/>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1" name="Freeform 15"/>
            <p:cNvSpPr/>
            <p:nvPr/>
          </p:nvSpPr>
          <p:spPr>
            <a:xfrm>
              <a:off x="2572813" y="2818321"/>
              <a:ext cx="700533" cy="2834099"/>
            </a:xfrm>
            <a:custGeom>
              <a:avLst/>
              <a:gdLst/>
              <a:ahLst/>
              <a:cxnLst/>
              <a:rect l="0" t="0" r="0" b="0"/>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2" name="Freeform 16"/>
            <p:cNvSpPr/>
            <p:nvPr/>
          </p:nvSpPr>
          <p:spPr>
            <a:xfrm>
              <a:off x="2506546" y="285750"/>
              <a:ext cx="90610" cy="2493358"/>
            </a:xfrm>
            <a:custGeom>
              <a:avLst/>
              <a:gdLst/>
              <a:ahLst/>
              <a:cxnLst/>
              <a:rect l="0" t="0" r="0" b="0"/>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3" name="Freeform 17"/>
            <p:cNvSpPr/>
            <p:nvPr/>
          </p:nvSpPr>
          <p:spPr>
            <a:xfrm>
              <a:off x="2553880" y="2599273"/>
              <a:ext cx="67619" cy="420517"/>
            </a:xfrm>
            <a:custGeom>
              <a:avLst/>
              <a:gdLst/>
              <a:ahLst/>
              <a:cxnLst/>
              <a:rect l="0" t="0" r="0" b="0"/>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4" name="Freeform 18"/>
            <p:cNvSpPr/>
            <p:nvPr/>
          </p:nvSpPr>
          <p:spPr>
            <a:xfrm>
              <a:off x="3143518" y="4757298"/>
              <a:ext cx="162286" cy="873487"/>
            </a:xfrm>
            <a:custGeom>
              <a:avLst/>
              <a:gdLst/>
              <a:ahLst/>
              <a:cxnLst/>
              <a:rect l="0" t="0" r="0" b="0"/>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5" name="Freeform 19"/>
            <p:cNvSpPr/>
            <p:nvPr/>
          </p:nvSpPr>
          <p:spPr>
            <a:xfrm>
              <a:off x="3147575" y="1282282"/>
              <a:ext cx="1768913" cy="3447973"/>
            </a:xfrm>
            <a:custGeom>
              <a:avLst/>
              <a:gdLst/>
              <a:ahLst/>
              <a:cxnLst/>
              <a:rect l="0" t="0" r="0" b="0"/>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6" name="Freeform 20"/>
            <p:cNvSpPr/>
            <p:nvPr/>
          </p:nvSpPr>
          <p:spPr>
            <a:xfrm>
              <a:off x="3273346" y="5652419"/>
              <a:ext cx="137943" cy="288007"/>
            </a:xfrm>
            <a:custGeom>
              <a:avLst/>
              <a:gdLst/>
              <a:ahLst/>
              <a:cxnLst/>
              <a:rect l="0" t="0" r="0" b="0"/>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7" name="Freeform 21"/>
            <p:cNvSpPr/>
            <p:nvPr/>
          </p:nvSpPr>
          <p:spPr>
            <a:xfrm>
              <a:off x="3143518" y="4655887"/>
              <a:ext cx="31104" cy="189300"/>
            </a:xfrm>
            <a:custGeom>
              <a:avLst/>
              <a:gdLst/>
              <a:ahLst/>
              <a:cxnLst/>
              <a:rect l="0" t="0" r="0" b="0"/>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sp>
          <p:nvSpPr>
            <p:cNvPr id="1038" name="Freeform 22"/>
            <p:cNvSpPr/>
            <p:nvPr/>
          </p:nvSpPr>
          <p:spPr>
            <a:xfrm>
              <a:off x="3211137" y="5410385"/>
              <a:ext cx="204209" cy="530041"/>
            </a:xfrm>
            <a:custGeom>
              <a:avLst/>
              <a:gdLst/>
              <a:ahLst/>
              <a:cxnLst/>
              <a:rect l="0" t="0" r="0" b="0"/>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ln>
          </p:spPr>
          <p:txBody>
            <a:bodyPr/>
            <a:lstStyle/>
            <a:p>
              <a:pPr>
                <a:defRPr/>
              </a:pPr>
              <a:endParaRPr lang="zh-CN" altLang="en-US">
                <a:latin typeface="Century Gothic" charset="0"/>
                <a:ea typeface="幼圆" charset="-122"/>
              </a:endParaRPr>
            </a:p>
          </p:txBody>
        </p:sp>
      </p:grpSp>
      <p:grpSp>
        <p:nvGrpSpPr>
          <p:cNvPr id="1027" name="Group 9"/>
          <p:cNvGrpSpPr>
            <a:grpSpLocks/>
          </p:cNvGrpSpPr>
          <p:nvPr/>
        </p:nvGrpSpPr>
        <p:grpSpPr bwMode="auto">
          <a:xfrm>
            <a:off x="26988" y="0"/>
            <a:ext cx="2357437" cy="6853238"/>
            <a:chOff x="6627813" y="194833"/>
            <a:chExt cx="1952625" cy="5678918"/>
          </a:xfrm>
        </p:grpSpPr>
        <p:sp>
          <p:nvSpPr>
            <p:cNvPr id="1040" name="Freeform 27"/>
            <p:cNvSpPr/>
            <p:nvPr/>
          </p:nvSpPr>
          <p:spPr>
            <a:xfrm>
              <a:off x="6627813" y="194833"/>
              <a:ext cx="408933" cy="3646504"/>
            </a:xfrm>
            <a:custGeom>
              <a:avLst/>
              <a:gdLst/>
              <a:ahLst/>
              <a:cxnLst/>
              <a:rect l="0" t="0" r="0" b="0"/>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1" name="Freeform 28"/>
            <p:cNvSpPr/>
            <p:nvPr/>
          </p:nvSpPr>
          <p:spPr>
            <a:xfrm>
              <a:off x="7061730" y="3771618"/>
              <a:ext cx="349763" cy="1310216"/>
            </a:xfrm>
            <a:custGeom>
              <a:avLst/>
              <a:gdLst/>
              <a:ahLst/>
              <a:cxnLst/>
              <a:rect l="0" t="0" r="0" b="0"/>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2" name="Freeform 29"/>
            <p:cNvSpPr/>
            <p:nvPr/>
          </p:nvSpPr>
          <p:spPr>
            <a:xfrm>
              <a:off x="7439105" y="5052893"/>
              <a:ext cx="357653" cy="820858"/>
            </a:xfrm>
            <a:custGeom>
              <a:avLst/>
              <a:gdLst/>
              <a:ahLst/>
              <a:cxnLst/>
              <a:rect l="0" t="0" r="0" b="0"/>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3" name="Freeform 30"/>
            <p:cNvSpPr/>
            <p:nvPr/>
          </p:nvSpPr>
          <p:spPr>
            <a:xfrm>
              <a:off x="7036746" y="3811082"/>
              <a:ext cx="457585" cy="1853508"/>
            </a:xfrm>
            <a:custGeom>
              <a:avLst/>
              <a:gdLst/>
              <a:ahLst/>
              <a:cxnLst/>
              <a:rect l="0" t="0" r="0" b="0"/>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4" name="Freeform 31"/>
            <p:cNvSpPr/>
            <p:nvPr/>
          </p:nvSpPr>
          <p:spPr>
            <a:xfrm>
              <a:off x="6993355" y="1263001"/>
              <a:ext cx="144639" cy="2508617"/>
            </a:xfrm>
            <a:custGeom>
              <a:avLst/>
              <a:gdLst/>
              <a:ahLst/>
              <a:cxnLst/>
              <a:rect l="0" t="0" r="0" b="0"/>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5" name="Freeform 32"/>
            <p:cNvSpPr/>
            <p:nvPr/>
          </p:nvSpPr>
          <p:spPr>
            <a:xfrm>
              <a:off x="7525889" y="5640911"/>
              <a:ext cx="111767" cy="232840"/>
            </a:xfrm>
            <a:custGeom>
              <a:avLst/>
              <a:gdLst/>
              <a:ahLst/>
              <a:cxnLst/>
              <a:rect l="0" t="0" r="0" b="0"/>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6" name="Freeform 33"/>
            <p:cNvSpPr/>
            <p:nvPr/>
          </p:nvSpPr>
          <p:spPr>
            <a:xfrm>
              <a:off x="7020967" y="3599290"/>
              <a:ext cx="68375" cy="423584"/>
            </a:xfrm>
            <a:custGeom>
              <a:avLst/>
              <a:gdLst/>
              <a:ahLst/>
              <a:cxnLst/>
              <a:rect l="0" t="0" r="0" b="0"/>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7" name="Freeform 34"/>
            <p:cNvSpPr/>
            <p:nvPr/>
          </p:nvSpPr>
          <p:spPr>
            <a:xfrm>
              <a:off x="7411493" y="2802110"/>
              <a:ext cx="1168945" cy="2250783"/>
            </a:xfrm>
            <a:custGeom>
              <a:avLst/>
              <a:gdLst/>
              <a:ahLst/>
              <a:cxnLst/>
              <a:rect l="0" t="0" r="0" b="0"/>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8" name="Freeform 35"/>
            <p:cNvSpPr/>
            <p:nvPr/>
          </p:nvSpPr>
          <p:spPr>
            <a:xfrm>
              <a:off x="7494331" y="5664590"/>
              <a:ext cx="99932" cy="209161"/>
            </a:xfrm>
            <a:custGeom>
              <a:avLst/>
              <a:gdLst/>
              <a:ahLst/>
              <a:cxnLst/>
              <a:rect l="0" t="0" r="0" b="0"/>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49" name="Freeform 36"/>
            <p:cNvSpPr/>
            <p:nvPr/>
          </p:nvSpPr>
          <p:spPr>
            <a:xfrm>
              <a:off x="7411493" y="5081833"/>
              <a:ext cx="114396" cy="559078"/>
            </a:xfrm>
            <a:custGeom>
              <a:avLst/>
              <a:gdLst/>
              <a:ahLst/>
              <a:cxnLst/>
              <a:rect l="0" t="0" r="0" b="0"/>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50" name="Freeform 37"/>
            <p:cNvSpPr/>
            <p:nvPr/>
          </p:nvSpPr>
          <p:spPr>
            <a:xfrm>
              <a:off x="7411493" y="4977910"/>
              <a:ext cx="32872" cy="189429"/>
            </a:xfrm>
            <a:custGeom>
              <a:avLst/>
              <a:gdLst/>
              <a:ahLst/>
              <a:cxnLst/>
              <a:rect l="0" t="0" r="0" b="0"/>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sp>
          <p:nvSpPr>
            <p:cNvPr id="1051" name="Freeform 38"/>
            <p:cNvSpPr/>
            <p:nvPr/>
          </p:nvSpPr>
          <p:spPr>
            <a:xfrm>
              <a:off x="7439105" y="5434381"/>
              <a:ext cx="174882" cy="439370"/>
            </a:xfrm>
            <a:custGeom>
              <a:avLst/>
              <a:gdLst/>
              <a:ahLst/>
              <a:cxnLst/>
              <a:rect l="0" t="0" r="0" b="0"/>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ln>
          </p:spPr>
          <p:txBody>
            <a:bodyPr/>
            <a:lstStyle/>
            <a:p>
              <a:pPr>
                <a:defRPr/>
              </a:pPr>
              <a:endParaRPr lang="zh-CN" altLang="en-US">
                <a:latin typeface="Century Gothic" charset="0"/>
                <a:ea typeface="幼圆" charset="-122"/>
              </a:endParaRPr>
            </a:p>
          </p:txBody>
        </p:sp>
      </p:grpSp>
      <p:sp>
        <p:nvSpPr>
          <p:cNvPr id="7" name="Rectangle 6"/>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2592388" y="623888"/>
            <a:ext cx="8912225" cy="128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endParaRPr lang="en-US" altLang="en-US" smtClean="0"/>
          </a:p>
        </p:txBody>
      </p:sp>
      <p:sp>
        <p:nvSpPr>
          <p:cNvPr id="1030" name="Text Placeholder 2"/>
          <p:cNvSpPr>
            <a:spLocks noGrp="1"/>
          </p:cNvSpPr>
          <p:nvPr>
            <p:ph type="body"/>
          </p:nvPr>
        </p:nvSpPr>
        <p:spPr bwMode="auto">
          <a:xfrm>
            <a:off x="2589213" y="2133600"/>
            <a:ext cx="89154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en-US" smtClean="0"/>
          </a:p>
        </p:txBody>
      </p:sp>
      <p:sp>
        <p:nvSpPr>
          <p:cNvPr id="4" name="Date Placeholder 3"/>
          <p:cNvSpPr>
            <a:spLocks noGrp="1"/>
          </p:cNvSpPr>
          <p:nvPr>
            <p:ph type="dt" sz="half" idx="2"/>
          </p:nvPr>
        </p:nvSpPr>
        <p:spPr>
          <a:xfrm>
            <a:off x="10361613" y="6130925"/>
            <a:ext cx="1146175" cy="369888"/>
          </a:xfrm>
          <a:prstGeom prst="rect">
            <a:avLst/>
          </a:prstGeom>
        </p:spPr>
        <p:txBody>
          <a:bodyPr vert="horz" lIns="91440" tIns="45720" rIns="91440" bIns="45720" rtlCol="0" anchor="ctr"/>
          <a:lstStyle>
            <a:lvl1pPr algn="r" fontAlgn="auto">
              <a:defRPr sz="900" noProof="1" smtClean="0">
                <a:solidFill>
                  <a:schemeClr val="tx1">
                    <a:tint val="75000"/>
                  </a:schemeClr>
                </a:solidFill>
                <a:latin typeface="+mn-lt"/>
                <a:ea typeface="+mn-ea"/>
              </a:defRPr>
            </a:lvl1pPr>
          </a:lstStyle>
          <a:p>
            <a:pPr>
              <a:defRPr/>
            </a:pPr>
            <a:fld id="{2DF868BF-745F-4814-A4E2-5800C5642369}" type="datetimeFigureOut">
              <a:rPr lang="zh-CN" altLang="en-US"/>
              <a:pPr>
                <a:defRPr/>
              </a:pPr>
              <a:t>2018/1/22</a:t>
            </a:fld>
            <a:endParaRPr lang="zh-CN" altLang="en-US"/>
          </a:p>
        </p:txBody>
      </p:sp>
      <p:sp>
        <p:nvSpPr>
          <p:cNvPr id="5" name="Footer Placeholder 4"/>
          <p:cNvSpPr>
            <a:spLocks noGrp="1"/>
          </p:cNvSpPr>
          <p:nvPr>
            <p:ph type="ftr" sz="quarter" idx="3"/>
          </p:nvPr>
        </p:nvSpPr>
        <p:spPr>
          <a:xfrm>
            <a:off x="2589213" y="6135688"/>
            <a:ext cx="7620000" cy="365125"/>
          </a:xfrm>
          <a:prstGeom prst="rect">
            <a:avLst/>
          </a:prstGeom>
        </p:spPr>
        <p:txBody>
          <a:bodyPr vert="horz" lIns="91440" tIns="45720" rIns="91440" bIns="45720" rtlCol="0" anchor="ctr"/>
          <a:lstStyle>
            <a:lvl1pPr algn="l" fontAlgn="auto">
              <a:defRPr sz="900" noProof="1">
                <a:solidFill>
                  <a:schemeClr val="tx1">
                    <a:tint val="75000"/>
                  </a:schemeClr>
                </a:solidFill>
                <a:latin typeface="Century Gothic" charset="0"/>
                <a:ea typeface="幼圆" charset="-122"/>
              </a:defRPr>
            </a:lvl1pPr>
          </a:lstStyle>
          <a:p>
            <a:pPr>
              <a:defRPr/>
            </a:pPr>
            <a:endParaRPr lang="zh-CN" altLang="en-US"/>
          </a:p>
        </p:txBody>
      </p:sp>
      <p:sp>
        <p:nvSpPr>
          <p:cNvPr id="6" name="Slide Number Placeholder 5"/>
          <p:cNvSpPr>
            <a:spLocks noGrp="1"/>
          </p:cNvSpPr>
          <p:nvPr>
            <p:ph type="sldNum" sz="quarter" idx="4"/>
          </p:nvPr>
        </p:nvSpPr>
        <p:spPr bwMode="gray">
          <a:xfrm>
            <a:off x="531813" y="787400"/>
            <a:ext cx="779462" cy="365125"/>
          </a:xfrm>
          <a:prstGeom prst="rect">
            <a:avLst/>
          </a:prstGeom>
        </p:spPr>
        <p:txBody>
          <a:bodyPr vert="horz" lIns="91440" tIns="45720" rIns="91440" bIns="45720" rtlCol="0" anchor="ctr"/>
          <a:lstStyle>
            <a:lvl1pPr algn="r" fontAlgn="auto">
              <a:defRPr sz="2000" noProof="1" smtClean="0">
                <a:solidFill>
                  <a:srgbClr val="FEFFFF"/>
                </a:solidFill>
                <a:latin typeface="+mn-lt"/>
                <a:ea typeface="+mn-ea"/>
              </a:defRPr>
            </a:lvl1pPr>
          </a:lstStyle>
          <a:p>
            <a:pPr>
              <a:defRPr/>
            </a:pPr>
            <a:fld id="{B233C8CF-8603-4C64-8AA9-039B2761AAA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Lst>
  <p:hf sldNum="0" hdr="0" ftr="0" dt="0"/>
  <p:txStyles>
    <p:titleStyle>
      <a:lvl1pPr algn="l" defTabSz="457200" rtl="0" fontAlgn="base">
        <a:spcBef>
          <a:spcPct val="0"/>
        </a:spcBef>
        <a:spcAft>
          <a:spcPct val="0"/>
        </a:spcAft>
        <a:defRPr sz="3600" kern="1200">
          <a:solidFill>
            <a:srgbClr val="262626"/>
          </a:solidFill>
          <a:latin typeface="+mj-lt"/>
          <a:ea typeface="+mj-ea"/>
          <a:cs typeface="+mj-cs"/>
        </a:defRPr>
      </a:lvl1pPr>
      <a:lvl2pPr algn="l" defTabSz="457200" rtl="0" fontAlgn="base">
        <a:spcBef>
          <a:spcPct val="0"/>
        </a:spcBef>
        <a:spcAft>
          <a:spcPct val="0"/>
        </a:spcAft>
        <a:defRPr sz="3600">
          <a:solidFill>
            <a:srgbClr val="262626"/>
          </a:solidFill>
          <a:latin typeface="Century Gothic" pitchFamily="34" charset="0"/>
          <a:ea typeface="幼圆" pitchFamily="49" charset="-122"/>
        </a:defRPr>
      </a:lvl2pPr>
      <a:lvl3pPr algn="l" defTabSz="457200" rtl="0" fontAlgn="base">
        <a:spcBef>
          <a:spcPct val="0"/>
        </a:spcBef>
        <a:spcAft>
          <a:spcPct val="0"/>
        </a:spcAft>
        <a:defRPr sz="3600">
          <a:solidFill>
            <a:srgbClr val="262626"/>
          </a:solidFill>
          <a:latin typeface="Century Gothic" pitchFamily="34" charset="0"/>
          <a:ea typeface="幼圆" pitchFamily="49" charset="-122"/>
        </a:defRPr>
      </a:lvl3pPr>
      <a:lvl4pPr algn="l" defTabSz="457200" rtl="0" fontAlgn="base">
        <a:spcBef>
          <a:spcPct val="0"/>
        </a:spcBef>
        <a:spcAft>
          <a:spcPct val="0"/>
        </a:spcAft>
        <a:defRPr sz="3600">
          <a:solidFill>
            <a:srgbClr val="262626"/>
          </a:solidFill>
          <a:latin typeface="Century Gothic" pitchFamily="34" charset="0"/>
          <a:ea typeface="幼圆" pitchFamily="49" charset="-122"/>
        </a:defRPr>
      </a:lvl4pPr>
      <a:lvl5pPr algn="l" defTabSz="457200" rtl="0" fontAlgn="base">
        <a:spcBef>
          <a:spcPct val="0"/>
        </a:spcBef>
        <a:spcAft>
          <a:spcPct val="0"/>
        </a:spcAft>
        <a:defRPr sz="3600">
          <a:solidFill>
            <a:srgbClr val="262626"/>
          </a:solidFill>
          <a:latin typeface="Century Gothic" pitchFamily="34" charset="0"/>
          <a:ea typeface="幼圆" pitchFamily="49"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3"/>
          <p:cNvSpPr>
            <a:spLocks noChangeArrowheads="1"/>
          </p:cNvSpPr>
          <p:nvPr/>
        </p:nvSpPr>
        <p:spPr bwMode="auto">
          <a:xfrm>
            <a:off x="447675" y="1379538"/>
            <a:ext cx="10958513" cy="768350"/>
          </a:xfrm>
          <a:prstGeom prst="rect">
            <a:avLst/>
          </a:prstGeom>
          <a:noFill/>
          <a:ln w="9525">
            <a:noFill/>
            <a:miter lim="800000"/>
            <a:headEnd/>
            <a:tailEnd/>
          </a:ln>
        </p:spPr>
        <p:txBody>
          <a:bodyPr wrap="none">
            <a:spAutoFit/>
          </a:bodyPr>
          <a:lstStyle/>
          <a:p>
            <a:r>
              <a:rPr lang="zh-CN" altLang="zh-CN" sz="4400" b="1">
                <a:ea typeface="幼圆" pitchFamily="49" charset="-122"/>
              </a:rPr>
              <a:t>领会命题精神 精准把握考向 提升核心素养 </a:t>
            </a:r>
          </a:p>
        </p:txBody>
      </p:sp>
      <p:sp>
        <p:nvSpPr>
          <p:cNvPr id="19458" name="矩形 3"/>
          <p:cNvSpPr>
            <a:spLocks noChangeArrowheads="1"/>
          </p:cNvSpPr>
          <p:nvPr/>
        </p:nvSpPr>
        <p:spPr bwMode="auto">
          <a:xfrm>
            <a:off x="1946275" y="3014663"/>
            <a:ext cx="8691563" cy="830262"/>
          </a:xfrm>
          <a:prstGeom prst="rect">
            <a:avLst/>
          </a:prstGeom>
          <a:noFill/>
          <a:ln w="9525">
            <a:noFill/>
            <a:miter lim="800000"/>
            <a:headEnd/>
            <a:tailEnd/>
          </a:ln>
        </p:spPr>
        <p:txBody>
          <a:bodyPr wrap="none">
            <a:spAutoFit/>
          </a:bodyPr>
          <a:lstStyle/>
          <a:p>
            <a:pPr algn="ctr"/>
            <a:r>
              <a:rPr lang="en-US" altLang="zh-CN" sz="4800" b="1">
                <a:ea typeface="幼圆" pitchFamily="49" charset="-122"/>
              </a:rPr>
              <a:t>2018</a:t>
            </a:r>
            <a:r>
              <a:rPr lang="zh-CN" altLang="en-US" sz="4800" b="1">
                <a:ea typeface="幼圆" pitchFamily="49" charset="-122"/>
              </a:rPr>
              <a:t>年高考语文备考策略分析</a:t>
            </a:r>
            <a:endParaRPr lang="en-US" altLang="zh-CN" sz="4800" b="1">
              <a:ea typeface="幼圆"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3"/>
          <p:cNvSpPr txBox="1">
            <a:spLocks noChangeArrowheads="1"/>
          </p:cNvSpPr>
          <p:nvPr/>
        </p:nvSpPr>
        <p:spPr bwMode="auto">
          <a:xfrm>
            <a:off x="1276350" y="920750"/>
            <a:ext cx="10785475" cy="6000750"/>
          </a:xfrm>
          <a:prstGeom prst="rect">
            <a:avLst/>
          </a:prstGeom>
          <a:noFill/>
          <a:ln w="9525">
            <a:noFill/>
            <a:miter lim="800000"/>
            <a:headEnd/>
            <a:tailEnd/>
          </a:ln>
        </p:spPr>
        <p:txBody>
          <a:bodyPr>
            <a:spAutoFit/>
          </a:bodyPr>
          <a:lstStyle/>
          <a:p>
            <a:r>
              <a:rPr lang="en-US" altLang="zh-CN" sz="4800" b="1">
                <a:ea typeface="幼圆" pitchFamily="49" charset="-122"/>
              </a:rPr>
              <a:t>    </a:t>
            </a:r>
            <a:r>
              <a:rPr lang="zh-CN" altLang="en-US" sz="4800" b="1">
                <a:ea typeface="幼圆" pitchFamily="49" charset="-122"/>
              </a:rPr>
              <a:t>全国Ⅱ卷论述类文本阅读“青花瓷兴起”即为一例。郑和下西洋是海上丝绸之路的重要开拓，而青花瓷崛起正是大航海时代技术创新与全球文明交融的硕果。</a:t>
            </a:r>
            <a:r>
              <a:rPr lang="zh-CN" altLang="en-US" sz="4800" b="1">
                <a:solidFill>
                  <a:srgbClr val="FF0000"/>
                </a:solidFill>
                <a:ea typeface="幼圆" pitchFamily="49" charset="-122"/>
              </a:rPr>
              <a:t>在历史的回顾与现实的展望中</a:t>
            </a:r>
            <a:r>
              <a:rPr lang="zh-CN" altLang="en-US" sz="4800" b="1">
                <a:ea typeface="幼圆" pitchFamily="49" charset="-122"/>
              </a:rPr>
              <a:t>，</a:t>
            </a:r>
            <a:r>
              <a:rPr lang="zh-CN" altLang="en-US" sz="4800" b="1">
                <a:solidFill>
                  <a:srgbClr val="FF0000"/>
                </a:solidFill>
                <a:ea typeface="幼圆" pitchFamily="49" charset="-122"/>
              </a:rPr>
              <a:t>引导考生了解古代丝绸之路及其重大意义</a:t>
            </a:r>
            <a:r>
              <a:rPr lang="zh-CN" altLang="en-US" sz="4800" b="1">
                <a:ea typeface="幼圆" pitchFamily="49" charset="-122"/>
              </a:rPr>
              <a:t>，进而对党中央“一带一路”的战略决策有更深入了解。</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285875" y="609600"/>
          <a:ext cx="10661650" cy="6400800"/>
        </p:xfrm>
        <a:graphic>
          <a:graphicData uri="http://schemas.openxmlformats.org/drawingml/2006/table">
            <a:tbl>
              <a:tblPr firstRow="1" firstCol="1" bandRow="1"/>
              <a:tblGrid>
                <a:gridCol w="6343650"/>
                <a:gridCol w="4317365"/>
              </a:tblGrid>
              <a:tr h="0">
                <a:tc>
                  <a:txBody>
                    <a:bodyPr/>
                    <a:lstStyle/>
                    <a:p>
                      <a:pPr indent="267970" algn="just">
                        <a:spcAft>
                          <a:spcPts val="0"/>
                        </a:spcAft>
                      </a:pPr>
                      <a:r>
                        <a:rPr lang="zh-CN" sz="3600" b="1" kern="100" dirty="0">
                          <a:effectLst/>
                          <a:latin typeface="Calibri" charset="0"/>
                          <a:ea typeface="宋体" panose="02010600030101010101" pitchFamily="2" charset="-122"/>
                          <a:cs typeface="Times New Roman" panose="02020603050405020304" pitchFamily="18" charset="0"/>
                        </a:rPr>
                        <a:t>⑾陶渊明向往桃花源，向往“采菊东篱下，悠然见南山”式的生活，因为他心中藏有天籁。古代那些真正的隐士，无一不与天籁相伴。老子骑牛出关，所寻求的也许就是一个“无”字的真正内涵吧，因为他心中怀有更为空灵的天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266700" algn="just">
                        <a:spcAft>
                          <a:spcPts val="0"/>
                        </a:spcAft>
                      </a:pPr>
                      <a:r>
                        <a:rPr lang="zh-CN" sz="2800" b="1" kern="100" dirty="0">
                          <a:effectLst/>
                          <a:latin typeface="Calibri" charset="0"/>
                          <a:ea typeface="宋体" panose="02010600030101010101" pitchFamily="2" charset="-122"/>
                          <a:cs typeface="Times New Roman" panose="02020603050405020304" pitchFamily="18" charset="0"/>
                        </a:rPr>
                        <a:t>由故乡到陶渊明，故乡的含义在悄然变化，由实实在在的故乡变为精神家园了。“天籁”为关键词。这里的天籁与前文的天籁含义一样吗？作者认为陶渊明向往桃花源，向往“采菊东篱下，悠然见南山”式的生活，是因为他有如天籁般宁静而淡泊的心灵。这个“无”字内蕴丰富，无争无斗、无欲无求、无私忘我，达到内心淡泊宁静、和谐空灵的境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06550" y="746125"/>
          <a:ext cx="9601200" cy="5365750"/>
        </p:xfrm>
        <a:graphic>
          <a:graphicData uri="http://schemas.openxmlformats.org/drawingml/2006/table">
            <a:tbl>
              <a:tblPr firstRow="1" firstCol="1" bandRow="1"/>
              <a:tblGrid>
                <a:gridCol w="5713095"/>
                <a:gridCol w="3888105"/>
              </a:tblGrid>
              <a:tr h="0">
                <a:tc>
                  <a:txBody>
                    <a:bodyPr/>
                    <a:lstStyle/>
                    <a:p>
                      <a:pPr indent="267970" algn="just">
                        <a:spcAft>
                          <a:spcPts val="0"/>
                        </a:spcAft>
                      </a:pPr>
                      <a:r>
                        <a:rPr lang="zh-CN" sz="3200" b="1" kern="100" dirty="0">
                          <a:effectLst/>
                          <a:latin typeface="Calibri" charset="0"/>
                          <a:ea typeface="宋体" panose="02010600030101010101" pitchFamily="2" charset="-122"/>
                          <a:cs typeface="Times New Roman" panose="02020603050405020304" pitchFamily="18" charset="0"/>
                        </a:rPr>
                        <a:t>⑿然而，天籁对于一个利欲熏心的人而言，不过杂音而已。他哪里顾得上去品味什么天籁呢？利欲、权欲使他五内翻腾，不能自已。天籁与智者相伴，不与狂徒为友。能够聆听天籁的人，一定多有善举而无恶习。假如我们每个人都有一颗宁静而淡泊的心，那么光明定能驱走黑暗，正义定能战胜邪恶，天籁就会与你相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en-US" sz="3200" kern="100">
                          <a:effectLst/>
                          <a:latin typeface="Calibri" charset="0"/>
                          <a:ea typeface="宋体" panose="02010600030101010101" pitchFamily="2" charset="-122"/>
                          <a:cs typeface="Times New Roman" panose="02020603050405020304" pitchFamily="18" charset="0"/>
                        </a:rPr>
                        <a:t>   </a:t>
                      </a:r>
                      <a:r>
                        <a:rPr lang="zh-CN" sz="3200" kern="100">
                          <a:effectLst/>
                          <a:latin typeface="Calibri" charset="0"/>
                          <a:ea typeface="宋体" panose="02010600030101010101" pitchFamily="2" charset="-122"/>
                          <a:cs typeface="Times New Roman" panose="02020603050405020304" pitchFamily="18" charset="0"/>
                        </a:rPr>
                        <a:t>反面谈“天籁”的重要性，亦抨击时弊，彰显文章之现实意义。</a:t>
                      </a:r>
                    </a:p>
                    <a:p>
                      <a:pPr algn="just">
                        <a:spcAft>
                          <a:spcPts val="0"/>
                        </a:spcAft>
                      </a:pPr>
                      <a:r>
                        <a:rPr lang="zh-CN" sz="3200" kern="100">
                          <a:effectLst/>
                          <a:latin typeface="Calibri" charset="0"/>
                          <a:ea typeface="宋体" panose="02010600030101010101" pitchFamily="2" charset="-122"/>
                          <a:cs typeface="Times New Roman" panose="02020603050405020304" pitchFamily="18" charset="0"/>
                        </a:rPr>
                        <a:t>故乡的秋声给作者无限的人生启迪。</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文本框 2"/>
          <p:cNvSpPr txBox="1"/>
          <p:nvPr/>
        </p:nvSpPr>
        <p:spPr>
          <a:xfrm>
            <a:off x="352425" y="61913"/>
            <a:ext cx="2925763" cy="482600"/>
          </a:xfrm>
          <a:prstGeom prst="rect">
            <a:avLst/>
          </a:prstGeom>
          <a:noFill/>
        </p:spPr>
        <p:txBody>
          <a:bodyPr wrap="none">
            <a:spAutoFit/>
          </a:bodyPr>
          <a:lstStyle/>
          <a:p>
            <a:pPr>
              <a:defRPr/>
            </a:pPr>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研究</a:t>
            </a:r>
            <a:r>
              <a:rPr lang="zh-CN" altLang="en-US" sz="2400" b="1" dirty="0">
                <a:solidFill>
                  <a:srgbClr val="FF0000"/>
                </a:solidFill>
                <a:latin typeface="方正行楷_GBK" panose="03000509000000000000" pitchFamily="65" charset="-122"/>
                <a:ea typeface="微软雅黑" panose="020B0503020204020204" charset="-122"/>
                <a:cs typeface="+mn-ea"/>
                <a:sym typeface="宋体" panose="02010600030101010101" pitchFamily="2" charset="-122"/>
              </a:rPr>
              <a:t>学生</a:t>
            </a:r>
            <a:r>
              <a:rPr lang="zh-CN" altLang="en-US" sz="2400" b="1" dirty="0">
                <a:latin typeface="方正行楷_GBK" panose="03000509000000000000" pitchFamily="65" charset="-122"/>
                <a:ea typeface="微软雅黑" panose="020B0503020204020204" charset="-122"/>
                <a:cs typeface="+mn-ea"/>
                <a:sym typeface="宋体" panose="02010600030101010101" pitchFamily="2" charset="-122"/>
              </a:rPr>
              <a:t>，有效备考</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54175" y="406400"/>
          <a:ext cx="9921875" cy="5851525"/>
        </p:xfrm>
        <a:graphic>
          <a:graphicData uri="http://schemas.openxmlformats.org/drawingml/2006/table">
            <a:tbl>
              <a:tblPr firstRow="1" firstCol="1" bandRow="1"/>
              <a:tblGrid>
                <a:gridCol w="6543675"/>
                <a:gridCol w="3377565"/>
              </a:tblGrid>
              <a:tr h="0">
                <a:tc>
                  <a:txBody>
                    <a:bodyPr/>
                    <a:lstStyle/>
                    <a:p>
                      <a:pPr indent="267970" algn="just">
                        <a:spcAft>
                          <a:spcPts val="0"/>
                        </a:spcAft>
                      </a:pPr>
                      <a:r>
                        <a:rPr lang="zh-CN" sz="5400" b="1" kern="100" dirty="0">
                          <a:effectLst/>
                          <a:latin typeface="Calibri" charset="0"/>
                          <a:ea typeface="宋体" panose="02010600030101010101" pitchFamily="2" charset="-122"/>
                          <a:cs typeface="Times New Roman" panose="02020603050405020304" pitchFamily="18" charset="0"/>
                        </a:rPr>
                        <a:t>⒀秋声起处是故乡，只要我们的故乡还在，还怕没有天籁可聆听吗？</a:t>
                      </a:r>
                    </a:p>
                    <a:p>
                      <a:pPr algn="just">
                        <a:spcAft>
                          <a:spcPts val="0"/>
                        </a:spcAft>
                      </a:pPr>
                      <a:r>
                        <a:rPr lang="zh-CN" sz="4800" b="1" kern="100" dirty="0">
                          <a:effectLst/>
                          <a:latin typeface="Calibri" charset="0"/>
                          <a:ea typeface="宋体" panose="02010600030101010101" pitchFamily="2" charset="-122"/>
                          <a:cs typeface="Times New Roman" panose="02020603050405020304" pitchFamily="18" charset="0"/>
                        </a:rPr>
                        <a:t>（取材于查干的同名散文，有删改）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en-US" sz="3200" b="1" kern="100" dirty="0">
                          <a:effectLst/>
                          <a:latin typeface="华文楷体" pitchFamily="2" charset="-122"/>
                          <a:ea typeface="宋体" panose="02010600030101010101" pitchFamily="2" charset="-122"/>
                          <a:cs typeface="Times New Roman" panose="02020603050405020304" pitchFamily="18" charset="0"/>
                        </a:rPr>
                        <a:t> </a:t>
                      </a:r>
                      <a:r>
                        <a:rPr lang="en-US" sz="3200" kern="100" dirty="0">
                          <a:effectLst/>
                          <a:latin typeface="Calibri" charset="0"/>
                          <a:ea typeface="宋体" panose="02010600030101010101" pitchFamily="2" charset="-122"/>
                          <a:cs typeface="Times New Roman" panose="02020603050405020304" pitchFamily="18" charset="0"/>
                        </a:rPr>
                        <a:t>  </a:t>
                      </a:r>
                      <a:r>
                        <a:rPr lang="zh-CN" sz="3200" kern="100" dirty="0">
                          <a:effectLst/>
                          <a:latin typeface="Calibri" charset="0"/>
                          <a:ea typeface="宋体" panose="02010600030101010101" pitchFamily="2" charset="-122"/>
                          <a:cs typeface="Times New Roman" panose="02020603050405020304" pitchFamily="18" charset="0"/>
                        </a:rPr>
                        <a:t>“我们”的“故乡”，我们系谁？“故乡”又是何意？文章主旨之所在也！题目中的“故乡”一词具有双重含义，既指曾经养育了作者的家乡，也指给予作者心灵滋养和灵魂抚慰的精神家园。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文本框 3"/>
          <p:cNvSpPr txBox="1">
            <a:spLocks noChangeArrowheads="1"/>
          </p:cNvSpPr>
          <p:nvPr/>
        </p:nvSpPr>
        <p:spPr bwMode="auto">
          <a:xfrm>
            <a:off x="1016000" y="1365250"/>
            <a:ext cx="10925175" cy="5078413"/>
          </a:xfrm>
          <a:prstGeom prst="rect">
            <a:avLst/>
          </a:prstGeom>
          <a:noFill/>
          <a:ln w="9525">
            <a:noFill/>
            <a:miter lim="800000"/>
            <a:headEnd/>
            <a:tailEnd/>
          </a:ln>
        </p:spPr>
        <p:txBody>
          <a:bodyPr>
            <a:spAutoFit/>
          </a:bodyPr>
          <a:lstStyle/>
          <a:p>
            <a:pPr algn="ctr"/>
            <a:r>
              <a:rPr lang="zh-CN" altLang="en-US" sz="3600" b="1">
                <a:ea typeface="幼圆" pitchFamily="49" charset="-122"/>
              </a:rPr>
              <a:t>　我们为什么如此怀念乔布斯</a:t>
            </a:r>
          </a:p>
          <a:p>
            <a:r>
              <a:rPr lang="zh-CN" altLang="en-US" sz="3600" b="1">
                <a:ea typeface="幼圆" pitchFamily="49" charset="-122"/>
              </a:rPr>
              <a:t>     万物有时，但伟大的创新精神会永远留存。乔布斯走了，但我相信，透过圆圆的无框眼镜，乔布斯那深邃的目光，依然在温暖地注视着这个世界，打量着陷入创新困局的人们。我们如何才能穿透功利和浮躁的迷雾，安静下来，倾听内心的声音，转身去追求创新，追求那艺术和科技的完美结合，从亦步亦趋的跟随者队伍中，冲到世界的最前面？乔布斯的一生，其实已经给了我们最好的答案。</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文本框 3"/>
          <p:cNvSpPr txBox="1">
            <a:spLocks noChangeArrowheads="1"/>
          </p:cNvSpPr>
          <p:nvPr/>
        </p:nvSpPr>
        <p:spPr bwMode="auto">
          <a:xfrm>
            <a:off x="1016000" y="1365250"/>
            <a:ext cx="10925175" cy="5078413"/>
          </a:xfrm>
          <a:prstGeom prst="rect">
            <a:avLst/>
          </a:prstGeom>
          <a:noFill/>
          <a:ln w="9525">
            <a:noFill/>
            <a:miter lim="800000"/>
            <a:headEnd/>
            <a:tailEnd/>
          </a:ln>
        </p:spPr>
        <p:txBody>
          <a:bodyPr>
            <a:spAutoFit/>
          </a:bodyPr>
          <a:lstStyle/>
          <a:p>
            <a:pPr algn="ctr"/>
            <a:r>
              <a:rPr lang="zh-CN" altLang="en-US" sz="3600" b="1">
                <a:ea typeface="幼圆" pitchFamily="49" charset="-122"/>
              </a:rPr>
              <a:t>　传奇女子——林徽因    （柳已青）</a:t>
            </a:r>
          </a:p>
          <a:p>
            <a:r>
              <a:rPr lang="zh-CN" altLang="en-US" sz="3600" b="1">
                <a:ea typeface="幼圆" pitchFamily="49" charset="-122"/>
              </a:rPr>
              <a:t>     建筑师、教授、诗人、作家，对林徽因来说只是一个称谓，或者后人对她的某一方面才华敬佩，但很难道出林徽因的精神境界。林徽因之所以成为林徽因，让人敬慕的，不仅是她的美貌与才华，更是她外柔内韧顽强不屈的精神和爱能爱到至深至纯、诚又诚到如痴如醉的人生境界。张清平这样评价林徽因：“她的生命中有病痛，但没有阴暗；有贫困，但没有卑微；有悲怆，但没有鄙俗。”</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文本框 3"/>
          <p:cNvSpPr txBox="1">
            <a:spLocks noChangeArrowheads="1"/>
          </p:cNvSpPr>
          <p:nvPr/>
        </p:nvSpPr>
        <p:spPr bwMode="auto">
          <a:xfrm>
            <a:off x="1016000" y="1365250"/>
            <a:ext cx="10925175" cy="4524375"/>
          </a:xfrm>
          <a:prstGeom prst="rect">
            <a:avLst/>
          </a:prstGeom>
          <a:noFill/>
          <a:ln w="9525">
            <a:noFill/>
            <a:miter lim="800000"/>
            <a:headEnd/>
            <a:tailEnd/>
          </a:ln>
        </p:spPr>
        <p:txBody>
          <a:bodyPr>
            <a:spAutoFit/>
          </a:bodyPr>
          <a:lstStyle/>
          <a:p>
            <a:pPr algn="ctr"/>
            <a:r>
              <a:rPr lang="zh-CN" altLang="en-US" sz="3600" b="1">
                <a:ea typeface="幼圆" pitchFamily="49" charset="-122"/>
              </a:rPr>
              <a:t>西南联大的闻一多</a:t>
            </a:r>
          </a:p>
          <a:p>
            <a:r>
              <a:rPr lang="zh-CN" altLang="en-US" sz="3600" b="1">
                <a:ea typeface="幼圆" pitchFamily="49" charset="-122"/>
              </a:rPr>
              <a:t>      唐诗中有这样空灵唯美的诗意，有人生幻灭的虚无感，更重要的是，唐诗中的人间疾苦更能引起闻一多的感触。闻一多经常跟学生说起这样的事情，说完以后就讲唐诗，讲杜甫的三吏三别，他愤怒地说：“为什么隔了一千多年了中国的事还是这样悲惨，比那时候还不如？”学生还因此有这样一个作业“给蒋委员长的一封公开信”，令他们记忆深刻。</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文本框 3"/>
          <p:cNvSpPr txBox="1">
            <a:spLocks noChangeArrowheads="1"/>
          </p:cNvSpPr>
          <p:nvPr/>
        </p:nvSpPr>
        <p:spPr bwMode="auto">
          <a:xfrm>
            <a:off x="1016000" y="1365250"/>
            <a:ext cx="10925175" cy="4524375"/>
          </a:xfrm>
          <a:prstGeom prst="rect">
            <a:avLst/>
          </a:prstGeom>
          <a:noFill/>
          <a:ln w="9525">
            <a:noFill/>
            <a:miter lim="800000"/>
            <a:headEnd/>
            <a:tailEnd/>
          </a:ln>
        </p:spPr>
        <p:txBody>
          <a:bodyPr>
            <a:spAutoFit/>
          </a:bodyPr>
          <a:lstStyle/>
          <a:p>
            <a:pPr algn="ctr"/>
            <a:r>
              <a:rPr lang="zh-CN" altLang="en-US" sz="3600" b="1">
                <a:ea typeface="幼圆" pitchFamily="49" charset="-122"/>
              </a:rPr>
              <a:t>西南联大的闻一多</a:t>
            </a:r>
          </a:p>
          <a:p>
            <a:r>
              <a:rPr lang="zh-CN" altLang="en-US" sz="3600" b="1">
                <a:ea typeface="幼圆" pitchFamily="49" charset="-122"/>
              </a:rPr>
              <a:t>      唐诗中有这样空灵唯美的诗意，有人生幻灭的虚无感，更重要的是，唐诗中的人间疾苦更能引起闻一多的感触。闻一多经常跟学生说起这样的事情，说完以后就讲唐诗，讲杜甫的三吏三别，他愤怒地说：“为什么隔了一千多年了中国的事还是这样悲惨，比那时候还不如？”学生还因此有这样一个作业“给蒋委员长的一封公开信”，令他们记忆深刻。</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文本框 3"/>
          <p:cNvSpPr txBox="1">
            <a:spLocks noChangeArrowheads="1"/>
          </p:cNvSpPr>
          <p:nvPr/>
        </p:nvSpPr>
        <p:spPr bwMode="auto">
          <a:xfrm>
            <a:off x="1016000" y="1365250"/>
            <a:ext cx="10925175" cy="3416300"/>
          </a:xfrm>
          <a:prstGeom prst="rect">
            <a:avLst/>
          </a:prstGeom>
          <a:noFill/>
          <a:ln w="9525">
            <a:noFill/>
            <a:miter lim="800000"/>
            <a:headEnd/>
            <a:tailEnd/>
          </a:ln>
        </p:spPr>
        <p:txBody>
          <a:bodyPr>
            <a:spAutoFit/>
          </a:bodyPr>
          <a:lstStyle/>
          <a:p>
            <a:pPr algn="ctr"/>
            <a:r>
              <a:rPr lang="zh-CN" altLang="en-US" sz="3600" b="1">
                <a:ea typeface="幼圆" pitchFamily="49" charset="-122"/>
                <a:sym typeface="+mn-ea"/>
              </a:rPr>
              <a:t>托尔斯泰的忧郁</a:t>
            </a:r>
            <a:r>
              <a:rPr lang="en-US" altLang="zh-CN" sz="3600" b="1">
                <a:ea typeface="幼圆" pitchFamily="49" charset="-122"/>
              </a:rPr>
              <a:t>    </a:t>
            </a:r>
          </a:p>
          <a:p>
            <a:r>
              <a:rPr lang="en-US" altLang="zh-CN" sz="3600" b="1">
                <a:ea typeface="幼圆" pitchFamily="49" charset="-122"/>
              </a:rPr>
              <a:t>    </a:t>
            </a:r>
            <a:r>
              <a:rPr lang="zh-CN" altLang="en-US" sz="3600" b="1">
                <a:ea typeface="幼圆" pitchFamily="49" charset="-122"/>
              </a:rPr>
              <a:t>1910年11月20日，列夫•托尔斯泰，这位被称作“俄罗斯19世纪的良心”的老人，死在他的出走途中。死前他说：“其实……我爱很多……他们怎么……”这是他最后的话。我们可以试着将其补充完整。</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文本框 3"/>
          <p:cNvSpPr txBox="1">
            <a:spLocks noChangeArrowheads="1"/>
          </p:cNvSpPr>
          <p:nvPr/>
        </p:nvSpPr>
        <p:spPr bwMode="auto">
          <a:xfrm>
            <a:off x="1031875" y="846138"/>
            <a:ext cx="10923588" cy="5630862"/>
          </a:xfrm>
          <a:prstGeom prst="rect">
            <a:avLst/>
          </a:prstGeom>
          <a:noFill/>
          <a:ln w="9525">
            <a:noFill/>
            <a:miter lim="800000"/>
            <a:headEnd/>
            <a:tailEnd/>
          </a:ln>
        </p:spPr>
        <p:txBody>
          <a:bodyPr>
            <a:spAutoFit/>
          </a:bodyPr>
          <a:lstStyle/>
          <a:p>
            <a:pPr algn="ctr"/>
            <a:r>
              <a:rPr lang="zh-CN" altLang="en-US" sz="3600" b="1">
                <a:ea typeface="幼圆" pitchFamily="49" charset="-122"/>
              </a:rPr>
              <a:t>高树鸣蝉</a:t>
            </a:r>
            <a:r>
              <a:rPr lang="en-US" altLang="zh-CN" sz="3600" b="1">
                <a:ea typeface="幼圆" pitchFamily="49" charset="-122"/>
              </a:rPr>
              <a:t>    </a:t>
            </a:r>
          </a:p>
          <a:p>
            <a:r>
              <a:rPr lang="en-US" altLang="zh-CN" sz="3600" b="1">
                <a:ea typeface="幼圆" pitchFamily="49" charset="-122"/>
              </a:rPr>
              <a:t>    </a:t>
            </a:r>
            <a:r>
              <a:rPr lang="zh-CN" altLang="en-US" sz="3600" b="1">
                <a:ea typeface="幼圆" pitchFamily="49" charset="-122"/>
              </a:rPr>
              <a:t>不能因喜转悲，来苛求这位每年拜访我们的老朋友。还是抛开太多的拟人化因素，以科学精神看待蝉好了。恰如法布尔所说，4年泥土下的黑暗，1个月阳光下的歌唱，经历了化蛹为蝶般的蝉是伟大的，它们完全值得尊敬，唱响的是对生命的礼赞。这种体悟的最佳标本应当是听夜蝉。暮云四合之时，万籁渐寂，而蝉还在沉吟。在浓密的暗夜中，对那些虫儿来自心灵的呓语也陡然觉得深刻起来，没有在同样的黑色中长时间的涅槃，何来如此持久、坚韧的声音？</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文本框 3"/>
          <p:cNvSpPr txBox="1">
            <a:spLocks noChangeArrowheads="1"/>
          </p:cNvSpPr>
          <p:nvPr/>
        </p:nvSpPr>
        <p:spPr bwMode="auto">
          <a:xfrm>
            <a:off x="1031875" y="846138"/>
            <a:ext cx="10923588" cy="4154487"/>
          </a:xfrm>
          <a:prstGeom prst="rect">
            <a:avLst/>
          </a:prstGeom>
          <a:noFill/>
          <a:ln w="9525">
            <a:noFill/>
            <a:miter lim="800000"/>
            <a:headEnd/>
            <a:tailEnd/>
          </a:ln>
        </p:spPr>
        <p:txBody>
          <a:bodyPr>
            <a:spAutoFit/>
          </a:bodyPr>
          <a:lstStyle/>
          <a:p>
            <a:pPr algn="ctr"/>
            <a:r>
              <a:rPr lang="zh-CN" altLang="en-US" sz="4400" b="1">
                <a:ea typeface="幼圆" pitchFamily="49" charset="-122"/>
              </a:rPr>
              <a:t> 岁暮①</a:t>
            </a:r>
          </a:p>
          <a:p>
            <a:pPr algn="ctr"/>
            <a:r>
              <a:rPr lang="zh-CN" altLang="en-US" sz="4400" b="1">
                <a:ea typeface="幼圆" pitchFamily="49" charset="-122"/>
              </a:rPr>
              <a:t>杜甫</a:t>
            </a:r>
          </a:p>
          <a:p>
            <a:pPr algn="ctr"/>
            <a:r>
              <a:rPr lang="zh-CN" altLang="en-US" sz="4400" b="1">
                <a:ea typeface="幼圆" pitchFamily="49" charset="-122"/>
              </a:rPr>
              <a:t>岁暮远为客，边隅还用兵。</a:t>
            </a:r>
          </a:p>
          <a:p>
            <a:pPr algn="ctr"/>
            <a:r>
              <a:rPr lang="zh-CN" altLang="en-US" sz="4400" b="1">
                <a:ea typeface="幼圆" pitchFamily="49" charset="-122"/>
              </a:rPr>
              <a:t>烟尘犯雪岭②，鼓角动江城。</a:t>
            </a:r>
          </a:p>
          <a:p>
            <a:pPr algn="ctr"/>
            <a:r>
              <a:rPr lang="zh-CN" altLang="en-US" sz="4400" b="1">
                <a:ea typeface="幼圆" pitchFamily="49" charset="-122"/>
              </a:rPr>
              <a:t>天地日流血，朝延谁请缨？</a:t>
            </a:r>
          </a:p>
          <a:p>
            <a:pPr algn="ctr"/>
            <a:r>
              <a:rPr lang="zh-CN" altLang="en-US" sz="4400" b="1">
                <a:ea typeface="幼圆" pitchFamily="49" charset="-122"/>
              </a:rPr>
              <a:t>济时敢爱死？寂寞壮心惊！</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1516063" y="685800"/>
            <a:ext cx="10256837" cy="6032500"/>
          </a:xfrm>
        </p:spPr>
        <p:txBody>
          <a:bodyPr/>
          <a:lstStyle/>
          <a:p>
            <a:pPr marL="0" indent="0">
              <a:buFont typeface="Wingdings 3" pitchFamily="18" charset="2"/>
              <a:buNone/>
            </a:pPr>
            <a:r>
              <a:rPr lang="zh-CN" altLang="en-US" sz="4000" b="1" smtClean="0"/>
              <a:t>全国Ⅰ卷作文“中国关键词”：</a:t>
            </a:r>
          </a:p>
          <a:p>
            <a:pPr marL="0" indent="0">
              <a:buFont typeface="Wingdings 3" pitchFamily="18" charset="2"/>
              <a:buNone/>
            </a:pPr>
            <a:r>
              <a:rPr lang="zh-CN" altLang="en-US" sz="4000" b="1" smtClean="0"/>
              <a:t>     据近期一项对来华留学生的调查，他们较为关注的“中国关键词”有：一带一路、大熊猫、广场舞、中华美食、长城、共享单车、京剧、空气污染、美丽乡村、食品安全、高铁、移动支付。</a:t>
            </a:r>
          </a:p>
          <a:p>
            <a:pPr marL="0" indent="0">
              <a:buFont typeface="Wingdings 3" pitchFamily="18" charset="2"/>
              <a:buNone/>
            </a:pPr>
            <a:r>
              <a:rPr lang="zh-CN" altLang="en-US" sz="4000" b="1" smtClean="0"/>
              <a:t>     请从中选择两三个关键词来呈现你所认识的中国，写一篇文章帮助外国青年读懂中国。</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标题 1"/>
          <p:cNvSpPr>
            <a:spLocks noGrp="1"/>
          </p:cNvSpPr>
          <p:nvPr>
            <p:ph type="title"/>
          </p:nvPr>
        </p:nvSpPr>
        <p:spPr>
          <a:xfrm>
            <a:off x="2154238" y="2471738"/>
            <a:ext cx="8912225" cy="1281112"/>
          </a:xfrm>
        </p:spPr>
        <p:txBody>
          <a:bodyPr/>
          <a:lstStyle/>
          <a:p>
            <a:r>
              <a:rPr lang="zh-CN" altLang="zh-CN" sz="5400" b="1" smtClean="0"/>
              <a:t>读写一体是素材积累的方法</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文本框 99"/>
          <p:cNvSpPr txBox="1">
            <a:spLocks noChangeArrowheads="1"/>
          </p:cNvSpPr>
          <p:nvPr/>
        </p:nvSpPr>
        <p:spPr bwMode="auto">
          <a:xfrm>
            <a:off x="2012950" y="1892300"/>
            <a:ext cx="9099550" cy="1446213"/>
          </a:xfrm>
          <a:prstGeom prst="rect">
            <a:avLst/>
          </a:prstGeom>
          <a:noFill/>
          <a:ln w="9525">
            <a:noFill/>
            <a:miter lim="800000"/>
            <a:headEnd/>
            <a:tailEnd/>
          </a:ln>
        </p:spPr>
        <p:txBody>
          <a:bodyPr>
            <a:spAutoFit/>
          </a:bodyPr>
          <a:lstStyle/>
          <a:p>
            <a:r>
              <a:rPr lang="zh-CN" altLang="en-US" sz="4400" b="1">
                <a:latin typeface="宋体" charset="-122"/>
              </a:rPr>
              <a:t>叶圣陶先生说：“阅读是吸收，写作是倾吐。”</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文本框 99"/>
          <p:cNvSpPr txBox="1">
            <a:spLocks noChangeArrowheads="1"/>
          </p:cNvSpPr>
          <p:nvPr/>
        </p:nvSpPr>
        <p:spPr bwMode="auto">
          <a:xfrm>
            <a:off x="1308100" y="508000"/>
            <a:ext cx="9975850" cy="6124575"/>
          </a:xfrm>
          <a:prstGeom prst="rect">
            <a:avLst/>
          </a:prstGeom>
          <a:noFill/>
          <a:ln w="9525">
            <a:noFill/>
            <a:miter lim="800000"/>
            <a:headEnd/>
            <a:tailEnd/>
          </a:ln>
        </p:spPr>
        <p:txBody>
          <a:bodyPr>
            <a:spAutoFit/>
          </a:bodyPr>
          <a:lstStyle/>
          <a:p>
            <a:r>
              <a:rPr lang="en-US" altLang="zh-CN" sz="2800" b="1">
                <a:latin typeface="宋体" charset="-122"/>
              </a:rPr>
              <a:t>[</a:t>
            </a:r>
            <a:r>
              <a:rPr lang="zh-CN" altLang="en-US" sz="2800" b="1">
                <a:latin typeface="宋体" charset="-122"/>
              </a:rPr>
              <a:t>题目</a:t>
            </a:r>
            <a:r>
              <a:rPr lang="en-US" altLang="zh-CN" sz="2800" b="1">
                <a:latin typeface="Times New Roman" pitchFamily="18" charset="0"/>
                <a:ea typeface="幼圆" pitchFamily="49" charset="-122"/>
                <a:cs typeface="Times New Roman" pitchFamily="18" charset="0"/>
              </a:rPr>
              <a:t>]</a:t>
            </a:r>
            <a:r>
              <a:rPr lang="zh-CN" altLang="en-US" sz="2800" b="1">
                <a:latin typeface="宋体" charset="-122"/>
              </a:rPr>
              <a:t>作者说：“文化上的高峰有时可能被云雾遮盖数百年之久，而这种云雾主要是朦胧在人们心间。” </a:t>
            </a:r>
            <a:r>
              <a:rPr lang="en-US" altLang="zh-CN" sz="2800" b="1">
                <a:latin typeface="Times New Roman" pitchFamily="18" charset="0"/>
                <a:ea typeface="幼圆" pitchFamily="49" charset="-122"/>
                <a:cs typeface="Times New Roman" pitchFamily="18" charset="0"/>
              </a:rPr>
              <a:t>[</a:t>
            </a:r>
            <a:r>
              <a:rPr lang="zh-CN" altLang="en-US" sz="2800" b="1">
                <a:latin typeface="宋体" charset="-122"/>
              </a:rPr>
              <a:t>备考再延伸示例</a:t>
            </a:r>
            <a:r>
              <a:rPr lang="en-US" altLang="zh-CN" sz="2800" b="1">
                <a:latin typeface="Times New Roman" pitchFamily="18" charset="0"/>
                <a:ea typeface="幼圆" pitchFamily="49" charset="-122"/>
                <a:cs typeface="Times New Roman" pitchFamily="18" charset="0"/>
              </a:rPr>
              <a:t>]   </a:t>
            </a:r>
            <a:endParaRPr lang="en-US" altLang="zh-CN" sz="3200" b="1">
              <a:latin typeface="Times New Roman" pitchFamily="18" charset="0"/>
              <a:cs typeface="Times New Roman" pitchFamily="18" charset="0"/>
            </a:endParaRPr>
          </a:p>
          <a:p>
            <a:r>
              <a:rPr lang="en-US" altLang="zh-CN" sz="2800" b="1">
                <a:latin typeface="宋体" charset="-122"/>
              </a:rPr>
              <a:t>    </a:t>
            </a:r>
            <a:r>
              <a:rPr lang="zh-CN" altLang="en-US" sz="2800" b="1">
                <a:latin typeface="宋体" charset="-122"/>
              </a:rPr>
              <a:t>作者所说“文化上的高峰有时可能被云雾遮盖数百年之久，而这种云雾主要是朦胧在人们心间。”意思是在文化领域某些达到很高境界的人物，有些时候可能因为短见偏见的传统，而长时期不为人们所认知，得不到应有的尊重。而这种短见和偏见主要存在于人们的认识之中。</a:t>
            </a:r>
          </a:p>
          <a:p>
            <a:r>
              <a:rPr lang="zh-CN" altLang="en-US" sz="2800" b="1">
                <a:latin typeface="宋体" charset="-122"/>
              </a:rPr>
              <a:t>     这句话揭示出文化进程的艰难状态，触发了我一些思考。能达到文化高峰的人物和学说，其境界一定是超越时代，超越传统的，因此在囿于习俗的环境里难以得到广泛的理解和认同。例如孔子，在春秋战国，诸侯纷争的时代，他的“仁政”的政治观点和“中庸”的哲学理念，除少数儒家传人，很长时期没人接受，人们只信奉强权与武力。直到汉代，经董仲舒建言，中央政府倡导，才奠定为中华民族的主流文化。</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文本框 99"/>
          <p:cNvSpPr txBox="1">
            <a:spLocks noChangeArrowheads="1"/>
          </p:cNvSpPr>
          <p:nvPr/>
        </p:nvSpPr>
        <p:spPr bwMode="auto">
          <a:xfrm>
            <a:off x="1651000" y="922338"/>
            <a:ext cx="9594850" cy="5630862"/>
          </a:xfrm>
          <a:prstGeom prst="rect">
            <a:avLst/>
          </a:prstGeom>
          <a:noFill/>
          <a:ln w="9525">
            <a:noFill/>
            <a:miter lim="800000"/>
            <a:headEnd/>
            <a:tailEnd/>
          </a:ln>
        </p:spPr>
        <p:txBody>
          <a:bodyPr>
            <a:spAutoFit/>
          </a:bodyPr>
          <a:lstStyle/>
          <a:p>
            <a:r>
              <a:rPr lang="en-US" altLang="zh-CN" sz="4000" b="1">
                <a:latin typeface="宋体" charset="-122"/>
              </a:rPr>
              <a:t>  </a:t>
            </a:r>
            <a:r>
              <a:rPr lang="zh-CN" altLang="en-US" sz="4000" b="1">
                <a:latin typeface="宋体" charset="-122"/>
              </a:rPr>
              <a:t>又例如爱因斯坦的相对论，据说发表时全世界只有两个半人可以读懂，并且受到二百位权威物理专家的联名批驳，人们只笃信牛顿创立的经典物理。直到许多年后，得到大量科学研究实证材料的支持，成为现代物理的基石，才得到普遍的认可。这使我认识到，发现真理、坚持真理固然不易，而拨开人们心头的迷雾，推广真理又将是多么艰难和漫长的过程啊！</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标题 1"/>
          <p:cNvSpPr>
            <a:spLocks noGrp="1"/>
          </p:cNvSpPr>
          <p:nvPr>
            <p:ph type="title"/>
          </p:nvPr>
        </p:nvSpPr>
        <p:spPr>
          <a:xfrm>
            <a:off x="2268538" y="1385888"/>
            <a:ext cx="8912225" cy="1281112"/>
          </a:xfrm>
        </p:spPr>
        <p:txBody>
          <a:bodyPr/>
          <a:lstStyle/>
          <a:p>
            <a:r>
              <a:rPr lang="zh-CN" altLang="en-US" sz="4000" b="1" smtClean="0"/>
              <a:t>君子曰：战国之时，士多大言无当，盖往往藉是以媒利禄。尊卢沙，亦其一人也。使晋兵不即至，或可少售其妄；未久辄败，亦不幸矣哉！历考往事，矫虚以诳人，未有令后者也。然则尊卢沙之劓，非不幸也，宜也。</a:t>
            </a:r>
          </a:p>
        </p:txBody>
      </p:sp>
      <p:sp>
        <p:nvSpPr>
          <p:cNvPr id="164866" name="内容占位符 2"/>
          <p:cNvSpPr>
            <a:spLocks noGrp="1"/>
          </p:cNvSpPr>
          <p:nvPr>
            <p:ph idx="1"/>
          </p:nvPr>
        </p:nvSpPr>
        <p:spPr>
          <a:xfrm>
            <a:off x="2589213" y="2133600"/>
            <a:ext cx="8915400" cy="3778250"/>
          </a:xfrm>
        </p:spPr>
        <p:txBody>
          <a:bodyPr/>
          <a:lstStyle/>
          <a:p>
            <a:endParaRPr lang="zh-CN" altLang="en-US" smtClean="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标题 1"/>
          <p:cNvSpPr>
            <a:spLocks noGrp="1"/>
          </p:cNvSpPr>
          <p:nvPr>
            <p:ph type="title"/>
          </p:nvPr>
        </p:nvSpPr>
        <p:spPr>
          <a:xfrm>
            <a:off x="2592388" y="623888"/>
            <a:ext cx="8912225" cy="1281112"/>
          </a:xfrm>
        </p:spPr>
        <p:txBody>
          <a:bodyPr/>
          <a:lstStyle/>
          <a:p>
            <a:r>
              <a:rPr lang="en-US" altLang="zh-CN" sz="5400" smtClean="0"/>
              <a:t>    </a:t>
            </a:r>
            <a:r>
              <a:rPr lang="zh-CN" altLang="en-US" sz="5400" b="1" smtClean="0"/>
              <a:t>子曰：“道不同，不相为谋”，亦各从其志也。故曰：“富贵如可求，虽执鞭之士，吾亦为之。如不可求，从吾所好。”举世混浊，清士乃见，岂以其重若彼，其轻若此哉？</a:t>
            </a:r>
          </a:p>
        </p:txBody>
      </p:sp>
      <p:sp>
        <p:nvSpPr>
          <p:cNvPr id="165890" name="内容占位符 2"/>
          <p:cNvSpPr>
            <a:spLocks noGrp="1"/>
          </p:cNvSpPr>
          <p:nvPr>
            <p:ph idx="1"/>
          </p:nvPr>
        </p:nvSpPr>
        <p:spPr>
          <a:xfrm>
            <a:off x="2589213" y="2133600"/>
            <a:ext cx="8915400" cy="3778250"/>
          </a:xfrm>
        </p:spPr>
        <p:txBody>
          <a:bodyPr/>
          <a:lstStyle/>
          <a:p>
            <a:endParaRPr lang="zh-CN" altLang="en-US" smtClean="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标题 1"/>
          <p:cNvSpPr>
            <a:spLocks noGrp="1"/>
          </p:cNvSpPr>
          <p:nvPr>
            <p:ph type="title"/>
          </p:nvPr>
        </p:nvSpPr>
        <p:spPr>
          <a:xfrm>
            <a:off x="1411288" y="541338"/>
            <a:ext cx="10474325" cy="5775325"/>
          </a:xfrm>
        </p:spPr>
        <p:txBody>
          <a:bodyPr/>
          <a:lstStyle/>
          <a:p>
            <a:r>
              <a:rPr lang="zh-CN" altLang="en-US" sz="2800" b="1" smtClean="0"/>
              <a:t>对下面这首宋诗的赏析，不恰当的一项是(      )</a:t>
            </a:r>
            <a:br>
              <a:rPr lang="zh-CN" altLang="en-US" sz="2800" b="1" smtClean="0"/>
            </a:br>
            <a:r>
              <a:rPr lang="zh-CN" altLang="en-US" sz="2800" b="1" smtClean="0"/>
              <a:t>                            约   客</a:t>
            </a:r>
            <a:br>
              <a:rPr lang="zh-CN" altLang="en-US" sz="2800" b="1" smtClean="0"/>
            </a:br>
            <a:r>
              <a:rPr lang="zh-CN" altLang="en-US" sz="2800" b="1" smtClean="0"/>
              <a:t>                                  赵师秀</a:t>
            </a:r>
            <a:br>
              <a:rPr lang="zh-CN" altLang="en-US" sz="2800" b="1" smtClean="0"/>
            </a:br>
            <a:r>
              <a:rPr lang="zh-CN" altLang="en-US" sz="2800" b="1" smtClean="0"/>
              <a:t>                黄梅时节家家雨，青草池塘处处蛙。</a:t>
            </a:r>
            <a:br>
              <a:rPr lang="zh-CN" altLang="en-US" sz="2800" b="1" smtClean="0"/>
            </a:br>
            <a:r>
              <a:rPr lang="zh-CN" altLang="en-US" sz="2800" b="1" smtClean="0"/>
              <a:t>                有约不来过夜半，闲敲棋子落灯花。</a:t>
            </a:r>
            <a:br>
              <a:rPr lang="zh-CN" altLang="en-US" sz="2800" b="1" smtClean="0"/>
            </a:br>
            <a:r>
              <a:rPr lang="zh-CN" altLang="en-US" sz="2800" b="1" smtClean="0"/>
              <a:t>A.前两句写出了时令特色和地方气息，从侧面透露出诗人在静候友人来访时的感受。</a:t>
            </a:r>
            <a:br>
              <a:rPr lang="zh-CN" altLang="en-US" sz="2800" b="1" smtClean="0"/>
            </a:br>
            <a:r>
              <a:rPr lang="zh-CN" altLang="en-US" sz="2800" b="1" smtClean="0"/>
              <a:t>B.第三句点题，以“夜半”说明诗人在久久等待，但约客未至，却只听到阵阵的雨声、蛙声。</a:t>
            </a:r>
            <a:br>
              <a:rPr lang="zh-CN" altLang="en-US" sz="2800" b="1" smtClean="0"/>
            </a:br>
            <a:r>
              <a:rPr lang="zh-CN" altLang="en-US" sz="2800" b="1" smtClean="0"/>
              <a:t>C.第四句描写了“闲敲棋子”这一细节，生动地表现出诗人此时闲适恬淡的心情。</a:t>
            </a:r>
            <a:br>
              <a:rPr lang="zh-CN" altLang="en-US" sz="2800" b="1" smtClean="0"/>
            </a:br>
            <a:r>
              <a:rPr lang="zh-CN" altLang="en-US" sz="2800" b="1" smtClean="0"/>
              <a:t>D.全诗通过对环境和人物动作的渲染，描写诗人雨夜等候客人的情景，含蓄而有韵味。</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36800" y="2139950"/>
            <a:ext cx="8261350" cy="2984500"/>
          </a:xfrm>
          <a:prstGeom prst="rect">
            <a:avLst/>
          </a:prstGeom>
          <a:noFill/>
          <a:ln w="9525">
            <a:noFill/>
          </a:ln>
        </p:spPr>
        <p:txBody>
          <a:bodyPr>
            <a:spAutoFit/>
          </a:bodyPr>
          <a:lstStyle/>
          <a:p>
            <a:pPr indent="914400">
              <a:defRPr/>
            </a:pPr>
            <a:r>
              <a:rPr lang="en-US" altLang="zh-CN" sz="1050">
                <a:latin typeface="新宋体" panose="02010609030101010101" charset="-122"/>
                <a:ea typeface="新宋体" panose="02010609030101010101" charset="-122"/>
                <a:cs typeface="新宋体" panose="02010609030101010101" charset="-122"/>
              </a:rPr>
              <a:t> </a:t>
            </a:r>
            <a:r>
              <a:rPr lang="zh-CN" altLang="en-US" sz="7200" b="1">
                <a:latin typeface="宋体" panose="02010600030101010101" pitchFamily="2" charset="-122"/>
                <a:ea typeface="宋体" panose="02010600030101010101" pitchFamily="2" charset="-122"/>
                <a:cs typeface="宋体" panose="02010600030101010101" pitchFamily="2" charset="-122"/>
              </a:rPr>
              <a:t>闲敲棋子落灯花</a:t>
            </a:r>
          </a:p>
          <a:p>
            <a:pPr indent="914400">
              <a:defRPr/>
            </a:pPr>
            <a:r>
              <a:rPr lang="zh-CN" altLang="en-US" sz="7200" b="1">
                <a:latin typeface="宋体" panose="02010600030101010101" pitchFamily="2" charset="-122"/>
                <a:ea typeface="宋体" panose="02010600030101010101" pitchFamily="2" charset="-122"/>
                <a:cs typeface="宋体" panose="02010600030101010101" pitchFamily="2" charset="-122"/>
              </a:rPr>
              <a:t>      </a:t>
            </a:r>
            <a:r>
              <a:rPr lang="zh-CN" altLang="en-US" sz="4400" b="1">
                <a:latin typeface="宋体" panose="02010600030101010101" pitchFamily="2" charset="-122"/>
                <a:ea typeface="宋体" panose="02010600030101010101" pitchFamily="2" charset="-122"/>
                <a:cs typeface="宋体" panose="02010600030101010101" pitchFamily="2" charset="-122"/>
              </a:rPr>
              <a:t>北京一考生</a:t>
            </a:r>
          </a:p>
          <a:p>
            <a:pPr indent="914400">
              <a:defRPr/>
            </a:pPr>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文本框 99"/>
          <p:cNvSpPr txBox="1">
            <a:spLocks noChangeArrowheads="1"/>
          </p:cNvSpPr>
          <p:nvPr/>
        </p:nvSpPr>
        <p:spPr bwMode="auto">
          <a:xfrm>
            <a:off x="1879600" y="493713"/>
            <a:ext cx="9975850" cy="5508625"/>
          </a:xfrm>
          <a:prstGeom prst="rect">
            <a:avLst/>
          </a:prstGeom>
          <a:noFill/>
          <a:ln w="9525">
            <a:noFill/>
            <a:miter lim="800000"/>
            <a:headEnd/>
            <a:tailEnd/>
          </a:ln>
        </p:spPr>
        <p:txBody>
          <a:bodyPr>
            <a:spAutoFit/>
          </a:bodyPr>
          <a:lstStyle/>
          <a:p>
            <a:pPr indent="266700"/>
            <a:r>
              <a:rPr lang="en-US" altLang="zh-CN" sz="3200">
                <a:latin typeface="宋体" charset="-122"/>
              </a:rPr>
              <a:t>  </a:t>
            </a:r>
            <a:r>
              <a:rPr lang="en-US" altLang="zh-CN" sz="3200" b="1">
                <a:latin typeface="宋体" charset="-122"/>
              </a:rPr>
              <a:t> </a:t>
            </a:r>
            <a:r>
              <a:rPr lang="zh-CN" altLang="en-US" sz="3200" b="1">
                <a:latin typeface="宋体" charset="-122"/>
              </a:rPr>
              <a:t>假如爱迪生来</a:t>
            </a:r>
            <a:r>
              <a:rPr lang="en-US" altLang="zh-CN" sz="3200" b="1">
                <a:latin typeface="Calibri" pitchFamily="34" charset="0"/>
                <a:ea typeface="幼圆" pitchFamily="49" charset="-122"/>
                <a:cs typeface="Calibri" pitchFamily="34" charset="0"/>
              </a:rPr>
              <a:t>21</a:t>
            </a:r>
            <a:r>
              <a:rPr lang="zh-CN" altLang="en-US" sz="3200" b="1">
                <a:latin typeface="宋体" charset="-122"/>
              </a:rPr>
              <a:t>世纪生活一个星期，最让他感到新奇的会是什么？文学家莫言一语中的，手机的广泛应用，深刻地影响着人们的交往方式、思想感情和观念意识，手机改变了人们的生活节奏，一切变得快速而又便捷。人们不用再鸿雁传书，有了手机，问候便在顷刻之间到达；人们不用再案牍劳形，有了手机，汗牛充栋只是字典中的故事；人们不用再千里相聚，有了手机，彼此间的交流便在朋友圈中流淌。生活如此便捷，如同快餐般迅速满足需求。可是在果腹后，人们的内心是不是有些怅然若失？是的，手机带给我们便捷，可是我们失去了对生活的享受。</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文本框 99"/>
          <p:cNvSpPr txBox="1">
            <a:spLocks noChangeArrowheads="1"/>
          </p:cNvSpPr>
          <p:nvPr/>
        </p:nvSpPr>
        <p:spPr bwMode="auto">
          <a:xfrm>
            <a:off x="1879600" y="493713"/>
            <a:ext cx="9975850" cy="6000750"/>
          </a:xfrm>
          <a:prstGeom prst="rect">
            <a:avLst/>
          </a:prstGeom>
          <a:noFill/>
          <a:ln w="9525">
            <a:noFill/>
            <a:miter lim="800000"/>
            <a:headEnd/>
            <a:tailEnd/>
          </a:ln>
        </p:spPr>
        <p:txBody>
          <a:bodyPr>
            <a:spAutoFit/>
          </a:bodyPr>
          <a:lstStyle/>
          <a:p>
            <a:pPr indent="266700"/>
            <a:r>
              <a:rPr lang="en-US" altLang="zh-CN" sz="3200">
                <a:latin typeface="宋体" charset="-122"/>
              </a:rPr>
              <a:t>  </a:t>
            </a:r>
            <a:r>
              <a:rPr lang="en-US" altLang="zh-CN" sz="3200" b="1">
                <a:latin typeface="宋体" charset="-122"/>
              </a:rPr>
              <a:t> </a:t>
            </a:r>
            <a:r>
              <a:rPr lang="zh-CN" altLang="en-US" sz="3200" b="1">
                <a:ea typeface="幼圆" pitchFamily="49" charset="-122"/>
              </a:rPr>
              <a:t>“黄梅时节家家雨，青草池塘处处蛙。有客不来过夜半，闲敲棋子落灯花。”赵师秀的</a:t>
            </a:r>
            <a:r>
              <a:rPr lang="en-US" altLang="zh-CN" sz="3200" b="1">
                <a:ea typeface="幼圆" pitchFamily="49" charset="-122"/>
              </a:rPr>
              <a:t>《</a:t>
            </a:r>
            <a:r>
              <a:rPr lang="zh-CN" altLang="en-US" sz="3200" b="1">
                <a:ea typeface="幼圆" pitchFamily="49" charset="-122"/>
              </a:rPr>
              <a:t>约客</a:t>
            </a:r>
            <a:r>
              <a:rPr lang="en-US" altLang="zh-CN" sz="3200" b="1">
                <a:ea typeface="幼圆" pitchFamily="49" charset="-122"/>
              </a:rPr>
              <a:t>》</a:t>
            </a:r>
            <a:r>
              <a:rPr lang="zh-CN" altLang="en-US" sz="3200" b="1">
                <a:ea typeface="幼圆" pitchFamily="49" charset="-122"/>
              </a:rPr>
              <a:t>是千百年前的闲适生活，如今的我们，在行色匆匆中，早已忽略了身边的风景，只专注于屏幕的方寸之间，任凭时光流转，夏秋冬春，已然无福亦无心享受这有张有弛的慢生活。如果我们是赵师秀，在等待的时候根本不会注意到梅子黄时雨。蛙声遍雨中，只会专注于微信、微博的刷新、留言，或者恐怕早已一通电话过去质问对方的爽约。现代生活容不得等待，更体会不到等待时的一点点期盼、一阵阵焦急和那一丝丝失落。快节奏的生活让我们迅速得偿所望，却最终留给我们荒芜的内心。</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p:cNvSpPr>
          <p:nvPr>
            <p:ph idx="1"/>
          </p:nvPr>
        </p:nvSpPr>
        <p:spPr>
          <a:xfrm>
            <a:off x="1263650" y="1539875"/>
            <a:ext cx="10698163" cy="3778250"/>
          </a:xfrm>
        </p:spPr>
        <p:txBody>
          <a:bodyPr/>
          <a:lstStyle/>
          <a:p>
            <a:pPr marL="0" indent="0">
              <a:lnSpc>
                <a:spcPct val="150000"/>
              </a:lnSpc>
              <a:buFont typeface="Wingdings 3" pitchFamily="18" charset="2"/>
              <a:buNone/>
            </a:pPr>
            <a:r>
              <a:rPr lang="en-US" altLang="zh-CN" sz="4000" b="1" smtClean="0"/>
              <a:t>   </a:t>
            </a:r>
            <a:r>
              <a:rPr lang="en-US" altLang="zh-CN" sz="3600" b="1" smtClean="0"/>
              <a:t> </a:t>
            </a:r>
            <a:r>
              <a:rPr lang="zh-CN" altLang="en-US" sz="3600" b="1" smtClean="0"/>
              <a:t>试题意在引导考生正确认识中国特色和国际比较，让考生在全方位对外开放的条件下，面对中国和世界的互动，树立正确的世界观、人生观、价值观，以正确的立场和方法认清世界和中国的发展大势，在此基础上向外国青年“讲好中国故事”。</a:t>
            </a:r>
            <a:r>
              <a:rPr lang="en-US" altLang="zh-CN" sz="3600" b="1" smtClean="0"/>
              <a:t>----</a:t>
            </a:r>
            <a:r>
              <a:rPr lang="zh-CN" altLang="zh-CN" sz="3600" b="1" smtClean="0"/>
              <a:t>教育部考试中心</a:t>
            </a:r>
          </a:p>
        </p:txBody>
      </p:sp>
      <p:sp>
        <p:nvSpPr>
          <p:cNvPr id="4" name="文本框 3"/>
          <p:cNvSpPr txBox="1"/>
          <p:nvPr/>
        </p:nvSpPr>
        <p:spPr>
          <a:xfrm>
            <a:off x="2070100" y="409575"/>
            <a:ext cx="3856038" cy="830263"/>
          </a:xfrm>
          <a:prstGeom prst="rect">
            <a:avLst/>
          </a:prstGeom>
          <a:noFill/>
        </p:spPr>
        <p:txBody>
          <a:bodyPr wrap="none">
            <a:spAutoFit/>
          </a:bodyPr>
          <a:lstStyle/>
          <a:p>
            <a:r>
              <a:rPr lang="zh-CN" altLang="en-US" sz="4800" b="1">
                <a:ea typeface="幼圆" pitchFamily="49" charset="-122"/>
                <a:sym typeface="+mn-ea"/>
              </a:rPr>
              <a:t>核心价值层面</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文本框 99"/>
          <p:cNvSpPr txBox="1">
            <a:spLocks noChangeArrowheads="1"/>
          </p:cNvSpPr>
          <p:nvPr/>
        </p:nvSpPr>
        <p:spPr bwMode="auto">
          <a:xfrm>
            <a:off x="1879600" y="493713"/>
            <a:ext cx="9975850" cy="6246812"/>
          </a:xfrm>
          <a:prstGeom prst="rect">
            <a:avLst/>
          </a:prstGeom>
          <a:noFill/>
          <a:ln w="9525">
            <a:noFill/>
            <a:miter lim="800000"/>
            <a:headEnd/>
            <a:tailEnd/>
          </a:ln>
        </p:spPr>
        <p:txBody>
          <a:bodyPr>
            <a:spAutoFit/>
          </a:bodyPr>
          <a:lstStyle/>
          <a:p>
            <a:pPr indent="266700"/>
            <a:r>
              <a:rPr lang="en-US" altLang="zh-CN" sz="3200">
                <a:latin typeface="宋体" charset="-122"/>
              </a:rPr>
              <a:t> </a:t>
            </a:r>
            <a:r>
              <a:rPr lang="en-US" altLang="zh-CN" sz="4000">
                <a:latin typeface="宋体" charset="-122"/>
              </a:rPr>
              <a:t> </a:t>
            </a:r>
            <a:r>
              <a:rPr lang="en-US" altLang="zh-CN" sz="4000" b="1">
                <a:latin typeface="宋体" charset="-122"/>
              </a:rPr>
              <a:t> </a:t>
            </a:r>
            <a:r>
              <a:rPr lang="zh-CN" altLang="en-US" sz="4000" b="1">
                <a:ea typeface="幼圆" pitchFamily="49" charset="-122"/>
              </a:rPr>
              <a:t>还记得余光中的</a:t>
            </a:r>
            <a:r>
              <a:rPr lang="en-US" altLang="zh-CN" sz="4000" b="1">
                <a:ea typeface="幼圆" pitchFamily="49" charset="-122"/>
              </a:rPr>
              <a:t>《</a:t>
            </a:r>
            <a:r>
              <a:rPr lang="zh-CN" altLang="en-US" sz="4000" b="1">
                <a:ea typeface="幼圆" pitchFamily="49" charset="-122"/>
              </a:rPr>
              <a:t>催魂铃</a:t>
            </a:r>
            <a:r>
              <a:rPr lang="en-US" altLang="zh-CN" sz="4000" b="1">
                <a:ea typeface="幼圆" pitchFamily="49" charset="-122"/>
              </a:rPr>
              <a:t>》</a:t>
            </a:r>
            <a:r>
              <a:rPr lang="zh-CN" altLang="en-US" sz="4000" b="1">
                <a:ea typeface="幼圆" pitchFamily="49" charset="-122"/>
              </a:rPr>
              <a:t>吗？那精确而间歇的发作，那一叠连声的催促，凡有耳神经的人，没有谁不悚然惊魂，一跃而起的。它高亢而密集，锲而不舍，就像一排排嚣张的惊叹号一样，滔滔向我们卷来，摄人心魄。我们就如同</a:t>
            </a:r>
            <a:r>
              <a:rPr lang="en-US" altLang="zh-CN" sz="4000" b="1">
                <a:ea typeface="幼圆" pitchFamily="49" charset="-122"/>
              </a:rPr>
              <a:t>《</a:t>
            </a:r>
            <a:r>
              <a:rPr lang="zh-CN" altLang="en-US" sz="4000" b="1">
                <a:ea typeface="幼圆" pitchFamily="49" charset="-122"/>
              </a:rPr>
              <a:t>摩登时代</a:t>
            </a:r>
            <a:r>
              <a:rPr lang="en-US" altLang="zh-CN" sz="4000" b="1">
                <a:ea typeface="幼圆" pitchFamily="49" charset="-122"/>
              </a:rPr>
              <a:t>》</a:t>
            </a:r>
            <a:r>
              <a:rPr lang="zh-CN" altLang="en-US" sz="4000" b="1">
                <a:ea typeface="幼圆" pitchFamily="49" charset="-122"/>
              </a:rPr>
              <a:t>中的卓别林一样，被机器控制，成了机器的奴隶。人被自己发明的东西所奴役，这便是“异化”。我们发明了机器、工具，我们又常常被他们所束缚，迷失了自心。</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3"/>
          <p:cNvSpPr txBox="1">
            <a:spLocks noChangeArrowheads="1"/>
          </p:cNvSpPr>
          <p:nvPr/>
        </p:nvSpPr>
        <p:spPr bwMode="auto">
          <a:xfrm>
            <a:off x="1752600" y="533400"/>
            <a:ext cx="8534400" cy="3784600"/>
          </a:xfrm>
          <a:prstGeom prst="rect">
            <a:avLst/>
          </a:prstGeom>
          <a:noFill/>
          <a:ln w="9525">
            <a:noFill/>
            <a:miter lim="800000"/>
          </a:ln>
        </p:spPr>
        <p:txBody>
          <a:bodyPr>
            <a:spAutoFit/>
          </a:bodyPr>
          <a:lstStyle/>
          <a:p>
            <a:pPr>
              <a:defRPr/>
            </a:pPr>
            <a:r>
              <a:rPr lang="zh-CN" altLang="en-US" sz="4000" b="1" dirty="0">
                <a:latin typeface="黑体" panose="02010609060101010101" charset="-122"/>
                <a:ea typeface="黑体" panose="02010609060101010101" charset="-122"/>
              </a:rPr>
              <a:t>材料备考与思维备考的</a:t>
            </a:r>
            <a:r>
              <a:rPr lang="zh-CN" altLang="en-US" sz="40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辩证关系</a:t>
            </a:r>
            <a:r>
              <a:rPr lang="zh-CN" altLang="en-US" sz="4000" dirty="0">
                <a:latin typeface="黑体" panose="02010609060101010101" charset="-122"/>
                <a:ea typeface="黑体" panose="02010609060101010101" charset="-122"/>
              </a:rPr>
              <a:t>：</a:t>
            </a:r>
          </a:p>
          <a:p>
            <a:pPr>
              <a:defRPr/>
            </a:pPr>
            <a:endParaRPr lang="en-US" altLang="zh-CN" sz="4000" dirty="0">
              <a:latin typeface="黑体" panose="02010609060101010101" charset="-122"/>
              <a:ea typeface="黑体" panose="02010609060101010101" charset="-122"/>
            </a:endParaRPr>
          </a:p>
          <a:p>
            <a:pPr>
              <a:defRPr/>
            </a:pPr>
            <a:r>
              <a:rPr lang="en-US" altLang="zh-CN" sz="4000" dirty="0">
                <a:latin typeface="黑体" panose="02010609060101010101" charset="-122"/>
                <a:ea typeface="黑体" panose="02010609060101010101" charset="-122"/>
              </a:rPr>
              <a:t>    </a:t>
            </a:r>
            <a:r>
              <a:rPr lang="zh-CN" altLang="en-US" sz="4000" dirty="0">
                <a:latin typeface="黑体" panose="02010609060101010101" charset="-122"/>
                <a:ea typeface="黑体" panose="02010609060101010101" charset="-122"/>
              </a:rPr>
              <a:t>从</a:t>
            </a:r>
            <a:r>
              <a:rPr lang="zh-CN" altLang="en-US" sz="4000" b="1" dirty="0">
                <a:solidFill>
                  <a:srgbClr val="FF0000"/>
                </a:solidFill>
                <a:latin typeface="黑体" panose="02010609060101010101" charset="-122"/>
                <a:ea typeface="黑体" panose="02010609060101010101" charset="-122"/>
              </a:rPr>
              <a:t>材料备考</a:t>
            </a:r>
            <a:r>
              <a:rPr lang="zh-CN" altLang="en-US" sz="4000" dirty="0">
                <a:latin typeface="黑体" panose="02010609060101010101" charset="-122"/>
                <a:ea typeface="黑体" panose="02010609060101010101" charset="-122"/>
              </a:rPr>
              <a:t>到</a:t>
            </a:r>
            <a:r>
              <a:rPr lang="zh-CN" altLang="en-US" sz="4000" b="1" dirty="0">
                <a:solidFill>
                  <a:srgbClr val="FF0000"/>
                </a:solidFill>
                <a:latin typeface="黑体" panose="02010609060101010101" charset="-122"/>
                <a:ea typeface="黑体" panose="02010609060101010101" charset="-122"/>
              </a:rPr>
              <a:t>思维备考</a:t>
            </a:r>
            <a:r>
              <a:rPr lang="zh-CN" altLang="en-US" sz="4000" dirty="0">
                <a:latin typeface="黑体" panose="02010609060101010101" charset="-122"/>
                <a:ea typeface="黑体" panose="02010609060101010101" charset="-122"/>
              </a:rPr>
              <a:t>，</a:t>
            </a:r>
            <a:endParaRPr lang="en-US" altLang="zh-CN" sz="4000" dirty="0">
              <a:latin typeface="黑体" panose="02010609060101010101" charset="-122"/>
              <a:ea typeface="黑体" panose="02010609060101010101" charset="-122"/>
            </a:endParaRPr>
          </a:p>
          <a:p>
            <a:pPr>
              <a:defRPr/>
            </a:pPr>
            <a:r>
              <a:rPr lang="en-US" altLang="zh-CN" sz="4000" dirty="0">
                <a:latin typeface="黑体" panose="02010609060101010101" charset="-122"/>
                <a:ea typeface="黑体" panose="02010609060101010101" charset="-122"/>
              </a:rPr>
              <a:t>    </a:t>
            </a:r>
            <a:r>
              <a:rPr lang="zh-CN" altLang="en-US" sz="4000" dirty="0">
                <a:latin typeface="黑体" panose="02010609060101010101" charset="-122"/>
                <a:ea typeface="黑体" panose="02010609060101010101" charset="-122"/>
              </a:rPr>
              <a:t>再从</a:t>
            </a:r>
            <a:r>
              <a:rPr lang="zh-CN" altLang="en-US" sz="4000" b="1" dirty="0">
                <a:solidFill>
                  <a:srgbClr val="FF0000"/>
                </a:solidFill>
                <a:latin typeface="黑体" panose="02010609060101010101" charset="-122"/>
                <a:ea typeface="黑体" panose="02010609060101010101" charset="-122"/>
              </a:rPr>
              <a:t>思维备考</a:t>
            </a:r>
            <a:r>
              <a:rPr lang="zh-CN" altLang="en-US" sz="4000" dirty="0">
                <a:latin typeface="黑体" panose="02010609060101010101" charset="-122"/>
                <a:ea typeface="黑体" panose="02010609060101010101" charset="-122"/>
              </a:rPr>
              <a:t>回归</a:t>
            </a:r>
            <a:r>
              <a:rPr lang="zh-CN" altLang="en-US" sz="4000" b="1" dirty="0">
                <a:solidFill>
                  <a:srgbClr val="FF0000"/>
                </a:solidFill>
                <a:latin typeface="黑体" panose="02010609060101010101" charset="-122"/>
                <a:ea typeface="黑体" panose="02010609060101010101" charset="-122"/>
              </a:rPr>
              <a:t>材料备考</a:t>
            </a:r>
            <a:r>
              <a:rPr lang="zh-CN" altLang="en-US" sz="4000" dirty="0">
                <a:latin typeface="黑体" panose="02010609060101010101" charset="-122"/>
                <a:ea typeface="黑体" panose="02010609060101010101" charset="-122"/>
              </a:rPr>
              <a:t>。</a:t>
            </a:r>
            <a:endParaRPr lang="en-US" altLang="zh-CN" sz="4000" dirty="0">
              <a:latin typeface="黑体" panose="02010609060101010101" charset="-122"/>
              <a:ea typeface="黑体" panose="02010609060101010101" charset="-122"/>
            </a:endParaRPr>
          </a:p>
          <a:p>
            <a:pPr>
              <a:defRPr/>
            </a:pPr>
            <a:endParaRPr lang="en-US" altLang="zh-CN" sz="4000" dirty="0">
              <a:latin typeface="黑体" panose="02010609060101010101" charset="-122"/>
              <a:ea typeface="黑体" panose="02010609060101010101" charset="-122"/>
            </a:endParaRPr>
          </a:p>
          <a:p>
            <a:pPr>
              <a:defRPr/>
            </a:pPr>
            <a:r>
              <a:rPr lang="zh-CN" altLang="en-US" sz="4000" dirty="0">
                <a:latin typeface="黑体" panose="02010609060101010101" charset="-122"/>
                <a:ea typeface="黑体" panose="02010609060101010101" charset="-122"/>
              </a:rPr>
              <a:t>（重点在于“材料与思维的关系”）</a:t>
            </a:r>
            <a:endParaRPr lang="en-US" altLang="zh-CN" sz="4000" dirty="0">
              <a:latin typeface="黑体" panose="02010609060101010101" charset="-122"/>
              <a:ea typeface="黑体" panose="02010609060101010101" charset="-122"/>
            </a:endParaRPr>
          </a:p>
        </p:txBody>
      </p:sp>
      <p:sp>
        <p:nvSpPr>
          <p:cNvPr id="172034" name="矩形 1"/>
          <p:cNvSpPr>
            <a:spLocks noChangeArrowheads="1"/>
          </p:cNvSpPr>
          <p:nvPr/>
        </p:nvSpPr>
        <p:spPr bwMode="auto">
          <a:xfrm>
            <a:off x="3106738" y="5095875"/>
            <a:ext cx="5799137" cy="706438"/>
          </a:xfrm>
          <a:prstGeom prst="rect">
            <a:avLst/>
          </a:prstGeom>
          <a:noFill/>
          <a:ln w="9525">
            <a:noFill/>
            <a:miter lim="800000"/>
            <a:headEnd/>
            <a:tailEnd/>
          </a:ln>
        </p:spPr>
        <p:txBody>
          <a:bodyPr wrap="none">
            <a:spAutoFit/>
          </a:bodyPr>
          <a:lstStyle/>
          <a:p>
            <a:pPr>
              <a:buSzPct val="100000"/>
              <a:buFont typeface="Symbol" pitchFamily="18" charset="2"/>
              <a:buNone/>
            </a:pPr>
            <a:r>
              <a:rPr lang="zh-CN" altLang="en-US" sz="4000" b="1">
                <a:solidFill>
                  <a:srgbClr val="002060"/>
                </a:solidFill>
                <a:latin typeface="黑体" pitchFamily="49" charset="-122"/>
                <a:ea typeface="黑体" pitchFamily="49" charset="-122"/>
              </a:rPr>
              <a:t>准度、广度、深度、热度</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extBox 3"/>
          <p:cNvSpPr txBox="1">
            <a:spLocks noChangeArrowheads="1"/>
          </p:cNvSpPr>
          <p:nvPr/>
        </p:nvSpPr>
        <p:spPr bwMode="auto">
          <a:xfrm>
            <a:off x="2057400" y="228600"/>
            <a:ext cx="8305800" cy="6000750"/>
          </a:xfrm>
          <a:prstGeom prst="rect">
            <a:avLst/>
          </a:prstGeom>
          <a:noFill/>
          <a:ln w="9525">
            <a:noFill/>
            <a:miter lim="800000"/>
            <a:headEnd/>
            <a:tailEnd/>
          </a:ln>
        </p:spPr>
        <p:txBody>
          <a:bodyPr>
            <a:spAutoFit/>
          </a:bodyPr>
          <a:lstStyle/>
          <a:p>
            <a:pPr>
              <a:buSzPct val="100000"/>
              <a:buFont typeface="Symbol" pitchFamily="18" charset="2"/>
              <a:buNone/>
            </a:pPr>
            <a:r>
              <a:rPr lang="zh-CN" altLang="en-US" sz="4800">
                <a:latin typeface="黑体" pitchFamily="49" charset="-122"/>
                <a:ea typeface="黑体" pitchFamily="49" charset="-122"/>
              </a:rPr>
              <a:t>对全国高考作文试题的再认识</a:t>
            </a:r>
          </a:p>
          <a:p>
            <a:pPr>
              <a:buSzPct val="100000"/>
              <a:buFont typeface="Symbol" pitchFamily="18" charset="2"/>
              <a:buNone/>
            </a:pPr>
            <a:r>
              <a:rPr lang="zh-CN" altLang="en-US" sz="4800">
                <a:latin typeface="黑体" pitchFamily="49" charset="-122"/>
                <a:ea typeface="黑体" pitchFamily="49" charset="-122"/>
              </a:rPr>
              <a:t>试题变化趋势：</a:t>
            </a:r>
          </a:p>
          <a:p>
            <a:pPr algn="ctr">
              <a:buSzPct val="100000"/>
              <a:buFont typeface="Symbol" pitchFamily="18" charset="2"/>
              <a:buNone/>
            </a:pPr>
            <a:r>
              <a:rPr lang="zh-CN" altLang="en-US" sz="4800" b="1">
                <a:latin typeface="黑体" pitchFamily="49" charset="-122"/>
                <a:ea typeface="黑体" pitchFamily="49" charset="-122"/>
              </a:rPr>
              <a:t>贴近</a:t>
            </a:r>
            <a:r>
              <a:rPr lang="zh-CN" altLang="en-US" sz="4800" b="1">
                <a:solidFill>
                  <a:srgbClr val="FF0000"/>
                </a:solidFill>
                <a:latin typeface="黑体" pitchFamily="49" charset="-122"/>
                <a:ea typeface="黑体" pitchFamily="49" charset="-122"/>
              </a:rPr>
              <a:t>现实</a:t>
            </a:r>
          </a:p>
          <a:p>
            <a:pPr algn="ctr">
              <a:buSzPct val="100000"/>
              <a:buFont typeface="Symbol" pitchFamily="18" charset="2"/>
              <a:buNone/>
            </a:pPr>
            <a:r>
              <a:rPr lang="zh-CN" altLang="en-US" sz="4800" b="1">
                <a:solidFill>
                  <a:srgbClr val="FF0000"/>
                </a:solidFill>
                <a:latin typeface="黑体" pitchFamily="49" charset="-122"/>
                <a:ea typeface="黑体" pitchFamily="49" charset="-122"/>
              </a:rPr>
              <a:t>辨证</a:t>
            </a:r>
            <a:r>
              <a:rPr lang="zh-CN" altLang="en-US" sz="4800" b="1">
                <a:latin typeface="黑体" pitchFamily="49" charset="-122"/>
                <a:ea typeface="黑体" pitchFamily="49" charset="-122"/>
              </a:rPr>
              <a:t>思考</a:t>
            </a:r>
          </a:p>
          <a:p>
            <a:pPr>
              <a:buSzPct val="100000"/>
              <a:buFont typeface="Symbol" pitchFamily="18" charset="2"/>
              <a:buNone/>
            </a:pPr>
            <a:endParaRPr lang="en-US" altLang="zh-CN" sz="4800">
              <a:latin typeface="黑体" pitchFamily="49" charset="-122"/>
              <a:ea typeface="黑体" pitchFamily="49" charset="-122"/>
            </a:endParaRPr>
          </a:p>
          <a:p>
            <a:pPr algn="ctr">
              <a:buSzPct val="100000"/>
              <a:buFont typeface="Symbol" pitchFamily="18" charset="2"/>
              <a:buNone/>
            </a:pPr>
            <a:r>
              <a:rPr lang="zh-CN" altLang="en-US" sz="4800">
                <a:latin typeface="黑体" pitchFamily="49" charset="-122"/>
                <a:ea typeface="黑体" pitchFamily="49" charset="-122"/>
              </a:rPr>
              <a:t>虚实转化</a:t>
            </a:r>
            <a:r>
              <a:rPr lang="en-US" altLang="zh-CN" sz="4800">
                <a:latin typeface="黑体" pitchFamily="49" charset="-122"/>
                <a:ea typeface="黑体" pitchFamily="49" charset="-122"/>
              </a:rPr>
              <a:t>——</a:t>
            </a:r>
            <a:r>
              <a:rPr lang="zh-CN" altLang="en-US" sz="4800" b="1">
                <a:latin typeface="黑体" pitchFamily="49" charset="-122"/>
                <a:ea typeface="黑体" pitchFamily="49" charset="-122"/>
              </a:rPr>
              <a:t>思维优化</a:t>
            </a:r>
          </a:p>
          <a:p>
            <a:pPr>
              <a:buSzPct val="100000"/>
              <a:buFont typeface="Symbol" pitchFamily="18" charset="2"/>
              <a:buNone/>
            </a:pPr>
            <a:endParaRPr lang="en-US" altLang="zh-CN" sz="4800">
              <a:latin typeface="黑体" pitchFamily="49" charset="-122"/>
              <a:ea typeface="黑体" pitchFamily="49" charset="-122"/>
            </a:endParaRPr>
          </a:p>
          <a:p>
            <a:pPr algn="ctr">
              <a:buSzPct val="100000"/>
              <a:buFont typeface="Symbol" pitchFamily="18" charset="2"/>
              <a:buNone/>
            </a:pPr>
            <a:r>
              <a:rPr lang="zh-CN" altLang="en-US" sz="4800" b="1">
                <a:latin typeface="黑体" pitchFamily="49" charset="-122"/>
                <a:ea typeface="黑体" pitchFamily="49" charset="-122"/>
              </a:rPr>
              <a:t>对</a:t>
            </a:r>
            <a:r>
              <a:rPr lang="zh-CN" altLang="en-US" sz="4800" b="1">
                <a:solidFill>
                  <a:srgbClr val="FF0000"/>
                </a:solidFill>
                <a:latin typeface="黑体" pitchFamily="49" charset="-122"/>
                <a:ea typeface="黑体" pitchFamily="49" charset="-122"/>
              </a:rPr>
              <a:t>思维</a:t>
            </a:r>
            <a:r>
              <a:rPr lang="zh-CN" altLang="en-US" sz="4800" b="1">
                <a:latin typeface="黑体" pitchFamily="49" charset="-122"/>
                <a:ea typeface="黑体" pitchFamily="49" charset="-122"/>
              </a:rPr>
              <a:t>的要求更高了</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38300" y="762000"/>
            <a:ext cx="9848850" cy="5702300"/>
          </a:xfrm>
        </p:spPr>
        <p:txBody>
          <a:bodyPr/>
          <a:lstStyle/>
          <a:p>
            <a:pPr marL="0" indent="0" fontAlgn="auto">
              <a:lnSpc>
                <a:spcPct val="150000"/>
              </a:lnSpc>
              <a:spcAft>
                <a:spcPts val="0"/>
              </a:spcAft>
              <a:buFont typeface="Wingdings 3" charset="2"/>
              <a:buNone/>
              <a:defRPr/>
            </a:pPr>
            <a:r>
              <a:rPr lang="en-US" altLang="zh-CN" sz="3600" b="1">
                <a:solidFill>
                  <a:schemeClr val="tx1">
                    <a:lumMod val="75000"/>
                    <a:lumOff val="25000"/>
                  </a:schemeClr>
                </a:solidFill>
                <a:sym typeface="+mn-ea"/>
              </a:rPr>
              <a:t>    </a:t>
            </a:r>
            <a:r>
              <a:rPr lang="en-US" altLang="zh-CN" sz="4000" b="1">
                <a:solidFill>
                  <a:schemeClr val="tx1">
                    <a:lumMod val="75000"/>
                    <a:lumOff val="25000"/>
                  </a:schemeClr>
                </a:solidFill>
                <a:sym typeface="+mn-ea"/>
              </a:rPr>
              <a:t> </a:t>
            </a:r>
            <a:r>
              <a:rPr lang="zh-CN" altLang="en-US" sz="4000" b="1">
                <a:solidFill>
                  <a:schemeClr val="tx1">
                    <a:lumMod val="75000"/>
                    <a:lumOff val="25000"/>
                  </a:schemeClr>
                </a:solidFill>
                <a:sym typeface="+mn-ea"/>
              </a:rPr>
              <a:t>除形象思维与抽象思维外，考场作文常见的思维类型主要有：</a:t>
            </a:r>
            <a:r>
              <a:rPr lang="zh-CN" altLang="en-US" sz="4000" b="1">
                <a:solidFill>
                  <a:srgbClr val="FF0000"/>
                </a:solidFill>
                <a:sym typeface="+mn-ea"/>
              </a:rPr>
              <a:t>化大为小，以小见大；由此及彼，认识换位；由个及类，多维解析；由果溯因，深度生发</a:t>
            </a:r>
            <a:r>
              <a:rPr lang="zh-CN" altLang="en-US" sz="4000" b="1">
                <a:solidFill>
                  <a:schemeClr val="tx1">
                    <a:lumMod val="75000"/>
                    <a:lumOff val="25000"/>
                  </a:schemeClr>
                </a:solidFill>
                <a:sym typeface="+mn-ea"/>
              </a:rPr>
              <a:t>；等等。近年来又增强了</a:t>
            </a:r>
            <a:r>
              <a:rPr lang="zh-CN" altLang="en-US" sz="4000" b="1">
                <a:solidFill>
                  <a:srgbClr val="FF0000"/>
                </a:solidFill>
                <a:sym typeface="+mn-ea"/>
              </a:rPr>
              <a:t>比较思辨、批判性思维</a:t>
            </a:r>
            <a:r>
              <a:rPr lang="zh-CN" altLang="en-US" sz="4000" b="1">
                <a:solidFill>
                  <a:schemeClr val="tx1">
                    <a:lumMod val="75000"/>
                    <a:lumOff val="25000"/>
                  </a:schemeClr>
                </a:solidFill>
                <a:sym typeface="+mn-ea"/>
              </a:rPr>
              <a:t>以及今年的</a:t>
            </a:r>
            <a:r>
              <a:rPr lang="zh-CN" altLang="en-US" sz="4000" b="1">
                <a:solidFill>
                  <a:srgbClr val="FF0000"/>
                </a:solidFill>
                <a:sym typeface="+mn-ea"/>
              </a:rPr>
              <a:t>“关联”思维</a:t>
            </a:r>
            <a:r>
              <a:rPr lang="zh-CN" altLang="en-US" sz="4000" b="1">
                <a:solidFill>
                  <a:schemeClr val="tx1">
                    <a:lumMod val="75000"/>
                    <a:lumOff val="25000"/>
                  </a:schemeClr>
                </a:solidFill>
                <a:sym typeface="+mn-ea"/>
              </a:rPr>
              <a:t>的考查。</a:t>
            </a:r>
          </a:p>
          <a:p>
            <a:pPr fontAlgn="auto">
              <a:spcAft>
                <a:spcPts val="0"/>
              </a:spcAft>
              <a:buFont typeface="Wingdings 3" charset="2"/>
              <a:buChar char=""/>
              <a:defRPr/>
            </a:pPr>
            <a:endParaRPr lang="zh-CN" altLang="en-US" sz="4000" b="1">
              <a:solidFill>
                <a:schemeClr val="tx1">
                  <a:lumMod val="75000"/>
                  <a:lumOff val="25000"/>
                </a:schemeClr>
              </a:solidFill>
              <a:sym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文本框 1"/>
          <p:cNvSpPr txBox="1">
            <a:spLocks noChangeArrowheads="1"/>
          </p:cNvSpPr>
          <p:nvPr/>
        </p:nvSpPr>
        <p:spPr bwMode="auto">
          <a:xfrm>
            <a:off x="2055813" y="1528763"/>
            <a:ext cx="1979612" cy="768350"/>
          </a:xfrm>
          <a:prstGeom prst="rect">
            <a:avLst/>
          </a:prstGeom>
          <a:noFill/>
          <a:ln w="63500">
            <a:solidFill>
              <a:schemeClr val="accent1"/>
            </a:solidFill>
            <a:miter lim="800000"/>
            <a:headEnd/>
            <a:tailEnd/>
          </a:ln>
        </p:spPr>
        <p:txBody>
          <a:bodyPr>
            <a:spAutoFit/>
          </a:bodyPr>
          <a:lstStyle/>
          <a:p>
            <a:r>
              <a:rPr lang="en-US" altLang="zh-CN" sz="4400">
                <a:ea typeface="幼圆" pitchFamily="49" charset="-122"/>
              </a:rPr>
              <a:t> </a:t>
            </a:r>
            <a:r>
              <a:rPr lang="zh-CN" altLang="en-US" sz="4400">
                <a:ea typeface="幼圆" pitchFamily="49" charset="-122"/>
              </a:rPr>
              <a:t>作者</a:t>
            </a:r>
          </a:p>
        </p:txBody>
      </p:sp>
      <p:sp>
        <p:nvSpPr>
          <p:cNvPr id="175106" name="文本框 4"/>
          <p:cNvSpPr txBox="1">
            <a:spLocks noChangeArrowheads="1"/>
          </p:cNvSpPr>
          <p:nvPr/>
        </p:nvSpPr>
        <p:spPr bwMode="auto">
          <a:xfrm>
            <a:off x="2055813" y="3044825"/>
            <a:ext cx="1979612" cy="768350"/>
          </a:xfrm>
          <a:prstGeom prst="rect">
            <a:avLst/>
          </a:prstGeom>
          <a:noFill/>
          <a:ln w="63500">
            <a:solidFill>
              <a:schemeClr val="accent1"/>
            </a:solidFill>
            <a:miter lim="800000"/>
            <a:headEnd/>
            <a:tailEnd/>
          </a:ln>
        </p:spPr>
        <p:txBody>
          <a:bodyPr>
            <a:spAutoFit/>
          </a:bodyPr>
          <a:lstStyle/>
          <a:p>
            <a:r>
              <a:rPr lang="zh-CN" altLang="en-US" sz="4400">
                <a:ea typeface="幼圆" pitchFamily="49" charset="-122"/>
                <a:sym typeface="+mn-ea"/>
              </a:rPr>
              <a:t>命题者</a:t>
            </a:r>
            <a:endParaRPr lang="zh-CN" altLang="en-US" sz="4400">
              <a:ea typeface="幼圆" pitchFamily="49" charset="-122"/>
            </a:endParaRPr>
          </a:p>
        </p:txBody>
      </p:sp>
      <p:sp>
        <p:nvSpPr>
          <p:cNvPr id="175107" name="文本框 5"/>
          <p:cNvSpPr txBox="1">
            <a:spLocks noChangeArrowheads="1"/>
          </p:cNvSpPr>
          <p:nvPr/>
        </p:nvSpPr>
        <p:spPr bwMode="auto">
          <a:xfrm>
            <a:off x="2055813" y="4716463"/>
            <a:ext cx="2041525" cy="768350"/>
          </a:xfrm>
          <a:prstGeom prst="rect">
            <a:avLst/>
          </a:prstGeom>
          <a:noFill/>
          <a:ln w="63500">
            <a:solidFill>
              <a:schemeClr val="accent1"/>
            </a:solidFill>
            <a:miter lim="800000"/>
            <a:headEnd/>
            <a:tailEnd/>
          </a:ln>
        </p:spPr>
        <p:txBody>
          <a:bodyPr>
            <a:spAutoFit/>
          </a:bodyPr>
          <a:lstStyle/>
          <a:p>
            <a:r>
              <a:rPr lang="zh-CN" altLang="en-US" sz="4400">
                <a:ea typeface="幼圆" pitchFamily="49" charset="-122"/>
                <a:sym typeface="+mn-ea"/>
              </a:rPr>
              <a:t>阅读者</a:t>
            </a:r>
            <a:endParaRPr lang="zh-CN" altLang="en-US" sz="4400">
              <a:ea typeface="幼圆" pitchFamily="49" charset="-122"/>
            </a:endParaRPr>
          </a:p>
        </p:txBody>
      </p:sp>
      <p:cxnSp>
        <p:nvCxnSpPr>
          <p:cNvPr id="7" name="直接箭头连接符 6"/>
          <p:cNvCxnSpPr>
            <a:stCxn id="175105" idx="3"/>
          </p:cNvCxnSpPr>
          <p:nvPr/>
        </p:nvCxnSpPr>
        <p:spPr>
          <a:xfrm>
            <a:off x="4035425" y="1912938"/>
            <a:ext cx="3232150" cy="1504950"/>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4035425" y="3344863"/>
            <a:ext cx="3262313" cy="14922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4097338" y="3616325"/>
            <a:ext cx="3154362" cy="1633538"/>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sp>
        <p:nvSpPr>
          <p:cNvPr id="175111" name="文本框 9"/>
          <p:cNvSpPr txBox="1">
            <a:spLocks noChangeArrowheads="1"/>
          </p:cNvSpPr>
          <p:nvPr/>
        </p:nvSpPr>
        <p:spPr bwMode="auto">
          <a:xfrm>
            <a:off x="7297738" y="3044825"/>
            <a:ext cx="1646237" cy="768350"/>
          </a:xfrm>
          <a:prstGeom prst="rect">
            <a:avLst/>
          </a:prstGeom>
          <a:noFill/>
          <a:ln w="63500">
            <a:solidFill>
              <a:schemeClr val="accent1"/>
            </a:solidFill>
            <a:miter lim="800000"/>
            <a:headEnd/>
            <a:tailEnd/>
          </a:ln>
        </p:spPr>
        <p:txBody>
          <a:bodyPr>
            <a:spAutoFit/>
          </a:bodyPr>
          <a:lstStyle/>
          <a:p>
            <a:r>
              <a:rPr lang="en-US" altLang="zh-CN" sz="4400">
                <a:ea typeface="幼圆" pitchFamily="49" charset="-122"/>
              </a:rPr>
              <a:t> </a:t>
            </a:r>
            <a:r>
              <a:rPr lang="zh-CN" altLang="en-US" sz="4400">
                <a:ea typeface="幼圆" pitchFamily="49" charset="-122"/>
              </a:rPr>
              <a:t>文本</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p:cNvSpPr>
          <p:nvPr>
            <p:ph idx="1"/>
          </p:nvPr>
        </p:nvSpPr>
        <p:spPr>
          <a:xfrm>
            <a:off x="1430338" y="1082675"/>
            <a:ext cx="10545762" cy="3776663"/>
          </a:xfrm>
        </p:spPr>
        <p:txBody>
          <a:bodyPr/>
          <a:lstStyle/>
          <a:p>
            <a:pPr marL="0" indent="0">
              <a:buFont typeface="Wingdings 3" pitchFamily="18" charset="2"/>
              <a:buNone/>
            </a:pPr>
            <a:r>
              <a:rPr lang="en-US" altLang="zh-CN" sz="4400" b="1" smtClean="0"/>
              <a:t>   </a:t>
            </a:r>
            <a:r>
              <a:rPr lang="en-US" altLang="zh-CN" sz="4800" b="1" smtClean="0"/>
              <a:t>  </a:t>
            </a:r>
            <a:r>
              <a:rPr lang="zh-CN" altLang="en-US" sz="4800" b="1" smtClean="0"/>
              <a:t>在写作要求上将“呈现你所认识的中国”作为明确指令，鼓励考生</a:t>
            </a:r>
            <a:r>
              <a:rPr lang="zh-CN" altLang="en-US" sz="4800" b="1" smtClean="0">
                <a:solidFill>
                  <a:srgbClr val="FF0000"/>
                </a:solidFill>
              </a:rPr>
              <a:t>从所知所学所感出发，在对宏大话题的把握中</a:t>
            </a:r>
            <a:r>
              <a:rPr lang="zh-CN" altLang="en-US" sz="4800" b="1" smtClean="0"/>
              <a:t>，关心现实国情与改革发展，展示他们的理想信念、精神状态与综合素质，</a:t>
            </a:r>
            <a:r>
              <a:rPr lang="zh-CN" altLang="en-US" sz="4800" b="1" smtClean="0">
                <a:solidFill>
                  <a:srgbClr val="FF0000"/>
                </a:solidFill>
              </a:rPr>
              <a:t>理性思辨</a:t>
            </a:r>
            <a:r>
              <a:rPr lang="zh-CN" altLang="en-US" sz="4800" b="1" smtClean="0"/>
              <a:t>，畅所欲言。</a:t>
            </a:r>
          </a:p>
        </p:txBody>
      </p:sp>
      <p:sp>
        <p:nvSpPr>
          <p:cNvPr id="31746" name="文本框 3"/>
          <p:cNvSpPr txBox="1">
            <a:spLocks noChangeArrowheads="1"/>
          </p:cNvSpPr>
          <p:nvPr/>
        </p:nvSpPr>
        <p:spPr bwMode="auto">
          <a:xfrm>
            <a:off x="6518275" y="5727700"/>
            <a:ext cx="5145088" cy="646113"/>
          </a:xfrm>
          <a:prstGeom prst="rect">
            <a:avLst/>
          </a:prstGeom>
          <a:noFill/>
          <a:ln w="9525">
            <a:noFill/>
            <a:miter lim="800000"/>
            <a:headEnd/>
            <a:tailEnd/>
          </a:ln>
        </p:spPr>
        <p:txBody>
          <a:bodyPr>
            <a:spAutoFit/>
          </a:bodyPr>
          <a:lstStyle/>
          <a:p>
            <a:r>
              <a:rPr lang="zh-CN" altLang="en-US">
                <a:ea typeface="幼圆" pitchFamily="49" charset="-122"/>
              </a:rPr>
              <a:t>-</a:t>
            </a:r>
            <a:r>
              <a:rPr lang="zh-CN" altLang="en-US" sz="3600">
                <a:ea typeface="幼圆" pitchFamily="49" charset="-122"/>
              </a:rPr>
              <a:t>---教育部考试中心</a:t>
            </a:r>
          </a:p>
        </p:txBody>
      </p:sp>
      <p:sp>
        <p:nvSpPr>
          <p:cNvPr id="31747" name="文本框 4"/>
          <p:cNvSpPr txBox="1">
            <a:spLocks noChangeArrowheads="1"/>
          </p:cNvSpPr>
          <p:nvPr/>
        </p:nvSpPr>
        <p:spPr bwMode="auto">
          <a:xfrm>
            <a:off x="2085975" y="314325"/>
            <a:ext cx="3244850" cy="706438"/>
          </a:xfrm>
          <a:prstGeom prst="rect">
            <a:avLst/>
          </a:prstGeom>
          <a:noFill/>
          <a:ln w="9525">
            <a:noFill/>
            <a:miter lim="800000"/>
            <a:headEnd/>
            <a:tailEnd/>
          </a:ln>
        </p:spPr>
        <p:txBody>
          <a:bodyPr wrap="none">
            <a:spAutoFit/>
          </a:bodyPr>
          <a:lstStyle/>
          <a:p>
            <a:r>
              <a:rPr lang="zh-CN" altLang="en-US" sz="4000" b="1">
                <a:ea typeface="幼圆" pitchFamily="49" charset="-122"/>
                <a:sym typeface="+mn-ea"/>
              </a:rPr>
              <a:t>关键能力层面</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a:xfrm>
            <a:off x="1339850" y="1020763"/>
            <a:ext cx="10210800" cy="1873250"/>
          </a:xfrm>
        </p:spPr>
        <p:txBody>
          <a:bodyPr/>
          <a:lstStyle/>
          <a:p>
            <a:pPr marL="0" indent="0">
              <a:buFont typeface="Wingdings 3" pitchFamily="18" charset="2"/>
              <a:buNone/>
            </a:pPr>
            <a:r>
              <a:rPr lang="en-US" altLang="zh-CN" sz="4400" b="1" smtClean="0"/>
              <a:t>     </a:t>
            </a:r>
            <a:r>
              <a:rPr lang="zh-CN" altLang="en-US" sz="4400" b="1" smtClean="0"/>
              <a:t>接地气，落得实，注重价值引领的方式方法        </a:t>
            </a:r>
            <a:r>
              <a:rPr lang="en-US" altLang="zh-CN" sz="4400" b="1" smtClean="0"/>
              <a:t>----</a:t>
            </a:r>
            <a:r>
              <a:rPr lang="zh-CN" altLang="en-US" sz="4400" b="1" smtClean="0"/>
              <a:t>教育部考试中心</a:t>
            </a:r>
          </a:p>
        </p:txBody>
      </p:sp>
      <p:sp>
        <p:nvSpPr>
          <p:cNvPr id="32770" name="文本框 3"/>
          <p:cNvSpPr txBox="1">
            <a:spLocks noChangeArrowheads="1"/>
          </p:cNvSpPr>
          <p:nvPr/>
        </p:nvSpPr>
        <p:spPr bwMode="auto">
          <a:xfrm>
            <a:off x="1463675" y="3260725"/>
            <a:ext cx="9961563" cy="1936750"/>
          </a:xfrm>
          <a:prstGeom prst="rect">
            <a:avLst/>
          </a:prstGeom>
          <a:noFill/>
          <a:ln w="9525">
            <a:noFill/>
            <a:miter lim="800000"/>
            <a:headEnd/>
            <a:tailEnd/>
          </a:ln>
        </p:spPr>
        <p:txBody>
          <a:bodyPr>
            <a:spAutoFit/>
          </a:bodyPr>
          <a:lstStyle/>
          <a:p>
            <a:r>
              <a:rPr lang="en-US" altLang="zh-CN" sz="4000" b="1">
                <a:ea typeface="幼圆" pitchFamily="49" charset="-122"/>
              </a:rPr>
              <a:t>    </a:t>
            </a:r>
            <a:r>
              <a:rPr lang="zh-CN" altLang="en-US" sz="4000" b="1">
                <a:ea typeface="幼圆" pitchFamily="49" charset="-122"/>
              </a:rPr>
              <a:t>语文命题理应</a:t>
            </a:r>
            <a:r>
              <a:rPr lang="zh-CN" altLang="en-US" sz="4000" b="1">
                <a:solidFill>
                  <a:srgbClr val="FF0000"/>
                </a:solidFill>
                <a:ea typeface="幼圆" pitchFamily="49" charset="-122"/>
              </a:rPr>
              <a:t>遵循学科固有规律</a:t>
            </a:r>
            <a:r>
              <a:rPr lang="zh-CN" altLang="en-US" sz="4000" b="1">
                <a:ea typeface="幼圆" pitchFamily="49" charset="-122"/>
              </a:rPr>
              <a:t>，体现其特色，在“责无旁贷”的使命上呈现出应有的担当。      </a:t>
            </a:r>
            <a:r>
              <a:rPr lang="en-US" altLang="zh-CN" sz="4000" b="1">
                <a:ea typeface="幼圆" pitchFamily="49" charset="-122"/>
              </a:rPr>
              <a:t>----</a:t>
            </a:r>
            <a:r>
              <a:rPr lang="zh-CN" altLang="en-US" sz="4000" b="1">
                <a:ea typeface="幼圆" pitchFamily="49" charset="-122"/>
              </a:rPr>
              <a:t>《中国考试》</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a:xfrm>
            <a:off x="2592388" y="623888"/>
            <a:ext cx="8912225" cy="1281112"/>
          </a:xfrm>
        </p:spPr>
        <p:txBody>
          <a:bodyPr/>
          <a:lstStyle/>
          <a:p>
            <a:endParaRPr lang="zh-CN" altLang="en-US" smtClean="0"/>
          </a:p>
        </p:txBody>
      </p:sp>
      <p:sp>
        <p:nvSpPr>
          <p:cNvPr id="33794" name="内容占位符 2"/>
          <p:cNvSpPr>
            <a:spLocks noGrp="1"/>
          </p:cNvSpPr>
          <p:nvPr>
            <p:ph idx="1"/>
          </p:nvPr>
        </p:nvSpPr>
        <p:spPr>
          <a:xfrm>
            <a:off x="2589213" y="2133600"/>
            <a:ext cx="8915400" cy="3778250"/>
          </a:xfrm>
        </p:spPr>
        <p:txBody>
          <a:bodyPr/>
          <a:lstStyle/>
          <a:p>
            <a:endParaRPr lang="zh-CN" altLang="en-US" smtClean="0"/>
          </a:p>
        </p:txBody>
      </p:sp>
      <p:sp>
        <p:nvSpPr>
          <p:cNvPr id="33795" name="文本框 99"/>
          <p:cNvSpPr txBox="1">
            <a:spLocks noChangeArrowheads="1"/>
          </p:cNvSpPr>
          <p:nvPr/>
        </p:nvSpPr>
        <p:spPr bwMode="auto">
          <a:xfrm>
            <a:off x="1555750" y="452438"/>
            <a:ext cx="10261600" cy="5692775"/>
          </a:xfrm>
          <a:prstGeom prst="rect">
            <a:avLst/>
          </a:prstGeom>
          <a:noFill/>
          <a:ln w="9525">
            <a:noFill/>
            <a:miter lim="800000"/>
            <a:headEnd/>
            <a:tailEnd/>
          </a:ln>
        </p:spPr>
        <p:txBody>
          <a:bodyPr>
            <a:spAutoFit/>
          </a:bodyPr>
          <a:lstStyle/>
          <a:p>
            <a:r>
              <a:rPr lang="zh-CN" altLang="en-US" sz="2800">
                <a:solidFill>
                  <a:srgbClr val="000000"/>
                </a:solidFill>
                <a:latin typeface="黑体" pitchFamily="49" charset="-122"/>
                <a:ea typeface="黑体" pitchFamily="49" charset="-122"/>
              </a:rPr>
              <a:t>微写作（</a:t>
            </a:r>
            <a:r>
              <a:rPr lang="en-US" altLang="zh-CN" sz="2800">
                <a:solidFill>
                  <a:srgbClr val="000000"/>
                </a:solidFill>
                <a:latin typeface="黑体" pitchFamily="49" charset="-122"/>
                <a:ea typeface="黑体" pitchFamily="49" charset="-122"/>
              </a:rPr>
              <a:t>10</a:t>
            </a:r>
            <a:r>
              <a:rPr lang="zh-CN" altLang="en-US" sz="2800">
                <a:solidFill>
                  <a:srgbClr val="000000"/>
                </a:solidFill>
                <a:latin typeface="黑体" pitchFamily="49" charset="-122"/>
                <a:ea typeface="黑体" pitchFamily="49" charset="-122"/>
              </a:rPr>
              <a:t>分）</a:t>
            </a:r>
          </a:p>
          <a:p>
            <a:r>
              <a:rPr lang="zh-CN" altLang="en-US" sz="2800">
                <a:solidFill>
                  <a:srgbClr val="000000"/>
                </a:solidFill>
                <a:latin typeface="黑体" pitchFamily="49" charset="-122"/>
                <a:ea typeface="黑体" pitchFamily="49" charset="-122"/>
              </a:rPr>
              <a:t>从下面三个题目中任选一题，按要求作答。</a:t>
            </a:r>
            <a:r>
              <a:rPr lang="en-US" altLang="zh-CN" sz="2800">
                <a:solidFill>
                  <a:srgbClr val="000000"/>
                </a:solidFill>
                <a:latin typeface="黑体" pitchFamily="49" charset="-122"/>
                <a:ea typeface="黑体" pitchFamily="49" charset="-122"/>
              </a:rPr>
              <a:t>180</a:t>
            </a:r>
            <a:r>
              <a:rPr lang="zh-CN" altLang="en-US" sz="2800">
                <a:solidFill>
                  <a:srgbClr val="000000"/>
                </a:solidFill>
                <a:latin typeface="黑体" pitchFamily="49" charset="-122"/>
                <a:ea typeface="黑体" pitchFamily="49" charset="-122"/>
              </a:rPr>
              <a:t>字左右。</a:t>
            </a:r>
          </a:p>
          <a:p>
            <a:r>
              <a:rPr lang="en-US" altLang="zh-CN" sz="2800">
                <a:solidFill>
                  <a:srgbClr val="000000"/>
                </a:solidFill>
                <a:latin typeface="黑体" pitchFamily="49" charset="-122"/>
                <a:ea typeface="黑体" pitchFamily="49" charset="-122"/>
              </a:rPr>
              <a:t>①《</a:t>
            </a:r>
            <a:r>
              <a:rPr lang="zh-CN" altLang="en-US" sz="2800">
                <a:solidFill>
                  <a:srgbClr val="000000"/>
                </a:solidFill>
                <a:latin typeface="黑体" pitchFamily="49" charset="-122"/>
                <a:ea typeface="黑体" pitchFamily="49" charset="-122"/>
              </a:rPr>
              <a:t>根河之恋</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里，鄂温克人从原有的生活方式走向了新生活，</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平凡的世界</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里也有类似的故事。请你从中选取一个例子，叙述情节，并作简要点评。要求：符合原著内容，条理清楚。</a:t>
            </a:r>
          </a:p>
          <a:p>
            <a:r>
              <a:rPr lang="en-US" altLang="zh-CN" sz="2800">
                <a:solidFill>
                  <a:srgbClr val="000000"/>
                </a:solidFill>
                <a:latin typeface="黑体" pitchFamily="49" charset="-122"/>
                <a:ea typeface="黑体" pitchFamily="49" charset="-122"/>
              </a:rPr>
              <a:t>②</a:t>
            </a:r>
            <a:r>
              <a:rPr lang="zh-CN" altLang="en-US" sz="2800">
                <a:solidFill>
                  <a:srgbClr val="000000"/>
                </a:solidFill>
                <a:latin typeface="黑体" pitchFamily="49" charset="-122"/>
                <a:ea typeface="黑体" pitchFamily="49" charset="-122"/>
              </a:rPr>
              <a:t>请从</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红楼梦</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中的林黛玉、薛宝钗、史湘云、香菱之中选择一人，用一种花来比喻她，并简要陈述这样比喻的理由。要求：依据原著，自圆其说。</a:t>
            </a:r>
          </a:p>
          <a:p>
            <a:r>
              <a:rPr lang="en-US" altLang="zh-CN" sz="2800">
                <a:solidFill>
                  <a:srgbClr val="000000"/>
                </a:solidFill>
                <a:latin typeface="黑体" pitchFamily="49" charset="-122"/>
                <a:ea typeface="黑体" pitchFamily="49" charset="-122"/>
              </a:rPr>
              <a:t>③</a:t>
            </a:r>
            <a:r>
              <a:rPr lang="zh-CN" altLang="en-US" sz="2800">
                <a:solidFill>
                  <a:srgbClr val="000000"/>
                </a:solidFill>
                <a:latin typeface="黑体" pitchFamily="49" charset="-122"/>
                <a:ea typeface="黑体" pitchFamily="49" charset="-122"/>
              </a:rPr>
              <a:t>如果请你从</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边城</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里的翠翠、 </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红岩</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里的江姐、</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一件小事</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里的人力车夫、</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老人与海</a:t>
            </a:r>
            <a:r>
              <a:rPr lang="en-US" altLang="zh-CN" sz="2800">
                <a:solidFill>
                  <a:srgbClr val="000000"/>
                </a:solidFill>
                <a:latin typeface="黑体" pitchFamily="49" charset="-122"/>
                <a:ea typeface="黑体" pitchFamily="49" charset="-122"/>
              </a:rPr>
              <a:t>》</a:t>
            </a:r>
            <a:r>
              <a:rPr lang="zh-CN" altLang="en-US" sz="2800">
                <a:solidFill>
                  <a:srgbClr val="000000"/>
                </a:solidFill>
                <a:latin typeface="黑体" pitchFamily="49" charset="-122"/>
                <a:ea typeface="黑体" pitchFamily="49" charset="-122"/>
              </a:rPr>
              <a:t>里的桑提亚哥之中，选择一个人物，依据某个特定情境，为他（她）设计一尊雕像，你将怎样设计呢？要求：描述雕像的体态、外貌、神情等特征，并依据原著说明设计的意图。</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2"/>
          <p:cNvSpPr>
            <a:spLocks noGrp="1"/>
          </p:cNvSpPr>
          <p:nvPr>
            <p:ph idx="1"/>
          </p:nvPr>
        </p:nvSpPr>
        <p:spPr>
          <a:xfrm>
            <a:off x="1430338" y="488950"/>
            <a:ext cx="10299700" cy="5888038"/>
          </a:xfrm>
        </p:spPr>
        <p:txBody>
          <a:bodyPr/>
          <a:lstStyle/>
          <a:p>
            <a:pPr marL="0" indent="0">
              <a:spcBef>
                <a:spcPct val="0"/>
              </a:spcBef>
              <a:buFont typeface="Wingdings 3" pitchFamily="18" charset="2"/>
              <a:buNone/>
            </a:pPr>
            <a:r>
              <a:rPr lang="zh-CN" altLang="en-US" sz="3200" b="1" smtClean="0"/>
              <a:t>全国Ⅱ卷</a:t>
            </a:r>
          </a:p>
          <a:p>
            <a:pPr marL="0" indent="0">
              <a:spcBef>
                <a:spcPct val="0"/>
              </a:spcBef>
              <a:buFont typeface="Wingdings 3" pitchFamily="18" charset="2"/>
              <a:buNone/>
            </a:pPr>
            <a:r>
              <a:rPr lang="zh-CN" altLang="en-US" sz="3200" b="1" smtClean="0"/>
              <a:t>作文题“中华名句用用看”：</a:t>
            </a:r>
          </a:p>
          <a:p>
            <a:pPr marL="0" indent="0">
              <a:spcBef>
                <a:spcPct val="0"/>
              </a:spcBef>
              <a:buFont typeface="Wingdings 3" pitchFamily="18" charset="2"/>
              <a:buNone/>
            </a:pPr>
            <a:r>
              <a:rPr lang="zh-CN" altLang="en-US" sz="3200" b="1" smtClean="0"/>
              <a:t>①天行健，君子以自强不息。（《周易》）</a:t>
            </a:r>
          </a:p>
          <a:p>
            <a:pPr marL="0" indent="0">
              <a:spcBef>
                <a:spcPct val="0"/>
              </a:spcBef>
              <a:buFont typeface="Wingdings 3" pitchFamily="18" charset="2"/>
              <a:buNone/>
            </a:pPr>
            <a:r>
              <a:rPr lang="zh-CN" altLang="en-US" sz="3200" b="1" smtClean="0"/>
              <a:t>②露从今夜白，月是故乡明。（杜甫）</a:t>
            </a:r>
          </a:p>
          <a:p>
            <a:pPr marL="0" indent="0">
              <a:spcBef>
                <a:spcPct val="0"/>
              </a:spcBef>
              <a:buFont typeface="Wingdings 3" pitchFamily="18" charset="2"/>
              <a:buNone/>
            </a:pPr>
            <a:r>
              <a:rPr lang="zh-CN" altLang="en-US" sz="3200" b="1" smtClean="0"/>
              <a:t>③何须浅碧深红色，自是花中第一流。（李清照）</a:t>
            </a:r>
          </a:p>
          <a:p>
            <a:pPr marL="0" indent="0">
              <a:spcBef>
                <a:spcPct val="0"/>
              </a:spcBef>
              <a:buFont typeface="Wingdings 3" pitchFamily="18" charset="2"/>
              <a:buNone/>
            </a:pPr>
            <a:r>
              <a:rPr lang="zh-CN" altLang="en-US" sz="3200" b="1" smtClean="0"/>
              <a:t>④受光于庭户见一堂，受光于天下照四方。（魏 源）</a:t>
            </a:r>
          </a:p>
          <a:p>
            <a:pPr marL="0" indent="0">
              <a:spcBef>
                <a:spcPct val="0"/>
              </a:spcBef>
              <a:buFont typeface="Wingdings 3" pitchFamily="18" charset="2"/>
              <a:buNone/>
            </a:pPr>
            <a:r>
              <a:rPr lang="zh-CN" altLang="en-US" sz="3200" b="1" smtClean="0"/>
              <a:t>⑤必须敢于正视，这才可望敢想，敢说，敢作，敢当。（鲁迅）</a:t>
            </a:r>
          </a:p>
          <a:p>
            <a:pPr marL="0" indent="0">
              <a:spcBef>
                <a:spcPct val="0"/>
              </a:spcBef>
              <a:buFont typeface="Wingdings 3" pitchFamily="18" charset="2"/>
              <a:buNone/>
            </a:pPr>
            <a:r>
              <a:rPr lang="zh-CN" altLang="en-US" sz="3200" b="1" smtClean="0"/>
              <a:t>⑥数风流人物，还看今朝。（毛泽东）</a:t>
            </a:r>
          </a:p>
          <a:p>
            <a:pPr marL="0" indent="0">
              <a:spcBef>
                <a:spcPct val="0"/>
              </a:spcBef>
              <a:buFont typeface="Wingdings 3" pitchFamily="18" charset="2"/>
              <a:buNone/>
            </a:pPr>
            <a:r>
              <a:rPr lang="zh-CN" altLang="en-US" sz="3200" b="1" smtClean="0"/>
              <a:t>      中国文化博大精深，无数名句化育后世。读了上面六句，你有怎样的感触与思考？请以其中两三句为基础确定立意，并合理引用，写一篇文章。</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1100138" y="76200"/>
            <a:ext cx="10526712" cy="1279525"/>
          </a:xfrm>
        </p:spPr>
        <p:txBody>
          <a:bodyPr/>
          <a:lstStyle/>
          <a:p>
            <a:r>
              <a:rPr lang="zh-CN" altLang="en-US" b="1" smtClean="0"/>
              <a:t>领会思想内涵，突出中华优秀文化的传承与发展</a:t>
            </a:r>
          </a:p>
        </p:txBody>
      </p:sp>
      <p:sp>
        <p:nvSpPr>
          <p:cNvPr id="3" name="内容占位符 2"/>
          <p:cNvSpPr>
            <a:spLocks noGrp="1"/>
          </p:cNvSpPr>
          <p:nvPr>
            <p:ph idx="1"/>
          </p:nvPr>
        </p:nvSpPr>
        <p:spPr>
          <a:xfrm>
            <a:off x="1735138" y="701675"/>
            <a:ext cx="8915400" cy="3776663"/>
          </a:xfrm>
        </p:spPr>
        <p:txBody>
          <a:bodyPr/>
          <a:lstStyle/>
          <a:p>
            <a:pPr fontAlgn="auto">
              <a:spcAft>
                <a:spcPts val="0"/>
              </a:spcAft>
              <a:buFont typeface="Wingdings 3" charset="2"/>
              <a:buChar char=""/>
              <a:defRPr/>
            </a:pPr>
            <a:endParaRPr lang="zh-CN" altLang="en-US">
              <a:solidFill>
                <a:schemeClr val="tx1">
                  <a:lumMod val="75000"/>
                  <a:lumOff val="25000"/>
                </a:schemeClr>
              </a:solidFill>
            </a:endParaRPr>
          </a:p>
          <a:p>
            <a:pPr marL="742950" indent="-742950" fontAlgn="auto">
              <a:spcAft>
                <a:spcPts val="0"/>
              </a:spcAft>
              <a:buFont typeface="Wingdings 3" charset="2"/>
              <a:buAutoNum type="arabicPeriod"/>
              <a:defRPr/>
            </a:pPr>
            <a:r>
              <a:rPr lang="zh-CN" altLang="en-US" sz="4000" b="1">
                <a:solidFill>
                  <a:schemeClr val="tx1">
                    <a:lumMod val="75000"/>
                    <a:lumOff val="25000"/>
                  </a:schemeClr>
                </a:solidFill>
              </a:rPr>
              <a:t>时间维度：古代 近代 现代</a:t>
            </a:r>
          </a:p>
          <a:p>
            <a:pPr marL="742950" indent="-742950" fontAlgn="auto">
              <a:spcAft>
                <a:spcPts val="0"/>
              </a:spcAft>
              <a:buFont typeface="Wingdings 3" charset="2"/>
              <a:buAutoNum type="arabicPeriod"/>
              <a:defRPr/>
            </a:pPr>
            <a:r>
              <a:rPr lang="zh-CN" altLang="en-US" sz="4000" b="1">
                <a:solidFill>
                  <a:schemeClr val="tx1">
                    <a:lumMod val="75000"/>
                    <a:lumOff val="25000"/>
                  </a:schemeClr>
                </a:solidFill>
              </a:rPr>
              <a:t>内涵维度：包含</a:t>
            </a:r>
            <a:r>
              <a:rPr lang="zh-CN" altLang="en-US" sz="4000" b="1">
                <a:solidFill>
                  <a:srgbClr val="FF0000"/>
                </a:solidFill>
              </a:rPr>
              <a:t>自强奋发、家国情怀、坚持自我、豁达自信、开放进取、提升境界、敢于正视问题、勇于面对困难、勇于实践、敢于担当</a:t>
            </a:r>
            <a:r>
              <a:rPr lang="zh-CN" altLang="en-US" sz="4000" b="1">
                <a:solidFill>
                  <a:schemeClr val="tx1">
                    <a:lumMod val="75000"/>
                    <a:lumOff val="25000"/>
                  </a:schemeClr>
                </a:solidFill>
              </a:rPr>
              <a:t>等丰富内涵。</a:t>
            </a:r>
          </a:p>
          <a:p>
            <a:pPr marL="742950" indent="-742950" fontAlgn="auto">
              <a:spcAft>
                <a:spcPts val="0"/>
              </a:spcAft>
              <a:buFont typeface="Wingdings 3" charset="2"/>
              <a:buAutoNum type="arabicPeriod"/>
              <a:defRPr/>
            </a:pPr>
            <a:r>
              <a:rPr lang="zh-CN" altLang="en-US" sz="4000" b="1">
                <a:solidFill>
                  <a:schemeClr val="tx1">
                    <a:lumMod val="75000"/>
                    <a:lumOff val="25000"/>
                  </a:schemeClr>
                </a:solidFill>
              </a:rPr>
              <a:t>教育维度：中华优秀传统文化、革命文化和社会主义先进文化的弘扬。</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3"/>
          <p:cNvSpPr txBox="1">
            <a:spLocks noChangeArrowheads="1"/>
          </p:cNvSpPr>
          <p:nvPr/>
        </p:nvSpPr>
        <p:spPr bwMode="auto">
          <a:xfrm>
            <a:off x="1782763" y="631825"/>
            <a:ext cx="9453562" cy="2860675"/>
          </a:xfrm>
          <a:prstGeom prst="rect">
            <a:avLst/>
          </a:prstGeom>
          <a:noFill/>
          <a:ln w="9525">
            <a:noFill/>
            <a:miter lim="800000"/>
            <a:headEnd/>
            <a:tailEnd/>
          </a:ln>
        </p:spPr>
        <p:txBody>
          <a:bodyPr>
            <a:spAutoFit/>
          </a:bodyPr>
          <a:lstStyle/>
          <a:p>
            <a:r>
              <a:rPr lang="zh-CN" altLang="en-US" sz="6000" b="1">
                <a:solidFill>
                  <a:srgbClr val="FF0000"/>
                </a:solidFill>
                <a:ea typeface="幼圆" pitchFamily="49" charset="-122"/>
              </a:rPr>
              <a:t>富强   民主   文明  和谐 自由   平等   公正  法治爱国   敬业   诚信  友善</a:t>
            </a:r>
          </a:p>
        </p:txBody>
      </p:sp>
      <p:sp>
        <p:nvSpPr>
          <p:cNvPr id="36866" name="文本框 5"/>
          <p:cNvSpPr txBox="1">
            <a:spLocks noChangeArrowheads="1"/>
          </p:cNvSpPr>
          <p:nvPr/>
        </p:nvSpPr>
        <p:spPr bwMode="auto">
          <a:xfrm>
            <a:off x="1063625" y="3492500"/>
            <a:ext cx="10264775" cy="708025"/>
          </a:xfrm>
          <a:prstGeom prst="rect">
            <a:avLst/>
          </a:prstGeom>
          <a:noFill/>
          <a:ln w="9525">
            <a:noFill/>
            <a:miter lim="800000"/>
            <a:headEnd/>
            <a:tailEnd/>
          </a:ln>
        </p:spPr>
        <p:txBody>
          <a:bodyPr>
            <a:spAutoFit/>
          </a:bodyPr>
          <a:lstStyle/>
          <a:p>
            <a:r>
              <a:rPr lang="en-US" altLang="zh-CN" sz="4000" b="1">
                <a:ea typeface="幼圆" pitchFamily="49" charset="-122"/>
              </a:rPr>
              <a:t>1</a:t>
            </a:r>
            <a:r>
              <a:rPr lang="zh-CN" altLang="en-US" sz="4000" b="1">
                <a:ea typeface="幼圆" pitchFamily="49" charset="-122"/>
              </a:rPr>
              <a:t>、这十二个词是从什么角度阐释的。</a:t>
            </a:r>
          </a:p>
        </p:txBody>
      </p:sp>
      <p:sp>
        <p:nvSpPr>
          <p:cNvPr id="36867" name="文本框 6"/>
          <p:cNvSpPr txBox="1">
            <a:spLocks noChangeArrowheads="1"/>
          </p:cNvSpPr>
          <p:nvPr/>
        </p:nvSpPr>
        <p:spPr bwMode="auto">
          <a:xfrm>
            <a:off x="1017588" y="4379913"/>
            <a:ext cx="10156825" cy="706437"/>
          </a:xfrm>
          <a:prstGeom prst="rect">
            <a:avLst/>
          </a:prstGeom>
          <a:noFill/>
          <a:ln w="9525">
            <a:noFill/>
            <a:miter lim="800000"/>
            <a:headEnd/>
            <a:tailEnd/>
          </a:ln>
        </p:spPr>
        <p:txBody>
          <a:bodyPr>
            <a:spAutoFit/>
          </a:bodyPr>
          <a:lstStyle/>
          <a:p>
            <a:r>
              <a:rPr lang="en-US" altLang="zh-CN" sz="4000" b="1">
                <a:ea typeface="幼圆" pitchFamily="49" charset="-122"/>
              </a:rPr>
              <a:t>2</a:t>
            </a:r>
            <a:r>
              <a:rPr lang="zh-CN" altLang="en-US" sz="4000" b="1">
                <a:ea typeface="幼圆" pitchFamily="49" charset="-122"/>
              </a:rPr>
              <a:t>、能不能用古诗词句的方式阐释这些词语？</a:t>
            </a:r>
          </a:p>
        </p:txBody>
      </p:sp>
      <p:sp>
        <p:nvSpPr>
          <p:cNvPr id="36868" name="文本框 7"/>
          <p:cNvSpPr txBox="1">
            <a:spLocks noChangeArrowheads="1"/>
          </p:cNvSpPr>
          <p:nvPr/>
        </p:nvSpPr>
        <p:spPr bwMode="auto">
          <a:xfrm>
            <a:off x="1171575" y="5329238"/>
            <a:ext cx="10156825" cy="1322387"/>
          </a:xfrm>
          <a:prstGeom prst="rect">
            <a:avLst/>
          </a:prstGeom>
          <a:noFill/>
          <a:ln w="9525">
            <a:noFill/>
            <a:miter lim="800000"/>
            <a:headEnd/>
            <a:tailEnd/>
          </a:ln>
        </p:spPr>
        <p:txBody>
          <a:bodyPr>
            <a:spAutoFit/>
          </a:bodyPr>
          <a:lstStyle/>
          <a:p>
            <a:r>
              <a:rPr lang="en-US" altLang="zh-CN" sz="4000" b="1">
                <a:ea typeface="幼圆" pitchFamily="49" charset="-122"/>
              </a:rPr>
              <a:t>3</a:t>
            </a:r>
            <a:r>
              <a:rPr lang="zh-CN" altLang="en-US" sz="4000" b="1">
                <a:ea typeface="幼圆" pitchFamily="49" charset="-122"/>
              </a:rPr>
              <a:t>、最近你接触的语言材料（事件）哪些可以佐证这些词语？</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2"/>
          <p:cNvSpPr txBox="1">
            <a:spLocks noChangeArrowheads="1"/>
          </p:cNvSpPr>
          <p:nvPr/>
        </p:nvSpPr>
        <p:spPr bwMode="auto">
          <a:xfrm>
            <a:off x="1116013" y="2327275"/>
            <a:ext cx="9959975" cy="2860675"/>
          </a:xfrm>
          <a:prstGeom prst="rect">
            <a:avLst/>
          </a:prstGeom>
          <a:noFill/>
          <a:ln w="9525">
            <a:noFill/>
            <a:miter lim="800000"/>
            <a:headEnd/>
            <a:tailEnd/>
          </a:ln>
        </p:spPr>
        <p:txBody>
          <a:bodyPr>
            <a:spAutoFit/>
          </a:bodyPr>
          <a:lstStyle/>
          <a:p>
            <a:pPr>
              <a:lnSpc>
                <a:spcPct val="150000"/>
              </a:lnSpc>
            </a:pPr>
            <a:r>
              <a:rPr lang="en-US" altLang="zh-CN" sz="4000" b="1">
                <a:ea typeface="幼圆" pitchFamily="49" charset="-122"/>
              </a:rPr>
              <a:t>    </a:t>
            </a:r>
            <a:r>
              <a:rPr lang="zh-CN" altLang="en-US" sz="4000" b="1">
                <a:ea typeface="幼圆" pitchFamily="49" charset="-122"/>
              </a:rPr>
              <a:t>语文命题理应</a:t>
            </a:r>
            <a:r>
              <a:rPr lang="zh-CN" altLang="en-US" sz="4000" b="1">
                <a:solidFill>
                  <a:srgbClr val="FF0000"/>
                </a:solidFill>
                <a:ea typeface="幼圆" pitchFamily="49" charset="-122"/>
              </a:rPr>
              <a:t>遵循学科固有规律</a:t>
            </a:r>
            <a:r>
              <a:rPr lang="zh-CN" altLang="en-US" sz="4000" b="1">
                <a:ea typeface="幼圆" pitchFamily="49" charset="-122"/>
              </a:rPr>
              <a:t>，体现其特色，</a:t>
            </a:r>
            <a:r>
              <a:rPr lang="zh-CN" altLang="en-US" sz="4000" b="1">
                <a:solidFill>
                  <a:srgbClr val="FF0000"/>
                </a:solidFill>
                <a:ea typeface="幼圆" pitchFamily="49" charset="-122"/>
              </a:rPr>
              <a:t>在“责无旁贷”的使命</a:t>
            </a:r>
            <a:r>
              <a:rPr lang="zh-CN" altLang="en-US" sz="4000" b="1">
                <a:ea typeface="幼圆" pitchFamily="49" charset="-122"/>
              </a:rPr>
              <a:t>上呈现出应有的</a:t>
            </a:r>
            <a:r>
              <a:rPr lang="zh-CN" altLang="en-US" sz="4000" b="1">
                <a:solidFill>
                  <a:srgbClr val="FF0000"/>
                </a:solidFill>
                <a:ea typeface="幼圆" pitchFamily="49" charset="-122"/>
              </a:rPr>
              <a:t>担当</a:t>
            </a:r>
            <a:r>
              <a:rPr lang="zh-CN" altLang="en-US" sz="4000" b="1">
                <a:ea typeface="幼圆" pitchFamily="49" charset="-122"/>
              </a:rPr>
              <a:t>。      </a:t>
            </a:r>
            <a:r>
              <a:rPr lang="en-US" altLang="zh-CN" sz="4000" b="1">
                <a:ea typeface="幼圆" pitchFamily="49" charset="-122"/>
              </a:rPr>
              <a:t>----</a:t>
            </a:r>
            <a:r>
              <a:rPr lang="zh-CN" altLang="en-US" sz="4000" b="1">
                <a:ea typeface="幼圆" pitchFamily="49" charset="-122"/>
              </a:rPr>
              <a:t>《中国考试》</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3"/>
          <p:cNvPicPr>
            <a:picLocks noChangeAspect="1"/>
          </p:cNvPicPr>
          <p:nvPr/>
        </p:nvPicPr>
        <p:blipFill>
          <a:blip r:embed="rId2">
            <a:clrChange>
              <a:clrFrom>
                <a:srgbClr val="FFFFFF"/>
              </a:clrFrom>
              <a:clrTo>
                <a:srgbClr val="FFFFFF">
                  <a:alpha val="0"/>
                </a:srgbClr>
              </a:clrTo>
            </a:clrChange>
          </a:blip>
          <a:srcRect l="-8560" r="8759"/>
          <a:stretch>
            <a:fillRect/>
          </a:stretch>
        </p:blipFill>
        <p:spPr bwMode="auto">
          <a:xfrm>
            <a:off x="-1292225" y="498475"/>
            <a:ext cx="8615363" cy="6227763"/>
          </a:xfrm>
          <a:prstGeom prst="rect">
            <a:avLst/>
          </a:prstGeom>
          <a:noFill/>
          <a:ln w="9525">
            <a:noFill/>
            <a:miter lim="800000"/>
            <a:headEnd/>
            <a:tailEnd/>
          </a:ln>
        </p:spPr>
      </p:pic>
      <p:sp>
        <p:nvSpPr>
          <p:cNvPr id="20482" name="文本框 4"/>
          <p:cNvSpPr txBox="1">
            <a:spLocks noChangeArrowheads="1"/>
          </p:cNvSpPr>
          <p:nvPr/>
        </p:nvSpPr>
        <p:spPr bwMode="auto">
          <a:xfrm>
            <a:off x="7459663" y="1073150"/>
            <a:ext cx="4573587" cy="5076825"/>
          </a:xfrm>
          <a:prstGeom prst="rect">
            <a:avLst/>
          </a:prstGeom>
          <a:noFill/>
          <a:ln w="9525">
            <a:noFill/>
            <a:miter lim="800000"/>
            <a:headEnd/>
            <a:tailEnd/>
          </a:ln>
        </p:spPr>
        <p:txBody>
          <a:bodyPr>
            <a:spAutoFit/>
          </a:bodyPr>
          <a:lstStyle/>
          <a:p>
            <a:r>
              <a:rPr lang="zh-CN" altLang="en-US" sz="5400" b="1">
                <a:ea typeface="幼圆" pitchFamily="49" charset="-122"/>
                <a:sym typeface="+mn-ea"/>
              </a:rPr>
              <a:t>“</a:t>
            </a:r>
            <a:r>
              <a:rPr lang="zh-CN" altLang="en-US" sz="5400" b="1">
                <a:solidFill>
                  <a:srgbClr val="FF0000"/>
                </a:solidFill>
                <a:ea typeface="幼圆" pitchFamily="49" charset="-122"/>
                <a:sym typeface="+mn-ea"/>
              </a:rPr>
              <a:t>立德树人、服务选拔、导向教学</a:t>
            </a:r>
            <a:r>
              <a:rPr lang="zh-CN" altLang="en-US" sz="5400" b="1">
                <a:ea typeface="幼圆" pitchFamily="49" charset="-122"/>
                <a:sym typeface="+mn-ea"/>
              </a:rPr>
              <a:t>”是核心立场，它回答的是“</a:t>
            </a:r>
            <a:r>
              <a:rPr lang="zh-CN" altLang="en-US" sz="5400" b="1">
                <a:solidFill>
                  <a:srgbClr val="FF0000"/>
                </a:solidFill>
                <a:ea typeface="幼圆" pitchFamily="49" charset="-122"/>
                <a:sym typeface="+mn-ea"/>
              </a:rPr>
              <a:t>为什么考</a:t>
            </a:r>
            <a:r>
              <a:rPr lang="zh-CN" altLang="en-US" sz="5400" b="1">
                <a:ea typeface="幼圆" pitchFamily="49" charset="-122"/>
                <a:sym typeface="+mn-ea"/>
              </a:rPr>
              <a:t>”的问题；</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3"/>
          <p:cNvPicPr>
            <a:picLocks noChangeAspect="1"/>
          </p:cNvPicPr>
          <p:nvPr/>
        </p:nvPicPr>
        <p:blipFill>
          <a:blip r:embed="rId2"/>
          <a:srcRect/>
          <a:stretch>
            <a:fillRect/>
          </a:stretch>
        </p:blipFill>
        <p:spPr bwMode="auto">
          <a:xfrm>
            <a:off x="57150" y="28575"/>
            <a:ext cx="12136438" cy="686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5575" y="1352550"/>
            <a:ext cx="9994900" cy="4152900"/>
          </a:xfrm>
          <a:prstGeom prst="rect">
            <a:avLst/>
          </a:prstGeom>
          <a:noFill/>
        </p:spPr>
        <p:txBody>
          <a:bodyPr>
            <a:spAutoFit/>
          </a:bodyPr>
          <a:lstStyle/>
          <a:p>
            <a:pPr>
              <a:defRPr/>
            </a:pPr>
            <a:r>
              <a:rPr lang="en-US" altLang="zh-CN" sz="6600" b="1">
                <a:latin typeface="Century Gothic" charset="0"/>
                <a:ea typeface="幼圆" charset="-122"/>
                <a:cs typeface="+mn-ea"/>
              </a:rPr>
              <a:t>    </a:t>
            </a:r>
            <a:r>
              <a:rPr lang="zh-CN" altLang="en-US" sz="6600" b="1">
                <a:latin typeface="Century Gothic" charset="0"/>
                <a:ea typeface="幼圆" charset="-122"/>
                <a:cs typeface="+mn-ea"/>
              </a:rPr>
              <a:t>高考备考是</a:t>
            </a:r>
            <a:r>
              <a:rPr lang="zh-CN" altLang="en-US" sz="6600" b="1">
                <a:solidFill>
                  <a:srgbClr val="FF0000"/>
                </a:solidFill>
                <a:latin typeface="Century Gothic" charset="0"/>
                <a:ea typeface="幼圆" charset="-122"/>
                <a:cs typeface="+mn-ea"/>
              </a:rPr>
              <a:t>自主性极强</a:t>
            </a:r>
            <a:r>
              <a:rPr lang="zh-CN" altLang="en-US" sz="6600" b="1">
                <a:latin typeface="Century Gothic" charset="0"/>
                <a:ea typeface="幼圆" charset="-122"/>
                <a:cs typeface="+mn-ea"/>
              </a:rPr>
              <a:t>的过程，作为准成年人，准大学生，社会接班人，你准备好了吗？</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sz="quarter" idx="4294967295"/>
          </p:nvPr>
        </p:nvSpPr>
        <p:spPr>
          <a:xfrm>
            <a:off x="1054100" y="547688"/>
            <a:ext cx="10706100" cy="6118225"/>
          </a:xfrm>
        </p:spPr>
        <p:txBody>
          <a:bodyPr lIns="121920" tIns="60960" rIns="121920" bIns="60960"/>
          <a:lstStyle/>
          <a:p>
            <a:pPr>
              <a:lnSpc>
                <a:spcPct val="130000"/>
              </a:lnSpc>
              <a:buFont typeface="Wingdings" pitchFamily="2" charset="2"/>
              <a:buChar char="Ø"/>
            </a:pPr>
            <a:r>
              <a:rPr lang="zh-CN" altLang="en-US" sz="3200" b="1" smtClean="0">
                <a:latin typeface="华文行楷" pitchFamily="2" charset="-122"/>
                <a:ea typeface="华文行楷" pitchFamily="2" charset="-122"/>
              </a:rPr>
              <a:t>课堂教学，因为是班级化教学，学习本身的需要（教师指导、同学合作）和学习的实际环境，都要合作学习。</a:t>
            </a:r>
          </a:p>
          <a:p>
            <a:pPr>
              <a:lnSpc>
                <a:spcPct val="130000"/>
              </a:lnSpc>
              <a:buFont typeface="Wingdings" pitchFamily="2" charset="2"/>
              <a:buChar char="Ø"/>
            </a:pPr>
            <a:r>
              <a:rPr lang="zh-CN" altLang="en-US" sz="3200" b="1" smtClean="0">
                <a:latin typeface="华文行楷" pitchFamily="2" charset="-122"/>
                <a:ea typeface="华文行楷" pitchFamily="2" charset="-122"/>
              </a:rPr>
              <a:t>但是，出发点（提高个体素质）和结果的考查（高考），都需要加强自主性学习。</a:t>
            </a:r>
          </a:p>
          <a:p>
            <a:pPr>
              <a:lnSpc>
                <a:spcPct val="130000"/>
              </a:lnSpc>
              <a:buFont typeface="Wingdings" pitchFamily="2" charset="2"/>
              <a:buChar char="Ø"/>
            </a:pPr>
            <a:r>
              <a:rPr lang="zh-CN" altLang="en-US" sz="3200" b="1" smtClean="0">
                <a:solidFill>
                  <a:srgbClr val="0070C0"/>
                </a:solidFill>
                <a:latin typeface="华文行楷" pitchFamily="2" charset="-122"/>
                <a:ea typeface="华文行楷" pitchFamily="2" charset="-122"/>
              </a:rPr>
              <a:t>表现</a:t>
            </a:r>
            <a:r>
              <a:rPr lang="zh-CN" altLang="en-US" sz="3200" b="1" smtClean="0">
                <a:latin typeface="华文行楷" pitchFamily="2" charset="-122"/>
                <a:ea typeface="华文行楷" pitchFamily="2" charset="-122"/>
              </a:rPr>
              <a:t>：在生活和考试过程中，学生必须独立面对文本、独立思考（认识、分析、鉴赏）、独立得出结论。</a:t>
            </a:r>
          </a:p>
          <a:p>
            <a:pPr>
              <a:lnSpc>
                <a:spcPct val="130000"/>
              </a:lnSpc>
              <a:buFont typeface="Wingdings" pitchFamily="2" charset="2"/>
              <a:buChar char="Ø"/>
            </a:pPr>
            <a:r>
              <a:rPr lang="zh-CN" altLang="en-US" sz="3200" b="1" smtClean="0">
                <a:latin typeface="华文行楷" pitchFamily="2" charset="-122"/>
                <a:ea typeface="华文行楷" pitchFamily="2" charset="-122"/>
              </a:rPr>
              <a:t>因此，必须注意加强学生自主学习的比重。尊重学生的主体地位，让学生真正“学”起来。</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2"/>
          <p:cNvSpPr>
            <a:spLocks noGrp="1"/>
          </p:cNvSpPr>
          <p:nvPr>
            <p:ph idx="1"/>
          </p:nvPr>
        </p:nvSpPr>
        <p:spPr>
          <a:xfrm>
            <a:off x="2589213" y="2133600"/>
            <a:ext cx="8915400" cy="3778250"/>
          </a:xfrm>
        </p:spPr>
        <p:txBody>
          <a:bodyPr/>
          <a:lstStyle/>
          <a:p>
            <a:endParaRPr lang="zh-CN" altLang="en-US" b="1" smtClean="0"/>
          </a:p>
          <a:p>
            <a:endParaRPr lang="zh-CN" altLang="en-US" smtClean="0"/>
          </a:p>
        </p:txBody>
      </p:sp>
      <p:sp>
        <p:nvSpPr>
          <p:cNvPr id="5" name="文本框 4"/>
          <p:cNvSpPr txBox="1"/>
          <p:nvPr/>
        </p:nvSpPr>
        <p:spPr>
          <a:xfrm>
            <a:off x="1379538" y="2336800"/>
            <a:ext cx="9994900" cy="1106488"/>
          </a:xfrm>
          <a:prstGeom prst="rect">
            <a:avLst/>
          </a:prstGeom>
          <a:noFill/>
        </p:spPr>
        <p:txBody>
          <a:bodyPr>
            <a:spAutoFit/>
          </a:bodyPr>
          <a:lstStyle/>
          <a:p>
            <a:pPr>
              <a:defRPr/>
            </a:pPr>
            <a:r>
              <a:rPr lang="zh-CN" altLang="en-US" sz="6600" b="1">
                <a:latin typeface="Century Gothic" charset="0"/>
                <a:ea typeface="幼圆" charset="-122"/>
                <a:cs typeface="+mn-ea"/>
              </a:rPr>
              <a:t>语文学科备考 要讲道理</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99"/>
          <p:cNvSpPr txBox="1">
            <a:spLocks noChangeArrowheads="1"/>
          </p:cNvSpPr>
          <p:nvPr/>
        </p:nvSpPr>
        <p:spPr bwMode="auto">
          <a:xfrm>
            <a:off x="1460500" y="420688"/>
            <a:ext cx="10356850" cy="5630862"/>
          </a:xfrm>
          <a:prstGeom prst="rect">
            <a:avLst/>
          </a:prstGeom>
          <a:noFill/>
          <a:ln w="9525">
            <a:noFill/>
            <a:miter lim="800000"/>
            <a:headEnd/>
            <a:tailEnd/>
          </a:ln>
        </p:spPr>
        <p:txBody>
          <a:bodyPr>
            <a:spAutoFit/>
          </a:bodyPr>
          <a:lstStyle/>
          <a:p>
            <a:r>
              <a:rPr lang="en-US" altLang="zh-CN" sz="3600" b="1">
                <a:solidFill>
                  <a:srgbClr val="000000"/>
                </a:solidFill>
                <a:latin typeface="宋体" charset="-122"/>
              </a:rPr>
              <a:t>1</a:t>
            </a:r>
            <a:r>
              <a:rPr lang="zh-CN" altLang="en-US" sz="3600" b="1">
                <a:solidFill>
                  <a:srgbClr val="000000"/>
                </a:solidFill>
                <a:latin typeface="宋体" charset="-122"/>
              </a:rPr>
              <a:t>．依次填入下列横线处的词语，恰当的一组是</a:t>
            </a:r>
          </a:p>
          <a:p>
            <a:r>
              <a:rPr lang="zh-CN" altLang="en-US" sz="3600" b="1">
                <a:solidFill>
                  <a:srgbClr val="000000"/>
                </a:solidFill>
                <a:latin typeface="宋体" charset="-122"/>
              </a:rPr>
              <a:t>      那天夜晚，他抱着吉他即兴演唱了几支歌，脸上是</a:t>
            </a:r>
            <a:r>
              <a:rPr lang="zh-CN" altLang="en-US" sz="3600" b="1" u="sng">
                <a:solidFill>
                  <a:srgbClr val="000000"/>
                </a:solidFill>
                <a:latin typeface="宋体" charset="-122"/>
              </a:rPr>
              <a:t>        </a:t>
            </a:r>
            <a:r>
              <a:rPr lang="zh-CN" altLang="en-US" sz="3600" b="1">
                <a:solidFill>
                  <a:srgbClr val="000000"/>
                </a:solidFill>
                <a:latin typeface="宋体" charset="-122"/>
              </a:rPr>
              <a:t>的表情，像孩子那样快乐，像农夫那样淳朴。我</a:t>
            </a:r>
            <a:r>
              <a:rPr lang="zh-CN" altLang="en-US" sz="3600" b="1" u="sng">
                <a:solidFill>
                  <a:srgbClr val="000000"/>
                </a:solidFill>
                <a:latin typeface="宋体" charset="-122"/>
              </a:rPr>
              <a:t>        </a:t>
            </a:r>
            <a:r>
              <a:rPr lang="zh-CN" altLang="en-US" sz="3600" b="1">
                <a:solidFill>
                  <a:srgbClr val="000000"/>
                </a:solidFill>
                <a:latin typeface="宋体" charset="-122"/>
              </a:rPr>
              <a:t>一次感受到，好的男子汉本质上都是农夫，朴实，宁静，沉湎于自己的园地，</a:t>
            </a:r>
            <a:r>
              <a:rPr lang="zh-CN" altLang="en-US" sz="3600" b="1" u="sng">
                <a:solidFill>
                  <a:srgbClr val="000000"/>
                </a:solidFill>
                <a:latin typeface="宋体" charset="-122"/>
              </a:rPr>
              <a:t>         </a:t>
            </a:r>
            <a:r>
              <a:rPr lang="zh-CN" altLang="en-US" sz="3600" b="1">
                <a:solidFill>
                  <a:srgbClr val="000000"/>
                </a:solidFill>
                <a:latin typeface="宋体" charset="-122"/>
              </a:rPr>
              <a:t>那是音乐、绘画</a:t>
            </a:r>
            <a:r>
              <a:rPr lang="zh-CN" altLang="en-US" sz="3600" b="1" u="sng">
                <a:solidFill>
                  <a:srgbClr val="000000"/>
                </a:solidFill>
                <a:latin typeface="宋体" charset="-122"/>
              </a:rPr>
              <a:t>        </a:t>
            </a:r>
            <a:r>
              <a:rPr lang="zh-CN" altLang="en-US" sz="3600" b="1">
                <a:solidFill>
                  <a:srgbClr val="000000"/>
                </a:solidFill>
                <a:latin typeface="宋体" charset="-122"/>
              </a:rPr>
              <a:t>书籍。</a:t>
            </a:r>
          </a:p>
          <a:p>
            <a:r>
              <a:rPr lang="zh-CN" altLang="en-US" sz="3600" b="1">
                <a:solidFill>
                  <a:srgbClr val="000000"/>
                </a:solidFill>
                <a:latin typeface="宋体" charset="-122"/>
              </a:rPr>
              <a:t>   </a:t>
            </a:r>
            <a:r>
              <a:rPr lang="en-US" altLang="zh-CN" sz="3600" b="1">
                <a:solidFill>
                  <a:srgbClr val="000000"/>
                </a:solidFill>
                <a:latin typeface="宋体" charset="-122"/>
              </a:rPr>
              <a:t>A</a:t>
            </a:r>
            <a:r>
              <a:rPr lang="zh-CN" altLang="en-US" sz="3600" b="1">
                <a:solidFill>
                  <a:srgbClr val="000000"/>
                </a:solidFill>
                <a:latin typeface="宋体" charset="-122"/>
              </a:rPr>
              <a:t>．迷醉     不止     不管    还是</a:t>
            </a:r>
          </a:p>
          <a:p>
            <a:r>
              <a:rPr lang="zh-CN" altLang="en-US" sz="3600" b="1">
                <a:solidFill>
                  <a:srgbClr val="000000"/>
                </a:solidFill>
                <a:latin typeface="宋体" charset="-122"/>
              </a:rPr>
              <a:t>   </a:t>
            </a:r>
            <a:r>
              <a:rPr lang="en-US" altLang="zh-CN" sz="3600" b="1">
                <a:solidFill>
                  <a:srgbClr val="000000"/>
                </a:solidFill>
                <a:latin typeface="宋体" charset="-122"/>
              </a:rPr>
              <a:t>B</a:t>
            </a:r>
            <a:r>
              <a:rPr lang="zh-CN" altLang="en-US" sz="3600" b="1">
                <a:solidFill>
                  <a:srgbClr val="000000"/>
                </a:solidFill>
                <a:latin typeface="宋体" charset="-122"/>
              </a:rPr>
              <a:t>．陶醉     不只     不管    还是</a:t>
            </a:r>
          </a:p>
          <a:p>
            <a:r>
              <a:rPr lang="zh-CN" altLang="en-US" sz="3600" b="1">
                <a:solidFill>
                  <a:srgbClr val="000000"/>
                </a:solidFill>
                <a:latin typeface="宋体" charset="-122"/>
              </a:rPr>
              <a:t>   </a:t>
            </a:r>
            <a:r>
              <a:rPr lang="en-US" altLang="zh-CN" sz="3600" b="1">
                <a:solidFill>
                  <a:srgbClr val="000000"/>
                </a:solidFill>
                <a:latin typeface="宋体" charset="-122"/>
              </a:rPr>
              <a:t>C</a:t>
            </a:r>
            <a:r>
              <a:rPr lang="zh-CN" altLang="en-US" sz="3600" b="1">
                <a:solidFill>
                  <a:srgbClr val="000000"/>
                </a:solidFill>
                <a:latin typeface="宋体" charset="-122"/>
              </a:rPr>
              <a:t>．迷醉     不只     如果    或者    </a:t>
            </a:r>
          </a:p>
          <a:p>
            <a:r>
              <a:rPr lang="zh-CN" altLang="en-US" sz="3600" b="1">
                <a:solidFill>
                  <a:srgbClr val="000000"/>
                </a:solidFill>
                <a:latin typeface="宋体" charset="-122"/>
              </a:rPr>
              <a:t>   </a:t>
            </a:r>
            <a:r>
              <a:rPr lang="en-US" altLang="zh-CN" sz="3600" b="1">
                <a:solidFill>
                  <a:srgbClr val="000000"/>
                </a:solidFill>
                <a:latin typeface="宋体" charset="-122"/>
              </a:rPr>
              <a:t>D</a:t>
            </a:r>
            <a:r>
              <a:rPr lang="zh-CN" altLang="en-US" sz="3600" b="1">
                <a:solidFill>
                  <a:srgbClr val="000000"/>
                </a:solidFill>
                <a:latin typeface="宋体" charset="-122"/>
              </a:rPr>
              <a:t>．陶醉     不止     如果    或者</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文本框 99"/>
          <p:cNvSpPr txBox="1">
            <a:spLocks noChangeArrowheads="1"/>
          </p:cNvSpPr>
          <p:nvPr/>
        </p:nvSpPr>
        <p:spPr bwMode="auto">
          <a:xfrm>
            <a:off x="1046163" y="146050"/>
            <a:ext cx="10541000" cy="6677025"/>
          </a:xfrm>
          <a:prstGeom prst="rect">
            <a:avLst/>
          </a:prstGeom>
          <a:noFill/>
          <a:ln w="9525">
            <a:noFill/>
            <a:miter lim="800000"/>
            <a:headEnd/>
            <a:tailEnd/>
          </a:ln>
        </p:spPr>
        <p:txBody>
          <a:bodyPr>
            <a:spAutoFit/>
          </a:bodyPr>
          <a:lstStyle/>
          <a:p>
            <a:r>
              <a:rPr lang="en-US" altLang="zh-CN" sz="2800" b="1">
                <a:solidFill>
                  <a:srgbClr val="000000"/>
                </a:solidFill>
                <a:latin typeface="宋体" charset="-122"/>
              </a:rPr>
              <a:t>2.</a:t>
            </a:r>
            <a:r>
              <a:rPr lang="zh-CN" altLang="en-US" sz="2800" b="1">
                <a:solidFill>
                  <a:srgbClr val="000000"/>
                </a:solidFill>
                <a:latin typeface="宋体" charset="-122"/>
              </a:rPr>
              <a:t>将</a:t>
            </a:r>
            <a:r>
              <a:rPr lang="en-US" altLang="zh-CN" sz="2800" b="1">
                <a:solidFill>
                  <a:srgbClr val="000000"/>
                </a:solidFill>
                <a:latin typeface="宋体" charset="-122"/>
              </a:rPr>
              <a:t>4</a:t>
            </a:r>
            <a:r>
              <a:rPr lang="zh-CN" altLang="en-US" sz="3200" b="1">
                <a:solidFill>
                  <a:srgbClr val="000000"/>
                </a:solidFill>
                <a:latin typeface="宋体" charset="-122"/>
              </a:rPr>
              <a:t>个备选的句子分别填入方括号（只填序号），使下面这段话语意连贯。 （       ）</a:t>
            </a:r>
          </a:p>
          <a:p>
            <a:r>
              <a:rPr lang="zh-CN" altLang="en-US" sz="2800" b="1">
                <a:solidFill>
                  <a:srgbClr val="000000"/>
                </a:solidFill>
                <a:latin typeface="楷体_GB2312"/>
                <a:ea typeface="楷体_GB2312"/>
                <a:cs typeface="楷体_GB2312"/>
              </a:rPr>
              <a:t>早在隋唐时期，北京就成了华北地区最重要的军事防御中心。为此，隋炀帝在开凿贯通南北的大运河时，其北端即直达涿郡（今北京），【  】。到了宋辽时期，南北分裂，幽州与中原地区失去了政治联系，【  】。到了金代，海陵王定鼎中都（今北京），占有中原地区，又开始利用大运河向中都城运送各种物资。元代郭守敬在大都城（今北京）内主持开凿的新运河“通惠河”，直达通州，与隋唐时期的大运河相连接。【  】。非常可惜的是，到了明代，由于城市建筑结构的调整，通惠河被拦腰截断，【  】</a:t>
            </a:r>
            <a:endParaRPr lang="zh-CN" altLang="en-US" sz="3200" b="1">
              <a:solidFill>
                <a:srgbClr val="000000"/>
              </a:solidFill>
              <a:latin typeface="楷体_GB2312"/>
              <a:cs typeface="楷体_GB2312"/>
            </a:endParaRPr>
          </a:p>
          <a:p>
            <a:r>
              <a:rPr lang="en-US" altLang="zh-CN" sz="2800" b="1">
                <a:solidFill>
                  <a:srgbClr val="000000"/>
                </a:solidFill>
                <a:latin typeface="宋体" charset="-122"/>
              </a:rPr>
              <a:t>①</a:t>
            </a:r>
            <a:r>
              <a:rPr lang="zh-CN" altLang="en-US" sz="2800" b="1">
                <a:solidFill>
                  <a:srgbClr val="000000"/>
                </a:solidFill>
                <a:latin typeface="宋体" charset="-122"/>
              </a:rPr>
              <a:t>大运河因此失去了经济运输功能</a:t>
            </a:r>
          </a:p>
          <a:p>
            <a:r>
              <a:rPr lang="en-US" altLang="zh-CN" sz="2800" b="1">
                <a:solidFill>
                  <a:srgbClr val="000000"/>
                </a:solidFill>
                <a:latin typeface="宋体" charset="-122"/>
              </a:rPr>
              <a:t>②</a:t>
            </a:r>
            <a:r>
              <a:rPr lang="zh-CN" altLang="en-US" sz="2800" b="1">
                <a:solidFill>
                  <a:srgbClr val="000000"/>
                </a:solidFill>
                <a:latin typeface="宋体" charset="-122"/>
              </a:rPr>
              <a:t>从南方来的运输船只无法驶入都城中心</a:t>
            </a:r>
          </a:p>
          <a:p>
            <a:r>
              <a:rPr lang="en-US" altLang="zh-CN" sz="2800" b="1">
                <a:solidFill>
                  <a:srgbClr val="000000"/>
                </a:solidFill>
                <a:latin typeface="宋体" charset="-122"/>
              </a:rPr>
              <a:t>③</a:t>
            </a:r>
            <a:r>
              <a:rPr lang="zh-CN" altLang="en-US" sz="2800" b="1">
                <a:solidFill>
                  <a:srgbClr val="000000"/>
                </a:solidFill>
                <a:latin typeface="宋体" charset="-122"/>
              </a:rPr>
              <a:t>从而形成了一条重要的运输线</a:t>
            </a:r>
          </a:p>
          <a:p>
            <a:r>
              <a:rPr lang="en-US" altLang="zh-CN" sz="2800" b="1">
                <a:solidFill>
                  <a:srgbClr val="000000"/>
                </a:solidFill>
                <a:latin typeface="宋体" charset="-122"/>
              </a:rPr>
              <a:t>④</a:t>
            </a:r>
            <a:r>
              <a:rPr lang="zh-CN" altLang="en-US" sz="2800" b="1">
                <a:solidFill>
                  <a:srgbClr val="000000"/>
                </a:solidFill>
                <a:latin typeface="宋体" charset="-122"/>
              </a:rPr>
              <a:t>由江南北上的运输船只通过水路可以一直驶入都城中心的积水潭</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3"/>
          <p:cNvSpPr txBox="1">
            <a:spLocks noChangeArrowheads="1"/>
          </p:cNvSpPr>
          <p:nvPr/>
        </p:nvSpPr>
        <p:spPr bwMode="auto">
          <a:xfrm>
            <a:off x="1416050" y="674688"/>
            <a:ext cx="10355263" cy="5508625"/>
          </a:xfrm>
          <a:prstGeom prst="rect">
            <a:avLst/>
          </a:prstGeom>
          <a:noFill/>
          <a:ln w="9525">
            <a:noFill/>
            <a:miter lim="800000"/>
            <a:headEnd/>
            <a:tailEnd/>
          </a:ln>
        </p:spPr>
        <p:txBody>
          <a:bodyPr>
            <a:spAutoFit/>
          </a:bodyPr>
          <a:lstStyle/>
          <a:p>
            <a:r>
              <a:rPr lang="en-US" altLang="zh-CN" sz="4400" b="1">
                <a:ea typeface="幼圆" pitchFamily="49" charset="-122"/>
              </a:rPr>
              <a:t>     </a:t>
            </a:r>
            <a:r>
              <a:rPr lang="zh-CN" altLang="en-US" sz="4400" b="1">
                <a:ea typeface="幼圆" pitchFamily="49" charset="-122"/>
              </a:rPr>
              <a:t>大雁排列着整齐的队伍，向南飞行；蚂蚁家族内部拥有着严密的分工，相互配合；羚羊成群结队，在草原上迁徙。他们之所以在一起，是因为他们之间有纽带。纽带是人们必须拥有的。拥有纽带，可以使人们的力量汇聚在一起，发挥出巨大的力量。拥有纽带，可以凝聚人心，大家团结协作，促进社会的发展。</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2"/>
          <p:cNvSpPr>
            <a:spLocks noGrp="1"/>
          </p:cNvSpPr>
          <p:nvPr>
            <p:ph idx="1"/>
          </p:nvPr>
        </p:nvSpPr>
        <p:spPr>
          <a:xfrm>
            <a:off x="1243013" y="1139825"/>
            <a:ext cx="10336212" cy="3776663"/>
          </a:xfrm>
        </p:spPr>
        <p:txBody>
          <a:bodyPr/>
          <a:lstStyle/>
          <a:p>
            <a:pPr marL="0" indent="0">
              <a:buFont typeface="Wingdings 3" pitchFamily="18" charset="2"/>
              <a:buNone/>
            </a:pPr>
            <a:r>
              <a:rPr lang="en-US" altLang="zh-CN" sz="3600" smtClean="0"/>
              <a:t>    </a:t>
            </a:r>
            <a:r>
              <a:rPr lang="zh-CN" altLang="en-US" sz="4000" b="1" smtClean="0"/>
              <a:t>我们身为华夏子孙，身体里流淌着相同的血液，脚踏同一片大地，头顶是同一片天空，中国人民被纽带牢牢牵系在一起。那时候的我们，在大灾面前显出大爱。全国人民都在哀悼，全国人民都在尽出自己的一份力量。然而天灾过后，我们血脉里的那份纽带却被渐渐淡忘了。我们开始冷漠，开始谨慎小心地选择不对他人伸以援手。</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99"/>
          <p:cNvSpPr txBox="1">
            <a:spLocks noChangeArrowheads="1"/>
          </p:cNvSpPr>
          <p:nvPr/>
        </p:nvSpPr>
        <p:spPr bwMode="auto">
          <a:xfrm>
            <a:off x="1522413" y="576263"/>
            <a:ext cx="10234612" cy="5507037"/>
          </a:xfrm>
          <a:prstGeom prst="rect">
            <a:avLst/>
          </a:prstGeom>
          <a:noFill/>
          <a:ln w="9525">
            <a:noFill/>
            <a:miter lim="800000"/>
            <a:headEnd/>
            <a:tailEnd/>
          </a:ln>
        </p:spPr>
        <p:txBody>
          <a:bodyPr>
            <a:spAutoFit/>
          </a:bodyPr>
          <a:lstStyle/>
          <a:p>
            <a:pPr indent="279400"/>
            <a:r>
              <a:rPr lang="en-US" altLang="zh-CN" sz="4400">
                <a:solidFill>
                  <a:srgbClr val="000000"/>
                </a:solidFill>
                <a:latin typeface="黑体" pitchFamily="49" charset="-122"/>
                <a:ea typeface="黑体" pitchFamily="49" charset="-122"/>
              </a:rPr>
              <a:t> </a:t>
            </a:r>
            <a:r>
              <a:rPr lang="zh-CN" altLang="en-US" sz="4400">
                <a:solidFill>
                  <a:srgbClr val="000000"/>
                </a:solidFill>
                <a:latin typeface="黑体" pitchFamily="49" charset="-122"/>
                <a:ea typeface="黑体" pitchFamily="49" charset="-122"/>
              </a:rPr>
              <a:t>少年鲁迅往返于家与药铺之间，早已深知现实中国人的奴性。（有因果关系吗？）他的童年有社戏、闰土的陪伴，只是比同龄人多了一份眼光。（什么眼光，明确吗？）</a:t>
            </a:r>
          </a:p>
          <a:p>
            <a:pPr indent="279400"/>
            <a:r>
              <a:rPr lang="zh-CN" altLang="en-US" sz="4400">
                <a:solidFill>
                  <a:srgbClr val="000000"/>
                </a:solidFill>
                <a:latin typeface="黑体" pitchFamily="49" charset="-122"/>
                <a:ea typeface="黑体" pitchFamily="49" charset="-122"/>
              </a:rPr>
              <a:t>“挈妇将雏鬓有丝”，鲁迅有过与朱安不美满的婚姻，也有过与许广平甜蜜的爱情……  （与上一段话题一致吗？）</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框 3"/>
          <p:cNvSpPr txBox="1">
            <a:spLocks noChangeArrowheads="1"/>
          </p:cNvSpPr>
          <p:nvPr/>
        </p:nvSpPr>
        <p:spPr bwMode="auto">
          <a:xfrm>
            <a:off x="1476375" y="679450"/>
            <a:ext cx="10204450" cy="5262563"/>
          </a:xfrm>
          <a:prstGeom prst="rect">
            <a:avLst/>
          </a:prstGeom>
          <a:noFill/>
          <a:ln w="9525">
            <a:noFill/>
            <a:miter lim="800000"/>
            <a:headEnd/>
            <a:tailEnd/>
          </a:ln>
        </p:spPr>
        <p:txBody>
          <a:bodyPr>
            <a:spAutoFit/>
          </a:bodyPr>
          <a:lstStyle/>
          <a:p>
            <a:r>
              <a:rPr lang="zh-CN" altLang="en-US" sz="2800" b="1">
                <a:ea typeface="幼圆" pitchFamily="49" charset="-122"/>
              </a:rPr>
              <a:t>      我国拥有几千年的历史与文化积淀，都是由祖先脚踏实地积累下来的。（论断合适吗？）无数气壮山河的战争，秦始皇统一货币、文字，商鞅、王安石、戊戌变法，无不书写着中华由原始社会逐渐向近现代迈进的历程。古时没有电视、电脑、手机这些高科技产物，也没有太多的物质享受，却有踏实肯干、精忠报国的有志之士。（科技产物与志士作为有何关系？）反观当代社会，物欲横流，人们变得越来越浮躁、盲目追求物质享受，少了奋斗的激情和为科学献身的精神。这不仅使得社会的进步迟缓下来，更是人的道德素质逐渐低下的一个诱因。朴实的科学工作者造出了先进的机器，为人类登上月球创造了可能，而那些白色污染，沙漠化和过快的城市化又给我们带来了什么呢？（ 科技发明与环境恶化是什么关系？）</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3"/>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457200" y="971550"/>
            <a:ext cx="7537450" cy="5648325"/>
          </a:xfrm>
          <a:prstGeom prst="rect">
            <a:avLst/>
          </a:prstGeom>
          <a:noFill/>
          <a:ln w="9525">
            <a:noFill/>
            <a:miter lim="800000"/>
            <a:headEnd/>
            <a:tailEnd/>
          </a:ln>
        </p:spPr>
      </p:pic>
      <p:sp>
        <p:nvSpPr>
          <p:cNvPr id="21506" name="文本框 1"/>
          <p:cNvSpPr txBox="1">
            <a:spLocks noChangeArrowheads="1"/>
          </p:cNvSpPr>
          <p:nvPr/>
        </p:nvSpPr>
        <p:spPr bwMode="auto">
          <a:xfrm>
            <a:off x="6616700" y="714375"/>
            <a:ext cx="5054600" cy="4524375"/>
          </a:xfrm>
          <a:prstGeom prst="rect">
            <a:avLst/>
          </a:prstGeom>
          <a:noFill/>
          <a:ln w="9525">
            <a:noFill/>
            <a:miter lim="800000"/>
            <a:headEnd/>
            <a:tailEnd/>
          </a:ln>
        </p:spPr>
        <p:txBody>
          <a:bodyPr>
            <a:spAutoFit/>
          </a:bodyPr>
          <a:lstStyle/>
          <a:p>
            <a:r>
              <a:rPr lang="zh-CN" altLang="en-US" sz="4800" b="1">
                <a:ea typeface="幼圆" pitchFamily="49" charset="-122"/>
                <a:sym typeface="+mn-ea"/>
              </a:rPr>
              <a:t>“</a:t>
            </a:r>
            <a:r>
              <a:rPr lang="zh-CN" altLang="en-US" sz="4800" b="1">
                <a:solidFill>
                  <a:srgbClr val="FF0000"/>
                </a:solidFill>
                <a:ea typeface="幼圆" pitchFamily="49" charset="-122"/>
                <a:sym typeface="+mn-ea"/>
              </a:rPr>
              <a:t>必备知识、关键能力、学科素养、核心价值</a:t>
            </a:r>
            <a:r>
              <a:rPr lang="zh-CN" altLang="en-US" sz="4800" b="1">
                <a:ea typeface="幼圆" pitchFamily="49" charset="-122"/>
                <a:sym typeface="+mn-ea"/>
              </a:rPr>
              <a:t>”，即四层考查目标，它回答的是“</a:t>
            </a:r>
            <a:r>
              <a:rPr lang="zh-CN" altLang="en-US" sz="4800" b="1">
                <a:solidFill>
                  <a:srgbClr val="FF0000"/>
                </a:solidFill>
                <a:ea typeface="幼圆" pitchFamily="49" charset="-122"/>
                <a:sym typeface="+mn-ea"/>
              </a:rPr>
              <a:t>考什么</a:t>
            </a:r>
            <a:r>
              <a:rPr lang="zh-CN" altLang="en-US" sz="4800" b="1">
                <a:ea typeface="幼圆" pitchFamily="49" charset="-122"/>
                <a:sym typeface="+mn-ea"/>
              </a:rPr>
              <a:t>”的问题；</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内容占位符 2"/>
          <p:cNvSpPr>
            <a:spLocks noGrp="1"/>
          </p:cNvSpPr>
          <p:nvPr>
            <p:ph idx="1"/>
          </p:nvPr>
        </p:nvSpPr>
        <p:spPr>
          <a:xfrm>
            <a:off x="1562100" y="449263"/>
            <a:ext cx="9744075" cy="5040312"/>
          </a:xfrm>
        </p:spPr>
        <p:txBody>
          <a:bodyPr/>
          <a:lstStyle/>
          <a:p>
            <a:pPr marL="0" indent="0">
              <a:buFont typeface="Wingdings 3" pitchFamily="18" charset="2"/>
              <a:buNone/>
            </a:pPr>
            <a:r>
              <a:rPr lang="en-US" altLang="zh-CN" sz="3200" b="1" smtClean="0"/>
              <a:t>     </a:t>
            </a:r>
            <a:r>
              <a:rPr lang="zh-CN" altLang="en-US" sz="3200" b="1" smtClean="0"/>
              <a:t>不必说放弃原本积攒下的名声、在葡萄架下和着大漠驼铃的声响钻研音乐的萨顶顶，也不必说残臂抱笔，隐于文学背后，写下万字的《极限人生》的朱彦夫，单说那个一身布衣，在街边用二胡吟唱出生命的瞎子阿炳，就让我无限感慨。阿炳从来不关注自己的穿着，一袭布衣，一把胡琴，阿炳整个身心都沉浸在音乐本身。他的一曲《二泉映月》诉说着他惨淡的人生，如泣如诉的旋律叫人神伤，以至日本音乐家说《二泉映月》是应该跪下来听的。诚然，音乐本身并没有因为阿炳衣着的简朴而失色，正是因为阿炳选择了隐于音乐背后，才使得他的音乐多了一份真情实意，少了一份喧嚣浮夸。《隐于背后 方显其美》</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2"/>
          <p:cNvSpPr>
            <a:spLocks noGrp="1"/>
          </p:cNvSpPr>
          <p:nvPr>
            <p:ph idx="1"/>
          </p:nvPr>
        </p:nvSpPr>
        <p:spPr>
          <a:xfrm>
            <a:off x="1517650" y="542925"/>
            <a:ext cx="10582275" cy="5873750"/>
          </a:xfrm>
        </p:spPr>
        <p:txBody>
          <a:bodyPr/>
          <a:lstStyle/>
          <a:p>
            <a:pPr marL="0" indent="0">
              <a:buFont typeface="Wingdings 3" pitchFamily="18" charset="2"/>
              <a:buNone/>
            </a:pPr>
            <a:r>
              <a:rPr lang="en-US" altLang="zh-CN" sz="3600" b="1" smtClean="0"/>
              <a:t>    </a:t>
            </a:r>
            <a:r>
              <a:rPr lang="en-US" altLang="zh-CN" sz="4000" b="1" smtClean="0"/>
              <a:t>  </a:t>
            </a:r>
            <a:r>
              <a:rPr lang="zh-CN" altLang="en-US" sz="4000" b="1" smtClean="0"/>
              <a:t>本色人生是一种对平凡但美好的生活的追求。（下判断？）梵高曾因其画《向日葵》而成名。一张张构图简单的向日葵里都充满了温暖的色彩，这都体现了画家对幸福的向往。他的人生平凡而朴实，但也是这样的人生才造就了一位简单但举世闻名的画家。（做推理？）他的画里体现的都是他的本色，这样的本色人生里，梵高才能画出发自内心的艺术。（论证呢？）</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2"/>
          <p:cNvSpPr>
            <a:spLocks noGrp="1"/>
          </p:cNvSpPr>
          <p:nvPr>
            <p:ph idx="1"/>
          </p:nvPr>
        </p:nvSpPr>
        <p:spPr>
          <a:xfrm>
            <a:off x="1638300" y="1644650"/>
            <a:ext cx="10001250" cy="3776663"/>
          </a:xfrm>
        </p:spPr>
        <p:txBody>
          <a:bodyPr/>
          <a:lstStyle/>
          <a:p>
            <a:pPr marL="0" indent="0">
              <a:lnSpc>
                <a:spcPct val="120000"/>
              </a:lnSpc>
              <a:buFont typeface="Wingdings 3" pitchFamily="18" charset="2"/>
              <a:buNone/>
            </a:pPr>
            <a:r>
              <a:rPr lang="zh-CN" altLang="en-US" sz="4400" b="1" smtClean="0"/>
              <a:t>拥有责任，高雅脱俗</a:t>
            </a:r>
            <a:r>
              <a:rPr lang="zh-CN" altLang="en-US" sz="4400" b="1" smtClean="0">
                <a:solidFill>
                  <a:srgbClr val="FF0000"/>
                </a:solidFill>
              </a:rPr>
              <a:t>（波兰乒乓球手娜塔莉娅·帕蒂夫）</a:t>
            </a:r>
          </a:p>
          <a:p>
            <a:pPr marL="0" indent="0">
              <a:lnSpc>
                <a:spcPct val="120000"/>
              </a:lnSpc>
              <a:buFont typeface="Wingdings 3" pitchFamily="18" charset="2"/>
              <a:buNone/>
            </a:pPr>
            <a:r>
              <a:rPr lang="zh-CN" altLang="en-US" sz="4400" b="1" smtClean="0"/>
              <a:t>拥有责任，热情奔放</a:t>
            </a:r>
            <a:r>
              <a:rPr lang="zh-CN" altLang="en-US" sz="4400" b="1" smtClean="0">
                <a:solidFill>
                  <a:srgbClr val="FF0000"/>
                </a:solidFill>
              </a:rPr>
              <a:t>（撒切尔夫人）</a:t>
            </a:r>
          </a:p>
          <a:p>
            <a:pPr marL="0" indent="0">
              <a:lnSpc>
                <a:spcPct val="120000"/>
              </a:lnSpc>
              <a:buFont typeface="Wingdings 3" pitchFamily="18" charset="2"/>
              <a:buNone/>
            </a:pPr>
            <a:r>
              <a:rPr lang="zh-CN" altLang="en-US" sz="4400" b="1" smtClean="0"/>
              <a:t>拥有责任，脱颖而出</a:t>
            </a:r>
            <a:r>
              <a:rPr lang="zh-CN" altLang="en-US" sz="4400" b="1" smtClean="0">
                <a:solidFill>
                  <a:srgbClr val="FF0000"/>
                </a:solidFill>
              </a:rPr>
              <a:t>（肯德基创始人）</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2"/>
          <p:cNvSpPr>
            <a:spLocks noGrp="1"/>
          </p:cNvSpPr>
          <p:nvPr>
            <p:ph idx="1"/>
          </p:nvPr>
        </p:nvSpPr>
        <p:spPr>
          <a:xfrm>
            <a:off x="1349375" y="1109663"/>
            <a:ext cx="9894888" cy="3776662"/>
          </a:xfrm>
        </p:spPr>
        <p:txBody>
          <a:bodyPr/>
          <a:lstStyle/>
          <a:p>
            <a:pPr marL="0" indent="0">
              <a:lnSpc>
                <a:spcPct val="150000"/>
              </a:lnSpc>
              <a:buFont typeface="Wingdings 3" pitchFamily="18" charset="2"/>
              <a:buNone/>
            </a:pPr>
            <a:r>
              <a:rPr lang="zh-CN" altLang="en-US" sz="5400" b="1" smtClean="0"/>
              <a:t>启超先生犹如一面责任的旗帜。</a:t>
            </a:r>
          </a:p>
          <a:p>
            <a:pPr marL="0" indent="0">
              <a:lnSpc>
                <a:spcPct val="150000"/>
              </a:lnSpc>
              <a:buFont typeface="Wingdings 3" pitchFamily="18" charset="2"/>
              <a:buNone/>
            </a:pPr>
            <a:r>
              <a:rPr lang="zh-CN" altLang="en-US" sz="5400" b="1" smtClean="0"/>
              <a:t>思成先生如同一座责任的灯塔。</a:t>
            </a:r>
          </a:p>
          <a:p>
            <a:pPr marL="0" indent="0">
              <a:lnSpc>
                <a:spcPct val="150000"/>
              </a:lnSpc>
              <a:buFont typeface="Wingdings 3" pitchFamily="18" charset="2"/>
              <a:buNone/>
            </a:pPr>
            <a:r>
              <a:rPr lang="zh-CN" altLang="en-US" sz="5400" b="1" smtClean="0"/>
              <a:t>从诫先生就像一包责任的炸药。</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
          <p:cNvSpPr txBox="1">
            <a:spLocks noChangeArrowheads="1"/>
          </p:cNvSpPr>
          <p:nvPr/>
        </p:nvSpPr>
        <p:spPr bwMode="auto">
          <a:xfrm>
            <a:off x="1565275" y="577850"/>
            <a:ext cx="9883775" cy="5016500"/>
          </a:xfrm>
          <a:prstGeom prst="rect">
            <a:avLst/>
          </a:prstGeom>
          <a:noFill/>
          <a:ln w="9525">
            <a:noFill/>
            <a:miter lim="800000"/>
            <a:headEnd/>
            <a:tailEnd/>
          </a:ln>
        </p:spPr>
        <p:txBody>
          <a:bodyPr>
            <a:spAutoFit/>
          </a:bodyPr>
          <a:lstStyle/>
          <a:p>
            <a:r>
              <a:rPr lang="zh-CN" altLang="en-US" sz="3200" b="1">
                <a:ea typeface="幼圆" pitchFamily="49" charset="-122"/>
              </a:rPr>
              <a:t>　　</a:t>
            </a:r>
            <a:r>
              <a:rPr lang="zh-CN" altLang="en-US" sz="4000" b="1">
                <a:ea typeface="幼圆" pitchFamily="49" charset="-122"/>
              </a:rPr>
              <a:t>思维能力训练应该贯穿作文教学的每一个环节。作文审题立意构思环节，是不是由材料出发，紧扣要求；在阐释、深度论述自己的看法时论证逻辑、思维推进是否严密有痕，能否让人清楚地看出来。想清楚后说出来，说清楚后写下来，写下来再反思。</a:t>
            </a:r>
            <a:r>
              <a:rPr lang="zh-CN" altLang="en-US" sz="4000" b="1">
                <a:solidFill>
                  <a:srgbClr val="FF0000"/>
                </a:solidFill>
                <a:ea typeface="幼圆" pitchFamily="49" charset="-122"/>
              </a:rPr>
              <a:t>严谨训练，养成习惯，如此写作思维力才会有效提高。</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3"/>
          <p:cNvSpPr txBox="1">
            <a:spLocks noChangeArrowheads="1"/>
          </p:cNvSpPr>
          <p:nvPr/>
        </p:nvSpPr>
        <p:spPr bwMode="auto">
          <a:xfrm>
            <a:off x="400050" y="1095375"/>
            <a:ext cx="11510963" cy="4338638"/>
          </a:xfrm>
          <a:prstGeom prst="rect">
            <a:avLst/>
          </a:prstGeom>
          <a:noFill/>
          <a:ln w="9525">
            <a:noFill/>
            <a:miter lim="800000"/>
            <a:headEnd/>
            <a:tailEnd/>
          </a:ln>
        </p:spPr>
        <p:txBody>
          <a:bodyPr>
            <a:spAutoFit/>
          </a:bodyPr>
          <a:lstStyle/>
          <a:p>
            <a:pPr>
              <a:lnSpc>
                <a:spcPct val="150000"/>
              </a:lnSpc>
            </a:pPr>
            <a:r>
              <a:rPr lang="en-US" altLang="zh-CN" sz="2400" b="1">
                <a:latin typeface="Arial" charset="0"/>
                <a:ea typeface="微软雅黑" pitchFamily="34" charset="-122"/>
              </a:rPr>
              <a:t> </a:t>
            </a:r>
            <a:r>
              <a:rPr lang="en-US" altLang="zh-CN" sz="2400">
                <a:latin typeface="Arial" charset="0"/>
                <a:ea typeface="微软雅黑" pitchFamily="34" charset="-122"/>
              </a:rPr>
              <a:t>     </a:t>
            </a:r>
            <a:r>
              <a:rPr lang="zh-CN" altLang="en-US" sz="2400" b="1">
                <a:latin typeface="Arial" charset="0"/>
                <a:ea typeface="微软雅黑" pitchFamily="34" charset="-122"/>
              </a:rPr>
              <a:t>白岩松的《十八是个木》里面有这样一段话：“高三的生活在我的生命中是一个重要的转折，在进入高三之前我在班上的排名是倒数，那个时候想考大学是不可能的事情，但是就像我参加一场足球比赛，上半场我0:3落后，在高三的这一年中，我在下半场，完成了逆转。高考的时候，我成了我们班正数第八，考到了北京广播学院。”其实，在现实生活中，并不存在一帆风顺的人生，对于大多数人来说，都曾面对人生的困境和挫折，最终在许多原本看来“不可能”的情况下，实现了自己人生的“逆袭”。</a:t>
            </a:r>
          </a:p>
          <a:p>
            <a:r>
              <a:rPr lang="zh-CN" altLang="en-US" sz="2400" b="1">
                <a:latin typeface="Arial" charset="0"/>
                <a:ea typeface="微软雅黑" pitchFamily="34" charset="-122"/>
              </a:rPr>
              <a:t>    </a:t>
            </a:r>
            <a:endParaRPr lang="en-US" altLang="zh-CN" sz="2400" b="1">
              <a:latin typeface="Arial" charset="0"/>
              <a:ea typeface="微软雅黑" pitchFamily="34" charset="-122"/>
            </a:endParaRPr>
          </a:p>
        </p:txBody>
      </p:sp>
      <p:sp>
        <p:nvSpPr>
          <p:cNvPr id="7" name="矩形 6"/>
          <p:cNvSpPr/>
          <p:nvPr/>
        </p:nvSpPr>
        <p:spPr>
          <a:xfrm>
            <a:off x="379413" y="1225550"/>
            <a:ext cx="11501437" cy="3781425"/>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
        <p:nvSpPr>
          <p:cNvPr id="59395" name="文本框 7"/>
          <p:cNvSpPr txBox="1">
            <a:spLocks noChangeArrowheads="1"/>
          </p:cNvSpPr>
          <p:nvPr/>
        </p:nvSpPr>
        <p:spPr bwMode="auto">
          <a:xfrm>
            <a:off x="1196975" y="549275"/>
            <a:ext cx="1155700" cy="523875"/>
          </a:xfrm>
          <a:prstGeom prst="rect">
            <a:avLst/>
          </a:prstGeom>
          <a:noFill/>
          <a:ln w="9525">
            <a:noFill/>
            <a:miter lim="800000"/>
            <a:headEnd/>
            <a:tailEnd/>
          </a:ln>
        </p:spPr>
        <p:txBody>
          <a:bodyPr wrap="none">
            <a:spAutoFit/>
          </a:bodyPr>
          <a:lstStyle/>
          <a:p>
            <a:r>
              <a:rPr lang="zh-CN" altLang="en-US" sz="2800" b="1" i="1">
                <a:solidFill>
                  <a:srgbClr val="358782"/>
                </a:solidFill>
                <a:latin typeface="微软雅黑" pitchFamily="34" charset="-122"/>
                <a:ea typeface="微软雅黑" pitchFamily="34" charset="-122"/>
              </a:rPr>
              <a:t>题材</a:t>
            </a:r>
            <a:r>
              <a:rPr lang="zh-CN" altLang="en-US" b="1" i="1">
                <a:solidFill>
                  <a:srgbClr val="358782"/>
                </a:solidFill>
                <a:latin typeface="微软雅黑" pitchFamily="34" charset="-122"/>
                <a:ea typeface="微软雅黑" pitchFamily="34" charset="-122"/>
              </a:rPr>
              <a:t>：</a:t>
            </a:r>
            <a:endParaRPr lang="zh-CN" altLang="en-US">
              <a:solidFill>
                <a:srgbClr val="358782"/>
              </a:solidFill>
              <a:latin typeface="Arial" charset="0"/>
              <a:ea typeface="微软雅黑" pitchFamily="34" charset="-122"/>
            </a:endParaRPr>
          </a:p>
        </p:txBody>
      </p:sp>
      <p:sp>
        <p:nvSpPr>
          <p:cNvPr id="59396" name="文本框 2"/>
          <p:cNvSpPr txBox="1">
            <a:spLocks noChangeArrowheads="1"/>
          </p:cNvSpPr>
          <p:nvPr/>
        </p:nvSpPr>
        <p:spPr bwMode="auto">
          <a:xfrm>
            <a:off x="334963" y="5006975"/>
            <a:ext cx="11736387" cy="1589088"/>
          </a:xfrm>
          <a:prstGeom prst="rect">
            <a:avLst/>
          </a:prstGeom>
          <a:noFill/>
          <a:ln w="9525">
            <a:noFill/>
            <a:miter lim="800000"/>
            <a:headEnd/>
            <a:tailEnd/>
          </a:ln>
        </p:spPr>
        <p:txBody>
          <a:bodyPr>
            <a:spAutoFit/>
          </a:bodyPr>
          <a:lstStyle/>
          <a:p>
            <a:pPr>
              <a:lnSpc>
                <a:spcPct val="150000"/>
              </a:lnSpc>
            </a:pPr>
            <a:r>
              <a:rPr lang="zh-CN" altLang="en-US" sz="2400" b="1">
                <a:latin typeface="Arial" charset="0"/>
                <a:ea typeface="微软雅黑" pitchFamily="34" charset="-122"/>
              </a:rPr>
              <a:t>请以“我看逆袭”或“我的逆袭”为副标题，写一篇文章。</a:t>
            </a:r>
            <a:endParaRPr lang="en-US" altLang="zh-CN" sz="2400" b="1">
              <a:latin typeface="Arial" charset="0"/>
              <a:ea typeface="微软雅黑" pitchFamily="34" charset="-122"/>
            </a:endParaRPr>
          </a:p>
          <a:p>
            <a:pPr>
              <a:lnSpc>
                <a:spcPct val="130000"/>
              </a:lnSpc>
            </a:pPr>
            <a:r>
              <a:rPr lang="zh-CN" altLang="en-US" sz="2400" b="1">
                <a:latin typeface="Arial" charset="0"/>
                <a:ea typeface="微软雅黑" pitchFamily="34" charset="-122"/>
              </a:rPr>
              <a:t>要求选好角度，确定立意；明确文体，自拟标题；不要套作，不得抄袭；不少于800字。</a:t>
            </a:r>
          </a:p>
          <a:p>
            <a:pPr>
              <a:lnSpc>
                <a:spcPct val="130000"/>
              </a:lnSpc>
            </a:pPr>
            <a:endParaRPr lang="zh-CN" altLang="en-US" sz="2400">
              <a:latin typeface="Arial" charset="0"/>
              <a:ea typeface="微软雅黑" pitchFamily="34" charset="-122"/>
            </a:endParaRPr>
          </a:p>
        </p:txBody>
      </p:sp>
    </p:spTree>
  </p:cSld>
  <p:clrMapOvr>
    <a:masterClrMapping/>
  </p:clrMapOvr>
  <p:transition spd="slow" advClick="0" advTm="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文本框 2"/>
          <p:cNvSpPr txBox="1">
            <a:spLocks noChangeArrowheads="1"/>
          </p:cNvSpPr>
          <p:nvPr/>
        </p:nvSpPr>
        <p:spPr bwMode="auto">
          <a:xfrm>
            <a:off x="1352550" y="514350"/>
            <a:ext cx="3016250" cy="708025"/>
          </a:xfrm>
          <a:prstGeom prst="rect">
            <a:avLst/>
          </a:prstGeom>
          <a:noFill/>
          <a:ln w="9525">
            <a:noFill/>
            <a:miter lim="800000"/>
            <a:headEnd/>
            <a:tailEnd/>
          </a:ln>
        </p:spPr>
        <p:txBody>
          <a:bodyPr>
            <a:spAutoFit/>
          </a:bodyPr>
          <a:lstStyle/>
          <a:p>
            <a:r>
              <a:rPr lang="zh-CN" altLang="en-US" sz="4000" b="1">
                <a:latin typeface="Arial" charset="0"/>
                <a:ea typeface="微软雅黑" pitchFamily="34" charset="-122"/>
              </a:rPr>
              <a:t>我们的共识</a:t>
            </a:r>
          </a:p>
        </p:txBody>
      </p:sp>
      <p:sp>
        <p:nvSpPr>
          <p:cNvPr id="61442" name="文本框 1"/>
          <p:cNvSpPr txBox="1">
            <a:spLocks noChangeArrowheads="1"/>
          </p:cNvSpPr>
          <p:nvPr/>
        </p:nvSpPr>
        <p:spPr bwMode="auto">
          <a:xfrm>
            <a:off x="2243138" y="2289175"/>
            <a:ext cx="9523412" cy="708025"/>
          </a:xfrm>
          <a:prstGeom prst="rect">
            <a:avLst/>
          </a:prstGeom>
          <a:noFill/>
          <a:ln w="9525">
            <a:noFill/>
            <a:miter lim="800000"/>
            <a:headEnd/>
            <a:tailEnd/>
          </a:ln>
        </p:spPr>
        <p:txBody>
          <a:bodyPr>
            <a:spAutoFit/>
          </a:bodyPr>
          <a:lstStyle/>
          <a:p>
            <a:r>
              <a:rPr lang="en-US" altLang="zh-CN" sz="2800" b="1" i="1">
                <a:solidFill>
                  <a:srgbClr val="358782"/>
                </a:solidFill>
                <a:latin typeface="Arial" charset="0"/>
                <a:ea typeface="微软雅黑" pitchFamily="34" charset="-122"/>
              </a:rPr>
              <a:t> </a:t>
            </a:r>
            <a:r>
              <a:rPr lang="zh-CN" altLang="en-US" sz="4000" b="1" i="1">
                <a:solidFill>
                  <a:srgbClr val="358782"/>
                </a:solidFill>
                <a:latin typeface="Arial" charset="0"/>
                <a:ea typeface="微软雅黑" pitchFamily="34" charset="-122"/>
              </a:rPr>
              <a:t>作文的起点：</a:t>
            </a:r>
            <a:r>
              <a:rPr lang="zh-CN" altLang="en-US" sz="3600" b="1">
                <a:latin typeface="Arial" charset="0"/>
                <a:ea typeface="微软雅黑" pitchFamily="34" charset="-122"/>
              </a:rPr>
              <a:t>明确什么是</a:t>
            </a:r>
            <a:r>
              <a:rPr lang="zh-CN" altLang="en-US" sz="4000" b="1" i="1">
                <a:solidFill>
                  <a:schemeClr val="accent2"/>
                </a:solidFill>
                <a:latin typeface="Arial" charset="0"/>
                <a:ea typeface="微软雅黑" pitchFamily="34" charset="-122"/>
              </a:rPr>
              <a:t>逆袭</a:t>
            </a:r>
            <a:r>
              <a:rPr lang="zh-CN" altLang="en-US" sz="3600" b="1">
                <a:latin typeface="Arial" charset="0"/>
                <a:ea typeface="微软雅黑" pitchFamily="34" charset="-122"/>
              </a:rPr>
              <a:t>？</a:t>
            </a:r>
          </a:p>
        </p:txBody>
      </p:sp>
      <p:sp>
        <p:nvSpPr>
          <p:cNvPr id="61443" name="文本框 2"/>
          <p:cNvSpPr txBox="1">
            <a:spLocks noChangeArrowheads="1"/>
          </p:cNvSpPr>
          <p:nvPr/>
        </p:nvSpPr>
        <p:spPr bwMode="auto">
          <a:xfrm>
            <a:off x="933450" y="3775075"/>
            <a:ext cx="10553700" cy="1296988"/>
          </a:xfrm>
          <a:prstGeom prst="rect">
            <a:avLst/>
          </a:prstGeom>
          <a:noFill/>
          <a:ln w="9525">
            <a:noFill/>
            <a:miter lim="800000"/>
            <a:headEnd/>
            <a:tailEnd/>
          </a:ln>
        </p:spPr>
        <p:txBody>
          <a:bodyPr>
            <a:spAutoFit/>
          </a:bodyPr>
          <a:lstStyle/>
          <a:p>
            <a:pPr>
              <a:lnSpc>
                <a:spcPct val="140000"/>
              </a:lnSpc>
            </a:pPr>
            <a:r>
              <a:rPr lang="zh-CN" altLang="en-US" sz="2800" b="1">
                <a:latin typeface="Arial" charset="0"/>
                <a:ea typeface="微软雅黑" pitchFamily="34" charset="-122"/>
              </a:rPr>
              <a:t>原本身份地位、资源能力等均处于绝对下风的时候，突然通过某种的手法战胜比自己强很多的对手，或达到了几乎不可能完成的任务。</a:t>
            </a:r>
          </a:p>
        </p:txBody>
      </p:sp>
      <p:cxnSp>
        <p:nvCxnSpPr>
          <p:cNvPr id="11" name="直线连接符 10"/>
          <p:cNvCxnSpPr/>
          <p:nvPr/>
        </p:nvCxnSpPr>
        <p:spPr>
          <a:xfrm flipV="1">
            <a:off x="2378075" y="3098800"/>
            <a:ext cx="6748463" cy="22225"/>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6" name="矩形 5"/>
          <p:cNvSpPr/>
          <p:nvPr/>
        </p:nvSpPr>
        <p:spPr>
          <a:xfrm>
            <a:off x="817563" y="3678238"/>
            <a:ext cx="10772775" cy="1592262"/>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Tree>
  </p:cSld>
  <p:clrMapOvr>
    <a:masterClrMapping/>
  </p:clrMapOvr>
  <p:transition spd="slow" advClick="0" advTm="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文本框 1"/>
          <p:cNvSpPr txBox="1">
            <a:spLocks noChangeArrowheads="1"/>
          </p:cNvSpPr>
          <p:nvPr/>
        </p:nvSpPr>
        <p:spPr bwMode="auto">
          <a:xfrm>
            <a:off x="4673600" y="2044700"/>
            <a:ext cx="9523413" cy="708025"/>
          </a:xfrm>
          <a:prstGeom prst="rect">
            <a:avLst/>
          </a:prstGeom>
          <a:noFill/>
          <a:ln w="9525">
            <a:noFill/>
            <a:miter lim="800000"/>
            <a:headEnd/>
            <a:tailEnd/>
          </a:ln>
        </p:spPr>
        <p:txBody>
          <a:bodyPr>
            <a:spAutoFit/>
          </a:bodyPr>
          <a:lstStyle/>
          <a:p>
            <a:r>
              <a:rPr lang="en-US" altLang="zh-CN" sz="2800" b="1" i="1">
                <a:solidFill>
                  <a:srgbClr val="358782"/>
                </a:solidFill>
                <a:latin typeface="Arial" charset="0"/>
                <a:ea typeface="微软雅黑" pitchFamily="34" charset="-122"/>
              </a:rPr>
              <a:t> </a:t>
            </a:r>
            <a:r>
              <a:rPr lang="en-US" altLang="en-US" sz="4000" b="1" i="1">
                <a:solidFill>
                  <a:srgbClr val="358782"/>
                </a:solidFill>
                <a:latin typeface="Arial" charset="0"/>
                <a:ea typeface="微软雅黑" pitchFamily="34" charset="-122"/>
              </a:rPr>
              <a:t>思辨</a:t>
            </a:r>
            <a:r>
              <a:rPr lang="zh-CN" altLang="en-US" sz="4000" b="1" i="1">
                <a:solidFill>
                  <a:srgbClr val="358782"/>
                </a:solidFill>
                <a:latin typeface="Arial" charset="0"/>
                <a:ea typeface="微软雅黑" pitchFamily="34" charset="-122"/>
              </a:rPr>
              <a:t>下</a:t>
            </a:r>
            <a:endParaRPr lang="zh-CN" altLang="en-US" sz="3600" b="1">
              <a:latin typeface="Arial" charset="0"/>
              <a:ea typeface="微软雅黑" pitchFamily="34" charset="-122"/>
            </a:endParaRPr>
          </a:p>
        </p:txBody>
      </p:sp>
      <p:cxnSp>
        <p:nvCxnSpPr>
          <p:cNvPr id="11" name="直线连接符 10"/>
          <p:cNvCxnSpPr/>
          <p:nvPr/>
        </p:nvCxnSpPr>
        <p:spPr>
          <a:xfrm>
            <a:off x="4683125" y="2771775"/>
            <a:ext cx="1909763" cy="22225"/>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63491" name="文本框 2"/>
          <p:cNvSpPr txBox="1">
            <a:spLocks noChangeArrowheads="1"/>
          </p:cNvSpPr>
          <p:nvPr/>
        </p:nvSpPr>
        <p:spPr bwMode="auto">
          <a:xfrm>
            <a:off x="2503488" y="3367088"/>
            <a:ext cx="6181725" cy="647700"/>
          </a:xfrm>
          <a:prstGeom prst="rect">
            <a:avLst/>
          </a:prstGeom>
          <a:noFill/>
          <a:ln w="9525">
            <a:noFill/>
            <a:miter lim="800000"/>
            <a:headEnd/>
            <a:tailEnd/>
          </a:ln>
        </p:spPr>
        <p:txBody>
          <a:bodyPr>
            <a:spAutoFit/>
          </a:bodyPr>
          <a:lstStyle/>
          <a:p>
            <a:pPr algn="ctr"/>
            <a:r>
              <a:rPr lang="zh-CN" altLang="en-US" sz="3600">
                <a:latin typeface="Arial" charset="0"/>
                <a:ea typeface="微软雅黑" pitchFamily="34" charset="-122"/>
              </a:rPr>
              <a:t>孔子     司马迁    屈原    刘翔</a:t>
            </a:r>
          </a:p>
        </p:txBody>
      </p:sp>
      <p:sp>
        <p:nvSpPr>
          <p:cNvPr id="63492" name="文本框 4"/>
          <p:cNvSpPr txBox="1">
            <a:spLocks noChangeArrowheads="1"/>
          </p:cNvSpPr>
          <p:nvPr/>
        </p:nvSpPr>
        <p:spPr bwMode="auto">
          <a:xfrm>
            <a:off x="3363913" y="4757738"/>
            <a:ext cx="4868862" cy="708025"/>
          </a:xfrm>
          <a:prstGeom prst="rect">
            <a:avLst/>
          </a:prstGeom>
          <a:noFill/>
          <a:ln w="9525">
            <a:noFill/>
            <a:miter lim="800000"/>
            <a:headEnd/>
            <a:tailEnd/>
          </a:ln>
        </p:spPr>
        <p:txBody>
          <a:bodyPr>
            <a:spAutoFit/>
          </a:bodyPr>
          <a:lstStyle/>
          <a:p>
            <a:pPr algn="ctr"/>
            <a:r>
              <a:rPr lang="zh-CN" altLang="en-US" sz="4000" b="1">
                <a:latin typeface="Arial" charset="0"/>
                <a:ea typeface="微软雅黑" pitchFamily="34" charset="-122"/>
              </a:rPr>
              <a:t>先解决是不是的问题</a:t>
            </a:r>
          </a:p>
        </p:txBody>
      </p:sp>
    </p:spTree>
  </p:cSld>
  <p:clrMapOvr>
    <a:masterClrMapping/>
  </p:clrMapOvr>
  <p:transition spd="slow" advClick="0" advTm="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1"/>
          <p:cNvSpPr txBox="1">
            <a:spLocks noChangeArrowheads="1"/>
          </p:cNvSpPr>
          <p:nvPr/>
        </p:nvSpPr>
        <p:spPr bwMode="auto">
          <a:xfrm>
            <a:off x="1401763" y="1601788"/>
            <a:ext cx="185737" cy="368300"/>
          </a:xfrm>
          <a:prstGeom prst="rect">
            <a:avLst/>
          </a:prstGeom>
          <a:noFill/>
          <a:ln w="9525">
            <a:noFill/>
            <a:miter lim="800000"/>
            <a:headEnd/>
            <a:tailEnd/>
          </a:ln>
        </p:spPr>
        <p:txBody>
          <a:bodyPr wrap="none">
            <a:spAutoFit/>
          </a:bodyPr>
          <a:lstStyle/>
          <a:p>
            <a:endParaRPr lang="zh-CN" altLang="en-US">
              <a:latin typeface="Arial" charset="0"/>
              <a:ea typeface="微软雅黑" pitchFamily="34" charset="-122"/>
            </a:endParaRPr>
          </a:p>
        </p:txBody>
      </p:sp>
      <p:sp>
        <p:nvSpPr>
          <p:cNvPr id="65538" name="文本框 1"/>
          <p:cNvSpPr txBox="1">
            <a:spLocks noChangeArrowheads="1"/>
          </p:cNvSpPr>
          <p:nvPr/>
        </p:nvSpPr>
        <p:spPr bwMode="auto">
          <a:xfrm>
            <a:off x="4660900" y="2044700"/>
            <a:ext cx="1587500" cy="708025"/>
          </a:xfrm>
          <a:prstGeom prst="rect">
            <a:avLst/>
          </a:prstGeom>
          <a:noFill/>
          <a:ln w="9525">
            <a:noFill/>
            <a:miter lim="800000"/>
            <a:headEnd/>
            <a:tailEnd/>
          </a:ln>
        </p:spPr>
        <p:txBody>
          <a:bodyPr>
            <a:spAutoFit/>
          </a:bodyPr>
          <a:lstStyle/>
          <a:p>
            <a:pPr algn="ctr"/>
            <a:r>
              <a:rPr lang="zh-CN" altLang="en-US" sz="4000" b="1" i="1">
                <a:solidFill>
                  <a:schemeClr val="accent2"/>
                </a:solidFill>
                <a:latin typeface="Arial" charset="0"/>
                <a:ea typeface="微软雅黑" pitchFamily="34" charset="-122"/>
              </a:rPr>
              <a:t>探究</a:t>
            </a:r>
          </a:p>
        </p:txBody>
      </p:sp>
      <p:sp>
        <p:nvSpPr>
          <p:cNvPr id="65539" name="文本框 2"/>
          <p:cNvSpPr txBox="1">
            <a:spLocks noChangeArrowheads="1"/>
          </p:cNvSpPr>
          <p:nvPr/>
        </p:nvSpPr>
        <p:spPr bwMode="auto">
          <a:xfrm>
            <a:off x="2139950" y="3232150"/>
            <a:ext cx="6573838" cy="647700"/>
          </a:xfrm>
          <a:prstGeom prst="rect">
            <a:avLst/>
          </a:prstGeom>
          <a:noFill/>
          <a:ln w="9525">
            <a:noFill/>
            <a:miter lim="800000"/>
            <a:headEnd/>
            <a:tailEnd/>
          </a:ln>
        </p:spPr>
        <p:txBody>
          <a:bodyPr>
            <a:spAutoFit/>
          </a:bodyPr>
          <a:lstStyle/>
          <a:p>
            <a:pPr algn="ctr"/>
            <a:r>
              <a:rPr lang="zh-CN" altLang="en-US" sz="3600">
                <a:latin typeface="Arial" charset="0"/>
                <a:ea typeface="微软雅黑" pitchFamily="34" charset="-122"/>
              </a:rPr>
              <a:t>现象   条件   原因   评价    影响</a:t>
            </a:r>
          </a:p>
        </p:txBody>
      </p:sp>
      <p:sp>
        <p:nvSpPr>
          <p:cNvPr id="65540" name="文本框 4"/>
          <p:cNvSpPr txBox="1">
            <a:spLocks noChangeArrowheads="1"/>
          </p:cNvSpPr>
          <p:nvPr/>
        </p:nvSpPr>
        <p:spPr bwMode="auto">
          <a:xfrm>
            <a:off x="4387850" y="4414838"/>
            <a:ext cx="2282825" cy="708025"/>
          </a:xfrm>
          <a:prstGeom prst="rect">
            <a:avLst/>
          </a:prstGeom>
          <a:noFill/>
          <a:ln w="9525">
            <a:noFill/>
            <a:miter lim="800000"/>
            <a:headEnd/>
            <a:tailEnd/>
          </a:ln>
        </p:spPr>
        <p:txBody>
          <a:bodyPr>
            <a:spAutoFit/>
          </a:bodyPr>
          <a:lstStyle/>
          <a:p>
            <a:pPr algn="ctr"/>
            <a:r>
              <a:rPr lang="zh-CN" altLang="en-US" sz="4000" b="1">
                <a:latin typeface="Arial" charset="0"/>
                <a:ea typeface="微软雅黑" pitchFamily="34" charset="-122"/>
              </a:rPr>
              <a:t>我</a:t>
            </a:r>
            <a:r>
              <a:rPr lang="zh-CN" altLang="en-US" sz="4000" b="1">
                <a:solidFill>
                  <a:srgbClr val="358782"/>
                </a:solidFill>
                <a:latin typeface="Arial" charset="0"/>
                <a:ea typeface="微软雅黑" pitchFamily="34" charset="-122"/>
              </a:rPr>
              <a:t>看</a:t>
            </a:r>
            <a:r>
              <a:rPr lang="zh-CN" altLang="en-US" sz="4000" b="1">
                <a:latin typeface="Arial" charset="0"/>
                <a:ea typeface="微软雅黑" pitchFamily="34" charset="-122"/>
              </a:rPr>
              <a:t>逆袭</a:t>
            </a:r>
          </a:p>
        </p:txBody>
      </p:sp>
      <p:cxnSp>
        <p:nvCxnSpPr>
          <p:cNvPr id="15" name="直线连接符 14"/>
          <p:cNvCxnSpPr/>
          <p:nvPr/>
        </p:nvCxnSpPr>
        <p:spPr>
          <a:xfrm flipV="1">
            <a:off x="4597400" y="2794000"/>
            <a:ext cx="1682750" cy="9525"/>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advClick="0" advTm="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3"/>
          <p:cNvSpPr txBox="1">
            <a:spLocks noChangeArrowheads="1"/>
          </p:cNvSpPr>
          <p:nvPr/>
        </p:nvSpPr>
        <p:spPr bwMode="auto">
          <a:xfrm>
            <a:off x="423863" y="1073150"/>
            <a:ext cx="11510962" cy="4078288"/>
          </a:xfrm>
          <a:prstGeom prst="rect">
            <a:avLst/>
          </a:prstGeom>
          <a:noFill/>
          <a:ln w="9525">
            <a:noFill/>
            <a:miter lim="800000"/>
            <a:headEnd/>
            <a:tailEnd/>
          </a:ln>
        </p:spPr>
        <p:txBody>
          <a:bodyPr>
            <a:spAutoFit/>
          </a:bodyPr>
          <a:lstStyle/>
          <a:p>
            <a:pPr>
              <a:lnSpc>
                <a:spcPct val="120000"/>
              </a:lnSpc>
              <a:spcBef>
                <a:spcPts val="1000"/>
              </a:spcBef>
            </a:pPr>
            <a:r>
              <a:rPr lang="en-US" altLang="zh-CN" sz="2400" b="1">
                <a:latin typeface="Arial" charset="0"/>
                <a:ea typeface="微软雅黑" pitchFamily="34" charset="-122"/>
              </a:rPr>
              <a:t> </a:t>
            </a:r>
            <a:r>
              <a:rPr lang="en-US" altLang="zh-CN" sz="2400">
                <a:latin typeface="Arial" charset="0"/>
                <a:ea typeface="微软雅黑" pitchFamily="34" charset="-122"/>
              </a:rPr>
              <a:t> </a:t>
            </a:r>
            <a:r>
              <a:rPr lang="en-US" altLang="zh-CN" sz="2800">
                <a:latin typeface="Arial" charset="0"/>
                <a:ea typeface="微软雅黑" pitchFamily="34" charset="-122"/>
              </a:rPr>
              <a:t>    </a:t>
            </a:r>
            <a:r>
              <a:rPr lang="zh-CN" altLang="en-US" sz="2800">
                <a:latin typeface="微软雅黑" pitchFamily="34" charset="-122"/>
                <a:ea typeface="微软雅黑" pitchFamily="34" charset="-122"/>
              </a:rPr>
              <a:t>当看到“背包客”“徒步”“越野”等词，我们总会不由自主地想到年轻力壮的成年人。近日，某著名主持人在微博上分享了自己与女儿参与沙漠徒步活动的过程，活动要求在4天的时间里，走完甘肃张掖高台县的76公里沙漠，平均每天要走近20公里，这对大部分成年人来说也是一个很有难度的挑战。这个4岁的小女孩因为爬沙漠，脚上起了水泡，腿上长了密密麻麻的红疹，到了中午，本该午睡的时间，她却在走路。此事引起网友的热议，相关评论异常激烈。</a:t>
            </a:r>
          </a:p>
          <a:p>
            <a:r>
              <a:rPr lang="zh-CN" altLang="en-US" sz="2400" b="1">
                <a:latin typeface="Arial" charset="0"/>
                <a:ea typeface="微软雅黑" pitchFamily="34" charset="-122"/>
              </a:rPr>
              <a:t>    </a:t>
            </a:r>
            <a:endParaRPr lang="en-US" altLang="zh-CN" sz="2400" b="1">
              <a:latin typeface="Arial" charset="0"/>
              <a:ea typeface="微软雅黑" pitchFamily="34" charset="-122"/>
            </a:endParaRPr>
          </a:p>
        </p:txBody>
      </p:sp>
      <p:sp>
        <p:nvSpPr>
          <p:cNvPr id="7" name="矩形 6"/>
          <p:cNvSpPr/>
          <p:nvPr/>
        </p:nvSpPr>
        <p:spPr>
          <a:xfrm>
            <a:off x="395288" y="1073150"/>
            <a:ext cx="11501437" cy="2862263"/>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
        <p:nvSpPr>
          <p:cNvPr id="67587" name="文本框 2"/>
          <p:cNvSpPr txBox="1">
            <a:spLocks noChangeArrowheads="1"/>
          </p:cNvSpPr>
          <p:nvPr/>
        </p:nvSpPr>
        <p:spPr bwMode="auto">
          <a:xfrm>
            <a:off x="454025" y="5043488"/>
            <a:ext cx="11442700" cy="1409700"/>
          </a:xfrm>
          <a:prstGeom prst="rect">
            <a:avLst/>
          </a:prstGeom>
          <a:noFill/>
          <a:ln w="9525">
            <a:noFill/>
            <a:miter lim="800000"/>
            <a:headEnd/>
            <a:tailEnd/>
          </a:ln>
        </p:spPr>
        <p:txBody>
          <a:bodyPr>
            <a:spAutoFit/>
          </a:bodyPr>
          <a:lstStyle/>
          <a:p>
            <a:pPr>
              <a:lnSpc>
                <a:spcPct val="120000"/>
              </a:lnSpc>
              <a:spcBef>
                <a:spcPts val="1000"/>
              </a:spcBef>
            </a:pPr>
            <a:r>
              <a:rPr lang="zh-CN" altLang="en-US" sz="2400" b="1">
                <a:latin typeface="微软雅黑" pitchFamily="34" charset="-122"/>
                <a:ea typeface="微软雅黑" pitchFamily="34" charset="-122"/>
              </a:rPr>
              <a:t>对此你有怎样的看法？请写一篇文章体现你的思考，表明你的态度。要求选好角度，确定立意，明确文体，自拟题目；请综合材料的内容及含意作文，不要套作，不得抄袭，不少于800字。</a:t>
            </a:r>
          </a:p>
        </p:txBody>
      </p:sp>
    </p:spTree>
  </p:cSld>
  <p:clrMapOvr>
    <a:masterClrMapping/>
  </p:clrMapOvr>
  <p:transition spd="slow" advClick="0" advTm="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3"/>
          <p:cNvPicPr>
            <a:picLocks noChangeAspect="1"/>
          </p:cNvPicPr>
          <p:nvPr/>
        </p:nvPicPr>
        <p:blipFill>
          <a:blip r:embed="rId2">
            <a:clrChange>
              <a:clrFrom>
                <a:srgbClr val="FFFFFF"/>
              </a:clrFrom>
              <a:clrTo>
                <a:srgbClr val="FFFFFF">
                  <a:alpha val="0"/>
                </a:srgbClr>
              </a:clrTo>
            </a:clrChange>
          </a:blip>
          <a:srcRect l="5849" t="-1302" r="9943" b="1302"/>
          <a:stretch>
            <a:fillRect/>
          </a:stretch>
        </p:blipFill>
        <p:spPr bwMode="auto">
          <a:xfrm>
            <a:off x="-98425" y="893763"/>
            <a:ext cx="6583363" cy="5857875"/>
          </a:xfrm>
          <a:prstGeom prst="rect">
            <a:avLst/>
          </a:prstGeom>
          <a:noFill/>
          <a:ln w="9525">
            <a:noFill/>
            <a:miter lim="800000"/>
            <a:headEnd/>
            <a:tailEnd/>
          </a:ln>
        </p:spPr>
      </p:pic>
      <p:sp>
        <p:nvSpPr>
          <p:cNvPr id="22530" name="文本框 1"/>
          <p:cNvSpPr txBox="1">
            <a:spLocks noChangeArrowheads="1"/>
          </p:cNvSpPr>
          <p:nvPr/>
        </p:nvSpPr>
        <p:spPr bwMode="auto">
          <a:xfrm>
            <a:off x="6350000" y="739775"/>
            <a:ext cx="5754688" cy="5630863"/>
          </a:xfrm>
          <a:prstGeom prst="rect">
            <a:avLst/>
          </a:prstGeom>
          <a:noFill/>
          <a:ln w="9525">
            <a:noFill/>
            <a:miter lim="800000"/>
            <a:headEnd/>
            <a:tailEnd/>
          </a:ln>
        </p:spPr>
        <p:txBody>
          <a:bodyPr>
            <a:spAutoFit/>
          </a:bodyPr>
          <a:lstStyle/>
          <a:p>
            <a:r>
              <a:rPr lang="zh-CN" altLang="en-US" sz="6000" b="1">
                <a:ea typeface="幼圆" pitchFamily="49" charset="-122"/>
                <a:sym typeface="+mn-ea"/>
              </a:rPr>
              <a:t>“</a:t>
            </a:r>
            <a:r>
              <a:rPr lang="zh-CN" altLang="en-US" sz="6000" b="1">
                <a:solidFill>
                  <a:srgbClr val="FF0000"/>
                </a:solidFill>
                <a:ea typeface="幼圆" pitchFamily="49" charset="-122"/>
                <a:sym typeface="+mn-ea"/>
              </a:rPr>
              <a:t>基础性、综合性、应用性、创新性</a:t>
            </a:r>
            <a:r>
              <a:rPr lang="zh-CN" altLang="en-US" sz="6000" b="1">
                <a:ea typeface="幼圆" pitchFamily="49" charset="-122"/>
                <a:sym typeface="+mn-ea"/>
              </a:rPr>
              <a:t>”，即四个方面的考查要求，它回答的是“</a:t>
            </a:r>
            <a:r>
              <a:rPr lang="zh-CN" altLang="en-US" sz="6000" b="1">
                <a:solidFill>
                  <a:srgbClr val="FF0000"/>
                </a:solidFill>
                <a:ea typeface="幼圆" pitchFamily="49" charset="-122"/>
                <a:sym typeface="+mn-ea"/>
              </a:rPr>
              <a:t>怎么考</a:t>
            </a:r>
            <a:r>
              <a:rPr lang="zh-CN" altLang="en-US" sz="6000" b="1">
                <a:ea typeface="幼圆" pitchFamily="49" charset="-122"/>
                <a:sym typeface="+mn-ea"/>
              </a:rPr>
              <a:t>”的问题。</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内容占位符 2"/>
          <p:cNvSpPr txBox="1">
            <a:spLocks noChangeArrowheads="1"/>
          </p:cNvSpPr>
          <p:nvPr/>
        </p:nvSpPr>
        <p:spPr bwMode="auto">
          <a:xfrm>
            <a:off x="3535363" y="2484438"/>
            <a:ext cx="7104062" cy="1284287"/>
          </a:xfrm>
          <a:prstGeom prst="rect">
            <a:avLst/>
          </a:prstGeom>
          <a:noFill/>
          <a:ln w="9525">
            <a:noFill/>
            <a:miter lim="800000"/>
            <a:headEnd/>
            <a:tailEnd/>
          </a:ln>
        </p:spPr>
        <p:txBody>
          <a:bodyPr/>
          <a:lstStyle/>
          <a:p>
            <a:pPr>
              <a:lnSpc>
                <a:spcPct val="90000"/>
              </a:lnSpc>
              <a:spcBef>
                <a:spcPts val="1000"/>
              </a:spcBef>
            </a:pPr>
            <a:r>
              <a:rPr lang="zh-CN" altLang="en-US" sz="4400" b="1" i="1">
                <a:solidFill>
                  <a:srgbClr val="358782"/>
                </a:solidFill>
                <a:latin typeface="微软雅黑" pitchFamily="34" charset="-122"/>
                <a:ea typeface="微软雅黑" pitchFamily="34" charset="-122"/>
              </a:rPr>
              <a:t>揠苗助长要不得</a:t>
            </a:r>
          </a:p>
        </p:txBody>
      </p:sp>
      <p:sp>
        <p:nvSpPr>
          <p:cNvPr id="69634" name="文本框 3"/>
          <p:cNvSpPr txBox="1">
            <a:spLocks noChangeArrowheads="1"/>
          </p:cNvSpPr>
          <p:nvPr/>
        </p:nvSpPr>
        <p:spPr bwMode="auto">
          <a:xfrm>
            <a:off x="1489075" y="3971925"/>
            <a:ext cx="9502775" cy="954088"/>
          </a:xfrm>
          <a:prstGeom prst="rect">
            <a:avLst/>
          </a:prstGeom>
          <a:noFill/>
          <a:ln w="9525">
            <a:noFill/>
            <a:miter lim="800000"/>
            <a:headEnd/>
            <a:tailEnd/>
          </a:ln>
        </p:spPr>
        <p:txBody>
          <a:bodyPr>
            <a:spAutoFit/>
          </a:bodyPr>
          <a:lstStyle/>
          <a:p>
            <a:r>
              <a:rPr lang="en-US" altLang="zh-CN" sz="2800">
                <a:latin typeface="微软雅黑" pitchFamily="34" charset="-122"/>
                <a:ea typeface="微软雅黑" pitchFamily="34" charset="-122"/>
                <a:sym typeface="微软雅黑" pitchFamily="34" charset="-122"/>
              </a:rPr>
              <a:t>     </a:t>
            </a:r>
            <a:r>
              <a:rPr lang="zh-CN" altLang="en-US" sz="2800">
                <a:latin typeface="微软雅黑" pitchFamily="34" charset="-122"/>
                <a:ea typeface="微软雅黑" pitchFamily="34" charset="-122"/>
                <a:sym typeface="微软雅黑" pitchFamily="34" charset="-122"/>
              </a:rPr>
              <a:t>对此你有怎样的看法？请写一篇文章体现你的思考，表明你的态度。</a:t>
            </a:r>
          </a:p>
        </p:txBody>
      </p:sp>
      <p:cxnSp>
        <p:nvCxnSpPr>
          <p:cNvPr id="6" name="直线连接符 5"/>
          <p:cNvCxnSpPr/>
          <p:nvPr/>
        </p:nvCxnSpPr>
        <p:spPr>
          <a:xfrm>
            <a:off x="3433763" y="3255963"/>
            <a:ext cx="4422775" cy="50800"/>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
        <p:nvSpPr>
          <p:cNvPr id="5" name="矩形 4"/>
          <p:cNvSpPr/>
          <p:nvPr/>
        </p:nvSpPr>
        <p:spPr>
          <a:xfrm>
            <a:off x="1211263" y="3678238"/>
            <a:ext cx="9721850" cy="1387475"/>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Tree>
  </p:cSld>
  <p:clrMapOvr>
    <a:masterClrMapping/>
  </p:clrMapOvr>
  <p:transition spd="slow" advClick="0" advTm="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2"/>
          <p:cNvSpPr txBox="1">
            <a:spLocks noChangeArrowheads="1"/>
          </p:cNvSpPr>
          <p:nvPr/>
        </p:nvSpPr>
        <p:spPr bwMode="auto">
          <a:xfrm>
            <a:off x="554038" y="1736725"/>
            <a:ext cx="11152187" cy="3957638"/>
          </a:xfrm>
          <a:prstGeom prst="rect">
            <a:avLst/>
          </a:prstGeom>
          <a:noFill/>
          <a:ln w="9525">
            <a:noFill/>
            <a:miter lim="800000"/>
            <a:headEnd/>
            <a:tailEnd/>
          </a:ln>
        </p:spPr>
        <p:txBody>
          <a:bodyPr/>
          <a:lstStyle/>
          <a:p>
            <a:pPr>
              <a:lnSpc>
                <a:spcPct val="150000"/>
              </a:lnSpc>
              <a:spcBef>
                <a:spcPts val="1000"/>
              </a:spcBef>
            </a:pPr>
            <a:r>
              <a:rPr lang="zh-CN" altLang="en-US" sz="2800">
                <a:latin typeface="微软雅黑" pitchFamily="34" charset="-122"/>
                <a:ea typeface="微软雅黑" pitchFamily="34" charset="-122"/>
              </a:rPr>
              <a:t>随后的爆料就表明：孩子脚上起了水泡，腿上长了密密麻麻的红疹。想必爱女心切如主持人者看到这红疹和水泡也会心疼不已吧？</a:t>
            </a:r>
            <a:r>
              <a:rPr lang="zh-CN" altLang="en-US" sz="2800" b="1">
                <a:solidFill>
                  <a:srgbClr val="358782"/>
                </a:solidFill>
                <a:latin typeface="微软雅黑" pitchFamily="34" charset="-122"/>
                <a:ea typeface="微软雅黑" pitchFamily="34" charset="-122"/>
              </a:rPr>
              <a:t>这不就是伤害的明证吗？</a:t>
            </a:r>
            <a:r>
              <a:rPr lang="zh-CN" altLang="en-US" sz="2800">
                <a:latin typeface="微软雅黑" pitchFamily="34" charset="-122"/>
                <a:ea typeface="微软雅黑" pitchFamily="34" charset="-122"/>
              </a:rPr>
              <a:t>我们常常说，身体是革命的本钱。</a:t>
            </a:r>
            <a:r>
              <a:rPr lang="zh-CN" altLang="en-US" sz="2800" b="1">
                <a:solidFill>
                  <a:schemeClr val="accent2"/>
                </a:solidFill>
                <a:latin typeface="微软雅黑" pitchFamily="34" charset="-122"/>
                <a:ea typeface="微软雅黑" pitchFamily="34" charset="-122"/>
              </a:rPr>
              <a:t>其实，身体是做任何事情的本钱。</a:t>
            </a:r>
            <a:r>
              <a:rPr lang="zh-CN" altLang="en-US" sz="2800">
                <a:latin typeface="微软雅黑" pitchFamily="34" charset="-122"/>
                <a:ea typeface="微软雅黑" pitchFamily="34" charset="-122"/>
              </a:rPr>
              <a:t>我们敬佩保尔柯察金、张海迪意志品质的坚韧，但这不妨碍我们对于健康身体的追求。何况，对于4岁的孩子，</a:t>
            </a:r>
            <a:r>
              <a:rPr lang="zh-CN" altLang="en-US" sz="2800" b="1">
                <a:solidFill>
                  <a:srgbClr val="358782"/>
                </a:solidFill>
                <a:latin typeface="微软雅黑" pitchFamily="34" charset="-122"/>
                <a:ea typeface="微软雅黑" pitchFamily="34" charset="-122"/>
              </a:rPr>
              <a:t>健康成长，顺利发育是第一位的。</a:t>
            </a:r>
            <a:r>
              <a:rPr lang="zh-CN" altLang="en-US" sz="2800">
                <a:latin typeface="微软雅黑" pitchFamily="34" charset="-122"/>
                <a:ea typeface="微软雅黑" pitchFamily="34" charset="-122"/>
              </a:rPr>
              <a:t>稻谷、小麦诚然要有抗击某些灾害的能力，但是小禾苗绝对是需要呵护的。这是大自然的</a:t>
            </a:r>
            <a:r>
              <a:rPr lang="zh-CN" altLang="en-US" sz="2800" b="1">
                <a:solidFill>
                  <a:schemeClr val="accent2"/>
                </a:solidFill>
                <a:latin typeface="微软雅黑" pitchFamily="34" charset="-122"/>
                <a:ea typeface="微软雅黑" pitchFamily="34" charset="-122"/>
              </a:rPr>
              <a:t>规律</a:t>
            </a:r>
            <a:r>
              <a:rPr lang="zh-CN" altLang="en-US" sz="2800">
                <a:latin typeface="微软雅黑" pitchFamily="34" charset="-122"/>
                <a:ea typeface="微软雅黑" pitchFamily="34" charset="-122"/>
              </a:rPr>
              <a:t>吧。</a:t>
            </a:r>
          </a:p>
        </p:txBody>
      </p:sp>
      <p:sp>
        <p:nvSpPr>
          <p:cNvPr id="3" name="矩形 2"/>
          <p:cNvSpPr/>
          <p:nvPr/>
        </p:nvSpPr>
        <p:spPr>
          <a:xfrm>
            <a:off x="379413" y="1509713"/>
            <a:ext cx="11501437" cy="3460750"/>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Tree>
  </p:cSld>
  <p:clrMapOvr>
    <a:masterClrMapping/>
  </p:clrMapOvr>
  <p:transition spd="slow" advClick="0" advTm="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内容占位符 2"/>
          <p:cNvSpPr txBox="1">
            <a:spLocks noChangeArrowheads="1"/>
          </p:cNvSpPr>
          <p:nvPr/>
        </p:nvSpPr>
        <p:spPr bwMode="auto">
          <a:xfrm>
            <a:off x="554038" y="1736725"/>
            <a:ext cx="11152187" cy="3957638"/>
          </a:xfrm>
          <a:prstGeom prst="rect">
            <a:avLst/>
          </a:prstGeom>
          <a:noFill/>
          <a:ln w="9525">
            <a:noFill/>
            <a:miter lim="800000"/>
            <a:headEnd/>
            <a:tailEnd/>
          </a:ln>
        </p:spPr>
        <p:txBody>
          <a:bodyPr/>
          <a:lstStyle/>
          <a:p>
            <a:pPr>
              <a:lnSpc>
                <a:spcPct val="150000"/>
              </a:lnSpc>
            </a:pPr>
            <a:r>
              <a:rPr lang="zh-CN" altLang="en-US" sz="2800">
                <a:latin typeface="Arial" charset="0"/>
                <a:ea typeface="微软雅黑" pitchFamily="34" charset="-122"/>
              </a:rPr>
              <a:t>况且，没有证据表明，</a:t>
            </a:r>
            <a:r>
              <a:rPr lang="zh-CN" altLang="en-US" sz="2800" b="1">
                <a:solidFill>
                  <a:srgbClr val="358782"/>
                </a:solidFill>
                <a:latin typeface="Arial" charset="0"/>
                <a:ea typeface="微软雅黑" pitchFamily="34" charset="-122"/>
              </a:rPr>
              <a:t>4天76公里的沙漠徒步是符合幼儿成长规律的，</a:t>
            </a:r>
            <a:r>
              <a:rPr lang="zh-CN" altLang="en-US" sz="2800">
                <a:latin typeface="Arial" charset="0"/>
                <a:ea typeface="微软雅黑" pitchFamily="34" charset="-122"/>
              </a:rPr>
              <a:t>其强度显然远远超过幼儿的承受能力。退一步说，单就为磨炼意志而言，有没有更好的方式方法吗？恐怕有吧！是不是一定要采取连大人都难以忍受的如此极端的方式呢？这些方式是</a:t>
            </a:r>
            <a:r>
              <a:rPr lang="zh-CN" altLang="en-US" sz="2800" b="1">
                <a:solidFill>
                  <a:schemeClr val="accent2"/>
                </a:solidFill>
                <a:latin typeface="Arial" charset="0"/>
                <a:ea typeface="微软雅黑" pitchFamily="34" charset="-122"/>
              </a:rPr>
              <a:t>不是尊重幼儿身心发展规律的呢？</a:t>
            </a:r>
            <a:r>
              <a:rPr lang="zh-CN" altLang="en-US" sz="2800">
                <a:latin typeface="Arial" charset="0"/>
                <a:ea typeface="微软雅黑" pitchFamily="34" charset="-122"/>
              </a:rPr>
              <a:t>甚至，我们可以进一步想想，沙漠跋涉的四整天，4岁的孩子是精神愉悦的度过的吗？她能完全理解父亲的苦心吗？我们何以判定这段经历对她日后的</a:t>
            </a:r>
            <a:r>
              <a:rPr lang="zh-CN" altLang="en-US" sz="2800" b="1">
                <a:solidFill>
                  <a:srgbClr val="358782"/>
                </a:solidFill>
                <a:latin typeface="Arial" charset="0"/>
                <a:ea typeface="微软雅黑" pitchFamily="34" charset="-122"/>
              </a:rPr>
              <a:t>心理健康</a:t>
            </a:r>
            <a:r>
              <a:rPr lang="zh-CN" altLang="en-US" sz="2800">
                <a:latin typeface="Arial" charset="0"/>
                <a:ea typeface="微软雅黑" pitchFamily="34" charset="-122"/>
              </a:rPr>
              <a:t>就一定是正向的呢？</a:t>
            </a:r>
          </a:p>
        </p:txBody>
      </p:sp>
      <p:sp>
        <p:nvSpPr>
          <p:cNvPr id="3" name="矩形 2"/>
          <p:cNvSpPr/>
          <p:nvPr/>
        </p:nvSpPr>
        <p:spPr>
          <a:xfrm>
            <a:off x="350838" y="1722438"/>
            <a:ext cx="11501437" cy="3460750"/>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Tree>
  </p:cSld>
  <p:clrMapOvr>
    <a:masterClrMapping/>
  </p:clrMapOvr>
  <p:transition spd="slow" advClick="0" advTm="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2"/>
          <p:cNvSpPr txBox="1">
            <a:spLocks noChangeArrowheads="1"/>
          </p:cNvSpPr>
          <p:nvPr/>
        </p:nvSpPr>
        <p:spPr bwMode="auto">
          <a:xfrm>
            <a:off x="860425" y="2087563"/>
            <a:ext cx="10553700" cy="2408237"/>
          </a:xfrm>
          <a:prstGeom prst="rect">
            <a:avLst/>
          </a:prstGeom>
          <a:noFill/>
          <a:ln w="9525">
            <a:noFill/>
            <a:miter lim="800000"/>
            <a:headEnd/>
            <a:tailEnd/>
          </a:ln>
        </p:spPr>
        <p:txBody>
          <a:bodyPr/>
          <a:lstStyle/>
          <a:p>
            <a:pPr>
              <a:lnSpc>
                <a:spcPct val="140000"/>
              </a:lnSpc>
            </a:pPr>
            <a:r>
              <a:rPr lang="zh-CN" altLang="en-US" sz="3200">
                <a:latin typeface="Arial" charset="0"/>
                <a:ea typeface="微软雅黑" pitchFamily="34" charset="-122"/>
              </a:rPr>
              <a:t>台湾作家龙应台的《孩子，你慢慢来》里有这样一句话：“是的，我愿意等上一辈子的时间，让他从从容容地把这个蝴蝶结扎好，用他五岁的手指。孩子，你慢慢来，慢慢来。”而我要说，天下的爸爸们，妈妈们，咱们不着急，慢慢来，慢慢来。</a:t>
            </a:r>
          </a:p>
        </p:txBody>
      </p:sp>
      <p:sp>
        <p:nvSpPr>
          <p:cNvPr id="3" name="矩形 2"/>
          <p:cNvSpPr/>
          <p:nvPr/>
        </p:nvSpPr>
        <p:spPr>
          <a:xfrm>
            <a:off x="773113" y="1955800"/>
            <a:ext cx="10714037" cy="2322513"/>
          </a:xfrm>
          <a:prstGeom prst="rect">
            <a:avLst/>
          </a:prstGeom>
          <a:noFill/>
          <a:ln>
            <a:prstDash val="dot"/>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p>
        </p:txBody>
      </p:sp>
    </p:spTree>
  </p:cSld>
  <p:clrMapOvr>
    <a:masterClrMapping/>
  </p:clrMapOvr>
  <p:transition spd="slow" advClick="0" advTm="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文本框 1"/>
          <p:cNvSpPr txBox="1">
            <a:spLocks noChangeArrowheads="1"/>
          </p:cNvSpPr>
          <p:nvPr/>
        </p:nvSpPr>
        <p:spPr bwMode="auto">
          <a:xfrm>
            <a:off x="1925638" y="528638"/>
            <a:ext cx="9625012" cy="5078412"/>
          </a:xfrm>
          <a:prstGeom prst="rect">
            <a:avLst/>
          </a:prstGeom>
          <a:noFill/>
          <a:ln w="9525">
            <a:noFill/>
            <a:miter lim="800000"/>
            <a:headEnd/>
            <a:tailEnd/>
          </a:ln>
        </p:spPr>
        <p:txBody>
          <a:bodyPr>
            <a:spAutoFit/>
          </a:bodyPr>
          <a:lstStyle/>
          <a:p>
            <a:r>
              <a:rPr lang="zh-CN" altLang="en-US" sz="3600" b="1">
                <a:ea typeface="幼圆" pitchFamily="49" charset="-122"/>
              </a:rPr>
              <a:t>　    </a:t>
            </a:r>
            <a:r>
              <a:rPr lang="zh-CN" altLang="en-US" sz="5400" b="1">
                <a:ea typeface="幼圆" pitchFamily="49" charset="-122"/>
              </a:rPr>
              <a:t>语文四项核心素养——</a:t>
            </a:r>
            <a:r>
              <a:rPr lang="zh-CN" altLang="en-US" sz="5400" b="1">
                <a:solidFill>
                  <a:srgbClr val="FF0000"/>
                </a:solidFill>
                <a:ea typeface="幼圆" pitchFamily="49" charset="-122"/>
              </a:rPr>
              <a:t>语言、思维、文化、审美中</a:t>
            </a:r>
            <a:r>
              <a:rPr lang="zh-CN" altLang="en-US" sz="5400" b="1">
                <a:ea typeface="幼圆" pitchFamily="49" charset="-122"/>
              </a:rPr>
              <a:t>，思维是核心,是纽带，是语文能力的关键。识记、理解、分析综合、鉴赏评价、探究应用等五大能力层都离不开</a:t>
            </a:r>
            <a:r>
              <a:rPr lang="zh-CN" altLang="en-US" sz="5400" b="1">
                <a:solidFill>
                  <a:srgbClr val="FF0000"/>
                </a:solidFill>
                <a:ea typeface="幼圆" pitchFamily="49" charset="-122"/>
              </a:rPr>
              <a:t>思维力</a:t>
            </a:r>
            <a:r>
              <a:rPr lang="zh-CN" altLang="en-US" sz="5400" b="1">
                <a:ea typeface="幼圆" pitchFamily="49" charset="-122"/>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内容占位符 2"/>
          <p:cNvSpPr>
            <a:spLocks noGrp="1"/>
          </p:cNvSpPr>
          <p:nvPr>
            <p:ph idx="1"/>
          </p:nvPr>
        </p:nvSpPr>
        <p:spPr>
          <a:xfrm>
            <a:off x="1516063" y="685800"/>
            <a:ext cx="10256837" cy="6032500"/>
          </a:xfrm>
        </p:spPr>
        <p:txBody>
          <a:bodyPr/>
          <a:lstStyle/>
          <a:p>
            <a:pPr marL="0" indent="0">
              <a:buFont typeface="Wingdings 3" pitchFamily="18" charset="2"/>
              <a:buNone/>
            </a:pPr>
            <a:r>
              <a:rPr lang="zh-CN" altLang="en-US" sz="3600" b="1" smtClean="0"/>
              <a:t>全国Ⅰ卷作文“中国关键词”：</a:t>
            </a:r>
          </a:p>
          <a:p>
            <a:pPr marL="0" indent="0">
              <a:buFont typeface="Wingdings 3" pitchFamily="18" charset="2"/>
              <a:buNone/>
            </a:pPr>
            <a:r>
              <a:rPr lang="zh-CN" altLang="en-US" sz="3600" b="1" smtClean="0"/>
              <a:t>     据近期一项对来华留学生的调查，他们较为关注的“中国关键词”有：一带一路、大熊猫、广场舞、中华美食、长城、共享单车、京剧、空气污染、美丽乡村、食品安全、高铁、移动支付。</a:t>
            </a:r>
          </a:p>
          <a:p>
            <a:pPr marL="0" indent="0">
              <a:buFont typeface="Wingdings 3" pitchFamily="18" charset="2"/>
              <a:buNone/>
            </a:pPr>
            <a:r>
              <a:rPr lang="zh-CN" altLang="en-US" sz="3600" b="1" smtClean="0"/>
              <a:t>     请从中选择两三个关键词来呈现你所认识的中国，写一篇文章帮助外国青年读懂中国。</a:t>
            </a:r>
          </a:p>
          <a:p>
            <a:pPr marL="0" indent="0">
              <a:buFont typeface="Wingdings 3" pitchFamily="18" charset="2"/>
              <a:buNone/>
            </a:pPr>
            <a:r>
              <a:rPr lang="zh-CN" altLang="en-US" sz="3600" b="1" smtClean="0"/>
              <a:t>    要求选好关键词，使之形成有机的关联，选好角度，明确文体，自拟标题；不要套作，不得抄袭；不少于800字。</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标题 1"/>
          <p:cNvSpPr>
            <a:spLocks noGrp="1"/>
          </p:cNvSpPr>
          <p:nvPr>
            <p:ph type="title"/>
          </p:nvPr>
        </p:nvSpPr>
        <p:spPr>
          <a:xfrm>
            <a:off x="1639888" y="561975"/>
            <a:ext cx="9898062" cy="1755775"/>
          </a:xfrm>
        </p:spPr>
        <p:txBody>
          <a:bodyPr/>
          <a:lstStyle/>
          <a:p>
            <a:r>
              <a:rPr lang="zh-CN" altLang="en-US" b="1" smtClean="0">
                <a:sym typeface="+mn-ea"/>
              </a:rPr>
              <a:t>你所认识的中国</a:t>
            </a:r>
            <a:r>
              <a:rPr lang="en-US" altLang="zh-CN" b="1" smtClean="0">
                <a:sym typeface="+mn-ea"/>
              </a:rPr>
              <a:t>:</a:t>
            </a:r>
            <a:r>
              <a:rPr lang="zh-CN" altLang="zh-CN" b="1" smtClean="0">
                <a:sym typeface="+mn-ea"/>
              </a:rPr>
              <a:t>基于自身生活的；不一定是官方的，认识的，描述性的，概括性的，感性的，理性的。</a:t>
            </a:r>
          </a:p>
        </p:txBody>
      </p:sp>
      <p:sp>
        <p:nvSpPr>
          <p:cNvPr id="79874" name="标题 1"/>
          <p:cNvSpPr>
            <a:spLocks noGrp="1"/>
          </p:cNvSpPr>
          <p:nvPr/>
        </p:nvSpPr>
        <p:spPr bwMode="auto">
          <a:xfrm>
            <a:off x="1639888" y="2551113"/>
            <a:ext cx="8912225" cy="1754187"/>
          </a:xfrm>
          <a:prstGeom prst="rect">
            <a:avLst/>
          </a:prstGeom>
          <a:noFill/>
          <a:ln w="9525">
            <a:noFill/>
            <a:miter lim="800000"/>
            <a:headEnd/>
            <a:tailEnd/>
          </a:ln>
        </p:spPr>
        <p:txBody>
          <a:bodyPr/>
          <a:lstStyle/>
          <a:p>
            <a:pPr defTabSz="457200"/>
            <a:r>
              <a:rPr lang="zh-CN" altLang="en-US" sz="3600" b="1">
                <a:solidFill>
                  <a:srgbClr val="262626"/>
                </a:solidFill>
                <a:ea typeface="幼圆" pitchFamily="49" charset="-122"/>
                <a:sym typeface="+mn-ea"/>
              </a:rPr>
              <a:t>外国青年</a:t>
            </a:r>
            <a:r>
              <a:rPr lang="en-US" altLang="zh-CN" sz="3600" b="1">
                <a:solidFill>
                  <a:srgbClr val="262626"/>
                </a:solidFill>
                <a:ea typeface="幼圆" pitchFamily="49" charset="-122"/>
                <a:sym typeface="+mn-ea"/>
              </a:rPr>
              <a:t>:</a:t>
            </a:r>
            <a:r>
              <a:rPr lang="zh-CN" altLang="en-US" sz="3600" b="1">
                <a:solidFill>
                  <a:srgbClr val="262626"/>
                </a:solidFill>
                <a:ea typeface="幼圆" pitchFamily="49" charset="-122"/>
                <a:sym typeface="+mn-ea"/>
              </a:rPr>
              <a:t>外国，地域文化差异，会有不解吧，广场舞，街舞；青年：好奇的，年轻的。</a:t>
            </a:r>
          </a:p>
        </p:txBody>
      </p:sp>
      <p:sp>
        <p:nvSpPr>
          <p:cNvPr id="79875" name="文本框 4"/>
          <p:cNvSpPr txBox="1">
            <a:spLocks noChangeArrowheads="1"/>
          </p:cNvSpPr>
          <p:nvPr/>
        </p:nvSpPr>
        <p:spPr bwMode="auto">
          <a:xfrm>
            <a:off x="1641475" y="4060825"/>
            <a:ext cx="10155238" cy="1322388"/>
          </a:xfrm>
          <a:prstGeom prst="rect">
            <a:avLst/>
          </a:prstGeom>
          <a:noFill/>
          <a:ln w="9525">
            <a:noFill/>
            <a:miter lim="800000"/>
            <a:headEnd/>
            <a:tailEnd/>
          </a:ln>
        </p:spPr>
        <p:txBody>
          <a:bodyPr>
            <a:spAutoFit/>
          </a:bodyPr>
          <a:lstStyle/>
          <a:p>
            <a:r>
              <a:rPr lang="zh-CN" altLang="en-US" sz="4000" b="1">
                <a:ea typeface="幼圆" pitchFamily="49" charset="-122"/>
              </a:rPr>
              <a:t>读懂中国：懂，比较全面了解，消除误解的，注意分寸</a:t>
            </a:r>
          </a:p>
        </p:txBody>
      </p:sp>
      <p:sp>
        <p:nvSpPr>
          <p:cNvPr id="79876" name="文本框 5"/>
          <p:cNvSpPr txBox="1">
            <a:spLocks noChangeArrowheads="1"/>
          </p:cNvSpPr>
          <p:nvPr/>
        </p:nvSpPr>
        <p:spPr bwMode="auto">
          <a:xfrm>
            <a:off x="1639888" y="5383213"/>
            <a:ext cx="9591675" cy="1198562"/>
          </a:xfrm>
          <a:prstGeom prst="rect">
            <a:avLst/>
          </a:prstGeom>
          <a:noFill/>
          <a:ln w="9525">
            <a:noFill/>
            <a:miter lim="800000"/>
            <a:headEnd/>
            <a:tailEnd/>
          </a:ln>
        </p:spPr>
        <p:txBody>
          <a:bodyPr>
            <a:spAutoFit/>
          </a:bodyPr>
          <a:lstStyle/>
          <a:p>
            <a:r>
              <a:rPr lang="zh-CN" altLang="en-US" sz="3600" b="1">
                <a:ea typeface="幼圆" pitchFamily="49" charset="-122"/>
              </a:rPr>
              <a:t>使之形成有机的关联：内在逻辑联系，经纬交错，多元立体的。</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p:cNvSpPr>
          <p:nvPr>
            <p:ph type="title"/>
          </p:nvPr>
        </p:nvSpPr>
        <p:spPr>
          <a:xfrm>
            <a:off x="1797050" y="501650"/>
            <a:ext cx="9829800" cy="1281113"/>
          </a:xfrm>
        </p:spPr>
        <p:txBody>
          <a:bodyPr/>
          <a:lstStyle/>
          <a:p>
            <a:r>
              <a:rPr lang="zh-CN" altLang="en-US" sz="4400" b="1" smtClean="0"/>
              <a:t>词语和词语的关系：相似 相关 相对</a:t>
            </a:r>
          </a:p>
        </p:txBody>
      </p:sp>
      <p:sp>
        <p:nvSpPr>
          <p:cNvPr id="80898" name="文本框 3"/>
          <p:cNvSpPr txBox="1">
            <a:spLocks noChangeArrowheads="1"/>
          </p:cNvSpPr>
          <p:nvPr/>
        </p:nvSpPr>
        <p:spPr bwMode="auto">
          <a:xfrm>
            <a:off x="2184400" y="1990725"/>
            <a:ext cx="8266113" cy="3784600"/>
          </a:xfrm>
          <a:prstGeom prst="rect">
            <a:avLst/>
          </a:prstGeom>
          <a:noFill/>
          <a:ln w="9525">
            <a:noFill/>
            <a:miter lim="800000"/>
            <a:headEnd/>
            <a:tailEnd/>
          </a:ln>
        </p:spPr>
        <p:txBody>
          <a:bodyPr>
            <a:spAutoFit/>
          </a:bodyPr>
          <a:lstStyle/>
          <a:p>
            <a:pPr>
              <a:lnSpc>
                <a:spcPct val="150000"/>
              </a:lnSpc>
            </a:pPr>
            <a:r>
              <a:rPr lang="zh-CN" altLang="en-US" sz="4000" b="1">
                <a:ea typeface="幼圆" pitchFamily="49" charset="-122"/>
                <a:sym typeface="+mn-ea"/>
              </a:rPr>
              <a:t>一带一路、大熊猫、广场舞、中华美食、长城、共享单车、京剧、空气污染、美丽乡村、食品安全、高铁、移动支付</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3"/>
          <p:cNvSpPr>
            <a:spLocks noGrp="1"/>
          </p:cNvSpPr>
          <p:nvPr>
            <p:ph type="title"/>
          </p:nvPr>
        </p:nvSpPr>
        <p:spPr>
          <a:xfrm>
            <a:off x="1797050" y="501650"/>
            <a:ext cx="9829800" cy="1281113"/>
          </a:xfrm>
        </p:spPr>
        <p:txBody>
          <a:bodyPr/>
          <a:lstStyle/>
          <a:p>
            <a:r>
              <a:rPr lang="zh-CN" altLang="en-US" sz="4400" b="1" smtClean="0"/>
              <a:t>词语和词语的关系：相似 相关 相对</a:t>
            </a:r>
          </a:p>
        </p:txBody>
      </p:sp>
      <p:sp>
        <p:nvSpPr>
          <p:cNvPr id="81922" name="标题 3"/>
          <p:cNvSpPr>
            <a:spLocks noGrp="1"/>
          </p:cNvSpPr>
          <p:nvPr/>
        </p:nvSpPr>
        <p:spPr bwMode="auto">
          <a:xfrm>
            <a:off x="1628775" y="1527175"/>
            <a:ext cx="9829800" cy="4370388"/>
          </a:xfrm>
          <a:prstGeom prst="rect">
            <a:avLst/>
          </a:prstGeom>
          <a:noFill/>
          <a:ln w="9525">
            <a:noFill/>
            <a:miter lim="800000"/>
            <a:headEnd/>
            <a:tailEnd/>
          </a:ln>
        </p:spPr>
        <p:txBody>
          <a:bodyPr/>
          <a:lstStyle/>
          <a:p>
            <a:pPr defTabSz="457200"/>
            <a:r>
              <a:rPr lang="zh-CN" altLang="en-US" sz="4400" b="1">
                <a:solidFill>
                  <a:srgbClr val="262626"/>
                </a:solidFill>
                <a:ea typeface="幼圆" pitchFamily="49" charset="-122"/>
              </a:rPr>
              <a:t>长城  京剧</a:t>
            </a:r>
          </a:p>
          <a:p>
            <a:pPr defTabSz="457200"/>
            <a:r>
              <a:rPr lang="zh-CN" altLang="en-US" sz="4400" b="1">
                <a:solidFill>
                  <a:srgbClr val="262626"/>
                </a:solidFill>
                <a:ea typeface="幼圆" pitchFamily="49" charset="-122"/>
              </a:rPr>
              <a:t>高铁  移动支付</a:t>
            </a:r>
          </a:p>
          <a:p>
            <a:pPr defTabSz="457200"/>
            <a:r>
              <a:rPr lang="zh-CN" altLang="en-US" sz="4400" b="1">
                <a:solidFill>
                  <a:srgbClr val="262626"/>
                </a:solidFill>
                <a:ea typeface="幼圆" pitchFamily="49" charset="-122"/>
              </a:rPr>
              <a:t>中华美食 食品安全</a:t>
            </a:r>
          </a:p>
          <a:p>
            <a:pPr defTabSz="457200"/>
            <a:r>
              <a:rPr lang="zh-CN" altLang="en-US" sz="4400" b="1">
                <a:solidFill>
                  <a:srgbClr val="262626"/>
                </a:solidFill>
                <a:ea typeface="幼圆" pitchFamily="49" charset="-122"/>
              </a:rPr>
              <a:t>共享单车 移动支付</a:t>
            </a:r>
          </a:p>
          <a:p>
            <a:pPr defTabSz="457200"/>
            <a:r>
              <a:rPr lang="zh-CN" altLang="en-US" sz="4400" b="1">
                <a:solidFill>
                  <a:srgbClr val="262626"/>
                </a:solidFill>
                <a:ea typeface="幼圆" pitchFamily="49" charset="-122"/>
              </a:rPr>
              <a:t>京剧 广场舞 </a:t>
            </a:r>
          </a:p>
          <a:p>
            <a:pPr defTabSz="457200"/>
            <a:r>
              <a:rPr lang="zh-CN" altLang="en-US" sz="4400" b="1">
                <a:solidFill>
                  <a:srgbClr val="262626"/>
                </a:solidFill>
                <a:ea typeface="幼圆" pitchFamily="49" charset="-122"/>
              </a:rPr>
              <a:t>长城  一带一路</a:t>
            </a:r>
          </a:p>
          <a:p>
            <a:pPr defTabSz="457200"/>
            <a:endParaRPr lang="zh-CN" altLang="en-US" sz="4400" b="1">
              <a:solidFill>
                <a:srgbClr val="262626"/>
              </a:solidFill>
              <a:ea typeface="幼圆"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2"/>
          <p:cNvSpPr>
            <a:spLocks noGrp="1"/>
          </p:cNvSpPr>
          <p:nvPr>
            <p:ph idx="1"/>
          </p:nvPr>
        </p:nvSpPr>
        <p:spPr>
          <a:xfrm>
            <a:off x="974725" y="2484438"/>
            <a:ext cx="10942638" cy="3776662"/>
          </a:xfrm>
        </p:spPr>
        <p:txBody>
          <a:bodyPr/>
          <a:lstStyle/>
          <a:p>
            <a:pPr marL="0" indent="0">
              <a:buFont typeface="Wingdings 3" pitchFamily="18" charset="2"/>
              <a:buNone/>
            </a:pPr>
            <a:r>
              <a:rPr lang="zh-CN" altLang="en-US" b="1" smtClean="0"/>
              <a:t>　　</a:t>
            </a:r>
            <a:r>
              <a:rPr lang="zh-CN" altLang="en-US" sz="3200" b="1" smtClean="0"/>
              <a:t>中国的“和文化”由来已久，它与同音字“合”，构成了一个正向理念的输出，和睦相处、珠联璧合、握手言和等，都有这方面的语境。在国家外交层面，“和文化”理应成为世界大潮流，就更应该有此维度。习近平主席曾经论述，中美国情各异，历史文化、发展道路、发展阶段不同，应该相互理解，相互尊重，聚同化异，和而不同。习近平主席还曾说，历史和现实都表明，中美两国合则两利，斗则俱伤。这些“珠玉”在前，都充分表明了中方在两国关系的立场。</a:t>
            </a:r>
          </a:p>
        </p:txBody>
      </p:sp>
      <p:sp>
        <p:nvSpPr>
          <p:cNvPr id="91138" name="标题 1"/>
          <p:cNvSpPr>
            <a:spLocks noGrp="1"/>
          </p:cNvSpPr>
          <p:nvPr/>
        </p:nvSpPr>
        <p:spPr bwMode="auto">
          <a:xfrm>
            <a:off x="1990725" y="669925"/>
            <a:ext cx="8912225" cy="1281113"/>
          </a:xfrm>
          <a:prstGeom prst="rect">
            <a:avLst/>
          </a:prstGeom>
          <a:noFill/>
          <a:ln w="9525">
            <a:noFill/>
            <a:miter lim="800000"/>
            <a:headEnd/>
            <a:tailEnd/>
          </a:ln>
        </p:spPr>
        <p:txBody>
          <a:bodyPr/>
          <a:lstStyle/>
          <a:p>
            <a:pPr defTabSz="457200"/>
            <a:r>
              <a:rPr lang="zh-CN" altLang="en-US" sz="3600" b="1">
                <a:solidFill>
                  <a:srgbClr val="262626"/>
                </a:solidFill>
                <a:ea typeface="幼圆" pitchFamily="49" charset="-122"/>
                <a:sym typeface="+mn-ea"/>
              </a:rPr>
              <a:t>请从中选择两三个关键词来呈现你所认识的中国，写一篇文章帮助外国青年读懂中国。</a:t>
            </a:r>
            <a:r>
              <a:rPr lang="zh-CN" altLang="en-US" sz="3600">
                <a:solidFill>
                  <a:srgbClr val="262626"/>
                </a:solidFill>
                <a:ea typeface="幼圆" pitchFamily="49" charset="-122"/>
              </a:rPr>
              <a:t/>
            </a:r>
            <a:br>
              <a:rPr lang="zh-CN" altLang="en-US" sz="3600">
                <a:solidFill>
                  <a:srgbClr val="262626"/>
                </a:solidFill>
                <a:ea typeface="幼圆" pitchFamily="49" charset="-122"/>
              </a:rPr>
            </a:br>
            <a:endParaRPr lang="zh-CN" altLang="en-US" sz="3600">
              <a:solidFill>
                <a:srgbClr val="262626"/>
              </a:solidFill>
              <a:ea typeface="幼圆"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2592388" y="623888"/>
            <a:ext cx="8912225" cy="1281112"/>
          </a:xfrm>
        </p:spPr>
        <p:txBody>
          <a:bodyPr/>
          <a:lstStyle/>
          <a:p>
            <a:endParaRPr lang="zh-CN" altLang="en-US" smtClean="0"/>
          </a:p>
        </p:txBody>
      </p:sp>
      <p:pic>
        <p:nvPicPr>
          <p:cNvPr id="23554" name="图片 1"/>
          <p:cNvPicPr>
            <a:picLocks noChangeAspect="1"/>
          </p:cNvPicPr>
          <p:nvPr>
            <p:ph idx="1"/>
          </p:nvPr>
        </p:nvPicPr>
        <p:blipFill>
          <a:blip r:embed="rId2"/>
          <a:srcRect/>
          <a:stretch>
            <a:fillRect/>
          </a:stretch>
        </p:blipFill>
        <p:spPr>
          <a:xfrm>
            <a:off x="-58738" y="-20638"/>
            <a:ext cx="12295188" cy="6958013"/>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图片 3"/>
          <p:cNvPicPr>
            <a:picLocks noChangeAspect="1"/>
          </p:cNvPicPr>
          <p:nvPr/>
        </p:nvPicPr>
        <p:blipFill>
          <a:blip r:embed="rId2"/>
          <a:srcRect/>
          <a:stretch>
            <a:fillRect/>
          </a:stretch>
        </p:blipFill>
        <p:spPr bwMode="auto">
          <a:xfrm>
            <a:off x="57150" y="28575"/>
            <a:ext cx="12136438" cy="686117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内容占位符 2"/>
          <p:cNvSpPr>
            <a:spLocks noGrp="1"/>
          </p:cNvSpPr>
          <p:nvPr>
            <p:ph idx="1"/>
          </p:nvPr>
        </p:nvSpPr>
        <p:spPr>
          <a:xfrm>
            <a:off x="2589213" y="2133600"/>
            <a:ext cx="8915400" cy="3778250"/>
          </a:xfrm>
        </p:spPr>
        <p:txBody>
          <a:bodyPr/>
          <a:lstStyle/>
          <a:p>
            <a:endParaRPr lang="zh-CN" altLang="en-US" smtClean="0"/>
          </a:p>
        </p:txBody>
      </p:sp>
      <p:sp>
        <p:nvSpPr>
          <p:cNvPr id="93186" name="文本框 99"/>
          <p:cNvSpPr txBox="1">
            <a:spLocks noChangeArrowheads="1"/>
          </p:cNvSpPr>
          <p:nvPr/>
        </p:nvSpPr>
        <p:spPr bwMode="auto">
          <a:xfrm>
            <a:off x="1463675" y="574675"/>
            <a:ext cx="10383838" cy="4522788"/>
          </a:xfrm>
          <a:prstGeom prst="rect">
            <a:avLst/>
          </a:prstGeom>
          <a:noFill/>
          <a:ln w="9525">
            <a:noFill/>
            <a:miter lim="800000"/>
            <a:headEnd/>
            <a:tailEnd/>
          </a:ln>
        </p:spPr>
        <p:txBody>
          <a:bodyPr>
            <a:spAutoFit/>
          </a:bodyPr>
          <a:lstStyle/>
          <a:p>
            <a:pPr algn="ctr"/>
            <a:r>
              <a:rPr lang="zh-CN" altLang="en-US" sz="4800" b="1">
                <a:solidFill>
                  <a:srgbClr val="000000"/>
                </a:solidFill>
                <a:latin typeface="宋体" charset="-122"/>
              </a:rPr>
              <a:t>峡口送友人（司空曙</a:t>
            </a:r>
            <a:r>
              <a:rPr lang="zh-CN" altLang="en-US" sz="4800" b="1">
                <a:solidFill>
                  <a:srgbClr val="000000"/>
                </a:solidFill>
                <a:latin typeface="Calibri" pitchFamily="34" charset="0"/>
                <a:ea typeface="幼圆" pitchFamily="49" charset="-122"/>
                <a:cs typeface="Calibri" pitchFamily="34" charset="0"/>
              </a:rPr>
              <a:t> </a:t>
            </a:r>
            <a:r>
              <a:rPr lang="zh-CN" altLang="en-US" sz="4800" b="1">
                <a:solidFill>
                  <a:srgbClr val="000000"/>
                </a:solidFill>
                <a:latin typeface="宋体" charset="-122"/>
              </a:rPr>
              <a:t>唐诗）</a:t>
            </a:r>
          </a:p>
          <a:p>
            <a:r>
              <a:rPr lang="zh-CN" altLang="en-US" sz="4800" b="1">
                <a:solidFill>
                  <a:srgbClr val="000000"/>
                </a:solidFill>
                <a:latin typeface="宋体" charset="-122"/>
              </a:rPr>
              <a:t>峡口花飞欲尽春</a:t>
            </a:r>
            <a:r>
              <a:rPr lang="en-US" altLang="zh-CN" sz="4800" b="1">
                <a:solidFill>
                  <a:srgbClr val="000000"/>
                </a:solidFill>
                <a:latin typeface="Calibri" pitchFamily="34" charset="0"/>
                <a:ea typeface="幼圆" pitchFamily="49" charset="-122"/>
                <a:cs typeface="Calibri" pitchFamily="34" charset="0"/>
              </a:rPr>
              <a:t>,</a:t>
            </a:r>
            <a:r>
              <a:rPr lang="zh-CN" altLang="en-US" sz="4800" b="1">
                <a:solidFill>
                  <a:srgbClr val="000000"/>
                </a:solidFill>
                <a:latin typeface="宋体" charset="-122"/>
              </a:rPr>
              <a:t>天涯去住泪沾巾</a:t>
            </a:r>
            <a:r>
              <a:rPr lang="en-US" altLang="zh-CN" sz="4800" b="1">
                <a:solidFill>
                  <a:srgbClr val="000000"/>
                </a:solidFill>
                <a:latin typeface="Calibri" pitchFamily="34" charset="0"/>
                <a:ea typeface="幼圆" pitchFamily="49" charset="-122"/>
                <a:cs typeface="Calibri" pitchFamily="34" charset="0"/>
              </a:rPr>
              <a:t>.</a:t>
            </a:r>
            <a:endParaRPr lang="en-US" altLang="zh-CN" sz="5400" b="1">
              <a:solidFill>
                <a:srgbClr val="000000"/>
              </a:solidFill>
              <a:latin typeface="Calibri" pitchFamily="34" charset="0"/>
              <a:cs typeface="Calibri" pitchFamily="34" charset="0"/>
            </a:endParaRPr>
          </a:p>
          <a:p>
            <a:pPr algn="ctr"/>
            <a:r>
              <a:rPr lang="zh-CN" altLang="en-US" sz="4800" b="1">
                <a:solidFill>
                  <a:srgbClr val="000000"/>
                </a:solidFill>
                <a:latin typeface="宋体" charset="-122"/>
              </a:rPr>
              <a:t>来时万里同为客</a:t>
            </a:r>
            <a:r>
              <a:rPr lang="en-US" altLang="zh-CN" sz="4800" b="1">
                <a:solidFill>
                  <a:srgbClr val="000000"/>
                </a:solidFill>
                <a:latin typeface="Calibri" pitchFamily="34" charset="0"/>
                <a:ea typeface="幼圆" pitchFamily="49" charset="-122"/>
                <a:cs typeface="Calibri" pitchFamily="34" charset="0"/>
              </a:rPr>
              <a:t>,</a:t>
            </a:r>
            <a:r>
              <a:rPr lang="zh-CN" altLang="en-US" sz="4800" b="1">
                <a:solidFill>
                  <a:srgbClr val="000000"/>
                </a:solidFill>
                <a:latin typeface="宋体" charset="-122"/>
              </a:rPr>
              <a:t>今日翻成送故人。</a:t>
            </a:r>
          </a:p>
          <a:p>
            <a:r>
              <a:rPr lang="zh-CN" altLang="en-US" sz="4800" b="1">
                <a:solidFill>
                  <a:srgbClr val="000000"/>
                </a:solidFill>
                <a:latin typeface="宋体" charset="-122"/>
              </a:rPr>
              <a:t>送蜀客</a:t>
            </a:r>
          </a:p>
          <a:p>
            <a:r>
              <a:rPr lang="zh-CN" altLang="en-US" sz="4800" b="1">
                <a:solidFill>
                  <a:srgbClr val="000000"/>
                </a:solidFill>
                <a:latin typeface="宋体" charset="-122"/>
              </a:rPr>
              <a:t>剑南风景腊前春</a:t>
            </a:r>
            <a:r>
              <a:rPr lang="en-US" altLang="zh-CN" sz="4800" b="1">
                <a:solidFill>
                  <a:srgbClr val="000000"/>
                </a:solidFill>
                <a:latin typeface="Calibri" pitchFamily="34" charset="0"/>
                <a:ea typeface="幼圆" pitchFamily="49" charset="-122"/>
                <a:cs typeface="Calibri" pitchFamily="34" charset="0"/>
              </a:rPr>
              <a:t>,</a:t>
            </a:r>
            <a:r>
              <a:rPr lang="zh-CN" altLang="en-US" sz="4800" b="1">
                <a:solidFill>
                  <a:srgbClr val="000000"/>
                </a:solidFill>
                <a:latin typeface="宋体" charset="-122"/>
              </a:rPr>
              <a:t>山鸟江风得雨新</a:t>
            </a:r>
            <a:r>
              <a:rPr lang="en-US" altLang="zh-CN" sz="4800" b="1">
                <a:solidFill>
                  <a:srgbClr val="000000"/>
                </a:solidFill>
                <a:latin typeface="Calibri" pitchFamily="34" charset="0"/>
                <a:ea typeface="幼圆" pitchFamily="49" charset="-122"/>
                <a:cs typeface="Calibri" pitchFamily="34" charset="0"/>
              </a:rPr>
              <a:t>.</a:t>
            </a:r>
            <a:endParaRPr lang="en-US" altLang="zh-CN" sz="5400" b="1">
              <a:solidFill>
                <a:srgbClr val="000000"/>
              </a:solidFill>
              <a:latin typeface="Calibri" pitchFamily="34" charset="0"/>
            </a:endParaRPr>
          </a:p>
          <a:p>
            <a:pPr algn="ctr"/>
            <a:r>
              <a:rPr lang="zh-CN" altLang="en-US" sz="4800" b="1">
                <a:solidFill>
                  <a:srgbClr val="000000"/>
                </a:solidFill>
                <a:latin typeface="宋体" charset="-122"/>
              </a:rPr>
              <a:t>莫怪送君行较远</a:t>
            </a:r>
            <a:r>
              <a:rPr lang="en-US" altLang="zh-CN" sz="4800" b="1">
                <a:solidFill>
                  <a:srgbClr val="000000"/>
                </a:solidFill>
                <a:latin typeface="Calibri" pitchFamily="34" charset="0"/>
                <a:ea typeface="幼圆" pitchFamily="49" charset="-122"/>
                <a:cs typeface="Calibri" pitchFamily="34" charset="0"/>
              </a:rPr>
              <a:t>.</a:t>
            </a:r>
            <a:r>
              <a:rPr lang="zh-CN" altLang="en-US" sz="4800" b="1">
                <a:solidFill>
                  <a:srgbClr val="000000"/>
                </a:solidFill>
                <a:latin typeface="宋体" charset="-122"/>
              </a:rPr>
              <a:t>自缘身是忆归人。</a:t>
            </a:r>
          </a:p>
        </p:txBody>
      </p:sp>
      <p:sp>
        <p:nvSpPr>
          <p:cNvPr id="93187" name="文本框 3"/>
          <p:cNvSpPr txBox="1">
            <a:spLocks noChangeArrowheads="1"/>
          </p:cNvSpPr>
          <p:nvPr/>
        </p:nvSpPr>
        <p:spPr bwMode="auto">
          <a:xfrm>
            <a:off x="1636713" y="5213350"/>
            <a:ext cx="9409112" cy="1568450"/>
          </a:xfrm>
          <a:prstGeom prst="rect">
            <a:avLst/>
          </a:prstGeom>
          <a:noFill/>
          <a:ln w="9525">
            <a:noFill/>
            <a:miter lim="800000"/>
            <a:headEnd/>
            <a:tailEnd/>
          </a:ln>
        </p:spPr>
        <p:txBody>
          <a:bodyPr>
            <a:spAutoFit/>
          </a:bodyPr>
          <a:lstStyle/>
          <a:p>
            <a:r>
              <a:rPr lang="zh-CN" altLang="en-US" sz="3200" b="1">
                <a:solidFill>
                  <a:srgbClr val="000000"/>
                </a:solidFill>
                <a:latin typeface="宋体" charset="-122"/>
              </a:rPr>
              <a:t>（</a:t>
            </a:r>
            <a:r>
              <a:rPr lang="en-US" altLang="zh-CN" sz="3200" b="1">
                <a:solidFill>
                  <a:srgbClr val="000000"/>
                </a:solidFill>
                <a:latin typeface="宋体" charset="-122"/>
              </a:rPr>
              <a:t>3</a:t>
            </a:r>
            <a:r>
              <a:rPr lang="zh-CN" altLang="en-US" sz="3200" b="1">
                <a:solidFill>
                  <a:srgbClr val="000000"/>
                </a:solidFill>
                <a:latin typeface="宋体" charset="-122"/>
              </a:rPr>
              <a:t>）有人认为</a:t>
            </a:r>
            <a:r>
              <a:rPr lang="en-US" altLang="zh-CN" sz="3200" b="1">
                <a:solidFill>
                  <a:srgbClr val="000000"/>
                </a:solidFill>
                <a:latin typeface="宋体" charset="-122"/>
              </a:rPr>
              <a:t>《</a:t>
            </a:r>
            <a:r>
              <a:rPr lang="zh-CN" altLang="en-US" sz="3200" b="1">
                <a:solidFill>
                  <a:srgbClr val="000000"/>
                </a:solidFill>
                <a:latin typeface="宋体" charset="-122"/>
              </a:rPr>
              <a:t>峡口送友人</a:t>
            </a:r>
            <a:r>
              <a:rPr lang="en-US" altLang="zh-CN" sz="3200" b="1">
                <a:solidFill>
                  <a:srgbClr val="000000"/>
                </a:solidFill>
                <a:latin typeface="宋体" charset="-122"/>
              </a:rPr>
              <a:t>》</a:t>
            </a:r>
            <a:r>
              <a:rPr lang="zh-CN" altLang="en-US" sz="3200" b="1">
                <a:solidFill>
                  <a:srgbClr val="000000"/>
                </a:solidFill>
                <a:latin typeface="宋体" charset="-122"/>
              </a:rPr>
              <a:t>诗采用了正面烘托的手法</a:t>
            </a:r>
            <a:r>
              <a:rPr lang="en-US" altLang="zh-CN" sz="3200" b="1">
                <a:solidFill>
                  <a:srgbClr val="000000"/>
                </a:solidFill>
                <a:latin typeface="宋体" charset="-122"/>
              </a:rPr>
              <a:t>,《</a:t>
            </a:r>
            <a:r>
              <a:rPr lang="zh-CN" altLang="en-US" sz="3200" b="1">
                <a:solidFill>
                  <a:srgbClr val="000000"/>
                </a:solidFill>
                <a:latin typeface="宋体" charset="-122"/>
              </a:rPr>
              <a:t>送蜀客</a:t>
            </a:r>
            <a:r>
              <a:rPr lang="en-US" altLang="zh-CN" sz="3200" b="1">
                <a:solidFill>
                  <a:srgbClr val="000000"/>
                </a:solidFill>
                <a:latin typeface="宋体" charset="-122"/>
              </a:rPr>
              <a:t>》</a:t>
            </a:r>
            <a:r>
              <a:rPr lang="zh-CN" altLang="en-US" sz="3200" b="1">
                <a:solidFill>
                  <a:srgbClr val="000000"/>
                </a:solidFill>
                <a:latin typeface="宋体" charset="-122"/>
              </a:rPr>
              <a:t>是采用了反面衬托的手法。你是否同意？请说明理由。</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文本框 1"/>
          <p:cNvSpPr txBox="1">
            <a:spLocks noChangeArrowheads="1"/>
          </p:cNvSpPr>
          <p:nvPr/>
        </p:nvSpPr>
        <p:spPr bwMode="auto">
          <a:xfrm>
            <a:off x="1978025" y="1919288"/>
            <a:ext cx="9612313" cy="1014412"/>
          </a:xfrm>
          <a:prstGeom prst="rect">
            <a:avLst/>
          </a:prstGeom>
          <a:noFill/>
          <a:ln w="9525">
            <a:noFill/>
            <a:miter lim="800000"/>
            <a:headEnd/>
            <a:tailEnd/>
          </a:ln>
        </p:spPr>
        <p:txBody>
          <a:bodyPr>
            <a:spAutoFit/>
          </a:bodyPr>
          <a:lstStyle/>
          <a:p>
            <a:r>
              <a:rPr lang="zh-CN" altLang="en-US" sz="6000" b="1">
                <a:ea typeface="幼圆" pitchFamily="49" charset="-122"/>
              </a:rPr>
              <a:t>思维训练：要有元问题意识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1"/>
          <p:cNvSpPr txBox="1">
            <a:spLocks noChangeArrowheads="1"/>
          </p:cNvSpPr>
          <p:nvPr/>
        </p:nvSpPr>
        <p:spPr bwMode="auto">
          <a:xfrm>
            <a:off x="1046163" y="795338"/>
            <a:ext cx="10895012" cy="4706937"/>
          </a:xfrm>
          <a:prstGeom prst="rect">
            <a:avLst/>
          </a:prstGeom>
          <a:noFill/>
          <a:ln w="9525">
            <a:noFill/>
            <a:miter lim="800000"/>
            <a:headEnd/>
            <a:tailEnd/>
          </a:ln>
        </p:spPr>
        <p:txBody>
          <a:bodyPr>
            <a:spAutoFit/>
          </a:bodyPr>
          <a:lstStyle/>
          <a:p>
            <a:r>
              <a:rPr lang="en-US" altLang="zh-CN" sz="6000" b="1">
                <a:ea typeface="幼圆" pitchFamily="49" charset="-122"/>
              </a:rPr>
              <a:t>     </a:t>
            </a:r>
            <a:r>
              <a:rPr lang="zh-CN" altLang="en-US" sz="6000" b="1">
                <a:ea typeface="幼圆" pitchFamily="49" charset="-122"/>
              </a:rPr>
              <a:t>语文高考要求全面测试考生的语文能力。</a:t>
            </a:r>
            <a:r>
              <a:rPr lang="zh-CN" altLang="en-US" sz="6000" b="1">
                <a:solidFill>
                  <a:srgbClr val="FF0000"/>
                </a:solidFill>
                <a:ea typeface="幼圆" pitchFamily="49" charset="-122"/>
              </a:rPr>
              <a:t>语文能力可分为识记、理解、分析综合、鉴赏评价、表达应用和探究</a:t>
            </a:r>
            <a:r>
              <a:rPr lang="zh-CN" altLang="en-US" sz="6000" b="1">
                <a:ea typeface="幼圆" pitchFamily="49" charset="-122"/>
              </a:rPr>
              <a:t>六种，并表现为六个层级。</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文本框 1"/>
          <p:cNvSpPr txBox="1">
            <a:spLocks noChangeArrowheads="1"/>
          </p:cNvSpPr>
          <p:nvPr/>
        </p:nvSpPr>
        <p:spPr bwMode="auto">
          <a:xfrm>
            <a:off x="1573213" y="890588"/>
            <a:ext cx="10036175" cy="5076825"/>
          </a:xfrm>
          <a:prstGeom prst="rect">
            <a:avLst/>
          </a:prstGeom>
          <a:noFill/>
          <a:ln w="9525">
            <a:noFill/>
            <a:miter lim="800000"/>
            <a:headEnd/>
            <a:tailEnd/>
          </a:ln>
        </p:spPr>
        <p:txBody>
          <a:bodyPr>
            <a:spAutoFit/>
          </a:bodyPr>
          <a:lstStyle/>
          <a:p>
            <a:r>
              <a:rPr lang="en-US" altLang="zh-CN" sz="5400" b="1">
                <a:ea typeface="幼圆" pitchFamily="49" charset="-122"/>
                <a:sym typeface="+mn-ea"/>
              </a:rPr>
              <a:t>    </a:t>
            </a:r>
            <a:r>
              <a:rPr lang="zh-CN" altLang="en-US" sz="5400" b="1">
                <a:ea typeface="幼圆" pitchFamily="49" charset="-122"/>
                <a:sym typeface="+mn-ea"/>
              </a:rPr>
              <a:t>分析就是将研究对象的整体分为各个部分，并分别加以考察的认识活动。分析的意义在于通过认识事物或现象的区别与联系，细致地寻找能够解决问题的主线，并以此解决问题。</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93800" y="715963"/>
            <a:ext cx="10471150" cy="6000750"/>
          </a:xfrm>
          <a:prstGeom prst="rect">
            <a:avLst/>
          </a:prstGeom>
          <a:noFill/>
          <a:ln w="9525">
            <a:noFill/>
          </a:ln>
        </p:spPr>
        <p:txBody>
          <a:bodyPr>
            <a:spAutoFit/>
          </a:bodyPr>
          <a:lstStyle/>
          <a:p>
            <a:pPr indent="279400" algn="ctr">
              <a:defRPr/>
            </a:pPr>
            <a:r>
              <a:rPr lang="zh-CN" altLang="en-US" sz="3200" b="1">
                <a:solidFill>
                  <a:srgbClr val="000000"/>
                </a:solidFill>
                <a:latin typeface="黑体" panose="02010609060101010101" charset="-122"/>
                <a:ea typeface="黑体" panose="02010609060101010101" charset="-122"/>
                <a:cs typeface="黑体" panose="02010609060101010101" charset="-122"/>
              </a:rPr>
              <a:t>野人送朱樱</a:t>
            </a: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杜甫</a:t>
            </a: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西蜀樱桃也自红，野人相赠满筠笼。</a:t>
            </a: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数回细写</a:t>
            </a:r>
            <a:r>
              <a:rPr lang="en-US" altLang="zh-CN" sz="3200" b="1">
                <a:solidFill>
                  <a:srgbClr val="000000"/>
                </a:solidFill>
                <a:latin typeface="黑体" panose="02010609060101010101" charset="-122"/>
                <a:ea typeface="黑体" panose="02010609060101010101" charset="-122"/>
                <a:cs typeface="黑体" panose="02010609060101010101" charset="-122"/>
              </a:rPr>
              <a:t>①</a:t>
            </a:r>
            <a:r>
              <a:rPr lang="zh-CN" altLang="en-US" sz="3200" b="1">
                <a:solidFill>
                  <a:srgbClr val="000000"/>
                </a:solidFill>
                <a:latin typeface="黑体" panose="02010609060101010101" charset="-122"/>
                <a:ea typeface="黑体" panose="02010609060101010101" charset="-122"/>
                <a:cs typeface="黑体" panose="02010609060101010101" charset="-122"/>
              </a:rPr>
              <a:t>愁仍破，万颗匀圆讶许同。</a:t>
            </a: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忆昨赐霑门下省</a:t>
            </a:r>
            <a:r>
              <a:rPr lang="en-US" altLang="zh-CN" sz="3200" b="1">
                <a:solidFill>
                  <a:srgbClr val="000000"/>
                </a:solidFill>
                <a:latin typeface="黑体" panose="02010609060101010101" charset="-122"/>
                <a:ea typeface="黑体" panose="02010609060101010101" charset="-122"/>
                <a:cs typeface="黑体" panose="02010609060101010101" charset="-122"/>
              </a:rPr>
              <a:t>②</a:t>
            </a:r>
            <a:r>
              <a:rPr lang="zh-CN" altLang="en-US" sz="3200" b="1">
                <a:solidFill>
                  <a:srgbClr val="000000"/>
                </a:solidFill>
                <a:latin typeface="黑体" panose="02010609060101010101" charset="-122"/>
                <a:ea typeface="黑体" panose="02010609060101010101" charset="-122"/>
                <a:cs typeface="黑体" panose="02010609060101010101" charset="-122"/>
              </a:rPr>
              <a:t>，早朝擎出大明宫。</a:t>
            </a: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金盘玉箸无消息，此日尝新任转蓬</a:t>
            </a:r>
            <a:r>
              <a:rPr lang="en-US" altLang="zh-CN" sz="3200" b="1">
                <a:solidFill>
                  <a:srgbClr val="000000"/>
                </a:solidFill>
                <a:latin typeface="黑体" panose="02010609060101010101" charset="-122"/>
                <a:ea typeface="黑体" panose="02010609060101010101" charset="-122"/>
                <a:cs typeface="黑体" panose="02010609060101010101" charset="-122"/>
              </a:rPr>
              <a:t>③</a:t>
            </a:r>
            <a:r>
              <a:rPr lang="zh-CN" altLang="en-US" sz="3200" b="1">
                <a:solidFill>
                  <a:srgbClr val="000000"/>
                </a:solidFill>
                <a:latin typeface="黑体" panose="02010609060101010101" charset="-122"/>
                <a:ea typeface="黑体" panose="02010609060101010101" charset="-122"/>
                <a:cs typeface="黑体" panose="02010609060101010101" charset="-122"/>
              </a:rPr>
              <a:t>。</a:t>
            </a:r>
          </a:p>
          <a:p>
            <a:pPr indent="279400" algn="ctr">
              <a:defRPr/>
            </a:pPr>
            <a:r>
              <a:rPr lang="en-US" altLang="zh-CN" sz="3200" b="1">
                <a:solidFill>
                  <a:srgbClr val="000000"/>
                </a:solidFill>
                <a:latin typeface="黑体" panose="02010609060101010101" charset="-122"/>
                <a:ea typeface="黑体" panose="02010609060101010101" charset="-122"/>
                <a:cs typeface="黑体" panose="02010609060101010101" charset="-122"/>
              </a:rPr>
              <a:t>[</a:t>
            </a:r>
            <a:r>
              <a:rPr lang="zh-CN" altLang="en-US" sz="3200" b="1">
                <a:solidFill>
                  <a:srgbClr val="000000"/>
                </a:solidFill>
                <a:latin typeface="黑体" panose="02010609060101010101" charset="-122"/>
                <a:ea typeface="黑体" panose="02010609060101010101" charset="-122"/>
                <a:cs typeface="黑体" panose="02010609060101010101" charset="-122"/>
              </a:rPr>
              <a:t>注</a:t>
            </a:r>
            <a:r>
              <a:rPr lang="en-US" altLang="zh-CN" sz="3200" b="1">
                <a:solidFill>
                  <a:srgbClr val="000000"/>
                </a:solidFill>
                <a:latin typeface="黑体" panose="02010609060101010101" charset="-122"/>
                <a:ea typeface="黑体" panose="02010609060101010101" charset="-122"/>
                <a:cs typeface="黑体" panose="02010609060101010101" charset="-122"/>
              </a:rPr>
              <a:t>] ① </a:t>
            </a:r>
            <a:r>
              <a:rPr lang="zh-CN" altLang="en-US" sz="3200" b="1">
                <a:solidFill>
                  <a:srgbClr val="000000"/>
                </a:solidFill>
                <a:latin typeface="黑体" panose="02010609060101010101" charset="-122"/>
                <a:ea typeface="黑体" panose="02010609060101010101" charset="-122"/>
                <a:cs typeface="黑体" panose="02010609060101010101" charset="-122"/>
              </a:rPr>
              <a:t>写：这里指将樱桃从一个容器倒入另一个容器。</a:t>
            </a:r>
            <a:r>
              <a:rPr lang="en-US" altLang="zh-CN" sz="3200" b="1">
                <a:solidFill>
                  <a:srgbClr val="000000"/>
                </a:solidFill>
                <a:latin typeface="黑体" panose="02010609060101010101" charset="-122"/>
                <a:ea typeface="黑体" panose="02010609060101010101" charset="-122"/>
                <a:cs typeface="黑体" panose="02010609060101010101" charset="-122"/>
              </a:rPr>
              <a:t>②</a:t>
            </a:r>
            <a:r>
              <a:rPr lang="zh-CN" altLang="en-US" sz="3200" b="1">
                <a:solidFill>
                  <a:srgbClr val="000000"/>
                </a:solidFill>
                <a:latin typeface="黑体" panose="02010609060101010101" charset="-122"/>
                <a:ea typeface="黑体" panose="02010609060101010101" charset="-122"/>
                <a:cs typeface="黑体" panose="02010609060101010101" charset="-122"/>
              </a:rPr>
              <a:t>赐霑：即霑赐，受到赏赐之意。门下省，杜甫当年任左拾遗，属门下省。 </a:t>
            </a:r>
            <a:r>
              <a:rPr lang="en-US" altLang="zh-CN" sz="3200" b="1">
                <a:solidFill>
                  <a:srgbClr val="000000"/>
                </a:solidFill>
                <a:latin typeface="黑体" panose="02010609060101010101" charset="-122"/>
                <a:ea typeface="黑体" panose="02010609060101010101" charset="-122"/>
                <a:cs typeface="黑体" panose="02010609060101010101" charset="-122"/>
              </a:rPr>
              <a:t>③</a:t>
            </a:r>
            <a:r>
              <a:rPr lang="zh-CN" altLang="en-US" sz="3200" b="1">
                <a:solidFill>
                  <a:srgbClr val="000000"/>
                </a:solidFill>
                <a:latin typeface="黑体" panose="02010609060101010101" charset="-122"/>
                <a:ea typeface="黑体" panose="02010609060101010101" charset="-122"/>
                <a:cs typeface="黑体" panose="02010609060101010101" charset="-122"/>
              </a:rPr>
              <a:t>转蓬：随风飘转的蓬草。</a:t>
            </a:r>
          </a:p>
          <a:p>
            <a:pPr indent="279400">
              <a:defRPr/>
            </a:pPr>
            <a:endParaRPr lang="zh-CN" altLang="en-US" sz="3200" b="1">
              <a:solidFill>
                <a:srgbClr val="000000"/>
              </a:solidFill>
              <a:latin typeface="黑体" panose="02010609060101010101" charset="-122"/>
              <a:ea typeface="黑体" panose="02010609060101010101" charset="-122"/>
              <a:cs typeface="黑体" panose="02010609060101010101" charset="-122"/>
            </a:endParaRPr>
          </a:p>
          <a:p>
            <a:pPr>
              <a:defRPr/>
            </a:pPr>
            <a:r>
              <a:rPr lang="zh-CN" altLang="en-US" sz="3200" b="1">
                <a:solidFill>
                  <a:srgbClr val="000000"/>
                </a:solidFill>
                <a:latin typeface="黑体" panose="02010609060101010101" charset="-122"/>
                <a:ea typeface="黑体" panose="02010609060101010101" charset="-122"/>
                <a:cs typeface="黑体" panose="02010609060101010101" charset="-122"/>
              </a:rPr>
              <a:t>结合全诗的内容，分析“此日尝新任转蓬”一句表达了诗人哪些思想感情？</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文本框 99"/>
          <p:cNvSpPr txBox="1">
            <a:spLocks noChangeArrowheads="1"/>
          </p:cNvSpPr>
          <p:nvPr/>
        </p:nvSpPr>
        <p:spPr bwMode="auto">
          <a:xfrm>
            <a:off x="1746250" y="668338"/>
            <a:ext cx="9879013" cy="5507037"/>
          </a:xfrm>
          <a:prstGeom prst="rect">
            <a:avLst/>
          </a:prstGeom>
          <a:noFill/>
          <a:ln w="9525">
            <a:noFill/>
            <a:miter lim="800000"/>
            <a:headEnd/>
            <a:tailEnd/>
          </a:ln>
        </p:spPr>
        <p:txBody>
          <a:bodyPr>
            <a:spAutoFit/>
          </a:bodyPr>
          <a:lstStyle/>
          <a:p>
            <a:r>
              <a:rPr lang="zh-CN" altLang="en-US" sz="3200">
                <a:solidFill>
                  <a:srgbClr val="000000"/>
                </a:solidFill>
                <a:latin typeface="黑体" pitchFamily="49" charset="-122"/>
                <a:ea typeface="黑体" pitchFamily="49" charset="-122"/>
              </a:rPr>
              <a:t>阳关古道苍凉美（节选）</a:t>
            </a:r>
          </a:p>
          <a:p>
            <a:r>
              <a:rPr lang="zh-CN" altLang="en-US" sz="3200">
                <a:solidFill>
                  <a:srgbClr val="000000"/>
                </a:solidFill>
                <a:latin typeface="黑体" pitchFamily="49" charset="-122"/>
                <a:ea typeface="黑体" pitchFamily="49" charset="-122"/>
              </a:rPr>
              <a:t>     古阳关位于敦煌城西</a:t>
            </a:r>
            <a:r>
              <a:rPr lang="en-US" altLang="zh-CN" sz="3200">
                <a:solidFill>
                  <a:srgbClr val="000000"/>
                </a:solidFill>
                <a:latin typeface="黑体" pitchFamily="49" charset="-122"/>
                <a:ea typeface="黑体" pitchFamily="49" charset="-122"/>
              </a:rPr>
              <a:t>75</a:t>
            </a:r>
            <a:r>
              <a:rPr lang="zh-CN" altLang="en-US" sz="3200">
                <a:solidFill>
                  <a:srgbClr val="000000"/>
                </a:solidFill>
                <a:latin typeface="黑体" pitchFamily="49" charset="-122"/>
                <a:ea typeface="黑体" pitchFamily="49" charset="-122"/>
              </a:rPr>
              <a:t>公里的古董滩上，三面沙丘，沙梁环抱。它与玉门关遥相呼应，像两颗明珠镶嵌在一段汉长城的两端，因在玉门关以南，故名阳关。阳关这样的边塞之地之所以闻名遐迩，并不起始于王维的那首</a:t>
            </a:r>
            <a:r>
              <a:rPr lang="en-US" altLang="zh-CN" sz="3200">
                <a:solidFill>
                  <a:srgbClr val="000000"/>
                </a:solidFill>
                <a:latin typeface="黑体" pitchFamily="49" charset="-122"/>
                <a:ea typeface="黑体" pitchFamily="49" charset="-122"/>
              </a:rPr>
              <a:t>《</a:t>
            </a:r>
            <a:r>
              <a:rPr lang="zh-CN" altLang="en-US" sz="3200">
                <a:solidFill>
                  <a:srgbClr val="000000"/>
                </a:solidFill>
                <a:latin typeface="黑体" pitchFamily="49" charset="-122"/>
                <a:ea typeface="黑体" pitchFamily="49" charset="-122"/>
              </a:rPr>
              <a:t>渭城曲</a:t>
            </a:r>
            <a:r>
              <a:rPr lang="en-US" altLang="zh-CN" sz="3200">
                <a:solidFill>
                  <a:srgbClr val="000000"/>
                </a:solidFill>
                <a:latin typeface="黑体" pitchFamily="49" charset="-122"/>
                <a:ea typeface="黑体" pitchFamily="49" charset="-122"/>
              </a:rPr>
              <a:t>》</a:t>
            </a:r>
            <a:r>
              <a:rPr lang="zh-CN" altLang="en-US" sz="3200">
                <a:solidFill>
                  <a:srgbClr val="000000"/>
                </a:solidFill>
                <a:latin typeface="黑体" pitchFamily="49" charset="-122"/>
                <a:ea typeface="黑体" pitchFamily="49" charset="-122"/>
              </a:rPr>
              <a:t>，而是因为它自汉魏以来就是通往西域诸国最西边防上的重要关隘，是古丝绸之路南道的必经关口。后来，“阳关道”成为光明大道的代名词。</a:t>
            </a:r>
          </a:p>
          <a:p>
            <a:r>
              <a:rPr lang="zh-CN" altLang="en-US" sz="3200">
                <a:solidFill>
                  <a:srgbClr val="000000"/>
                </a:solidFill>
                <a:latin typeface="黑体" pitchFamily="49" charset="-122"/>
                <a:ea typeface="黑体" pitchFamily="49" charset="-122"/>
              </a:rPr>
              <a:t>根据文意，说说古阳关为什么闻名遐迩。</a:t>
            </a:r>
          </a:p>
          <a:p>
            <a:r>
              <a:rPr lang="zh-CN" altLang="en-US" sz="3200">
                <a:solidFill>
                  <a:srgbClr val="000000"/>
                </a:solidFill>
                <a:latin typeface="黑体" pitchFamily="49" charset="-122"/>
                <a:ea typeface="黑体" pitchFamily="49" charset="-122"/>
              </a:rPr>
              <a:t>答：</a:t>
            </a:r>
            <a:r>
              <a:rPr lang="zh-CN" altLang="en-US" sz="1200">
                <a:solidFill>
                  <a:srgbClr val="000000"/>
                </a:solidFill>
                <a:latin typeface="黑体" pitchFamily="49" charset="-122"/>
                <a:ea typeface="黑体" pitchFamily="49" charset="-122"/>
              </a:rPr>
              <a:t>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文本框 99"/>
          <p:cNvSpPr txBox="1">
            <a:spLocks noChangeArrowheads="1"/>
          </p:cNvSpPr>
          <p:nvPr/>
        </p:nvSpPr>
        <p:spPr bwMode="auto">
          <a:xfrm>
            <a:off x="1898650" y="369888"/>
            <a:ext cx="9156700" cy="6246812"/>
          </a:xfrm>
          <a:prstGeom prst="rect">
            <a:avLst/>
          </a:prstGeom>
          <a:noFill/>
          <a:ln w="9525">
            <a:noFill/>
            <a:miter lim="800000"/>
            <a:headEnd/>
            <a:tailEnd/>
          </a:ln>
        </p:spPr>
        <p:txBody>
          <a:bodyPr>
            <a:spAutoFit/>
          </a:bodyPr>
          <a:lstStyle/>
          <a:p>
            <a:pPr indent="279400"/>
            <a:r>
              <a:rPr lang="en-US" altLang="zh-CN" sz="4000">
                <a:solidFill>
                  <a:srgbClr val="000000"/>
                </a:solidFill>
                <a:latin typeface="黑体" pitchFamily="49" charset="-122"/>
                <a:ea typeface="黑体" pitchFamily="49" charset="-122"/>
              </a:rPr>
              <a:t>“</a:t>
            </a:r>
            <a:r>
              <a:rPr lang="zh-CN" altLang="en-US" sz="4000">
                <a:solidFill>
                  <a:srgbClr val="000000"/>
                </a:solidFill>
                <a:latin typeface="黑体" pitchFamily="49" charset="-122"/>
                <a:ea typeface="黑体" pitchFamily="49" charset="-122"/>
              </a:rPr>
              <a:t>分析文章结构，把握文章思路”的考点，在第一板块“现代文阅读”中没有设题，主要在小说阅读或人物传记阅读中考查。如问“</a:t>
            </a:r>
            <a:r>
              <a:rPr lang="zh-CN" altLang="en-US" sz="4000">
                <a:solidFill>
                  <a:srgbClr val="FF0000"/>
                </a:solidFill>
                <a:latin typeface="黑体" pitchFamily="49" charset="-122"/>
                <a:ea typeface="黑体" pitchFamily="49" charset="-122"/>
              </a:rPr>
              <a:t>小说开头第一段就描写马裤先生的衣着，这样写的意图是什么？请简要分析</a:t>
            </a:r>
            <a:r>
              <a:rPr lang="zh-CN" altLang="en-US" sz="4000">
                <a:solidFill>
                  <a:srgbClr val="000000"/>
                </a:solidFill>
                <a:latin typeface="黑体" pitchFamily="49" charset="-122"/>
                <a:ea typeface="黑体" pitchFamily="49" charset="-122"/>
              </a:rPr>
              <a:t>”。此题着重考查考生把握文学作品构思和具体分析文学作品的能力，</a:t>
            </a:r>
            <a:r>
              <a:rPr lang="zh-CN" altLang="en-US" sz="4000">
                <a:solidFill>
                  <a:srgbClr val="FF0000"/>
                </a:solidFill>
                <a:latin typeface="黑体" pitchFamily="49" charset="-122"/>
                <a:ea typeface="黑体" pitchFamily="49" charset="-122"/>
              </a:rPr>
              <a:t>答题的基本思路就是从情节结构、人物塑造和主题揭示等三个角度思考作者的表达意图</a:t>
            </a:r>
            <a:r>
              <a:rPr lang="zh-CN" altLang="en-US" sz="4000">
                <a:solidFill>
                  <a:srgbClr val="000000"/>
                </a:solidFill>
                <a:latin typeface="黑体" pitchFamily="49" charset="-122"/>
                <a:ea typeface="黑体" pitchFamily="49" charset="-122"/>
              </a:rPr>
              <a:t>。</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文本框 1"/>
          <p:cNvSpPr txBox="1">
            <a:spLocks noChangeArrowheads="1"/>
          </p:cNvSpPr>
          <p:nvPr/>
        </p:nvSpPr>
        <p:spPr bwMode="auto">
          <a:xfrm>
            <a:off x="1196975" y="2281238"/>
            <a:ext cx="10344150" cy="1568450"/>
          </a:xfrm>
          <a:prstGeom prst="rect">
            <a:avLst/>
          </a:prstGeom>
          <a:noFill/>
          <a:ln w="9525">
            <a:noFill/>
            <a:miter lim="800000"/>
            <a:headEnd/>
            <a:tailEnd/>
          </a:ln>
        </p:spPr>
        <p:txBody>
          <a:bodyPr>
            <a:spAutoFit/>
          </a:bodyPr>
          <a:lstStyle/>
          <a:p>
            <a:r>
              <a:rPr lang="zh-CN" altLang="en-US" sz="9600" b="1">
                <a:ea typeface="幼圆" pitchFamily="49" charset="-122"/>
              </a:rPr>
              <a:t>语言  形象  情感</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文本框 1"/>
          <p:cNvSpPr txBox="1">
            <a:spLocks noChangeArrowheads="1"/>
          </p:cNvSpPr>
          <p:nvPr/>
        </p:nvSpPr>
        <p:spPr bwMode="auto">
          <a:xfrm>
            <a:off x="1196975" y="2281238"/>
            <a:ext cx="10344150" cy="1444625"/>
          </a:xfrm>
          <a:prstGeom prst="rect">
            <a:avLst/>
          </a:prstGeom>
          <a:noFill/>
          <a:ln w="9525">
            <a:noFill/>
            <a:miter lim="800000"/>
            <a:headEnd/>
            <a:tailEnd/>
          </a:ln>
        </p:spPr>
        <p:txBody>
          <a:bodyPr>
            <a:spAutoFit/>
          </a:bodyPr>
          <a:lstStyle/>
          <a:p>
            <a:r>
              <a:rPr lang="zh-CN" altLang="en-US" sz="8800" b="1">
                <a:ea typeface="幼圆" pitchFamily="49" charset="-122"/>
              </a:rPr>
              <a:t>知人论世 以意逆志</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p:cNvPicPr>
            <a:picLocks noChangeAspect="1"/>
          </p:cNvPicPr>
          <p:nvPr/>
        </p:nvPicPr>
        <p:blipFill>
          <a:blip r:embed="rId2">
            <a:clrChange>
              <a:clrFrom>
                <a:srgbClr val="FEFEFE"/>
              </a:clrFrom>
              <a:clrTo>
                <a:srgbClr val="FEFEFE">
                  <a:alpha val="0"/>
                </a:srgbClr>
              </a:clrTo>
            </a:clrChange>
            <a:lum bright="6000" contrast="18000"/>
          </a:blip>
          <a:srcRect/>
          <a:stretch>
            <a:fillRect/>
          </a:stretch>
        </p:blipFill>
        <p:spPr bwMode="auto">
          <a:xfrm>
            <a:off x="2200275" y="76200"/>
            <a:ext cx="7824788" cy="668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标题 1"/>
          <p:cNvSpPr>
            <a:spLocks noGrp="1"/>
          </p:cNvSpPr>
          <p:nvPr>
            <p:ph type="title"/>
          </p:nvPr>
        </p:nvSpPr>
        <p:spPr>
          <a:xfrm>
            <a:off x="1789113" y="596900"/>
            <a:ext cx="8910637" cy="1281113"/>
          </a:xfrm>
        </p:spPr>
        <p:txBody>
          <a:bodyPr/>
          <a:lstStyle/>
          <a:p>
            <a:r>
              <a:rPr lang="zh-CN" altLang="zh-CN" b="1" smtClean="0"/>
              <a:t>比如诗歌鉴赏的问题，我们首先一定要研究诗人为什么要写诗歌。</a:t>
            </a:r>
          </a:p>
        </p:txBody>
      </p:sp>
      <p:sp>
        <p:nvSpPr>
          <p:cNvPr id="105474" name="标题 1"/>
          <p:cNvSpPr>
            <a:spLocks noGrp="1"/>
          </p:cNvSpPr>
          <p:nvPr/>
        </p:nvSpPr>
        <p:spPr bwMode="auto">
          <a:xfrm>
            <a:off x="1789113" y="3227388"/>
            <a:ext cx="8910637" cy="1281112"/>
          </a:xfrm>
          <a:prstGeom prst="rect">
            <a:avLst/>
          </a:prstGeom>
          <a:noFill/>
          <a:ln w="9525">
            <a:noFill/>
            <a:miter lim="800000"/>
            <a:headEnd/>
            <a:tailEnd/>
          </a:ln>
        </p:spPr>
        <p:txBody>
          <a:bodyPr/>
          <a:lstStyle/>
          <a:p>
            <a:r>
              <a:rPr lang="zh-CN" altLang="zh-CN" sz="3600" b="1">
                <a:solidFill>
                  <a:srgbClr val="262626"/>
                </a:solidFill>
                <a:ea typeface="幼圆" pitchFamily="49" charset="-122"/>
              </a:rPr>
              <a:t>比如写作，我们也一定要问，为什么要写作？</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标题 1"/>
          <p:cNvSpPr>
            <a:spLocks noGrp="1"/>
          </p:cNvSpPr>
          <p:nvPr>
            <p:ph type="title"/>
          </p:nvPr>
        </p:nvSpPr>
        <p:spPr>
          <a:xfrm>
            <a:off x="1789113" y="1508125"/>
            <a:ext cx="8910637" cy="1279525"/>
          </a:xfrm>
        </p:spPr>
        <p:txBody>
          <a:bodyPr/>
          <a:lstStyle/>
          <a:p>
            <a:r>
              <a:rPr lang="zh-CN" altLang="zh-CN" b="1" smtClean="0"/>
              <a:t>比如关联词语，我们也要问，为什么要使用关联词语。</a:t>
            </a:r>
          </a:p>
        </p:txBody>
      </p:sp>
      <p:sp>
        <p:nvSpPr>
          <p:cNvPr id="106498" name="标题 1"/>
          <p:cNvSpPr>
            <a:spLocks noGrp="1"/>
          </p:cNvSpPr>
          <p:nvPr/>
        </p:nvSpPr>
        <p:spPr bwMode="auto">
          <a:xfrm>
            <a:off x="1789113" y="4392613"/>
            <a:ext cx="8910637" cy="1281112"/>
          </a:xfrm>
          <a:prstGeom prst="rect">
            <a:avLst/>
          </a:prstGeom>
          <a:noFill/>
          <a:ln w="9525">
            <a:noFill/>
            <a:miter lim="800000"/>
            <a:headEnd/>
            <a:tailEnd/>
          </a:ln>
        </p:spPr>
        <p:txBody>
          <a:bodyPr/>
          <a:lstStyle/>
          <a:p>
            <a:r>
              <a:rPr lang="zh-CN" altLang="zh-CN" sz="3600" b="1">
                <a:solidFill>
                  <a:srgbClr val="262626"/>
                </a:solidFill>
                <a:ea typeface="幼圆" pitchFamily="49" charset="-122"/>
              </a:rPr>
              <a:t>比如文言实词，我们也一定要问，这个词的本意是什么？</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标题 1"/>
          <p:cNvSpPr>
            <a:spLocks noGrp="1"/>
          </p:cNvSpPr>
          <p:nvPr>
            <p:ph type="title"/>
          </p:nvPr>
        </p:nvSpPr>
        <p:spPr>
          <a:xfrm>
            <a:off x="1447800" y="1155700"/>
            <a:ext cx="10233025" cy="5553075"/>
          </a:xfrm>
        </p:spPr>
        <p:txBody>
          <a:bodyPr/>
          <a:lstStyle/>
          <a:p>
            <a:pPr>
              <a:lnSpc>
                <a:spcPct val="125000"/>
              </a:lnSpc>
            </a:pPr>
            <a:r>
              <a:rPr lang="en-US" altLang="zh-CN" sz="3200" b="1" smtClean="0"/>
              <a:t>     </a:t>
            </a:r>
            <a:r>
              <a:rPr lang="zh-CN" altLang="en-US" sz="3200" b="1" smtClean="0"/>
              <a:t>台后一帘深色幕布，台上一架钢琴，柔和的灯光洒在黑白键上，人们屏息等待。女钢琴家悄然出现，衣着简朴。演奏家上台，谁不身着华美的演出服，光彩夺目？人们就此问她，她的回答是：“人，要隐于音乐背后。”女钢琴家的话耐人寻味。有人感佩不已，有人不以为然，有人感到了缺憾，有人联想到人生的诸多方面……</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内容占位符 2"/>
          <p:cNvSpPr>
            <a:spLocks noGrp="1"/>
          </p:cNvSpPr>
          <p:nvPr>
            <p:ph idx="1"/>
          </p:nvPr>
        </p:nvSpPr>
        <p:spPr>
          <a:xfrm>
            <a:off x="1465263" y="1339850"/>
            <a:ext cx="10304462" cy="4443413"/>
          </a:xfrm>
        </p:spPr>
        <p:txBody>
          <a:bodyPr/>
          <a:lstStyle/>
          <a:p>
            <a:pPr marL="0" indent="0">
              <a:buFont typeface="Wingdings 3" pitchFamily="18" charset="2"/>
              <a:buNone/>
            </a:pPr>
            <a:r>
              <a:rPr lang="zh-CN" altLang="en-US" sz="4800" b="1" smtClean="0"/>
              <a:t>《人，要隐于“音乐”背后》《大隐隐于“乐”》《低调做人，高调行事》《内涵重于外表》《多一点凝聚，少一些浮华》《不加粉饰，用实力说话》《隐于背后，方显真美》</a:t>
            </a:r>
          </a:p>
          <a:p>
            <a:pPr marL="0" indent="0">
              <a:buFont typeface="Wingdings 3" pitchFamily="18" charset="2"/>
              <a:buNone/>
            </a:pPr>
            <a:endParaRPr lang="zh-CN" altLang="en-US" sz="2400" b="1" smtClean="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内容占位符 2"/>
          <p:cNvSpPr>
            <a:spLocks noGrp="1"/>
          </p:cNvSpPr>
          <p:nvPr>
            <p:ph idx="1"/>
          </p:nvPr>
        </p:nvSpPr>
        <p:spPr>
          <a:xfrm>
            <a:off x="1776413" y="1539875"/>
            <a:ext cx="8915400" cy="3778250"/>
          </a:xfrm>
        </p:spPr>
        <p:txBody>
          <a:bodyPr/>
          <a:lstStyle/>
          <a:p>
            <a:pPr marL="0" indent="0">
              <a:buFont typeface="Wingdings 3" pitchFamily="18" charset="2"/>
              <a:buNone/>
            </a:pPr>
            <a:r>
              <a:rPr lang="en-US" altLang="zh-CN" sz="4000" b="1" smtClean="0"/>
              <a:t>    </a:t>
            </a:r>
            <a:r>
              <a:rPr lang="en-US" altLang="zh-CN" sz="4400" b="1" smtClean="0"/>
              <a:t> </a:t>
            </a:r>
            <a:r>
              <a:rPr lang="zh-CN" altLang="en-US" sz="4400" b="1" smtClean="0"/>
              <a:t>在同一思维过程中，两个相互否定的思想不能同为真，必有一假。在同一思维过程中，两个相互矛盾的思想不能同为假，必有一真。</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内容占位符 2"/>
          <p:cNvSpPr>
            <a:spLocks noGrp="1"/>
          </p:cNvSpPr>
          <p:nvPr>
            <p:ph idx="1"/>
          </p:nvPr>
        </p:nvSpPr>
        <p:spPr>
          <a:xfrm>
            <a:off x="1804988" y="1216025"/>
            <a:ext cx="8915400" cy="3776663"/>
          </a:xfrm>
        </p:spPr>
        <p:txBody>
          <a:bodyPr/>
          <a:lstStyle/>
          <a:p>
            <a:pPr marL="0" indent="0">
              <a:buFont typeface="Wingdings 3" pitchFamily="18" charset="2"/>
              <a:buNone/>
            </a:pPr>
            <a:r>
              <a:rPr lang="zh-CN" altLang="en-US" sz="4000" b="1" smtClean="0"/>
              <a:t>女钢琴家的思路</a:t>
            </a:r>
          </a:p>
          <a:p>
            <a:pPr marL="0" indent="0">
              <a:buFont typeface="Wingdings 3" pitchFamily="18" charset="2"/>
              <a:buNone/>
            </a:pPr>
            <a:r>
              <a:rPr lang="en-US" altLang="zh-CN" sz="4000" b="1" smtClean="0"/>
              <a:t>1</a:t>
            </a:r>
            <a:r>
              <a:rPr lang="zh-CN" altLang="en-US" sz="4000" b="1" smtClean="0"/>
              <a:t>、朴素的演出服能使人隐于音乐的背后。</a:t>
            </a:r>
          </a:p>
          <a:p>
            <a:pPr marL="0" indent="0">
              <a:buFont typeface="Wingdings 3" pitchFamily="18" charset="2"/>
              <a:buNone/>
            </a:pPr>
            <a:r>
              <a:rPr lang="en-US" altLang="zh-CN" sz="4000" b="1" smtClean="0"/>
              <a:t>2</a:t>
            </a:r>
            <a:r>
              <a:rPr lang="zh-CN" altLang="en-US" sz="4000" b="1" smtClean="0"/>
              <a:t>、“我”（女钢琴家）要隐于音乐的背后。</a:t>
            </a:r>
          </a:p>
          <a:p>
            <a:pPr marL="0" indent="0">
              <a:buFont typeface="Wingdings 3" pitchFamily="18" charset="2"/>
              <a:buNone/>
            </a:pPr>
            <a:r>
              <a:rPr lang="en-US" altLang="zh-CN" sz="4000" b="1" smtClean="0"/>
              <a:t>3</a:t>
            </a:r>
            <a:r>
              <a:rPr lang="zh-CN" altLang="en-US" sz="4000" b="1" smtClean="0"/>
              <a:t>、所以，我穿朴素的演出服。</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内容占位符 2"/>
          <p:cNvSpPr>
            <a:spLocks noGrp="1"/>
          </p:cNvSpPr>
          <p:nvPr>
            <p:ph idx="1"/>
          </p:nvPr>
        </p:nvSpPr>
        <p:spPr>
          <a:xfrm>
            <a:off x="1820863" y="1096963"/>
            <a:ext cx="8915400" cy="747712"/>
          </a:xfrm>
        </p:spPr>
        <p:txBody>
          <a:bodyPr/>
          <a:lstStyle/>
          <a:p>
            <a:pPr marL="0" indent="0">
              <a:buFont typeface="Wingdings 3" pitchFamily="18" charset="2"/>
              <a:buNone/>
            </a:pPr>
            <a:r>
              <a:rPr lang="zh-CN" altLang="en-US" sz="4000" b="1" smtClean="0"/>
              <a:t>朴素的演出服能使人隐于音乐的背后</a:t>
            </a:r>
          </a:p>
        </p:txBody>
      </p:sp>
      <p:cxnSp>
        <p:nvCxnSpPr>
          <p:cNvPr id="2" name="直接箭头连接符 1"/>
          <p:cNvCxnSpPr/>
          <p:nvPr/>
        </p:nvCxnSpPr>
        <p:spPr>
          <a:xfrm flipH="1">
            <a:off x="3263900" y="1925638"/>
            <a:ext cx="2217738" cy="1639887"/>
          </a:xfrm>
          <a:prstGeom prst="straightConnector1">
            <a:avLst/>
          </a:prstGeom>
          <a:ln w="177800">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5653088" y="1925638"/>
            <a:ext cx="2192337" cy="1484312"/>
          </a:xfrm>
          <a:prstGeom prst="straightConnector1">
            <a:avLst/>
          </a:prstGeom>
          <a:ln w="177800">
            <a:tailEnd type="arrow"/>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047875" y="3940175"/>
            <a:ext cx="2259013" cy="1936750"/>
          </a:xfrm>
          <a:prstGeom prst="rect">
            <a:avLst/>
          </a:prstGeom>
          <a:solidFill>
            <a:schemeClr val="bg2">
              <a:lumMod val="75000"/>
            </a:schemeClr>
          </a:solidFill>
        </p:spPr>
        <p:txBody>
          <a:bodyPr>
            <a:spAutoFit/>
          </a:bodyPr>
          <a:lstStyle/>
          <a:p>
            <a:pPr>
              <a:defRPr/>
            </a:pPr>
            <a:r>
              <a:rPr lang="zh-CN" altLang="en-US" sz="4000">
                <a:latin typeface="Century Gothic" charset="0"/>
                <a:ea typeface="幼圆" charset="-122"/>
              </a:rPr>
              <a:t>人要隐于音乐的背后</a:t>
            </a:r>
          </a:p>
        </p:txBody>
      </p:sp>
      <p:sp>
        <p:nvSpPr>
          <p:cNvPr id="6" name="文本框 5"/>
          <p:cNvSpPr txBox="1"/>
          <p:nvPr/>
        </p:nvSpPr>
        <p:spPr>
          <a:xfrm>
            <a:off x="7013575" y="3762375"/>
            <a:ext cx="3027363" cy="2552700"/>
          </a:xfrm>
          <a:prstGeom prst="rect">
            <a:avLst/>
          </a:prstGeom>
          <a:solidFill>
            <a:schemeClr val="bg2">
              <a:lumMod val="75000"/>
            </a:schemeClr>
          </a:solidFill>
        </p:spPr>
        <p:txBody>
          <a:bodyPr>
            <a:spAutoFit/>
          </a:bodyPr>
          <a:lstStyle/>
          <a:p>
            <a:pPr>
              <a:defRPr/>
            </a:pPr>
            <a:r>
              <a:rPr lang="zh-CN" altLang="en-US" sz="4000">
                <a:latin typeface="Century Gothic" charset="0"/>
                <a:ea typeface="幼圆" charset="-122"/>
              </a:rPr>
              <a:t>朴素的演出服能使演奏者实现这一境界</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a:spLocks noGrp="1"/>
          </p:cNvSpPr>
          <p:nvPr>
            <p:ph type="title"/>
          </p:nvPr>
        </p:nvSpPr>
        <p:spPr>
          <a:xfrm>
            <a:off x="1646238" y="682625"/>
            <a:ext cx="9755187" cy="5861050"/>
          </a:xfrm>
        </p:spPr>
        <p:txBody>
          <a:bodyPr/>
          <a:lstStyle/>
          <a:p>
            <a:pPr>
              <a:lnSpc>
                <a:spcPct val="150000"/>
              </a:lnSpc>
            </a:pPr>
            <a:r>
              <a:rPr lang="en-US" altLang="zh-CN" sz="4800" b="1" smtClean="0">
                <a:sym typeface="+mn-ea"/>
              </a:rPr>
              <a:t>     </a:t>
            </a:r>
            <a:r>
              <a:rPr lang="zh-CN" altLang="en-US" sz="4800" b="1" smtClean="0">
                <a:sym typeface="+mn-ea"/>
              </a:rPr>
              <a:t>尤其是培优：</a:t>
            </a:r>
            <a:br>
              <a:rPr lang="zh-CN" altLang="en-US" sz="4800" b="1" smtClean="0">
                <a:sym typeface="+mn-ea"/>
              </a:rPr>
            </a:br>
            <a:r>
              <a:rPr lang="zh-CN" altLang="en-US" sz="4800" b="1" smtClean="0">
                <a:sym typeface="+mn-ea"/>
              </a:rPr>
              <a:t>定义  划分  选言 假言  同一原则</a:t>
            </a:r>
            <a:br>
              <a:rPr lang="zh-CN" altLang="en-US" sz="4800" b="1" smtClean="0">
                <a:sym typeface="+mn-ea"/>
              </a:rPr>
            </a:br>
            <a:r>
              <a:rPr lang="zh-CN" altLang="en-US" sz="4800" b="1" smtClean="0">
                <a:sym typeface="+mn-ea"/>
              </a:rPr>
              <a:t>三步推理 类比思维 分析归纳</a:t>
            </a:r>
            <a:r>
              <a:rPr lang="zh-CN" altLang="en-US" b="1" smtClean="0">
                <a:sym typeface="+mn-ea"/>
              </a:rPr>
              <a:t/>
            </a:r>
            <a:br>
              <a:rPr lang="zh-CN" altLang="en-US" b="1" smtClean="0">
                <a:sym typeface="+mn-ea"/>
              </a:rPr>
            </a:br>
            <a:endParaRPr lang="zh-CN" altLang="en-US"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标题 1"/>
          <p:cNvSpPr>
            <a:spLocks noGrp="1"/>
          </p:cNvSpPr>
          <p:nvPr>
            <p:ph type="title"/>
          </p:nvPr>
        </p:nvSpPr>
        <p:spPr>
          <a:xfrm>
            <a:off x="1646238" y="682625"/>
            <a:ext cx="9755187" cy="5861050"/>
          </a:xfrm>
        </p:spPr>
        <p:txBody>
          <a:bodyPr/>
          <a:lstStyle/>
          <a:p>
            <a:r>
              <a:rPr lang="en-US" altLang="zh-CN" sz="4800" b="1" smtClean="0">
                <a:sym typeface="+mn-ea"/>
              </a:rPr>
              <a:t>     </a:t>
            </a:r>
            <a:r>
              <a:rPr lang="zh-CN" altLang="en-US" sz="4800" b="1" smtClean="0">
                <a:sym typeface="+mn-ea"/>
              </a:rPr>
              <a:t>除形象思维与抽象思维外，考场作文常见的思维类型主要有：</a:t>
            </a:r>
            <a:r>
              <a:rPr lang="zh-CN" altLang="en-US" sz="4800" b="1" smtClean="0">
                <a:solidFill>
                  <a:srgbClr val="FF0000"/>
                </a:solidFill>
                <a:sym typeface="+mn-ea"/>
              </a:rPr>
              <a:t>化大为小，以小见大；由此及彼，认识换位；由个及类，多维解析；由果溯因，深度生发</a:t>
            </a:r>
            <a:r>
              <a:rPr lang="zh-CN" altLang="en-US" sz="4800" b="1" smtClean="0">
                <a:sym typeface="+mn-ea"/>
              </a:rPr>
              <a:t>；等等。近年来又增强了</a:t>
            </a:r>
            <a:r>
              <a:rPr lang="zh-CN" altLang="en-US" sz="4800" b="1" smtClean="0">
                <a:solidFill>
                  <a:srgbClr val="FF0000"/>
                </a:solidFill>
                <a:sym typeface="+mn-ea"/>
              </a:rPr>
              <a:t>比较思辨、批判性思维</a:t>
            </a:r>
            <a:r>
              <a:rPr lang="zh-CN" altLang="en-US" sz="4800" b="1" smtClean="0">
                <a:sym typeface="+mn-ea"/>
              </a:rPr>
              <a:t>以及今年的</a:t>
            </a:r>
            <a:r>
              <a:rPr lang="zh-CN" altLang="en-US" sz="4800" b="1" smtClean="0">
                <a:solidFill>
                  <a:srgbClr val="FF0000"/>
                </a:solidFill>
                <a:sym typeface="+mn-ea"/>
              </a:rPr>
              <a:t>“关联”思维</a:t>
            </a:r>
            <a:r>
              <a:rPr lang="zh-CN" altLang="en-US" sz="4800" b="1" smtClean="0">
                <a:sym typeface="+mn-ea"/>
              </a:rPr>
              <a:t>的考查。</a:t>
            </a:r>
            <a:r>
              <a:rPr lang="zh-CN" altLang="en-US" b="1" smtClean="0">
                <a:sym typeface="+mn-ea"/>
              </a:rPr>
              <a:t/>
            </a:r>
            <a:br>
              <a:rPr lang="zh-CN" altLang="en-US" b="1" smtClean="0">
                <a:sym typeface="+mn-ea"/>
              </a:rPr>
            </a:br>
            <a:endParaRPr lang="zh-CN" altLang="en-US" smtClean="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7375" y="277813"/>
            <a:ext cx="11206163" cy="6000750"/>
          </a:xfrm>
          <a:prstGeom prst="rect">
            <a:avLst/>
          </a:prstGeom>
          <a:solidFill>
            <a:schemeClr val="accent2">
              <a:lumMod val="60000"/>
              <a:lumOff val="40000"/>
            </a:schemeClr>
          </a:solidFill>
        </p:spPr>
        <p:txBody>
          <a:bodyPr>
            <a:spAutoFit/>
          </a:bodyPr>
          <a:lstStyle/>
          <a:p>
            <a:pPr>
              <a:defRPr/>
            </a:pPr>
            <a:r>
              <a:rPr lang="en-US" altLang="zh-CN" sz="3200" b="1">
                <a:latin typeface="Century Gothic" charset="0"/>
                <a:ea typeface="幼圆" charset="-122"/>
              </a:rPr>
              <a:t>      </a:t>
            </a:r>
            <a:r>
              <a:rPr lang="zh-CN" altLang="en-US" sz="3200" b="1">
                <a:latin typeface="Century Gothic" charset="0"/>
                <a:ea typeface="幼圆" charset="-122"/>
              </a:rPr>
              <a:t>白岩松的《十八是个木》里面有这样一段话：“高三的生活在我的生命中是一个重要的转折，在进入高三之前我在班上的排名是倒数，那个时候想考大学是不可能的事情，但是就像我参加一场足球比赛，上半场我0:3落后，在高三的这一年中，我在下半场，完成了逆转。高考的时候，我成了我们班正数第八，考到了北京广播学院。”其实，在现实生活中，并不存在一帆风顺的人生，对于大多数人来说，都曾面对人生的困境和挫折，最终在许多原本看来“不可能”的情况下，实现了自己人生的“逆袭”。</a:t>
            </a:r>
          </a:p>
          <a:p>
            <a:pPr>
              <a:defRPr/>
            </a:pPr>
            <a:r>
              <a:rPr lang="zh-CN" altLang="en-US" sz="3200" b="1">
                <a:latin typeface="Century Gothic" charset="0"/>
                <a:ea typeface="幼圆" charset="-122"/>
              </a:rPr>
              <a:t>     请以“我看逆袭”或“我的逆袭”为副标题，写一篇文章。要求选好角度，确定立意；明确文体，自拟标题；不要套作，不得抄袭；不少于800字。</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3"/>
          <p:cNvPicPr>
            <a:picLocks noChangeAspect="1"/>
          </p:cNvPicPr>
          <p:nvPr/>
        </p:nvPicPr>
        <p:blipFill>
          <a:blip r:embed="rId2"/>
          <a:srcRect/>
          <a:stretch>
            <a:fillRect/>
          </a:stretch>
        </p:blipFill>
        <p:spPr bwMode="auto">
          <a:xfrm>
            <a:off x="57150" y="28575"/>
            <a:ext cx="12136438" cy="686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98663" y="596900"/>
            <a:ext cx="2420937" cy="582613"/>
          </a:xfrm>
          <a:prstGeom prst="rect">
            <a:avLst/>
          </a:prstGeom>
          <a:solidFill>
            <a:schemeClr val="accent2">
              <a:lumMod val="60000"/>
              <a:lumOff val="40000"/>
            </a:schemeClr>
          </a:solidFill>
        </p:spPr>
        <p:txBody>
          <a:bodyPr>
            <a:spAutoFit/>
          </a:bodyPr>
          <a:lstStyle/>
          <a:p>
            <a:pPr>
              <a:defRPr/>
            </a:pPr>
            <a:r>
              <a:rPr lang="zh-CN" altLang="en-US" sz="3200" b="1">
                <a:latin typeface="Century Gothic" charset="0"/>
                <a:ea typeface="幼圆" charset="-122"/>
              </a:rPr>
              <a:t>我们的共识</a:t>
            </a:r>
          </a:p>
        </p:txBody>
      </p:sp>
      <p:sp>
        <p:nvSpPr>
          <p:cNvPr id="2" name="文本框 1"/>
          <p:cNvSpPr txBox="1"/>
          <p:nvPr/>
        </p:nvSpPr>
        <p:spPr>
          <a:xfrm>
            <a:off x="1522413" y="2214563"/>
            <a:ext cx="9523412" cy="768350"/>
          </a:xfrm>
          <a:prstGeom prst="rect">
            <a:avLst/>
          </a:prstGeom>
          <a:solidFill>
            <a:schemeClr val="accent2">
              <a:lumMod val="60000"/>
              <a:lumOff val="40000"/>
            </a:schemeClr>
          </a:solidFill>
        </p:spPr>
        <p:txBody>
          <a:bodyPr>
            <a:spAutoFit/>
          </a:bodyPr>
          <a:lstStyle/>
          <a:p>
            <a:pPr>
              <a:defRPr/>
            </a:pPr>
            <a:r>
              <a:rPr lang="en-US" altLang="zh-CN" sz="3200" b="1">
                <a:latin typeface="Century Gothic" charset="0"/>
                <a:ea typeface="幼圆" charset="-122"/>
              </a:rPr>
              <a:t> </a:t>
            </a:r>
            <a:r>
              <a:rPr lang="zh-CN" altLang="en-US" sz="4400" b="1">
                <a:latin typeface="Century Gothic" charset="0"/>
                <a:ea typeface="幼圆" charset="-122"/>
              </a:rPr>
              <a:t>作文的起点：明确什么是逆袭？</a:t>
            </a:r>
          </a:p>
        </p:txBody>
      </p:sp>
      <p:sp>
        <p:nvSpPr>
          <p:cNvPr id="117763" name="文本框 2"/>
          <p:cNvSpPr txBox="1">
            <a:spLocks noChangeArrowheads="1"/>
          </p:cNvSpPr>
          <p:nvPr/>
        </p:nvSpPr>
        <p:spPr bwMode="auto">
          <a:xfrm>
            <a:off x="1522413" y="3441700"/>
            <a:ext cx="9523412" cy="2554288"/>
          </a:xfrm>
          <a:prstGeom prst="rect">
            <a:avLst/>
          </a:prstGeom>
          <a:noFill/>
          <a:ln w="9525">
            <a:noFill/>
            <a:miter lim="800000"/>
            <a:headEnd/>
            <a:tailEnd/>
          </a:ln>
        </p:spPr>
        <p:txBody>
          <a:bodyPr>
            <a:spAutoFit/>
          </a:bodyPr>
          <a:lstStyle/>
          <a:p>
            <a:r>
              <a:rPr lang="zh-CN" altLang="en-US" sz="4000" b="1">
                <a:ea typeface="幼圆" pitchFamily="49" charset="-122"/>
              </a:rPr>
              <a:t>原本身份地位、资源能力等均处于绝对下风的时候，突然通过某种的手法战胜比自己强很多的对手，或达到了几乎不可能完成的任务。</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2913" y="674688"/>
            <a:ext cx="2744787" cy="768350"/>
          </a:xfrm>
          <a:prstGeom prst="rect">
            <a:avLst/>
          </a:prstGeom>
          <a:solidFill>
            <a:schemeClr val="accent2">
              <a:lumMod val="60000"/>
              <a:lumOff val="40000"/>
            </a:schemeClr>
          </a:solidFill>
        </p:spPr>
        <p:txBody>
          <a:bodyPr>
            <a:spAutoFit/>
          </a:bodyPr>
          <a:lstStyle/>
          <a:p>
            <a:pPr>
              <a:defRPr/>
            </a:pPr>
            <a:r>
              <a:rPr lang="zh-CN" altLang="en-US" sz="4400" b="1">
                <a:latin typeface="Century Gothic" charset="0"/>
                <a:ea typeface="幼圆" charset="-122"/>
              </a:rPr>
              <a:t>思辨下：</a:t>
            </a:r>
          </a:p>
        </p:txBody>
      </p:sp>
      <p:sp>
        <p:nvSpPr>
          <p:cNvPr id="118786" name="文本框 2"/>
          <p:cNvSpPr txBox="1">
            <a:spLocks noChangeArrowheads="1"/>
          </p:cNvSpPr>
          <p:nvPr/>
        </p:nvSpPr>
        <p:spPr bwMode="auto">
          <a:xfrm>
            <a:off x="1982788" y="2570163"/>
            <a:ext cx="9523412" cy="1014412"/>
          </a:xfrm>
          <a:prstGeom prst="rect">
            <a:avLst/>
          </a:prstGeom>
          <a:noFill/>
          <a:ln w="9525">
            <a:noFill/>
            <a:miter lim="800000"/>
            <a:headEnd/>
            <a:tailEnd/>
          </a:ln>
        </p:spPr>
        <p:txBody>
          <a:bodyPr>
            <a:spAutoFit/>
          </a:bodyPr>
          <a:lstStyle/>
          <a:p>
            <a:r>
              <a:rPr lang="zh-CN" altLang="en-US" sz="6000" b="1">
                <a:ea typeface="幼圆" pitchFamily="49" charset="-122"/>
              </a:rPr>
              <a:t>孔子   司马迁  屈原  刘翔</a:t>
            </a:r>
          </a:p>
        </p:txBody>
      </p:sp>
      <p:sp>
        <p:nvSpPr>
          <p:cNvPr id="118787" name="文本框 4"/>
          <p:cNvSpPr txBox="1">
            <a:spLocks noChangeArrowheads="1"/>
          </p:cNvSpPr>
          <p:nvPr/>
        </p:nvSpPr>
        <p:spPr bwMode="auto">
          <a:xfrm>
            <a:off x="5473700" y="4865688"/>
            <a:ext cx="6032500" cy="830262"/>
          </a:xfrm>
          <a:prstGeom prst="rect">
            <a:avLst/>
          </a:prstGeom>
          <a:noFill/>
          <a:ln w="9525">
            <a:noFill/>
            <a:miter lim="800000"/>
            <a:headEnd/>
            <a:tailEnd/>
          </a:ln>
        </p:spPr>
        <p:txBody>
          <a:bodyPr>
            <a:spAutoFit/>
          </a:bodyPr>
          <a:lstStyle/>
          <a:p>
            <a:r>
              <a:rPr lang="zh-CN" altLang="en-US" sz="4800" b="1">
                <a:ea typeface="幼圆" pitchFamily="49" charset="-122"/>
              </a:rPr>
              <a:t>先解决是不是的问题</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2913" y="674688"/>
            <a:ext cx="1587500" cy="768350"/>
          </a:xfrm>
          <a:prstGeom prst="rect">
            <a:avLst/>
          </a:prstGeom>
          <a:solidFill>
            <a:schemeClr val="accent2">
              <a:lumMod val="60000"/>
              <a:lumOff val="40000"/>
            </a:schemeClr>
          </a:solidFill>
        </p:spPr>
        <p:txBody>
          <a:bodyPr>
            <a:spAutoFit/>
          </a:bodyPr>
          <a:lstStyle/>
          <a:p>
            <a:pPr>
              <a:defRPr/>
            </a:pPr>
            <a:r>
              <a:rPr lang="zh-CN" altLang="en-US" sz="4400" b="1">
                <a:latin typeface="Century Gothic" charset="0"/>
                <a:ea typeface="幼圆" charset="-122"/>
              </a:rPr>
              <a:t>探究</a:t>
            </a:r>
          </a:p>
        </p:txBody>
      </p:sp>
      <p:sp>
        <p:nvSpPr>
          <p:cNvPr id="119810" name="文本框 2"/>
          <p:cNvSpPr txBox="1">
            <a:spLocks noChangeArrowheads="1"/>
          </p:cNvSpPr>
          <p:nvPr/>
        </p:nvSpPr>
        <p:spPr bwMode="auto">
          <a:xfrm>
            <a:off x="1982788" y="2570163"/>
            <a:ext cx="9523412" cy="1014412"/>
          </a:xfrm>
          <a:prstGeom prst="rect">
            <a:avLst/>
          </a:prstGeom>
          <a:noFill/>
          <a:ln w="9525">
            <a:noFill/>
            <a:miter lim="800000"/>
            <a:headEnd/>
            <a:tailEnd/>
          </a:ln>
        </p:spPr>
        <p:txBody>
          <a:bodyPr>
            <a:spAutoFit/>
          </a:bodyPr>
          <a:lstStyle/>
          <a:p>
            <a:r>
              <a:rPr lang="zh-CN" altLang="en-US" sz="6000" b="1">
                <a:ea typeface="幼圆" pitchFamily="49" charset="-122"/>
              </a:rPr>
              <a:t>现象 条件 原因 评价 影响</a:t>
            </a:r>
          </a:p>
        </p:txBody>
      </p:sp>
      <p:sp>
        <p:nvSpPr>
          <p:cNvPr id="119811" name="文本框 4"/>
          <p:cNvSpPr txBox="1">
            <a:spLocks noChangeArrowheads="1"/>
          </p:cNvSpPr>
          <p:nvPr/>
        </p:nvSpPr>
        <p:spPr bwMode="auto">
          <a:xfrm>
            <a:off x="5473700" y="4341813"/>
            <a:ext cx="4175125" cy="830262"/>
          </a:xfrm>
          <a:prstGeom prst="rect">
            <a:avLst/>
          </a:prstGeom>
          <a:noFill/>
          <a:ln w="9525">
            <a:noFill/>
            <a:miter lim="800000"/>
            <a:headEnd/>
            <a:tailEnd/>
          </a:ln>
        </p:spPr>
        <p:txBody>
          <a:bodyPr>
            <a:spAutoFit/>
          </a:bodyPr>
          <a:lstStyle/>
          <a:p>
            <a:r>
              <a:rPr lang="zh-CN" altLang="en-US" sz="4800" b="1">
                <a:ea typeface="幼圆" pitchFamily="49" charset="-122"/>
              </a:rPr>
              <a:t>我</a:t>
            </a:r>
            <a:r>
              <a:rPr lang="zh-CN" altLang="en-US" sz="4800" b="1">
                <a:solidFill>
                  <a:srgbClr val="FF0000"/>
                </a:solidFill>
                <a:ea typeface="幼圆" pitchFamily="49" charset="-122"/>
              </a:rPr>
              <a:t>看</a:t>
            </a:r>
            <a:r>
              <a:rPr lang="zh-CN" altLang="en-US" sz="4800" b="1">
                <a:ea typeface="幼圆" pitchFamily="49" charset="-122"/>
              </a:rPr>
              <a:t>逆袭</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613" y="152400"/>
            <a:ext cx="11788775" cy="6824663"/>
          </a:xfrm>
          <a:solidFill>
            <a:schemeClr val="accent2">
              <a:lumMod val="60000"/>
              <a:lumOff val="40000"/>
            </a:schemeClr>
          </a:solidFill>
        </p:spPr>
        <p:txBody>
          <a:bodyPr>
            <a:noAutofit/>
          </a:bodyPr>
          <a:lstStyle/>
          <a:p>
            <a:pPr marL="0" indent="0" fontAlgn="auto">
              <a:lnSpc>
                <a:spcPct val="120000"/>
              </a:lnSpc>
              <a:spcAft>
                <a:spcPts val="0"/>
              </a:spcAft>
              <a:buFont typeface="Wingdings 3" charset="2"/>
              <a:buNone/>
              <a:defRPr/>
            </a:pPr>
            <a:r>
              <a:rPr lang="en-US" altLang="zh-CN" sz="3200">
                <a:solidFill>
                  <a:srgbClr val="FF0000"/>
                </a:solidFill>
              </a:rPr>
              <a:t>     </a:t>
            </a:r>
            <a:r>
              <a:rPr lang="zh-CN" altLang="en-US" sz="3200">
                <a:solidFill>
                  <a:srgbClr val="FF0000"/>
                </a:solidFill>
              </a:rPr>
              <a:t>当看到“背包客”“徒步”“越野”等词，我们总会不由自主地想到年轻力壮的成年人。近日，某著名主持人在微博上分享了自己与女儿参与沙漠徒步活动的过程，活动要求在4天的时间里，走完甘肃张掖高台县的76公里沙漠，平均每天要走近20公里，这对大部分成年人来说也是一个很有难度的挑战。这个4岁的小女孩因为爬沙漠，脚上起了水泡，腿上长了密密麻麻的红疹，到了中午，本该午睡的时间，她却在走路。此事引起网友的热议，相关评论异常激烈。</a:t>
            </a:r>
          </a:p>
          <a:p>
            <a:pPr marL="0" indent="0" fontAlgn="auto">
              <a:lnSpc>
                <a:spcPct val="120000"/>
              </a:lnSpc>
              <a:spcAft>
                <a:spcPts val="0"/>
              </a:spcAft>
              <a:buFont typeface="Wingdings 3" charset="2"/>
              <a:buNone/>
              <a:defRPr/>
            </a:pPr>
            <a:r>
              <a:rPr lang="zh-CN" altLang="en-US" sz="3200">
                <a:solidFill>
                  <a:srgbClr val="FF0000"/>
                </a:solidFill>
              </a:rPr>
              <a:t>   </a:t>
            </a:r>
            <a:r>
              <a:rPr lang="zh-CN" altLang="en-US" sz="3200">
                <a:solidFill>
                  <a:schemeClr val="tx1"/>
                </a:solidFill>
              </a:rPr>
              <a:t>  对此你有怎样的看法？请写一篇文章体现你的思考，表明你的态度。要求选好角度，确定立意，明确文体，自拟题目；请综合材料的内容及含意作文，不要套作，不得抄袭，不少于800字。</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内容占位符 2"/>
          <p:cNvSpPr>
            <a:spLocks noGrp="1"/>
          </p:cNvSpPr>
          <p:nvPr>
            <p:ph idx="1"/>
          </p:nvPr>
        </p:nvSpPr>
        <p:spPr>
          <a:xfrm>
            <a:off x="2017713" y="1752600"/>
            <a:ext cx="7104062" cy="1284288"/>
          </a:xfrm>
        </p:spPr>
        <p:txBody>
          <a:bodyPr/>
          <a:lstStyle/>
          <a:p>
            <a:pPr marL="0" indent="0">
              <a:buFont typeface="Wingdings 3" pitchFamily="18" charset="2"/>
              <a:buNone/>
            </a:pPr>
            <a:r>
              <a:rPr lang="zh-CN" altLang="en-US" sz="7200" smtClean="0"/>
              <a:t>揠苗助长要不得</a:t>
            </a:r>
          </a:p>
        </p:txBody>
      </p:sp>
      <p:sp>
        <p:nvSpPr>
          <p:cNvPr id="121858" name="文本框 3"/>
          <p:cNvSpPr txBox="1">
            <a:spLocks noChangeArrowheads="1"/>
          </p:cNvSpPr>
          <p:nvPr/>
        </p:nvSpPr>
        <p:spPr bwMode="auto">
          <a:xfrm>
            <a:off x="1412875" y="3922713"/>
            <a:ext cx="9690100" cy="1198562"/>
          </a:xfrm>
          <a:prstGeom prst="rect">
            <a:avLst/>
          </a:prstGeom>
          <a:noFill/>
          <a:ln w="9525">
            <a:noFill/>
            <a:miter lim="800000"/>
            <a:headEnd/>
            <a:tailEnd/>
          </a:ln>
        </p:spPr>
        <p:txBody>
          <a:bodyPr>
            <a:spAutoFit/>
          </a:bodyPr>
          <a:lstStyle/>
          <a:p>
            <a:r>
              <a:rPr lang="en-US" altLang="zh-CN" sz="3600">
                <a:ea typeface="幼圆" pitchFamily="49" charset="-122"/>
                <a:sym typeface="+mn-ea"/>
              </a:rPr>
              <a:t>     </a:t>
            </a:r>
            <a:r>
              <a:rPr lang="zh-CN" altLang="en-US" sz="3600">
                <a:ea typeface="幼圆" pitchFamily="49" charset="-122"/>
                <a:sym typeface="+mn-ea"/>
              </a:rPr>
              <a:t>对此你有怎样的看法？请写一篇文章体现你的思考，表明你的态度。</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7838" y="419100"/>
            <a:ext cx="11422062" cy="6016625"/>
          </a:xfrm>
          <a:solidFill>
            <a:schemeClr val="accent2">
              <a:lumMod val="40000"/>
              <a:lumOff val="60000"/>
            </a:schemeClr>
          </a:solidFill>
        </p:spPr>
        <p:txBody>
          <a:bodyPr>
            <a:noAutofit/>
          </a:bodyPr>
          <a:lstStyle/>
          <a:p>
            <a:pPr marL="0" indent="0" fontAlgn="auto">
              <a:lnSpc>
                <a:spcPct val="120000"/>
              </a:lnSpc>
              <a:spcAft>
                <a:spcPts val="0"/>
              </a:spcAft>
              <a:buFont typeface="Wingdings 3" charset="2"/>
              <a:buNone/>
              <a:defRPr/>
            </a:pPr>
            <a:r>
              <a:rPr lang="zh-CN" altLang="en-US" sz="3600">
                <a:solidFill>
                  <a:schemeClr val="tx1"/>
                </a:solidFill>
              </a:rPr>
              <a:t>随后的爆料就表明：孩子脚上起了水泡，腿上长了密密麻麻的红疹。想必爱女心切如主持人者看到这红疹和水泡也会心疼不已吧？</a:t>
            </a:r>
            <a:r>
              <a:rPr lang="zh-CN" altLang="en-US" sz="3600">
                <a:solidFill>
                  <a:srgbClr val="FF0000"/>
                </a:solidFill>
              </a:rPr>
              <a:t>这不就是伤害的明证吗</a:t>
            </a:r>
            <a:r>
              <a:rPr lang="zh-CN" altLang="en-US" sz="3600">
                <a:solidFill>
                  <a:schemeClr val="tx1"/>
                </a:solidFill>
              </a:rPr>
              <a:t>？我们常常说，身体是革命的本钱。</a:t>
            </a:r>
            <a:r>
              <a:rPr lang="zh-CN" altLang="en-US" sz="3600">
                <a:solidFill>
                  <a:srgbClr val="FF0000"/>
                </a:solidFill>
              </a:rPr>
              <a:t>其实，身体是做任何事情的本钱。</a:t>
            </a:r>
            <a:r>
              <a:rPr lang="zh-CN" altLang="en-US" sz="3600">
                <a:solidFill>
                  <a:schemeClr val="tx1"/>
                </a:solidFill>
              </a:rPr>
              <a:t>我们敬佩保尔柯察金、张海迪意志品质的坚韧，但这不妨碍我们对于健康身体的追求。何况，对于4岁的孩子，</a:t>
            </a:r>
            <a:r>
              <a:rPr lang="zh-CN" altLang="en-US" sz="3600">
                <a:solidFill>
                  <a:srgbClr val="FF0000"/>
                </a:solidFill>
              </a:rPr>
              <a:t>健康成长，顺利发育是第一位的</a:t>
            </a:r>
            <a:r>
              <a:rPr lang="zh-CN" altLang="en-US" sz="3600">
                <a:solidFill>
                  <a:schemeClr val="tx1"/>
                </a:solidFill>
              </a:rPr>
              <a:t>。稻谷、小麦诚然要有抗击某些灾害的能力，但是小禾苗绝对是需要呵护的。这是大自然的</a:t>
            </a:r>
            <a:r>
              <a:rPr lang="zh-CN" altLang="en-US" sz="3600">
                <a:solidFill>
                  <a:srgbClr val="FF0000"/>
                </a:solidFill>
              </a:rPr>
              <a:t>规律</a:t>
            </a:r>
            <a:r>
              <a:rPr lang="zh-CN" altLang="en-US" sz="3600">
                <a:solidFill>
                  <a:schemeClr val="tx1"/>
                </a:solidFill>
              </a:rPr>
              <a:t>吧。</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3375" y="223838"/>
            <a:ext cx="11715750" cy="6246812"/>
          </a:xfrm>
          <a:prstGeom prst="rect">
            <a:avLst/>
          </a:prstGeom>
          <a:solidFill>
            <a:schemeClr val="accent2">
              <a:lumMod val="40000"/>
              <a:lumOff val="60000"/>
            </a:schemeClr>
          </a:solidFill>
        </p:spPr>
        <p:txBody>
          <a:bodyPr>
            <a:spAutoFit/>
          </a:bodyPr>
          <a:lstStyle/>
          <a:p>
            <a:pPr>
              <a:defRPr/>
            </a:pPr>
            <a:r>
              <a:rPr lang="zh-CN" altLang="en-US" sz="4000" b="1">
                <a:latin typeface="Century Gothic" charset="0"/>
                <a:ea typeface="幼圆" charset="-122"/>
              </a:rPr>
              <a:t>况且，没有证据表明，</a:t>
            </a:r>
            <a:r>
              <a:rPr lang="zh-CN" altLang="en-US" sz="4000" b="1">
                <a:solidFill>
                  <a:srgbClr val="FF0000"/>
                </a:solidFill>
                <a:latin typeface="Century Gothic" charset="0"/>
                <a:ea typeface="幼圆" charset="-122"/>
              </a:rPr>
              <a:t>4天76公里的沙漠徒步是符合幼儿成长规律的</a:t>
            </a:r>
            <a:r>
              <a:rPr lang="zh-CN" altLang="en-US" sz="4000" b="1">
                <a:latin typeface="Century Gothic" charset="0"/>
                <a:ea typeface="幼圆" charset="-122"/>
              </a:rPr>
              <a:t>，其强度显然远远超过幼儿的承受能力。退一步说，单就为磨炼意志而言，有没有更好的方式方法吗？恐怕有吧！是不是一定要采取连大人都难以忍受的如此极端的方式呢？这些方式是</a:t>
            </a:r>
            <a:r>
              <a:rPr lang="zh-CN" altLang="en-US" sz="4000" b="1">
                <a:solidFill>
                  <a:srgbClr val="FF0000"/>
                </a:solidFill>
                <a:latin typeface="Century Gothic" charset="0"/>
                <a:ea typeface="幼圆" charset="-122"/>
              </a:rPr>
              <a:t>不是尊重幼儿身心发展规律的呢</a:t>
            </a:r>
            <a:r>
              <a:rPr lang="zh-CN" altLang="en-US" sz="4000" b="1">
                <a:latin typeface="Century Gothic" charset="0"/>
                <a:ea typeface="幼圆" charset="-122"/>
              </a:rPr>
              <a:t>？甚至，我们可以进一步想想，沙漠跋涉的四整天，4岁的孩子是精神愉悦的度过的吗？她能完全理解父亲的苦心吗？我们何以判定这段经历对她日后的</a:t>
            </a:r>
            <a:r>
              <a:rPr lang="zh-CN" altLang="en-US" sz="4000" b="1">
                <a:solidFill>
                  <a:srgbClr val="FF0000"/>
                </a:solidFill>
                <a:latin typeface="Century Gothic" charset="0"/>
                <a:ea typeface="幼圆" charset="-122"/>
              </a:rPr>
              <a:t>心理健康</a:t>
            </a:r>
            <a:r>
              <a:rPr lang="zh-CN" altLang="en-US" sz="4000" b="1">
                <a:latin typeface="Century Gothic" charset="0"/>
                <a:ea typeface="幼圆" charset="-122"/>
              </a:rPr>
              <a:t>就一定是正向的呢？</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4500" y="292100"/>
            <a:ext cx="11644313" cy="5908675"/>
          </a:xfrm>
          <a:prstGeom prst="rect">
            <a:avLst/>
          </a:prstGeom>
          <a:solidFill>
            <a:schemeClr val="accent2">
              <a:lumMod val="40000"/>
              <a:lumOff val="60000"/>
            </a:schemeClr>
          </a:solidFill>
        </p:spPr>
        <p:txBody>
          <a:bodyPr>
            <a:spAutoFit/>
          </a:bodyPr>
          <a:lstStyle/>
          <a:p>
            <a:pPr>
              <a:defRPr/>
            </a:pPr>
            <a:r>
              <a:rPr lang="zh-CN" altLang="en-US" sz="5400">
                <a:latin typeface="Century Gothic" charset="0"/>
                <a:ea typeface="幼圆" charset="-122"/>
              </a:rPr>
              <a:t>     台湾作家龙应台的《孩子，你慢慢来》里有这样一句话：“是的，我愿意等上一辈子的时间，让他从从容容地把这个蝴蝶结扎好，用他五岁的手指。孩子，你慢慢来，慢慢来。”而我要说，天下的爸爸们，妈妈们，咱们不着急，慢慢来，慢慢来。</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文本框 1"/>
          <p:cNvSpPr txBox="1">
            <a:spLocks noChangeArrowheads="1"/>
          </p:cNvSpPr>
          <p:nvPr/>
        </p:nvSpPr>
        <p:spPr bwMode="auto">
          <a:xfrm>
            <a:off x="1978025" y="1919288"/>
            <a:ext cx="8648700" cy="1938337"/>
          </a:xfrm>
          <a:prstGeom prst="rect">
            <a:avLst/>
          </a:prstGeom>
          <a:noFill/>
          <a:ln w="9525">
            <a:noFill/>
            <a:miter lim="800000"/>
            <a:headEnd/>
            <a:tailEnd/>
          </a:ln>
        </p:spPr>
        <p:txBody>
          <a:bodyPr>
            <a:spAutoFit/>
          </a:bodyPr>
          <a:lstStyle/>
          <a:p>
            <a:r>
              <a:rPr lang="en-US" altLang="zh-CN" sz="6000" b="1">
                <a:ea typeface="幼圆" pitchFamily="49" charset="-122"/>
              </a:rPr>
              <a:t>2</a:t>
            </a:r>
            <a:r>
              <a:rPr lang="zh-CN" altLang="en-US" sz="6000" b="1">
                <a:ea typeface="幼圆" pitchFamily="49" charset="-122"/>
              </a:rPr>
              <a:t>、高考备考要有元方法意识</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文本框 99"/>
          <p:cNvSpPr txBox="1">
            <a:spLocks noChangeArrowheads="1"/>
          </p:cNvSpPr>
          <p:nvPr/>
        </p:nvSpPr>
        <p:spPr bwMode="auto">
          <a:xfrm>
            <a:off x="1612900" y="1825625"/>
            <a:ext cx="10164763" cy="3476625"/>
          </a:xfrm>
          <a:prstGeom prst="rect">
            <a:avLst/>
          </a:prstGeom>
          <a:noFill/>
          <a:ln w="9525">
            <a:noFill/>
            <a:miter lim="800000"/>
            <a:headEnd/>
            <a:tailEnd/>
          </a:ln>
        </p:spPr>
        <p:txBody>
          <a:bodyPr>
            <a:spAutoFit/>
          </a:bodyPr>
          <a:lstStyle/>
          <a:p>
            <a:pPr indent="266700"/>
            <a:r>
              <a:rPr lang="zh-CN" altLang="en-US" sz="4400" b="1">
                <a:solidFill>
                  <a:srgbClr val="000000"/>
                </a:solidFill>
                <a:latin typeface="宋体" charset="-122"/>
              </a:rPr>
              <a:t>今夫水非火则无以济非木则无以屯非金则无以节非土则无以比是故夫智不丽乎仁则察而刻不丽乎礼则慧而轻不丽乎义则巧而术不丽乎信则变而谲俱无所丽则浮荡而炫其孤明</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3"/>
          <p:cNvSpPr txBox="1">
            <a:spLocks noChangeArrowheads="1"/>
          </p:cNvSpPr>
          <p:nvPr/>
        </p:nvSpPr>
        <p:spPr bwMode="auto">
          <a:xfrm>
            <a:off x="1503363" y="238125"/>
            <a:ext cx="10601325" cy="644525"/>
          </a:xfrm>
          <a:prstGeom prst="rect">
            <a:avLst/>
          </a:prstGeom>
          <a:noFill/>
          <a:ln w="9525">
            <a:noFill/>
            <a:miter lim="800000"/>
            <a:headEnd/>
            <a:tailEnd/>
          </a:ln>
        </p:spPr>
        <p:txBody>
          <a:bodyPr>
            <a:spAutoFit/>
          </a:bodyPr>
          <a:lstStyle/>
          <a:p>
            <a:r>
              <a:rPr lang="zh-CN" altLang="en-US" sz="3600" b="1">
                <a:ea typeface="幼圆" pitchFamily="49" charset="-122"/>
              </a:rPr>
              <a:t>名篇默写--聚焦中华优秀文化，全面彰显文化自信</a:t>
            </a:r>
          </a:p>
        </p:txBody>
      </p:sp>
      <p:sp>
        <p:nvSpPr>
          <p:cNvPr id="26626" name="文本框 99"/>
          <p:cNvSpPr txBox="1">
            <a:spLocks noChangeArrowheads="1"/>
          </p:cNvSpPr>
          <p:nvPr/>
        </p:nvSpPr>
        <p:spPr bwMode="auto">
          <a:xfrm>
            <a:off x="1503363" y="1309688"/>
            <a:ext cx="10356850" cy="5168900"/>
          </a:xfrm>
          <a:prstGeom prst="rect">
            <a:avLst/>
          </a:prstGeom>
          <a:noFill/>
          <a:ln w="9525">
            <a:noFill/>
            <a:miter lim="800000"/>
            <a:headEnd/>
            <a:tailEnd/>
          </a:ln>
        </p:spPr>
        <p:txBody>
          <a:bodyPr>
            <a:spAutoFit/>
          </a:bodyPr>
          <a:lstStyle/>
          <a:p>
            <a:pPr indent="558800">
              <a:lnSpc>
                <a:spcPct val="125000"/>
              </a:lnSpc>
            </a:pPr>
            <a:r>
              <a:rPr lang="zh-CN" altLang="en-US" sz="4400">
                <a:solidFill>
                  <a:srgbClr val="000000"/>
                </a:solidFill>
                <a:latin typeface="黑体" pitchFamily="49" charset="-122"/>
                <a:ea typeface="黑体" pitchFamily="49" charset="-122"/>
              </a:rPr>
              <a:t>名篇默写中，庄子</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逍遥游</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、荀子</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劝学</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、曹操</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观沧海</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、杜甫</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茅屋为秋风所破歌</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、刘禹锡</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陋室铭</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、杜牧</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阿房宫赋</a:t>
            </a:r>
            <a:r>
              <a:rPr lang="en-US" altLang="zh-CN" sz="4400">
                <a:solidFill>
                  <a:srgbClr val="000000"/>
                </a:solidFill>
                <a:latin typeface="黑体" pitchFamily="49" charset="-122"/>
                <a:ea typeface="黑体" pitchFamily="49" charset="-122"/>
              </a:rPr>
              <a:t>》</a:t>
            </a:r>
            <a:r>
              <a:rPr lang="zh-CN" altLang="en-US" sz="4400">
                <a:solidFill>
                  <a:srgbClr val="000000"/>
                </a:solidFill>
                <a:latin typeface="黑体" pitchFamily="49" charset="-122"/>
                <a:ea typeface="黑体" pitchFamily="49" charset="-122"/>
              </a:rPr>
              <a:t>呈现出了</a:t>
            </a:r>
            <a:r>
              <a:rPr lang="zh-CN" altLang="en-US" sz="4400">
                <a:solidFill>
                  <a:srgbClr val="FF0000"/>
                </a:solidFill>
                <a:latin typeface="黑体" pitchFamily="49" charset="-122"/>
                <a:ea typeface="黑体" pitchFamily="49" charset="-122"/>
              </a:rPr>
              <a:t>自我超越、自省好学、乐观进取、推己及人、洁身自好、责任担当</a:t>
            </a:r>
            <a:r>
              <a:rPr lang="zh-CN" altLang="en-US" sz="4400">
                <a:solidFill>
                  <a:srgbClr val="000000"/>
                </a:solidFill>
                <a:latin typeface="黑体" pitchFamily="49" charset="-122"/>
                <a:ea typeface="黑体" pitchFamily="49" charset="-122"/>
              </a:rPr>
              <a:t>等优良品质。</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文本框 1"/>
          <p:cNvSpPr txBox="1">
            <a:spLocks noChangeArrowheads="1"/>
          </p:cNvSpPr>
          <p:nvPr/>
        </p:nvSpPr>
        <p:spPr bwMode="auto">
          <a:xfrm>
            <a:off x="1635125" y="2319338"/>
            <a:ext cx="9201150" cy="2214562"/>
          </a:xfrm>
          <a:prstGeom prst="rect">
            <a:avLst/>
          </a:prstGeom>
          <a:noFill/>
          <a:ln w="9525">
            <a:noFill/>
            <a:miter lim="800000"/>
            <a:headEnd/>
            <a:tailEnd/>
          </a:ln>
        </p:spPr>
        <p:txBody>
          <a:bodyPr>
            <a:spAutoFit/>
          </a:bodyPr>
          <a:lstStyle/>
          <a:p>
            <a:r>
              <a:rPr lang="zh-CN" altLang="en-US" sz="13800">
                <a:ea typeface="幼圆" pitchFamily="49" charset="-122"/>
              </a:rPr>
              <a:t>系统  要素</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93800" y="715963"/>
            <a:ext cx="10471150" cy="6000750"/>
          </a:xfrm>
          <a:prstGeom prst="rect">
            <a:avLst/>
          </a:prstGeom>
          <a:noFill/>
          <a:ln w="9525">
            <a:noFill/>
          </a:ln>
        </p:spPr>
        <p:txBody>
          <a:bodyPr>
            <a:spAutoFit/>
          </a:bodyPr>
          <a:lstStyle/>
          <a:p>
            <a:pPr indent="279400" algn="ctr">
              <a:defRPr/>
            </a:pPr>
            <a:r>
              <a:rPr lang="zh-CN" altLang="en-US" sz="3200">
                <a:solidFill>
                  <a:srgbClr val="000000"/>
                </a:solidFill>
                <a:latin typeface="黑体" panose="02010609060101010101" charset="-122"/>
                <a:ea typeface="黑体" panose="02010609060101010101" charset="-122"/>
                <a:cs typeface="黑体" panose="02010609060101010101" charset="-122"/>
              </a:rPr>
              <a:t>野人送朱樱</a:t>
            </a: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杜甫</a:t>
            </a: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西蜀樱桃也自红，野人相赠满筠笼。</a:t>
            </a: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数回细写</a:t>
            </a:r>
            <a:r>
              <a:rPr lang="en-US" altLang="zh-CN" sz="3200">
                <a:solidFill>
                  <a:srgbClr val="000000"/>
                </a:solidFill>
                <a:latin typeface="黑体" panose="02010609060101010101" charset="-122"/>
                <a:ea typeface="黑体" panose="02010609060101010101" charset="-122"/>
                <a:cs typeface="黑体" panose="02010609060101010101" charset="-122"/>
              </a:rPr>
              <a:t>①</a:t>
            </a:r>
            <a:r>
              <a:rPr lang="zh-CN" altLang="en-US" sz="3200">
                <a:solidFill>
                  <a:srgbClr val="000000"/>
                </a:solidFill>
                <a:latin typeface="黑体" panose="02010609060101010101" charset="-122"/>
                <a:ea typeface="黑体" panose="02010609060101010101" charset="-122"/>
                <a:cs typeface="黑体" panose="02010609060101010101" charset="-122"/>
              </a:rPr>
              <a:t>愁仍破，万颗匀圆讶许同。</a:t>
            </a: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忆昨赐霑门下省</a:t>
            </a:r>
            <a:r>
              <a:rPr lang="en-US" altLang="zh-CN" sz="3200">
                <a:solidFill>
                  <a:srgbClr val="000000"/>
                </a:solidFill>
                <a:latin typeface="黑体" panose="02010609060101010101" charset="-122"/>
                <a:ea typeface="黑体" panose="02010609060101010101" charset="-122"/>
                <a:cs typeface="黑体" panose="02010609060101010101" charset="-122"/>
              </a:rPr>
              <a:t>②</a:t>
            </a:r>
            <a:r>
              <a:rPr lang="zh-CN" altLang="en-US" sz="3200">
                <a:solidFill>
                  <a:srgbClr val="000000"/>
                </a:solidFill>
                <a:latin typeface="黑体" panose="02010609060101010101" charset="-122"/>
                <a:ea typeface="黑体" panose="02010609060101010101" charset="-122"/>
                <a:cs typeface="黑体" panose="02010609060101010101" charset="-122"/>
              </a:rPr>
              <a:t>，早朝擎出大明宫。</a:t>
            </a: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金盘玉箸无消息，此日尝新任转蓬</a:t>
            </a:r>
            <a:r>
              <a:rPr lang="en-US" altLang="zh-CN" sz="3200">
                <a:solidFill>
                  <a:srgbClr val="000000"/>
                </a:solidFill>
                <a:latin typeface="黑体" panose="02010609060101010101" charset="-122"/>
                <a:ea typeface="黑体" panose="02010609060101010101" charset="-122"/>
                <a:cs typeface="黑体" panose="02010609060101010101" charset="-122"/>
              </a:rPr>
              <a:t>③</a:t>
            </a:r>
            <a:r>
              <a:rPr lang="zh-CN" altLang="en-US" sz="3200">
                <a:solidFill>
                  <a:srgbClr val="000000"/>
                </a:solidFill>
                <a:latin typeface="黑体" panose="02010609060101010101" charset="-122"/>
                <a:ea typeface="黑体" panose="02010609060101010101" charset="-122"/>
                <a:cs typeface="黑体" panose="02010609060101010101" charset="-122"/>
              </a:rPr>
              <a:t>。</a:t>
            </a:r>
          </a:p>
          <a:p>
            <a:pPr indent="279400" algn="ctr">
              <a:defRPr/>
            </a:pPr>
            <a:r>
              <a:rPr lang="en-US" altLang="zh-CN" sz="3200">
                <a:solidFill>
                  <a:srgbClr val="000000"/>
                </a:solidFill>
                <a:latin typeface="黑体" panose="02010609060101010101" charset="-122"/>
                <a:ea typeface="黑体" panose="02010609060101010101" charset="-122"/>
                <a:cs typeface="黑体" panose="02010609060101010101" charset="-122"/>
              </a:rPr>
              <a:t>[</a:t>
            </a:r>
            <a:r>
              <a:rPr lang="zh-CN" altLang="en-US" sz="3200">
                <a:solidFill>
                  <a:srgbClr val="000000"/>
                </a:solidFill>
                <a:latin typeface="黑体" panose="02010609060101010101" charset="-122"/>
                <a:ea typeface="黑体" panose="02010609060101010101" charset="-122"/>
                <a:cs typeface="黑体" panose="02010609060101010101" charset="-122"/>
              </a:rPr>
              <a:t>注</a:t>
            </a:r>
            <a:r>
              <a:rPr lang="en-US" altLang="zh-CN" sz="3200">
                <a:solidFill>
                  <a:srgbClr val="000000"/>
                </a:solidFill>
                <a:latin typeface="黑体" panose="02010609060101010101" charset="-122"/>
                <a:ea typeface="黑体" panose="02010609060101010101" charset="-122"/>
                <a:cs typeface="黑体" panose="02010609060101010101" charset="-122"/>
              </a:rPr>
              <a:t>] ① </a:t>
            </a:r>
            <a:r>
              <a:rPr lang="zh-CN" altLang="en-US" sz="3200">
                <a:solidFill>
                  <a:srgbClr val="000000"/>
                </a:solidFill>
                <a:latin typeface="黑体" panose="02010609060101010101" charset="-122"/>
                <a:ea typeface="黑体" panose="02010609060101010101" charset="-122"/>
                <a:cs typeface="黑体" panose="02010609060101010101" charset="-122"/>
              </a:rPr>
              <a:t>写：这里指将樱桃从一个容器倒入另一个容器。</a:t>
            </a:r>
            <a:r>
              <a:rPr lang="en-US" altLang="zh-CN" sz="3200">
                <a:solidFill>
                  <a:srgbClr val="000000"/>
                </a:solidFill>
                <a:latin typeface="黑体" panose="02010609060101010101" charset="-122"/>
                <a:ea typeface="黑体" panose="02010609060101010101" charset="-122"/>
                <a:cs typeface="黑体" panose="02010609060101010101" charset="-122"/>
              </a:rPr>
              <a:t>②</a:t>
            </a:r>
            <a:r>
              <a:rPr lang="zh-CN" altLang="en-US" sz="3200">
                <a:solidFill>
                  <a:srgbClr val="000000"/>
                </a:solidFill>
                <a:latin typeface="黑体" panose="02010609060101010101" charset="-122"/>
                <a:ea typeface="黑体" panose="02010609060101010101" charset="-122"/>
                <a:cs typeface="黑体" panose="02010609060101010101" charset="-122"/>
              </a:rPr>
              <a:t>赐霑：即霑赐，受到赏赐之意。门下省，杜甫当年任左拾遗，属门下省。 </a:t>
            </a:r>
            <a:r>
              <a:rPr lang="en-US" altLang="zh-CN" sz="3200">
                <a:solidFill>
                  <a:srgbClr val="000000"/>
                </a:solidFill>
                <a:latin typeface="黑体" panose="02010609060101010101" charset="-122"/>
                <a:ea typeface="黑体" panose="02010609060101010101" charset="-122"/>
                <a:cs typeface="黑体" panose="02010609060101010101" charset="-122"/>
              </a:rPr>
              <a:t>③</a:t>
            </a:r>
            <a:r>
              <a:rPr lang="zh-CN" altLang="en-US" sz="3200">
                <a:solidFill>
                  <a:srgbClr val="000000"/>
                </a:solidFill>
                <a:latin typeface="黑体" panose="02010609060101010101" charset="-122"/>
                <a:ea typeface="黑体" panose="02010609060101010101" charset="-122"/>
                <a:cs typeface="黑体" panose="02010609060101010101" charset="-122"/>
              </a:rPr>
              <a:t>转蓬：随风飘转的蓬草。</a:t>
            </a:r>
          </a:p>
          <a:p>
            <a:pPr indent="279400">
              <a:defRPr/>
            </a:pPr>
            <a:endParaRPr lang="zh-CN" altLang="en-US" sz="3200">
              <a:solidFill>
                <a:srgbClr val="000000"/>
              </a:solidFill>
              <a:latin typeface="黑体" panose="02010609060101010101" charset="-122"/>
              <a:ea typeface="黑体" panose="02010609060101010101" charset="-122"/>
              <a:cs typeface="黑体" panose="02010609060101010101" charset="-122"/>
            </a:endParaRPr>
          </a:p>
          <a:p>
            <a:pPr>
              <a:defRPr/>
            </a:pPr>
            <a:r>
              <a:rPr lang="zh-CN" altLang="en-US" sz="3200">
                <a:solidFill>
                  <a:srgbClr val="000000"/>
                </a:solidFill>
                <a:latin typeface="黑体" panose="02010609060101010101" charset="-122"/>
                <a:ea typeface="黑体" panose="02010609060101010101" charset="-122"/>
                <a:cs typeface="黑体" panose="02010609060101010101" charset="-122"/>
              </a:rPr>
              <a:t>结合全诗的内容，分析“此日尝新任转蓬”一句表达了诗人哪些思想感情？</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2"/>
          <p:cNvSpPr>
            <a:spLocks noGrp="1"/>
          </p:cNvSpPr>
          <p:nvPr>
            <p:ph sz="quarter" idx="4294967295"/>
          </p:nvPr>
        </p:nvSpPr>
        <p:spPr>
          <a:xfrm>
            <a:off x="1008063" y="1028700"/>
            <a:ext cx="10848975" cy="4705350"/>
          </a:xfrm>
        </p:spPr>
        <p:txBody>
          <a:bodyPr lIns="121920" tIns="60960" rIns="121920" bIns="60960"/>
          <a:lstStyle/>
          <a:p>
            <a:pPr marL="0" indent="0">
              <a:lnSpc>
                <a:spcPct val="90000"/>
              </a:lnSpc>
              <a:buFont typeface="Wingdings 3" pitchFamily="18" charset="2"/>
              <a:buNone/>
            </a:pPr>
            <a:endParaRPr lang="en-US" altLang="zh-CN" sz="3200" b="1" smtClean="0">
              <a:latin typeface="华文行楷" pitchFamily="2" charset="-122"/>
              <a:ea typeface="华文行楷" pitchFamily="2" charset="-122"/>
            </a:endParaRPr>
          </a:p>
          <a:p>
            <a:pPr marL="0" indent="0">
              <a:lnSpc>
                <a:spcPct val="90000"/>
              </a:lnSpc>
              <a:buFont typeface="Wingdings 3" pitchFamily="18" charset="2"/>
              <a:buNone/>
            </a:pPr>
            <a:endParaRPr lang="zh-CN" altLang="en-US" sz="4400" b="1" smtClean="0">
              <a:latin typeface="华文行楷" pitchFamily="2" charset="-122"/>
              <a:ea typeface="华文行楷" pitchFamily="2" charset="-122"/>
            </a:endParaRPr>
          </a:p>
          <a:p>
            <a:pPr marL="0" indent="0">
              <a:lnSpc>
                <a:spcPct val="90000"/>
              </a:lnSpc>
              <a:buFont typeface="Wingdings 3" pitchFamily="18" charset="2"/>
              <a:buNone/>
            </a:pPr>
            <a:r>
              <a:rPr lang="zh-CN" altLang="en-US" sz="4400" b="1" smtClean="0">
                <a:latin typeface="华文行楷" pitchFamily="2" charset="-122"/>
                <a:ea typeface="华文行楷" pitchFamily="2" charset="-122"/>
              </a:rPr>
              <a:t>   要想改变错误认知，必须从学生的实际出发，改变他的认知结构（知识结构、认知逻辑：片面、偏狭），才能改变他的结论。</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内容占位符 2"/>
          <p:cNvSpPr>
            <a:spLocks noGrp="1"/>
          </p:cNvSpPr>
          <p:nvPr>
            <p:ph idx="1"/>
          </p:nvPr>
        </p:nvSpPr>
        <p:spPr>
          <a:xfrm>
            <a:off x="1257300" y="450850"/>
            <a:ext cx="10582275" cy="6530975"/>
          </a:xfrm>
        </p:spPr>
        <p:txBody>
          <a:bodyPr/>
          <a:lstStyle/>
          <a:p>
            <a:pPr marL="0" indent="0" algn="ctr">
              <a:spcBef>
                <a:spcPct val="0"/>
              </a:spcBef>
              <a:buFont typeface="Wingdings 3" pitchFamily="18" charset="2"/>
              <a:buNone/>
            </a:pPr>
            <a:r>
              <a:rPr lang="zh-CN" altLang="en-US" sz="3200" b="1" smtClean="0"/>
              <a:t>西江月 黄陵庙（又题阻风三峰下）</a:t>
            </a:r>
          </a:p>
          <a:p>
            <a:pPr marL="0" indent="0" algn="ctr">
              <a:spcBef>
                <a:spcPct val="0"/>
              </a:spcBef>
              <a:buFont typeface="Wingdings 3" pitchFamily="18" charset="2"/>
              <a:buNone/>
            </a:pPr>
            <a:r>
              <a:rPr lang="zh-CN" altLang="en-US" sz="3200" b="1" smtClean="0"/>
              <a:t>张孝祥①</a:t>
            </a:r>
          </a:p>
          <a:p>
            <a:pPr marL="0" indent="0">
              <a:spcBef>
                <a:spcPct val="0"/>
              </a:spcBef>
              <a:buFont typeface="Wingdings 3" pitchFamily="18" charset="2"/>
              <a:buNone/>
            </a:pPr>
            <a:r>
              <a:rPr lang="zh-CN" altLang="en-US" sz="3200" b="1" smtClean="0"/>
              <a:t>满载一船秋色，平铺十里湖光。波神②留我看斜阳，唤起鳞鳞细浪。</a:t>
            </a:r>
          </a:p>
          <a:p>
            <a:pPr marL="0" indent="0">
              <a:spcBef>
                <a:spcPct val="0"/>
              </a:spcBef>
              <a:buFont typeface="Wingdings 3" pitchFamily="18" charset="2"/>
              <a:buNone/>
            </a:pPr>
            <a:r>
              <a:rPr lang="zh-CN" altLang="en-US" sz="3200" b="1" smtClean="0"/>
              <a:t>明日风回更好，今宵露宿何妨？水晶宫里奏《霓裳》，准拟岳阳楼上。</a:t>
            </a:r>
          </a:p>
          <a:p>
            <a:pPr marL="0" indent="0">
              <a:spcBef>
                <a:spcPct val="0"/>
              </a:spcBef>
              <a:buFont typeface="Wingdings 3" pitchFamily="18" charset="2"/>
              <a:buNone/>
            </a:pPr>
            <a:r>
              <a:rPr lang="zh-CN" altLang="en-US" sz="3200" b="1" smtClean="0"/>
              <a:t>注：①张孝祥：南宋初词人。这首词，因船行洞庭湖畔黄陵庙下为风浪所阻而作。作者与友人信中提到：某离长沙且十日，尚在黄陵庙下，波臣风伯亦善戏矣。</a:t>
            </a:r>
          </a:p>
          <a:p>
            <a:pPr marL="0" indent="0">
              <a:spcBef>
                <a:spcPct val="0"/>
              </a:spcBef>
              <a:buFont typeface="Wingdings 3" pitchFamily="18" charset="2"/>
              <a:buNone/>
            </a:pPr>
            <a:r>
              <a:rPr lang="zh-CN" altLang="en-US" sz="3200" b="1" smtClean="0"/>
              <a:t>②波神：水神。</a:t>
            </a:r>
          </a:p>
          <a:p>
            <a:pPr marL="0" indent="0">
              <a:spcBef>
                <a:spcPct val="0"/>
              </a:spcBef>
              <a:buFont typeface="Wingdings 3" pitchFamily="18" charset="2"/>
              <a:buNone/>
            </a:pPr>
            <a:r>
              <a:rPr lang="zh-CN" altLang="en-US" sz="3200" b="1" smtClean="0"/>
              <a:t>在这首词中，作者是以怎样的胸怀对待风波险阻的？举出两处具体描写，略作分析。</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标题 1"/>
          <p:cNvSpPr>
            <a:spLocks noGrp="1"/>
          </p:cNvSpPr>
          <p:nvPr>
            <p:ph type="title"/>
          </p:nvPr>
        </p:nvSpPr>
        <p:spPr>
          <a:xfrm>
            <a:off x="1536700" y="425450"/>
            <a:ext cx="9982200" cy="6007100"/>
          </a:xfrm>
        </p:spPr>
        <p:txBody>
          <a:bodyPr/>
          <a:lstStyle/>
          <a:p>
            <a:r>
              <a:rPr lang="en-US" altLang="zh-CN" sz="3200" b="1" smtClean="0"/>
              <a:t>                    </a:t>
            </a:r>
            <a:r>
              <a:rPr lang="zh-CN" altLang="en-US" sz="3200" b="1" smtClean="0"/>
              <a:t>示秬秸①</a:t>
            </a:r>
            <a:br>
              <a:rPr lang="zh-CN" altLang="en-US" sz="3200" b="1" smtClean="0"/>
            </a:br>
            <a:r>
              <a:rPr lang="zh-CN" altLang="en-US" sz="3200" b="1" smtClean="0"/>
              <a:t>                     北宋•张耒</a:t>
            </a:r>
            <a:br>
              <a:rPr lang="zh-CN" altLang="en-US" sz="3200" b="1" smtClean="0"/>
            </a:br>
            <a:r>
              <a:rPr lang="zh-CN" altLang="en-US" sz="3200" b="1" smtClean="0"/>
              <a:t>    </a:t>
            </a:r>
            <a:r>
              <a:rPr lang="zh-CN" altLang="en-US" sz="2800" b="1" smtClean="0"/>
              <a:t>北邻卖饼儿，每五鼓未旦，即遶②街呼卖，虽大寒烈风不废，而时略不少差也。因为作诗，且有所警，示秬，秸。</a:t>
            </a:r>
            <a:r>
              <a:rPr lang="zh-CN" altLang="en-US" sz="3200" b="1" smtClean="0"/>
              <a:t/>
            </a:r>
            <a:br>
              <a:rPr lang="zh-CN" altLang="en-US" sz="3200" b="1" smtClean="0"/>
            </a:br>
            <a:r>
              <a:rPr lang="zh-CN" altLang="en-US" sz="3200" b="1" smtClean="0"/>
              <a:t>       城头月落霜如雪，楼上五更声欲绝。</a:t>
            </a:r>
            <a:br>
              <a:rPr lang="zh-CN" altLang="en-US" sz="3200" b="1" smtClean="0"/>
            </a:br>
            <a:r>
              <a:rPr lang="zh-CN" altLang="en-US" sz="3200" b="1" smtClean="0"/>
              <a:t>       捧盘出户歌一声，市楼东西人未行。</a:t>
            </a:r>
            <a:br>
              <a:rPr lang="zh-CN" altLang="en-US" sz="3200" b="1" smtClean="0"/>
            </a:br>
            <a:r>
              <a:rPr lang="zh-CN" altLang="en-US" sz="3200" b="1" smtClean="0"/>
              <a:t>       北风吹衣射我饼，不忧衣单忧饼冷。</a:t>
            </a:r>
            <a:br>
              <a:rPr lang="zh-CN" altLang="en-US" sz="3200" b="1" smtClean="0"/>
            </a:br>
            <a:r>
              <a:rPr lang="zh-CN" altLang="en-US" sz="3200" b="1" smtClean="0"/>
              <a:t>       业无高卑志当坚，男儿有求安得闲。</a:t>
            </a:r>
            <a:br>
              <a:rPr lang="zh-CN" altLang="en-US" sz="3200" b="1" smtClean="0"/>
            </a:br>
            <a:r>
              <a:rPr lang="zh-CN" altLang="en-US" sz="2800" b="1" smtClean="0"/>
              <a:t>注释：①秬秸：jù jiē张耒二子张秬、张秸。张耒lěi，北宋 著名文学家，曾官太常寺少卿。</a:t>
            </a:r>
            <a:br>
              <a:rPr lang="zh-CN" altLang="en-US" sz="2800" b="1" smtClean="0"/>
            </a:br>
            <a:r>
              <a:rPr lang="zh-CN" altLang="en-US" sz="2800" b="1" smtClean="0"/>
              <a:t>②遶rào同“绕”</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内容占位符 2"/>
          <p:cNvSpPr>
            <a:spLocks noGrp="1"/>
          </p:cNvSpPr>
          <p:nvPr>
            <p:ph idx="1"/>
          </p:nvPr>
        </p:nvSpPr>
        <p:spPr>
          <a:xfrm>
            <a:off x="1638300" y="481013"/>
            <a:ext cx="9832975" cy="5659437"/>
          </a:xfrm>
        </p:spPr>
        <p:txBody>
          <a:bodyPr/>
          <a:lstStyle/>
          <a:p>
            <a:pPr marL="0" indent="0" algn="ctr">
              <a:lnSpc>
                <a:spcPct val="120000"/>
              </a:lnSpc>
              <a:spcBef>
                <a:spcPct val="0"/>
              </a:spcBef>
              <a:buFont typeface="Wingdings 3" pitchFamily="18" charset="2"/>
              <a:buNone/>
            </a:pPr>
            <a:r>
              <a:rPr lang="zh-CN" altLang="en-US" sz="3200" b="1" smtClean="0"/>
              <a:t>咏素蝶诗</a:t>
            </a:r>
          </a:p>
          <a:p>
            <a:pPr marL="0" indent="0" algn="ctr">
              <a:lnSpc>
                <a:spcPct val="120000"/>
              </a:lnSpc>
              <a:spcBef>
                <a:spcPct val="0"/>
              </a:spcBef>
              <a:buFont typeface="Wingdings 3" pitchFamily="18" charset="2"/>
              <a:buNone/>
            </a:pPr>
            <a:r>
              <a:rPr lang="zh-CN" altLang="en-US" sz="2800" b="1" smtClean="0"/>
              <a:t>刘孝绰</a:t>
            </a:r>
          </a:p>
          <a:p>
            <a:pPr marL="0" indent="0">
              <a:lnSpc>
                <a:spcPct val="120000"/>
              </a:lnSpc>
              <a:spcBef>
                <a:spcPct val="0"/>
              </a:spcBef>
              <a:buFont typeface="Wingdings 3" pitchFamily="18" charset="2"/>
              <a:buNone/>
            </a:pPr>
            <a:r>
              <a:rPr lang="zh-CN" altLang="en-US" sz="3200" b="1" smtClean="0"/>
              <a:t>随蜂绕绿蕙，避雀隐青薇。 映日忽争起，因风乍共归。</a:t>
            </a:r>
          </a:p>
          <a:p>
            <a:pPr marL="0" indent="0">
              <a:lnSpc>
                <a:spcPct val="120000"/>
              </a:lnSpc>
              <a:spcBef>
                <a:spcPct val="0"/>
              </a:spcBef>
              <a:buFont typeface="Wingdings 3" pitchFamily="18" charset="2"/>
              <a:buNone/>
            </a:pPr>
            <a:r>
              <a:rPr lang="zh-CN" altLang="en-US" sz="3200" b="1" smtClean="0"/>
              <a:t>出没花中见，参差叶际飞 。芳华幸勿谢，嘉树欲相依。</a:t>
            </a:r>
          </a:p>
          <a:p>
            <a:pPr marL="0" indent="0">
              <a:lnSpc>
                <a:spcPct val="120000"/>
              </a:lnSpc>
              <a:spcBef>
                <a:spcPct val="0"/>
              </a:spcBef>
              <a:buFont typeface="Wingdings 3" pitchFamily="18" charset="2"/>
              <a:buNone/>
            </a:pPr>
            <a:r>
              <a:rPr lang="zh-CN" altLang="en-US" sz="2800" b="1" smtClean="0"/>
              <a:t>｛注｝刘孝绰（481-539）：南朝梁文学家，彭城（今江苏徐州）人。文名颇盛，因恃才傲物，而为人所忌恨，仕途数起数伏。</a:t>
            </a:r>
          </a:p>
          <a:p>
            <a:pPr marL="0" indent="0">
              <a:lnSpc>
                <a:spcPct val="120000"/>
              </a:lnSpc>
              <a:spcBef>
                <a:spcPct val="0"/>
              </a:spcBef>
              <a:buFont typeface="Wingdings 3" pitchFamily="18" charset="2"/>
              <a:buNone/>
            </a:pPr>
            <a:r>
              <a:rPr lang="en-US" altLang="zh-CN" sz="3200" b="1" smtClean="0"/>
              <a:t>1</a:t>
            </a:r>
            <a:r>
              <a:rPr lang="zh-CN" altLang="en-US" sz="3200" b="1" smtClean="0"/>
              <a:t>、这首咏物诗描写了素蝶的哪些活动？请结合诗歌作简要分析。</a:t>
            </a:r>
          </a:p>
          <a:p>
            <a:pPr marL="0" indent="0">
              <a:lnSpc>
                <a:spcPct val="120000"/>
              </a:lnSpc>
              <a:spcBef>
                <a:spcPct val="0"/>
              </a:spcBef>
              <a:buFont typeface="Wingdings 3" pitchFamily="18" charset="2"/>
              <a:buNone/>
            </a:pPr>
            <a:r>
              <a:rPr lang="en-US" altLang="zh-CN" sz="3200" b="1" smtClean="0"/>
              <a:t>2</a:t>
            </a:r>
            <a:r>
              <a:rPr lang="zh-CN" altLang="en-US" sz="3200" b="1" smtClean="0"/>
              <a:t>、这首诗采用了什么手法？有什么含意？</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标题 1"/>
          <p:cNvSpPr>
            <a:spLocks noGrp="1"/>
          </p:cNvSpPr>
          <p:nvPr>
            <p:ph type="title"/>
          </p:nvPr>
        </p:nvSpPr>
        <p:spPr>
          <a:xfrm>
            <a:off x="727075" y="623888"/>
            <a:ext cx="10777538" cy="5702300"/>
          </a:xfrm>
        </p:spPr>
        <p:txBody>
          <a:bodyPr/>
          <a:lstStyle/>
          <a:p>
            <a:r>
              <a:rPr lang="en-US" altLang="zh-CN" sz="4000" b="1" smtClean="0"/>
              <a:t>                  </a:t>
            </a:r>
            <a:r>
              <a:rPr lang="zh-CN" altLang="en-US" sz="4000" b="1" smtClean="0"/>
              <a:t>梦中作①</a:t>
            </a:r>
            <a:br>
              <a:rPr lang="zh-CN" altLang="en-US" sz="4000" b="1" smtClean="0"/>
            </a:br>
            <a:r>
              <a:rPr lang="zh-CN" altLang="en-US" sz="4000" b="1" smtClean="0"/>
              <a:t>                      </a:t>
            </a:r>
            <a:r>
              <a:rPr lang="zh-CN" altLang="en-US" b="1" smtClean="0"/>
              <a:t>欧阳修</a:t>
            </a:r>
            <a:r>
              <a:rPr lang="zh-CN" altLang="en-US" sz="4000" b="1" smtClean="0"/>
              <a:t/>
            </a:r>
            <a:br>
              <a:rPr lang="zh-CN" altLang="en-US" sz="4000" b="1" smtClean="0"/>
            </a:br>
            <a:r>
              <a:rPr lang="zh-CN" altLang="en-US" sz="4000" b="1" smtClean="0"/>
              <a:t>    夜凉吹笛千山月，路暗迷人百种花。</a:t>
            </a:r>
            <a:br>
              <a:rPr lang="zh-CN" altLang="en-US" sz="4000" b="1" smtClean="0"/>
            </a:br>
            <a:r>
              <a:rPr lang="zh-CN" altLang="en-US" sz="4000" b="1" smtClean="0"/>
              <a:t>    棋罢不知人换世②，酒阑③无奈客思家。</a:t>
            </a:r>
            <a:r>
              <a:rPr lang="zh-CN" altLang="en-US" smtClean="0"/>
              <a:t/>
            </a:r>
            <a:br>
              <a:rPr lang="zh-CN" altLang="en-US" smtClean="0"/>
            </a:br>
            <a:r>
              <a:rPr lang="zh-CN" altLang="en-US" smtClean="0"/>
              <a:t/>
            </a:r>
            <a:br>
              <a:rPr lang="zh-CN" altLang="en-US" smtClean="0"/>
            </a:br>
            <a:r>
              <a:rPr lang="zh-CN" altLang="en-US" sz="3200" smtClean="0"/>
              <a:t>【注】①本诗约作于皇祐元年(1049)，当时作者因支持范仲淹新政而被贬谪到颍州。②传说晋时有一人进山砍柴，见两童子在下棋，于是置斧旁观，等一盘棋结柬，斧已拦掉．回家后发现早已换了人间。③酒阑：酒尽．</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标题 1"/>
          <p:cNvSpPr>
            <a:spLocks noGrp="1"/>
          </p:cNvSpPr>
          <p:nvPr>
            <p:ph type="title"/>
          </p:nvPr>
        </p:nvSpPr>
        <p:spPr>
          <a:xfrm>
            <a:off x="2592388" y="623888"/>
            <a:ext cx="8912225" cy="1281112"/>
          </a:xfrm>
        </p:spPr>
        <p:txBody>
          <a:bodyPr/>
          <a:lstStyle/>
          <a:p>
            <a:endParaRPr lang="zh-CN" altLang="en-US" smtClean="0"/>
          </a:p>
        </p:txBody>
      </p:sp>
      <p:pic>
        <p:nvPicPr>
          <p:cNvPr id="136194" name="图片 2"/>
          <p:cNvPicPr>
            <a:picLocks noChangeAspect="1"/>
          </p:cNvPicPr>
          <p:nvPr>
            <p:ph idx="1"/>
          </p:nvPr>
        </p:nvPicPr>
        <p:blipFill>
          <a:blip r:embed="rId2"/>
          <a:srcRect/>
          <a:stretch>
            <a:fillRect/>
          </a:stretch>
        </p:blipFill>
        <p:spPr>
          <a:xfrm>
            <a:off x="33338" y="49213"/>
            <a:ext cx="12063412" cy="6759575"/>
          </a:xfr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标题 1"/>
          <p:cNvSpPr>
            <a:spLocks noGrp="1"/>
          </p:cNvSpPr>
          <p:nvPr>
            <p:ph type="title"/>
          </p:nvPr>
        </p:nvSpPr>
        <p:spPr>
          <a:xfrm>
            <a:off x="2592388" y="623888"/>
            <a:ext cx="8912225" cy="1281112"/>
          </a:xfrm>
        </p:spPr>
        <p:txBody>
          <a:bodyPr/>
          <a:lstStyle/>
          <a:p>
            <a:endParaRPr lang="zh-CN" altLang="en-US" smtClean="0"/>
          </a:p>
        </p:txBody>
      </p:sp>
      <p:pic>
        <p:nvPicPr>
          <p:cNvPr id="138242" name="图片 3"/>
          <p:cNvPicPr>
            <a:picLocks noChangeAspect="1"/>
          </p:cNvPicPr>
          <p:nvPr>
            <p:ph idx="1"/>
          </p:nvPr>
        </p:nvPicPr>
        <p:blipFill>
          <a:blip r:embed="rId2"/>
          <a:srcRect/>
          <a:stretch>
            <a:fillRect/>
          </a:stretch>
        </p:blipFill>
        <p:spPr>
          <a:xfrm>
            <a:off x="20638" y="22225"/>
            <a:ext cx="12134850" cy="6821488"/>
          </a:xfr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标题 1"/>
          <p:cNvSpPr>
            <a:spLocks noGrp="1"/>
          </p:cNvSpPr>
          <p:nvPr>
            <p:ph type="title"/>
          </p:nvPr>
        </p:nvSpPr>
        <p:spPr>
          <a:xfrm>
            <a:off x="2592388" y="623888"/>
            <a:ext cx="8912225" cy="1281112"/>
          </a:xfrm>
        </p:spPr>
        <p:txBody>
          <a:bodyPr/>
          <a:lstStyle/>
          <a:p>
            <a:endParaRPr lang="zh-CN" altLang="en-US" smtClean="0"/>
          </a:p>
        </p:txBody>
      </p:sp>
      <p:sp>
        <p:nvSpPr>
          <p:cNvPr id="139266" name="内容占位符 2"/>
          <p:cNvSpPr>
            <a:spLocks noGrp="1"/>
          </p:cNvSpPr>
          <p:nvPr>
            <p:ph idx="1"/>
          </p:nvPr>
        </p:nvSpPr>
        <p:spPr>
          <a:xfrm>
            <a:off x="2589213" y="2133600"/>
            <a:ext cx="8915400" cy="3778250"/>
          </a:xfrm>
        </p:spPr>
        <p:txBody>
          <a:bodyPr/>
          <a:lstStyle/>
          <a:p>
            <a:endParaRPr lang="zh-CN" altLang="en-US" smtClean="0"/>
          </a:p>
        </p:txBody>
      </p:sp>
      <p:sp>
        <p:nvSpPr>
          <p:cNvPr id="4" name="标题 1"/>
          <p:cNvSpPr>
            <a:spLocks noGrp="1"/>
          </p:cNvSpPr>
          <p:nvPr/>
        </p:nvSpPr>
        <p:spPr>
          <a:xfrm>
            <a:off x="719138" y="212725"/>
            <a:ext cx="11242675" cy="6370638"/>
          </a:xfrm>
          <a:prstGeom prst="rect">
            <a:avLst/>
          </a:prstGeom>
          <a:solidFill>
            <a:schemeClr val="tx2">
              <a:lumMod val="20000"/>
              <a:lumOff val="80000"/>
            </a:schemeClr>
          </a:solidFill>
          <a:ln w="9525">
            <a:solidFill>
              <a:schemeClr val="accent1"/>
            </a:solidFill>
          </a:ln>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altLang="zh-CN" sz="2600" b="1"/>
              <a:t>    </a:t>
            </a:r>
            <a:r>
              <a:rPr lang="zh-CN" altLang="en-US" sz="2600" b="1"/>
              <a:t>②如今我摇着车在这园子里慢慢走，常常有一种感觉，觉得我一个人跑出来已经玩得太久了。有一天我整理我的旧相册，看见一张十几年前我在这园子里照的照片——那个年轻人坐在轮椅上，背后是一棵老柏树，再远处就是那座古祭坛。我便到园子里去找那棵树。我按着照片上的背景找很快就找到了它，按着照片上它枝干的形状找，肯定那就是它。但是它已经死了，而且在它身上缠绕着一条碗口粗的藤萝。有一天我在这园子里碰见一个老太太，她说：“哟，你还在这儿哪？”她问我：“你母亲还好吗？”“您是谁？”“你不记得我，我可记得你。有一回你母亲来这儿找你，她问我您看没看见一个摇轮椅的孩子？……”我忽然觉得，我一个人跑到这世界上来玩真是玩得太久了。有一天夜晚，我独自坐在祭坛占地几百平米空旷坦荡独对苍天，我看不见那个吹唢呐的人，惟唢呐声在星光寥寥的夜空里低吟高唱，时而悲怆时而欢快，时而缠绵时而苍凉，或许这几个词都不中以形容它，我清清醒醒地听出它响在过去，响在现在，响在未末，回旋飘转亘古不散。</a:t>
            </a:r>
            <a:br>
              <a:rPr lang="zh-CN" altLang="en-US" sz="2600" b="1"/>
            </a:br>
            <a:r>
              <a:rPr lang="zh-CN" altLang="en-US" sz="2600" b="1">
                <a:solidFill>
                  <a:srgbClr val="FF0000"/>
                </a:solidFill>
              </a:rPr>
              <a:t>文章第二段从哪三个方面表现“觉得我一个人跑出来已经玩得太久了”？请简要说明。</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3"/>
          <p:cNvSpPr txBox="1">
            <a:spLocks noChangeArrowheads="1"/>
          </p:cNvSpPr>
          <p:nvPr/>
        </p:nvSpPr>
        <p:spPr bwMode="auto">
          <a:xfrm>
            <a:off x="1460500" y="1003300"/>
            <a:ext cx="10310813" cy="5168900"/>
          </a:xfrm>
          <a:prstGeom prst="rect">
            <a:avLst/>
          </a:prstGeom>
          <a:noFill/>
          <a:ln w="9525">
            <a:noFill/>
            <a:miter lim="800000"/>
            <a:headEnd/>
            <a:tailEnd/>
          </a:ln>
        </p:spPr>
        <p:txBody>
          <a:bodyPr>
            <a:spAutoFit/>
          </a:bodyPr>
          <a:lstStyle/>
          <a:p>
            <a:pPr>
              <a:lnSpc>
                <a:spcPct val="125000"/>
              </a:lnSpc>
            </a:pPr>
            <a:r>
              <a:rPr lang="en-US" altLang="zh-CN" sz="4400" b="1">
                <a:ea typeface="幼圆" pitchFamily="49" charset="-122"/>
              </a:rPr>
              <a:t>     </a:t>
            </a:r>
            <a:r>
              <a:rPr lang="zh-CN" altLang="en-US" sz="4400" b="1">
                <a:ea typeface="幼圆" pitchFamily="49" charset="-122"/>
              </a:rPr>
              <a:t>文言文阅读中，全国Ⅰ卷谢弘微</a:t>
            </a:r>
            <a:r>
              <a:rPr lang="zh-CN" altLang="en-US" sz="4400" b="1">
                <a:solidFill>
                  <a:srgbClr val="FF0000"/>
                </a:solidFill>
                <a:ea typeface="幼圆" pitchFamily="49" charset="-122"/>
              </a:rPr>
              <a:t>热爱知识、清廉正直、笃于亲情</a:t>
            </a:r>
            <a:r>
              <a:rPr lang="zh-CN" altLang="en-US" sz="4400" b="1">
                <a:ea typeface="幼圆" pitchFamily="49" charset="-122"/>
              </a:rPr>
              <a:t>；全国Ⅱ卷赵憙</a:t>
            </a:r>
            <a:r>
              <a:rPr lang="zh-CN" altLang="en-US" sz="4400" b="1">
                <a:solidFill>
                  <a:srgbClr val="FF0000"/>
                </a:solidFill>
                <a:ea typeface="幼圆" pitchFamily="49" charset="-122"/>
              </a:rPr>
              <a:t>忠于职守、耿直磊落、忠于国家、勤政爱民</a:t>
            </a:r>
            <a:r>
              <a:rPr lang="zh-CN" altLang="en-US" sz="4400" b="1">
                <a:ea typeface="幼圆" pitchFamily="49" charset="-122"/>
              </a:rPr>
              <a:t>；全国Ⅲ卷许将</a:t>
            </a:r>
            <a:r>
              <a:rPr lang="zh-CN" altLang="en-US" sz="4400" b="1">
                <a:solidFill>
                  <a:srgbClr val="FF0000"/>
                </a:solidFill>
                <a:ea typeface="幼圆" pitchFamily="49" charset="-122"/>
              </a:rPr>
              <a:t>为官有方、护国有节、勤政爱民</a:t>
            </a:r>
            <a:r>
              <a:rPr lang="zh-CN" altLang="en-US" sz="4400" b="1">
                <a:ea typeface="幼圆" pitchFamily="49" charset="-122"/>
              </a:rPr>
              <a:t>，他们作为中国传统道德的楷模，在当下也是立德树人的榜样。</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文本框 1"/>
          <p:cNvSpPr txBox="1">
            <a:spLocks noChangeArrowheads="1"/>
          </p:cNvSpPr>
          <p:nvPr/>
        </p:nvSpPr>
        <p:spPr bwMode="auto">
          <a:xfrm>
            <a:off x="3838575" y="5292725"/>
            <a:ext cx="4648200" cy="522288"/>
          </a:xfrm>
          <a:prstGeom prst="rect">
            <a:avLst/>
          </a:prstGeom>
          <a:noFill/>
          <a:ln w="73025">
            <a:solidFill>
              <a:schemeClr val="accent1"/>
            </a:solidFill>
            <a:miter lim="800000"/>
            <a:headEnd/>
            <a:tailEnd/>
          </a:ln>
        </p:spPr>
        <p:txBody>
          <a:bodyPr>
            <a:spAutoFit/>
          </a:bodyPr>
          <a:lstStyle/>
          <a:p>
            <a:r>
              <a:rPr lang="zh-CN" altLang="en-US" sz="2800" b="1">
                <a:ea typeface="幼圆" pitchFamily="49" charset="-122"/>
                <a:sym typeface="+mn-ea"/>
              </a:rPr>
              <a:t>次次核心形象（人事景物）</a:t>
            </a:r>
          </a:p>
        </p:txBody>
      </p:sp>
      <p:cxnSp>
        <p:nvCxnSpPr>
          <p:cNvPr id="3" name="直接箭头连接符 2"/>
          <p:cNvCxnSpPr>
            <a:stCxn id="140289" idx="0"/>
            <a:endCxn id="140291" idx="2"/>
          </p:cNvCxnSpPr>
          <p:nvPr/>
        </p:nvCxnSpPr>
        <p:spPr>
          <a:xfrm flipH="1" flipV="1">
            <a:off x="6096000" y="4638675"/>
            <a:ext cx="66675" cy="65405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140291" name="文本框 3"/>
          <p:cNvSpPr txBox="1">
            <a:spLocks noChangeArrowheads="1"/>
          </p:cNvSpPr>
          <p:nvPr/>
        </p:nvSpPr>
        <p:spPr bwMode="auto">
          <a:xfrm>
            <a:off x="3863975" y="4056063"/>
            <a:ext cx="4464050" cy="582612"/>
          </a:xfrm>
          <a:prstGeom prst="rect">
            <a:avLst/>
          </a:prstGeom>
          <a:noFill/>
          <a:ln w="73025">
            <a:solidFill>
              <a:schemeClr val="accent1"/>
            </a:solidFill>
            <a:miter lim="800000"/>
            <a:headEnd/>
            <a:tailEnd/>
          </a:ln>
        </p:spPr>
        <p:txBody>
          <a:bodyPr>
            <a:spAutoFit/>
          </a:bodyPr>
          <a:lstStyle/>
          <a:p>
            <a:r>
              <a:rPr lang="zh-CN" altLang="en-US" sz="3200" b="1">
                <a:ea typeface="幼圆" pitchFamily="49" charset="-122"/>
                <a:sym typeface="+mn-ea"/>
              </a:rPr>
              <a:t>次核心形象（人事景物）</a:t>
            </a:r>
          </a:p>
        </p:txBody>
      </p:sp>
      <p:sp>
        <p:nvSpPr>
          <p:cNvPr id="140292" name="文本框 4"/>
          <p:cNvSpPr txBox="1">
            <a:spLocks noChangeArrowheads="1"/>
          </p:cNvSpPr>
          <p:nvPr/>
        </p:nvSpPr>
        <p:spPr bwMode="auto">
          <a:xfrm>
            <a:off x="3863975" y="3049588"/>
            <a:ext cx="4464050" cy="584200"/>
          </a:xfrm>
          <a:prstGeom prst="rect">
            <a:avLst/>
          </a:prstGeom>
          <a:noFill/>
          <a:ln w="73025">
            <a:solidFill>
              <a:schemeClr val="accent1"/>
            </a:solidFill>
            <a:miter lim="800000"/>
            <a:headEnd/>
            <a:tailEnd/>
          </a:ln>
        </p:spPr>
        <p:txBody>
          <a:bodyPr>
            <a:spAutoFit/>
          </a:bodyPr>
          <a:lstStyle/>
          <a:p>
            <a:pPr algn="ctr"/>
            <a:r>
              <a:rPr lang="zh-CN" altLang="en-US" sz="3200" b="1">
                <a:ea typeface="幼圆" pitchFamily="49" charset="-122"/>
              </a:rPr>
              <a:t>核心形象（人事景物）</a:t>
            </a:r>
          </a:p>
        </p:txBody>
      </p:sp>
      <p:cxnSp>
        <p:nvCxnSpPr>
          <p:cNvPr id="7" name="直接箭头连接符 6"/>
          <p:cNvCxnSpPr/>
          <p:nvPr/>
        </p:nvCxnSpPr>
        <p:spPr>
          <a:xfrm flipH="1" flipV="1">
            <a:off x="6078538" y="3600450"/>
            <a:ext cx="15875" cy="427038"/>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6038850" y="2439988"/>
            <a:ext cx="9525" cy="60960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a:off x="3427413" y="293688"/>
            <a:ext cx="5059362" cy="21463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a:solidFill>
                  <a:srgbClr val="FF0000"/>
                </a:solidFill>
              </a:rPr>
              <a:t>作者情感意志等</a:t>
            </a:r>
          </a:p>
        </p:txBody>
      </p:sp>
      <p:sp>
        <p:nvSpPr>
          <p:cNvPr id="140296" name="文本框 9"/>
          <p:cNvSpPr txBox="1">
            <a:spLocks noChangeArrowheads="1"/>
          </p:cNvSpPr>
          <p:nvPr/>
        </p:nvSpPr>
        <p:spPr bwMode="auto">
          <a:xfrm>
            <a:off x="4676775" y="6070600"/>
            <a:ext cx="2620963" cy="582613"/>
          </a:xfrm>
          <a:prstGeom prst="rect">
            <a:avLst/>
          </a:prstGeom>
          <a:noFill/>
          <a:ln w="9525">
            <a:noFill/>
            <a:miter lim="800000"/>
            <a:headEnd/>
            <a:tailEnd/>
          </a:ln>
        </p:spPr>
        <p:txBody>
          <a:bodyPr>
            <a:spAutoFit/>
          </a:bodyPr>
          <a:lstStyle/>
          <a:p>
            <a:pPr algn="ctr"/>
            <a:r>
              <a:rPr lang="zh-CN" altLang="en-US" sz="3200" b="1">
                <a:ea typeface="幼圆" pitchFamily="49" charset="-122"/>
              </a:rPr>
              <a:t>作者文本</a:t>
            </a:r>
          </a:p>
        </p:txBody>
      </p:sp>
      <p:sp>
        <p:nvSpPr>
          <p:cNvPr id="140297" name="文本框 10"/>
          <p:cNvSpPr txBox="1">
            <a:spLocks noChangeArrowheads="1"/>
          </p:cNvSpPr>
          <p:nvPr/>
        </p:nvSpPr>
        <p:spPr bwMode="auto">
          <a:xfrm>
            <a:off x="684213" y="6146800"/>
            <a:ext cx="2620962" cy="582613"/>
          </a:xfrm>
          <a:prstGeom prst="rect">
            <a:avLst/>
          </a:prstGeom>
          <a:noFill/>
          <a:ln w="9525">
            <a:noFill/>
            <a:miter lim="800000"/>
            <a:headEnd/>
            <a:tailEnd/>
          </a:ln>
        </p:spPr>
        <p:txBody>
          <a:bodyPr>
            <a:spAutoFit/>
          </a:bodyPr>
          <a:lstStyle/>
          <a:p>
            <a:pPr algn="ctr"/>
            <a:r>
              <a:rPr lang="zh-CN" altLang="en-US" sz="3200" b="1">
                <a:ea typeface="幼圆" pitchFamily="49" charset="-122"/>
              </a:rPr>
              <a:t>读者</a:t>
            </a:r>
          </a:p>
        </p:txBody>
      </p:sp>
      <p:cxnSp>
        <p:nvCxnSpPr>
          <p:cNvPr id="12" name="直接箭头连接符 11"/>
          <p:cNvCxnSpPr>
            <a:stCxn id="140299" idx="3"/>
            <a:endCxn id="9" idx="1"/>
          </p:cNvCxnSpPr>
          <p:nvPr/>
        </p:nvCxnSpPr>
        <p:spPr>
          <a:xfrm flipV="1">
            <a:off x="2665413" y="1366838"/>
            <a:ext cx="2027237" cy="261937"/>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40299" name="文本框 12"/>
          <p:cNvSpPr txBox="1">
            <a:spLocks noChangeArrowheads="1"/>
          </p:cNvSpPr>
          <p:nvPr/>
        </p:nvSpPr>
        <p:spPr bwMode="auto">
          <a:xfrm>
            <a:off x="714375" y="1366838"/>
            <a:ext cx="1951038" cy="522287"/>
          </a:xfrm>
          <a:prstGeom prst="rect">
            <a:avLst/>
          </a:prstGeom>
          <a:noFill/>
          <a:ln w="76200">
            <a:solidFill>
              <a:srgbClr val="0070C0"/>
            </a:solidFill>
            <a:miter lim="800000"/>
            <a:headEnd/>
            <a:tailEnd/>
          </a:ln>
        </p:spPr>
        <p:txBody>
          <a:bodyPr>
            <a:spAutoFit/>
          </a:bodyPr>
          <a:lstStyle/>
          <a:p>
            <a:r>
              <a:rPr lang="zh-CN" altLang="en-US" sz="2800">
                <a:ea typeface="幼圆" pitchFamily="49" charset="-122"/>
              </a:rPr>
              <a:t>揣摩 确认</a:t>
            </a:r>
          </a:p>
        </p:txBody>
      </p:sp>
      <p:sp>
        <p:nvSpPr>
          <p:cNvPr id="140300" name="文本框 13"/>
          <p:cNvSpPr txBox="1">
            <a:spLocks noChangeArrowheads="1"/>
          </p:cNvSpPr>
          <p:nvPr/>
        </p:nvSpPr>
        <p:spPr bwMode="auto">
          <a:xfrm>
            <a:off x="806450" y="3049588"/>
            <a:ext cx="1949450" cy="830262"/>
          </a:xfrm>
          <a:prstGeom prst="rect">
            <a:avLst/>
          </a:prstGeom>
          <a:noFill/>
          <a:ln w="76200">
            <a:solidFill>
              <a:srgbClr val="0070C0"/>
            </a:solidFill>
            <a:miter lim="800000"/>
            <a:headEnd/>
            <a:tailEnd/>
          </a:ln>
        </p:spPr>
        <p:txBody>
          <a:bodyPr>
            <a:spAutoFit/>
          </a:bodyPr>
          <a:lstStyle/>
          <a:p>
            <a:r>
              <a:rPr lang="zh-CN" altLang="en-US" sz="2400" b="1">
                <a:ea typeface="幼圆" pitchFamily="49" charset="-122"/>
              </a:rPr>
              <a:t>有何作用、妙处</a:t>
            </a:r>
          </a:p>
        </p:txBody>
      </p:sp>
      <p:sp>
        <p:nvSpPr>
          <p:cNvPr id="140301" name="文本框 14"/>
          <p:cNvSpPr txBox="1">
            <a:spLocks noChangeArrowheads="1"/>
          </p:cNvSpPr>
          <p:nvPr/>
        </p:nvSpPr>
        <p:spPr bwMode="auto">
          <a:xfrm>
            <a:off x="714375" y="4638675"/>
            <a:ext cx="1951038" cy="954088"/>
          </a:xfrm>
          <a:prstGeom prst="rect">
            <a:avLst/>
          </a:prstGeom>
          <a:noFill/>
          <a:ln w="76200">
            <a:solidFill>
              <a:srgbClr val="0070C0"/>
            </a:solidFill>
            <a:miter lim="800000"/>
            <a:headEnd/>
            <a:tailEnd/>
          </a:ln>
        </p:spPr>
        <p:txBody>
          <a:bodyPr>
            <a:spAutoFit/>
          </a:bodyPr>
          <a:lstStyle/>
          <a:p>
            <a:r>
              <a:rPr lang="zh-CN" altLang="en-US" sz="2800" b="1">
                <a:ea typeface="幼圆" pitchFamily="49" charset="-122"/>
              </a:rPr>
              <a:t>有何作用、妙处</a:t>
            </a:r>
          </a:p>
        </p:txBody>
      </p:sp>
      <p:cxnSp>
        <p:nvCxnSpPr>
          <p:cNvPr id="17" name="直接箭头连接符 16"/>
          <p:cNvCxnSpPr/>
          <p:nvPr/>
        </p:nvCxnSpPr>
        <p:spPr>
          <a:xfrm flipH="1" flipV="1">
            <a:off x="1528763" y="3879850"/>
            <a:ext cx="66675" cy="654050"/>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1641475" y="2000250"/>
            <a:ext cx="80963" cy="1049338"/>
          </a:xfrm>
          <a:prstGeom prst="straightConnector1">
            <a:avLst/>
          </a:prstGeom>
          <a:ln w="66675">
            <a:tailEnd type="arrow"/>
          </a:ln>
        </p:spPr>
        <p:style>
          <a:lnRef idx="1">
            <a:schemeClr val="accent1"/>
          </a:lnRef>
          <a:fillRef idx="0">
            <a:schemeClr val="accent1"/>
          </a:fillRef>
          <a:effectRef idx="0">
            <a:schemeClr val="accent1"/>
          </a:effectRef>
          <a:fontRef idx="minor">
            <a:schemeClr val="tx1"/>
          </a:fontRef>
        </p:style>
      </p:cxnSp>
      <p:sp>
        <p:nvSpPr>
          <p:cNvPr id="140304" name="文本框 18"/>
          <p:cNvSpPr txBox="1">
            <a:spLocks noChangeArrowheads="1"/>
          </p:cNvSpPr>
          <p:nvPr/>
        </p:nvSpPr>
        <p:spPr bwMode="auto">
          <a:xfrm>
            <a:off x="9355138" y="6146800"/>
            <a:ext cx="2620962" cy="582613"/>
          </a:xfrm>
          <a:prstGeom prst="rect">
            <a:avLst/>
          </a:prstGeom>
          <a:noFill/>
          <a:ln w="9525">
            <a:noFill/>
            <a:miter lim="800000"/>
            <a:headEnd/>
            <a:tailEnd/>
          </a:ln>
        </p:spPr>
        <p:txBody>
          <a:bodyPr>
            <a:spAutoFit/>
          </a:bodyPr>
          <a:lstStyle/>
          <a:p>
            <a:pPr algn="ctr"/>
            <a:r>
              <a:rPr lang="zh-CN" altLang="en-US" sz="3200" b="1">
                <a:ea typeface="幼圆" pitchFamily="49" charset="-122"/>
              </a:rPr>
              <a:t>思维过程</a:t>
            </a:r>
          </a:p>
        </p:txBody>
      </p:sp>
      <p:sp>
        <p:nvSpPr>
          <p:cNvPr id="21" name="文本框 20"/>
          <p:cNvSpPr txBox="1"/>
          <p:nvPr/>
        </p:nvSpPr>
        <p:spPr>
          <a:xfrm>
            <a:off x="10598150" y="293688"/>
            <a:ext cx="674688" cy="5805487"/>
          </a:xfrm>
          <a:prstGeom prst="rect">
            <a:avLst/>
          </a:prstGeom>
          <a:noFill/>
          <a:ln w="47625">
            <a:solidFill>
              <a:schemeClr val="accent1"/>
            </a:solidFill>
          </a:ln>
        </p:spPr>
        <p:txBody>
          <a:bodyPr vert="eaVert">
            <a:spAutoFit/>
          </a:bodyPr>
          <a:lstStyle/>
          <a:p>
            <a:pPr>
              <a:defRPr/>
            </a:pPr>
            <a:r>
              <a:rPr lang="zh-CN" altLang="en-US" sz="3200" b="1">
                <a:latin typeface="Century Gothic" charset="0"/>
                <a:ea typeface="幼圆" charset="-122"/>
                <a:sym typeface="+mn-ea"/>
              </a:rPr>
              <a:t>缘</a:t>
            </a:r>
            <a:r>
              <a:rPr lang="zh-CN" altLang="en-US" sz="3200" b="1">
                <a:solidFill>
                  <a:srgbClr val="FF0000"/>
                </a:solidFill>
                <a:latin typeface="Century Gothic" charset="0"/>
                <a:ea typeface="幼圆" charset="-122"/>
                <a:cs typeface="+mn-ea"/>
                <a:sym typeface="+mn-ea"/>
              </a:rPr>
              <a:t>景</a:t>
            </a:r>
            <a:r>
              <a:rPr lang="zh-CN" altLang="en-US" sz="3200" b="1">
                <a:latin typeface="Century Gothic" charset="0"/>
                <a:ea typeface="幼圆" charset="-122"/>
                <a:sym typeface="+mn-ea"/>
              </a:rPr>
              <a:t>入情  知人论世  以意逆志</a:t>
            </a:r>
          </a:p>
        </p:txBody>
      </p:sp>
      <p:cxnSp>
        <p:nvCxnSpPr>
          <p:cNvPr id="22" name="直接箭头连接符 21"/>
          <p:cNvCxnSpPr/>
          <p:nvPr/>
        </p:nvCxnSpPr>
        <p:spPr>
          <a:xfrm flipH="1">
            <a:off x="8453438" y="889000"/>
            <a:ext cx="2179637" cy="2392363"/>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endCxn id="9" idx="4"/>
          </p:cNvCxnSpPr>
          <p:nvPr/>
        </p:nvCxnSpPr>
        <p:spPr>
          <a:xfrm flipH="1" flipV="1">
            <a:off x="8486775" y="2439988"/>
            <a:ext cx="2114550" cy="2411412"/>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760538" y="528638"/>
          <a:ext cx="9786937" cy="4754562"/>
        </p:xfrm>
        <a:graphic>
          <a:graphicData uri="http://schemas.openxmlformats.org/drawingml/2006/table">
            <a:tbl>
              <a:tblPr firstRow="1" firstCol="1" bandRow="1">
                <a:tableStyleId>{5C22544A-7EE6-4342-B048-85BDC9FD1C3A}</a:tableStyleId>
              </a:tblPr>
              <a:tblGrid>
                <a:gridCol w="5823315"/>
                <a:gridCol w="3963769"/>
              </a:tblGrid>
              <a:tr h="0">
                <a:tc>
                  <a:txBody>
                    <a:bodyPr/>
                    <a:lstStyle/>
                    <a:p>
                      <a:pPr algn="ctr">
                        <a:spcAft>
                          <a:spcPts val="0"/>
                        </a:spcAft>
                      </a:pPr>
                      <a:r>
                        <a:rPr lang="zh-CN" sz="2400" kern="100" dirty="0">
                          <a:effectLst/>
                        </a:rPr>
                        <a:t>文</a:t>
                      </a:r>
                      <a:r>
                        <a:rPr lang="en-US" sz="2400" kern="100" dirty="0">
                          <a:effectLst/>
                        </a:rPr>
                        <a:t>  </a:t>
                      </a:r>
                      <a:r>
                        <a:rPr lang="zh-CN" sz="2400" kern="100" dirty="0">
                          <a:effectLst/>
                        </a:rPr>
                        <a:t>章</a:t>
                      </a:r>
                      <a:endParaRPr lang="zh-CN" sz="2400" kern="100" dirty="0">
                        <a:effectLst/>
                        <a:latin typeface="Calibri"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kern="100">
                          <a:effectLst/>
                        </a:rPr>
                        <a:t>赏</a:t>
                      </a:r>
                      <a:r>
                        <a:rPr lang="en-US" sz="2400" kern="100">
                          <a:effectLst/>
                        </a:rPr>
                        <a:t>  </a:t>
                      </a:r>
                      <a:r>
                        <a:rPr lang="zh-CN" sz="2400" kern="100">
                          <a:effectLst/>
                        </a:rPr>
                        <a:t>析</a:t>
                      </a:r>
                      <a:endParaRPr lang="zh-CN" sz="2400" kern="100">
                        <a:effectLst/>
                        <a:latin typeface="Calibri" charset="0"/>
                        <a:ea typeface="宋体" panose="02010600030101010101" pitchFamily="2" charset="-122"/>
                        <a:cs typeface="Times New Roman" panose="02020603050405020304" pitchFamily="18" charset="0"/>
                      </a:endParaRPr>
                    </a:p>
                  </a:txBody>
                  <a:tcPr marL="68580" marR="68580" marT="0" marB="0"/>
                </a:tc>
              </a:tr>
              <a:tr h="1097280">
                <a:tc>
                  <a:txBody>
                    <a:bodyPr/>
                    <a:lstStyle/>
                    <a:p>
                      <a:pPr algn="ctr">
                        <a:spcAft>
                          <a:spcPts val="0"/>
                        </a:spcAft>
                      </a:pPr>
                      <a:r>
                        <a:rPr lang="zh-CN" sz="3600" b="1" kern="100" dirty="0">
                          <a:solidFill>
                            <a:schemeClr val="tx1"/>
                          </a:solidFill>
                          <a:effectLst/>
                        </a:rPr>
                        <a:t>秋声起处是故乡</a:t>
                      </a:r>
                      <a:endParaRPr lang="zh-CN" sz="3600" b="1" kern="100" dirty="0">
                        <a:solidFill>
                          <a:schemeClr val="tx1"/>
                        </a:solidFill>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indent="200025" algn="just">
                        <a:spcAft>
                          <a:spcPts val="0"/>
                        </a:spcAft>
                      </a:pPr>
                      <a:r>
                        <a:rPr lang="zh-CN" sz="3600" b="1" kern="100" dirty="0">
                          <a:effectLst/>
                        </a:rPr>
                        <a:t>题目即讲明全文的行文思路，从“秋声”写起，归结到“故乡”上。</a:t>
                      </a:r>
                      <a:endParaRPr lang="zh-CN" sz="3600" b="1" kern="100" dirty="0">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2"/>
                    </a:solidFill>
                  </a:tcPr>
                </a:tc>
              </a:tr>
              <a:tr h="0">
                <a:tc>
                  <a:txBody>
                    <a:bodyPr/>
                    <a:lstStyle/>
                    <a:p>
                      <a:pPr indent="267970" algn="just">
                        <a:spcAft>
                          <a:spcPts val="0"/>
                        </a:spcAft>
                      </a:pPr>
                      <a:r>
                        <a:rPr lang="zh-CN" sz="3600" b="1" kern="100" dirty="0">
                          <a:solidFill>
                            <a:schemeClr val="tx1"/>
                          </a:solidFill>
                          <a:effectLst/>
                        </a:rPr>
                        <a:t>①在所有的自然之声里，我最喜欢秋之声。在秋之声里，童年时所陶醉的故乡之秋声为最。</a:t>
                      </a:r>
                      <a:endParaRPr lang="zh-CN" sz="3600" b="1" kern="100" dirty="0">
                        <a:solidFill>
                          <a:schemeClr val="tx1"/>
                        </a:solidFill>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indent="200025" algn="just">
                        <a:spcAft>
                          <a:spcPts val="0"/>
                        </a:spcAft>
                      </a:pPr>
                      <a:r>
                        <a:rPr lang="zh-CN" sz="3600" b="1" kern="100" dirty="0">
                          <a:effectLst/>
                        </a:rPr>
                        <a:t>两个“最</a:t>
                      </a:r>
                      <a:r>
                        <a:rPr lang="en-US" sz="3600" b="1" kern="100" dirty="0">
                          <a:effectLst/>
                        </a:rPr>
                        <a:t>”</a:t>
                      </a:r>
                      <a:r>
                        <a:rPr lang="zh-CN" sz="3600" b="1" kern="100" dirty="0">
                          <a:effectLst/>
                        </a:rPr>
                        <a:t>字</a:t>
                      </a:r>
                      <a:r>
                        <a:rPr lang="en-US" sz="3600" b="1" kern="100" dirty="0">
                          <a:effectLst/>
                        </a:rPr>
                        <a:t>,</a:t>
                      </a:r>
                      <a:r>
                        <a:rPr lang="zh-CN" sz="3600" b="1" kern="100" dirty="0">
                          <a:effectLst/>
                        </a:rPr>
                        <a:t>对比中突出故乡之秋声最为陶醉，回扣题目。</a:t>
                      </a:r>
                      <a:endParaRPr lang="zh-CN" sz="3600" b="1" kern="100" dirty="0">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2"/>
                    </a:solidFill>
                  </a:tcPr>
                </a:tc>
              </a:tr>
            </a:tbl>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760538" y="528638"/>
          <a:ext cx="9786937" cy="5059362"/>
        </p:xfrm>
        <a:graphic>
          <a:graphicData uri="http://schemas.openxmlformats.org/drawingml/2006/table">
            <a:tbl>
              <a:tblPr firstRow="1" firstCol="1" bandRow="1">
                <a:tableStyleId>{5C22544A-7EE6-4342-B048-85BDC9FD1C3A}</a:tableStyleId>
              </a:tblPr>
              <a:tblGrid>
                <a:gridCol w="5823315"/>
                <a:gridCol w="3963769"/>
              </a:tblGrid>
              <a:tr h="0">
                <a:tc>
                  <a:txBody>
                    <a:bodyPr/>
                    <a:lstStyle/>
                    <a:p>
                      <a:pPr algn="ctr">
                        <a:spcAft>
                          <a:spcPts val="0"/>
                        </a:spcAft>
                      </a:pPr>
                      <a:endParaRPr lang="zh-CN" sz="2400" kern="100" dirty="0">
                        <a:effectLst/>
                        <a:latin typeface="Calibri"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kern="100">
                          <a:effectLst/>
                        </a:rPr>
                        <a:t>赏</a:t>
                      </a:r>
                      <a:r>
                        <a:rPr lang="en-US" sz="2400" kern="100">
                          <a:effectLst/>
                        </a:rPr>
                        <a:t>  </a:t>
                      </a:r>
                      <a:r>
                        <a:rPr lang="zh-CN" sz="2400" kern="100">
                          <a:effectLst/>
                        </a:rPr>
                        <a:t>析</a:t>
                      </a:r>
                      <a:endParaRPr lang="zh-CN" sz="2400" kern="100">
                        <a:effectLst/>
                        <a:latin typeface="Calibri" charset="0"/>
                        <a:ea typeface="宋体" panose="02010600030101010101" pitchFamily="2" charset="-122"/>
                        <a:cs typeface="Times New Roman" panose="02020603050405020304" pitchFamily="18" charset="0"/>
                      </a:endParaRPr>
                    </a:p>
                  </a:txBody>
                  <a:tcPr marL="68580" marR="68580" marT="0" marB="0"/>
                </a:tc>
              </a:tr>
              <a:tr h="0">
                <a:tc>
                  <a:txBody>
                    <a:bodyPr/>
                    <a:lstStyle/>
                    <a:p>
                      <a:pPr indent="267970" algn="just">
                        <a:spcAft>
                          <a:spcPts val="0"/>
                        </a:spcAft>
                      </a:pPr>
                      <a:r>
                        <a:rPr lang="zh-CN" sz="2800" kern="100" dirty="0">
                          <a:solidFill>
                            <a:schemeClr val="tx1"/>
                          </a:solidFill>
                          <a:effectLst/>
                        </a:rPr>
                        <a:t>②我的老家，在扎鲁特草原上的阿拉坦山寺脚下。那里曾经有丰美的牧场，也有广袤的田园。童年的时候，家徒四壁一无长物，有的则是大自然赐予我们的春风秋雨和五谷杂粮。故乡的春夏秋冬，各有属于自己的独特声音，界定分明而音律各异。其中秋之声，给予我的遐想和启迪是无限的。秋之声就是天籁，故乡的秋之声，是天籁中的天籁。</a:t>
                      </a:r>
                      <a:endParaRPr lang="zh-CN" sz="2800" kern="100" dirty="0">
                        <a:solidFill>
                          <a:schemeClr val="tx1"/>
                        </a:solidFill>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1"/>
                    </a:solidFill>
                  </a:tcPr>
                </a:tc>
                <a:tc>
                  <a:txBody>
                    <a:bodyPr/>
                    <a:lstStyle/>
                    <a:p>
                      <a:pPr algn="just">
                        <a:spcAft>
                          <a:spcPts val="0"/>
                        </a:spcAft>
                      </a:pPr>
                      <a:r>
                        <a:rPr lang="en-US" sz="2800" kern="100" dirty="0">
                          <a:effectLst/>
                        </a:rPr>
                        <a:t>   </a:t>
                      </a:r>
                      <a:r>
                        <a:rPr lang="zh-CN" sz="2800" kern="100" dirty="0">
                          <a:effectLst/>
                        </a:rPr>
                        <a:t>由故乡的地理位置写到一年四季的声音，进而指出“故乡秋声是天籁中的天籁”。回应上文故乡秋声陶醉之表述。“给予我的遐想和启迪”一语有引起下文的作用。先曰“遐想”再说“启迪”，先感性再理性，提示文脉。</a:t>
                      </a:r>
                      <a:endParaRPr lang="zh-CN" sz="2800" kern="100" dirty="0">
                        <a:effectLst/>
                        <a:latin typeface="Calibri" charset="0"/>
                        <a:ea typeface="宋体" panose="02010600030101010101" pitchFamily="2" charset="-122"/>
                        <a:cs typeface="Times New Roman" panose="02020603050405020304" pitchFamily="18" charset="0"/>
                      </a:endParaRPr>
                    </a:p>
                  </a:txBody>
                  <a:tcPr marL="68580" marR="68580" marT="0" marB="0">
                    <a:solidFill>
                      <a:schemeClr val="bg2"/>
                    </a:solid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717675" y="427038"/>
          <a:ext cx="10053638" cy="5851525"/>
        </p:xfrm>
        <a:graphic>
          <a:graphicData uri="http://schemas.openxmlformats.org/drawingml/2006/table">
            <a:tbl>
              <a:tblPr firstRow="1" firstCol="1" bandRow="1">
                <a:tableStyleId>{5C22544A-7EE6-4342-B048-85BDC9FD1C3A}</a:tableStyleId>
              </a:tblPr>
              <a:tblGrid>
                <a:gridCol w="5981474"/>
                <a:gridCol w="4071424"/>
              </a:tblGrid>
              <a:tr h="0">
                <a:tc>
                  <a:txBody>
                    <a:bodyPr/>
                    <a:lstStyle/>
                    <a:p>
                      <a:pPr indent="267970" algn="just">
                        <a:spcAft>
                          <a:spcPts val="0"/>
                        </a:spcAft>
                      </a:pPr>
                      <a:r>
                        <a:rPr lang="zh-CN" sz="3200" kern="100" dirty="0">
                          <a:effectLst/>
                        </a:rPr>
                        <a:t>③我们那个村子，坐落在青青群山之中。秋风总是长驱直入，一荡千里。初秋的田野五彩斑斓，秋风的色泽则介于幽蓝和金黄之间。举目，田畴连绵，风吹无尽波浪于幽幽天际。包谷黄、高粱红、米色的谷地装点于天地之间，荞麦的白色小花娇媚而散发异香，吸引无数蜜蜂寻香乱飞。</a:t>
                      </a:r>
                      <a:endParaRPr lang="zh-CN" sz="3200" kern="100" dirty="0">
                        <a:effectLst/>
                        <a:latin typeface="Calibri" charset="0"/>
                        <a:ea typeface="宋体" panose="02010600030101010101" pitchFamily="2" charset="-122"/>
                        <a:cs typeface="Times New Roman" panose="02020603050405020304" pitchFamily="18" charset="0"/>
                      </a:endParaRPr>
                    </a:p>
                  </a:txBody>
                  <a:tcPr marL="68580" marR="68580" marT="0" marB="0"/>
                </a:tc>
                <a:tc>
                  <a:txBody>
                    <a:bodyPr/>
                    <a:lstStyle/>
                    <a:p>
                      <a:pPr marL="0" indent="200025" algn="just" defTabSz="457200" rtl="0" eaLnBrk="1" latinLnBrk="0" hangingPunct="1">
                        <a:spcAft>
                          <a:spcPts val="0"/>
                        </a:spcAft>
                      </a:pPr>
                      <a:r>
                        <a:rPr lang="en-US" sz="3200" kern="100" dirty="0">
                          <a:effectLst/>
                        </a:rPr>
                        <a:t>  </a:t>
                      </a:r>
                      <a:r>
                        <a:rPr lang="zh-CN" sz="3200" kern="100" dirty="0">
                          <a:solidFill>
                            <a:schemeClr val="dk1"/>
                          </a:solidFill>
                          <a:effectLst/>
                          <a:latin typeface="+mn-lt"/>
                          <a:ea typeface="+mn-ea"/>
                          <a:cs typeface="+mn-cs"/>
                        </a:rPr>
                        <a:t>总体景色描写，极尽写景绘色之能事，字里行间，可见作者对故乡之陶醉。作者描写故乡五色斑斓、荞麦花香等充满生机的秋景，指出故乡的秋声声势浩大、神秘美妙等特点，营造出美妙和谐的意境，旨在引发作者对秋声的遐思。</a:t>
                      </a:r>
                    </a:p>
                  </a:txBody>
                  <a:tcPr marL="68580" marR="68580" marT="0" marB="0">
                    <a:noFill/>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55763" y="700088"/>
          <a:ext cx="10053637" cy="4876800"/>
        </p:xfrm>
        <a:graphic>
          <a:graphicData uri="http://schemas.openxmlformats.org/drawingml/2006/table">
            <a:tbl>
              <a:tblPr firstRow="1" firstCol="1" bandRow="1">
                <a:tableStyleId>{5C22544A-7EE6-4342-B048-85BDC9FD1C3A}</a:tableStyleId>
              </a:tblPr>
              <a:tblGrid>
                <a:gridCol w="5981474"/>
                <a:gridCol w="4071424"/>
              </a:tblGrid>
              <a:tr h="0">
                <a:tc>
                  <a:txBody>
                    <a:bodyPr/>
                    <a:lstStyle/>
                    <a:p>
                      <a:pPr indent="267970" algn="just">
                        <a:spcAft>
                          <a:spcPts val="0"/>
                        </a:spcAft>
                      </a:pPr>
                      <a:r>
                        <a:rPr lang="zh-CN" sz="3200" kern="100" dirty="0">
                          <a:effectLst/>
                        </a:rPr>
                        <a:t>④每年的下种时节，我们家的高粱地里，总要辟出一块西瓜地。初秋的高粱都长得丈把高了，是天然的绿色屏障，把那块宝地捂得严严实实。我经常悄没声儿地带一二要好的同学来吃西瓜。吃罢西瓜，我们就仰躺在瓜地里，静静地聆听起秋声来，那是上苍的赐予，也是我们这些乡下孩子最为奢侈的享受。</a:t>
                      </a:r>
                      <a:endParaRPr lang="zh-CN" sz="3200" kern="100" dirty="0">
                        <a:effectLst/>
                        <a:latin typeface="Calibri"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US" sz="3200" kern="100" dirty="0">
                          <a:effectLst/>
                        </a:rPr>
                        <a:t>  </a:t>
                      </a:r>
                      <a:r>
                        <a:rPr lang="en-US" sz="3200" b="1" kern="100" dirty="0">
                          <a:effectLst/>
                        </a:rPr>
                        <a:t> </a:t>
                      </a:r>
                      <a:r>
                        <a:rPr lang="zh-CN" sz="3200" b="1" kern="100" dirty="0">
                          <a:effectLst/>
                        </a:rPr>
                        <a:t>特写镜头，细腻感人。聆听一词颇有深情，又是“遐思”的开始。“上苍的赐予”与后文“天籁”，意思相同哦。</a:t>
                      </a:r>
                      <a:endParaRPr lang="zh-CN" sz="3200" b="1" kern="100" dirty="0">
                        <a:effectLst/>
                        <a:latin typeface="Calibri" charset="0"/>
                        <a:ea typeface="宋体" panose="02010600030101010101" pitchFamily="2" charset="-122"/>
                        <a:cs typeface="Times New Roman" panose="02020603050405020304" pitchFamily="18" charset="0"/>
                      </a:endParaRPr>
                    </a:p>
                  </a:txBody>
                  <a:tcPr marL="68580" marR="68580" marT="0" marB="0"/>
                </a:tc>
              </a:tr>
            </a:tbl>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866900" y="512763"/>
          <a:ext cx="9813925" cy="5486400"/>
        </p:xfrm>
        <a:graphic>
          <a:graphicData uri="http://schemas.openxmlformats.org/drawingml/2006/table">
            <a:tbl>
              <a:tblPr firstRow="1" firstCol="1" bandRow="1"/>
              <a:tblGrid>
                <a:gridCol w="5840095"/>
                <a:gridCol w="3974465"/>
              </a:tblGrid>
              <a:tr h="0">
                <a:tc>
                  <a:txBody>
                    <a:bodyPr/>
                    <a:lstStyle/>
                    <a:p>
                      <a:pPr indent="267970" algn="just">
                        <a:spcAft>
                          <a:spcPts val="0"/>
                        </a:spcAft>
                      </a:pPr>
                      <a:r>
                        <a:rPr lang="zh-CN" sz="3600" b="1" kern="100">
                          <a:solidFill>
                            <a:srgbClr val="FF0000"/>
                          </a:solidFill>
                          <a:effectLst/>
                          <a:latin typeface="Calibri" charset="0"/>
                          <a:ea typeface="宋体" panose="02010600030101010101" pitchFamily="2" charset="-122"/>
                          <a:cs typeface="Times New Roman" panose="02020603050405020304" pitchFamily="18" charset="0"/>
                        </a:rPr>
                        <a:t>⑤此时此刻，秋声仿佛是我们生命的唯一。千千万万个高粱叶子，窸窸窣窣地流动如天涯之水，总觉得，那声音是从一个未知的神秘之处飘荡过来，而后又哗然推向另一个未知的地方。它来去无踪，又无处不在。即刻使你弱小的生命，纯净若清晨草叶上的露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spcAft>
                          <a:spcPts val="0"/>
                        </a:spcAft>
                      </a:pPr>
                      <a:r>
                        <a:rPr lang="en-US" sz="3600" b="1" kern="100">
                          <a:effectLst/>
                          <a:latin typeface="Calibri" charset="0"/>
                          <a:ea typeface="宋体" panose="02010600030101010101" pitchFamily="2" charset="-122"/>
                          <a:cs typeface="Times New Roman" panose="02020603050405020304" pitchFamily="18" charset="0"/>
                        </a:rPr>
                        <a:t>  </a:t>
                      </a:r>
                      <a:r>
                        <a:rPr lang="zh-CN" sz="3600" b="1" kern="100">
                          <a:effectLst/>
                          <a:latin typeface="Calibri" charset="0"/>
                          <a:ea typeface="宋体" panose="02010600030101010101" pitchFamily="2" charset="-122"/>
                          <a:cs typeface="Times New Roman" panose="02020603050405020304" pitchFamily="18" charset="0"/>
                        </a:rPr>
                        <a:t>秋声神秘、纯净、迷人。回应上文“天籁”之语。遐思其一，角度为植物。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866900" y="512763"/>
          <a:ext cx="9418638" cy="6583362"/>
        </p:xfrm>
        <a:graphic>
          <a:graphicData uri="http://schemas.openxmlformats.org/drawingml/2006/table">
            <a:tbl>
              <a:tblPr firstRow="1" firstCol="1" bandRow="1"/>
              <a:tblGrid>
                <a:gridCol w="5603875"/>
                <a:gridCol w="3814445"/>
              </a:tblGrid>
              <a:tr h="0">
                <a:tc>
                  <a:txBody>
                    <a:bodyPr/>
                    <a:lstStyle/>
                    <a:p>
                      <a:pPr indent="267970" algn="just">
                        <a:spcAft>
                          <a:spcPts val="0"/>
                        </a:spcAft>
                      </a:pPr>
                      <a:r>
                        <a:rPr lang="zh-CN" sz="3600" b="1" kern="100">
                          <a:effectLst/>
                          <a:latin typeface="Calibri" charset="0"/>
                          <a:ea typeface="宋体" panose="02010600030101010101" pitchFamily="2" charset="-122"/>
                          <a:cs typeface="Times New Roman" panose="02020603050405020304" pitchFamily="18" charset="0"/>
                        </a:rPr>
                        <a:t>⑥高粱地外边是野性的草地，昆虫们齐声歌唱着，像一个庞大的交响乐队。蝉的高音，在初秋是极纯正的，算是首席小提琴。蛙歌，是唯一可以与之见高低的音律，它好似从不远的湿地里突然冒出来的，此起彼伏而空洞如箫。还有蝈蝈和蚂蚱们唧唧喳喳的倾诉，那是背景音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3600" b="1" kern="100" dirty="0">
                          <a:effectLst/>
                          <a:latin typeface="华文楷体" pitchFamily="2" charset="-122"/>
                          <a:ea typeface="宋体" panose="02010600030101010101" pitchFamily="2" charset="-122"/>
                          <a:cs typeface="Times New Roman" panose="02020603050405020304" pitchFamily="18" charset="0"/>
                        </a:rPr>
                        <a:t>   </a:t>
                      </a:r>
                      <a:r>
                        <a:rPr lang="zh-CN" sz="3600" b="1" kern="100" dirty="0">
                          <a:effectLst/>
                          <a:latin typeface="Calibri" charset="0"/>
                          <a:ea typeface="宋体" panose="02010600030101010101" pitchFamily="2" charset="-122"/>
                          <a:cs typeface="Times New Roman" panose="02020603050405020304" pitchFamily="18" charset="0"/>
                        </a:rPr>
                        <a:t>秋声和谐。昆虫叫声，引发遐思其二，角度为动物。写景状物生动形象而意趣横生，颇具感染力；</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482725" y="555625"/>
          <a:ext cx="10223500" cy="6096000"/>
        </p:xfrm>
        <a:graphic>
          <a:graphicData uri="http://schemas.openxmlformats.org/drawingml/2006/table">
            <a:tbl>
              <a:tblPr firstRow="1" firstCol="1" bandRow="1"/>
              <a:tblGrid>
                <a:gridCol w="6082697"/>
                <a:gridCol w="4140323"/>
              </a:tblGrid>
              <a:tr h="0">
                <a:tc>
                  <a:txBody>
                    <a:bodyPr/>
                    <a:lstStyle/>
                    <a:p>
                      <a:pPr indent="267970" algn="just">
                        <a:spcAft>
                          <a:spcPts val="0"/>
                        </a:spcAft>
                      </a:pPr>
                      <a:r>
                        <a:rPr lang="zh-CN" sz="4000" b="1" kern="100" dirty="0">
                          <a:effectLst/>
                          <a:latin typeface="Calibri" charset="0"/>
                          <a:ea typeface="宋体" panose="02010600030101010101" pitchFamily="2" charset="-122"/>
                          <a:cs typeface="Times New Roman" panose="02020603050405020304" pitchFamily="18" charset="0"/>
                        </a:rPr>
                        <a:t>⑦听着听着，你觉得周遭渐入万籁俱寂的氛围，有声似无声了。这便是美妙的天籁，它把你整个的心灵融化于空灵之中，让你在不知不觉中，进入了彩色的无忧亦无虑的梦之乡。这时的你在大自然的温怀里，变成了地地道道的自然之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just">
                        <a:spcAft>
                          <a:spcPts val="0"/>
                        </a:spcAft>
                      </a:pPr>
                      <a:r>
                        <a:rPr lang="en-US" sz="4000" b="1" kern="100">
                          <a:effectLst/>
                          <a:latin typeface="华文楷体" pitchFamily="2" charset="-122"/>
                          <a:ea typeface="宋体" panose="02010600030101010101" pitchFamily="2" charset="-122"/>
                          <a:cs typeface="Times New Roman" panose="02020603050405020304" pitchFamily="18" charset="0"/>
                        </a:rPr>
                        <a:t>  </a:t>
                      </a:r>
                      <a:r>
                        <a:rPr lang="zh-CN" sz="4000" kern="100">
                          <a:effectLst/>
                          <a:latin typeface="Calibri" charset="0"/>
                          <a:ea typeface="宋体" panose="02010600030101010101" pitchFamily="2" charset="-122"/>
                          <a:cs typeface="Times New Roman" panose="02020603050405020304" pitchFamily="18" charset="0"/>
                        </a:rPr>
                        <a:t>“遐思”之生华，关键词出现：“无忧无虑的梦之乡”，“自然”。</a:t>
                      </a:r>
                    </a:p>
                    <a:p>
                      <a:pPr algn="just">
                        <a:spcAft>
                          <a:spcPts val="0"/>
                        </a:spcAft>
                      </a:pPr>
                      <a:r>
                        <a:rPr lang="zh-CN" sz="4000" kern="100">
                          <a:effectLst/>
                          <a:latin typeface="Calibri" charset="0"/>
                          <a:ea typeface="宋体" panose="02010600030101010101" pitchFamily="2" charset="-122"/>
                          <a:cs typeface="Times New Roman" panose="02020603050405020304" pitchFamily="18" charset="0"/>
                        </a:rPr>
                        <a:t>“无忧无虑”的原因是什么？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223963" y="387350"/>
          <a:ext cx="10223500" cy="6340475"/>
        </p:xfrm>
        <a:graphic>
          <a:graphicData uri="http://schemas.openxmlformats.org/drawingml/2006/table">
            <a:tbl>
              <a:tblPr firstRow="1" firstCol="1" bandRow="1"/>
              <a:tblGrid>
                <a:gridCol w="6082697"/>
                <a:gridCol w="4140323"/>
              </a:tblGrid>
              <a:tr h="0">
                <a:tc>
                  <a:txBody>
                    <a:bodyPr/>
                    <a:lstStyle/>
                    <a:p>
                      <a:pPr indent="267970" algn="just">
                        <a:spcAft>
                          <a:spcPts val="0"/>
                        </a:spcAft>
                      </a:pPr>
                      <a:r>
                        <a:rPr lang="zh-CN" sz="3200" b="1" kern="100" dirty="0">
                          <a:effectLst/>
                          <a:latin typeface="Calibri" charset="0"/>
                          <a:ea typeface="宋体" panose="02010600030101010101" pitchFamily="2" charset="-122"/>
                          <a:cs typeface="Times New Roman" panose="02020603050405020304" pitchFamily="18" charset="0"/>
                        </a:rPr>
                        <a:t>⑧带着故乡的秋之声上路，在城镇乡野间辗转，虽然疲惫，但故乡的秋声，总以她深沉的诗意的祝福，抚慰着我跋涉中的灵魂。故乡的天籁一遍遍回响在心头，即使在喧嚣尘世中，当我真诚而怀有敬意地去谛听，仿佛能听得见一片叶子、一个花瓣、一粒松子的心灵独白，抑或能听得见小小蚂蚁们齐心协力搬动重物的呼号之声。于是，秋之声使我心怀若谷灵魂安宁，远离尘嚣与无谓的争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400050" algn="just">
                        <a:spcAft>
                          <a:spcPts val="0"/>
                        </a:spcAft>
                      </a:pPr>
                      <a:r>
                        <a:rPr lang="zh-CN" sz="3200" kern="100" dirty="0">
                          <a:effectLst/>
                          <a:latin typeface="Calibri" charset="0"/>
                          <a:ea typeface="宋体" panose="02010600030101010101" pitchFamily="2" charset="-122"/>
                          <a:cs typeface="Times New Roman" panose="02020603050405020304" pitchFamily="18" charset="0"/>
                        </a:rPr>
                        <a:t>谈故乡秋声对我的滋养和慰藉。“启迪”：于是，秋之声使我心怀若谷灵魂安宁，远离尘嚣与无谓的争斗。故乡的秋声消除了作者的烦恼，让作者无忧无虑，抚慰作者疲惫的心灵。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376363" y="1081088"/>
          <a:ext cx="10020300" cy="4267200"/>
        </p:xfrm>
        <a:graphic>
          <a:graphicData uri="http://schemas.openxmlformats.org/drawingml/2006/table">
            <a:tbl>
              <a:tblPr firstRow="1" firstCol="1" bandRow="1"/>
              <a:tblGrid>
                <a:gridCol w="5962496"/>
                <a:gridCol w="4058505"/>
              </a:tblGrid>
              <a:tr h="0">
                <a:tc>
                  <a:txBody>
                    <a:bodyPr/>
                    <a:lstStyle/>
                    <a:p>
                      <a:pPr indent="267970" algn="just">
                        <a:spcAft>
                          <a:spcPts val="0"/>
                        </a:spcAft>
                      </a:pPr>
                      <a:r>
                        <a:rPr lang="zh-CN" sz="4000" b="1" kern="100" dirty="0">
                          <a:effectLst/>
                          <a:latin typeface="Calibri" charset="0"/>
                          <a:ea typeface="宋体" panose="02010600030101010101" pitchFamily="2" charset="-122"/>
                          <a:cs typeface="Times New Roman" panose="02020603050405020304" pitchFamily="18" charset="0"/>
                        </a:rPr>
                        <a:t>⑨这才是天籁的真意。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just">
                        <a:spcAft>
                          <a:spcPts val="0"/>
                        </a:spcAft>
                      </a:pPr>
                      <a:r>
                        <a:rPr lang="en-US" sz="4000" kern="100">
                          <a:effectLst/>
                          <a:latin typeface="Calibri" charset="0"/>
                          <a:ea typeface="宋体" panose="02010600030101010101" pitchFamily="2" charset="-122"/>
                          <a:cs typeface="Times New Roman" panose="02020603050405020304" pitchFamily="18" charset="0"/>
                        </a:rPr>
                        <a:t> </a:t>
                      </a:r>
                      <a:r>
                        <a:rPr lang="zh-CN" sz="4000" kern="100">
                          <a:effectLst/>
                          <a:latin typeface="Calibri" charset="0"/>
                          <a:ea typeface="宋体" panose="02010600030101010101" pitchFamily="2" charset="-122"/>
                          <a:cs typeface="Times New Roman" panose="02020603050405020304" pitchFamily="18" charset="0"/>
                        </a:rPr>
                        <a:t>单独列段，醒目，真意应在上文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7970" algn="just">
                        <a:spcAft>
                          <a:spcPts val="0"/>
                        </a:spcAft>
                      </a:pPr>
                      <a:r>
                        <a:rPr lang="zh-CN" sz="4000" b="1" kern="100" dirty="0">
                          <a:effectLst/>
                          <a:latin typeface="Calibri" charset="0"/>
                          <a:ea typeface="宋体" panose="02010600030101010101" pitchFamily="2" charset="-122"/>
                          <a:cs typeface="Times New Roman" panose="02020603050405020304" pitchFamily="18" charset="0"/>
                        </a:rPr>
                        <a:t>⑩一个人想要聆听天籁，必须把自己看小，看淡，看轻。那些工于心计，沉溺于称雄称霸之中的人，是无缘于天籁的。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indent="266700" algn="just">
                        <a:spcAft>
                          <a:spcPts val="0"/>
                        </a:spcAft>
                      </a:pPr>
                      <a:r>
                        <a:rPr lang="zh-CN" sz="4000" kern="100">
                          <a:effectLst/>
                          <a:latin typeface="Calibri" charset="0"/>
                          <a:ea typeface="宋体" panose="02010600030101010101" pitchFamily="2" charset="-122"/>
                          <a:cs typeface="Times New Roman" panose="02020603050405020304" pitchFamily="18" charset="0"/>
                        </a:rPr>
                        <a:t>懂天籁的前提为何？看小，看淡，看轻，此说振聋发聩。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TotalTime>
  <Words>13146</Words>
  <Application/>
  <PresentationFormat/>
  <Paragraphs>319</Paragraphs>
  <Slides>124</Slides>
  <Notes>11</Notes>
  <HiddenSlides>0</HiddenSlides>
  <MMClips>0</MMClips>
  <ScaleCrop>false</ScaleCrop>
  <HeadingPairs>
    <vt:vector size="6" baseType="variant">
      <vt:variant>
        <vt:lpstr>已用的字体</vt:lpstr>
      </vt:variant>
      <vt:variant>
        <vt:i4>17</vt:i4>
      </vt:variant>
      <vt:variant>
        <vt:lpstr>演示文稿设计模板</vt:lpstr>
      </vt:variant>
      <vt:variant>
        <vt:i4>17</vt:i4>
      </vt:variant>
      <vt:variant>
        <vt:lpstr>幻灯片标题</vt:lpstr>
      </vt:variant>
      <vt:variant>
        <vt:i4>124</vt:i4>
      </vt:variant>
    </vt:vector>
  </HeadingPairs>
  <TitlesOfParts>
    <vt:vector size="158" baseType="lpstr">
      <vt:lpstr>Century Gothic</vt:lpstr>
      <vt:lpstr>幼圆</vt:lpstr>
      <vt:lpstr>Arial</vt:lpstr>
      <vt:lpstr>Wingdings 3</vt:lpstr>
      <vt:lpstr>Calibri</vt:lpstr>
      <vt:lpstr>宋体</vt:lpstr>
      <vt:lpstr>+mn-ea</vt:lpstr>
      <vt:lpstr>黑体</vt:lpstr>
      <vt:lpstr>华文行楷</vt:lpstr>
      <vt:lpstr>Wingdings</vt:lpstr>
      <vt:lpstr>楷体_GB2312</vt:lpstr>
      <vt:lpstr>微软雅黑</vt:lpstr>
      <vt:lpstr>Times New Roman</vt:lpstr>
      <vt:lpstr>华文楷体</vt:lpstr>
      <vt:lpstr>方正行楷_GBK</vt:lpstr>
      <vt:lpstr>新宋体</vt:lpstr>
      <vt:lpstr>Symbol</vt:lpstr>
      <vt:lpstr>丝状</vt:lpstr>
      <vt:lpstr>丝状</vt:lpstr>
      <vt:lpstr>丝状</vt:lpstr>
      <vt:lpstr>丝状</vt:lpstr>
      <vt:lpstr>丝状</vt:lpstr>
      <vt:lpstr>丝状</vt:lpstr>
      <vt:lpstr>丝状</vt:lpstr>
      <vt:lpstr>丝状</vt:lpstr>
      <vt:lpstr>丝状</vt:lpstr>
      <vt:lpstr>丝状</vt:lpstr>
      <vt:lpstr>丝状</vt:lpstr>
      <vt:lpstr>丝状</vt:lpstr>
      <vt:lpstr>丝状</vt:lpstr>
      <vt:lpstr>丝状</vt:lpstr>
      <vt:lpstr>丝状</vt:lpstr>
      <vt:lpstr>丝状</vt:lpstr>
      <vt:lpstr>丝状</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领会思想内涵，突出中华优秀文化的传承与发展</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你所认识的中国:基于自身生活的；不一定是官方的，认识的，描述性的，概括性的，感性的，理性的。</vt:lpstr>
      <vt:lpstr>词语和词语的关系：相似 相关 相对</vt:lpstr>
      <vt:lpstr>词语和词语的关系：相似 相关 相对</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比如诗歌鉴赏的问题，我们首先一定要研究诗人为什么要写诗歌。</vt:lpstr>
      <vt:lpstr>比如关联词语，我们也要问，为什么要使用关联词语。</vt:lpstr>
      <vt:lpstr>     台后一帘深色幕布，台上一架钢琴，柔和的灯光洒在黑白键上，人们屏息等待。女钢琴家悄然出现，衣着简朴。演奏家上台，谁不身着华美的演出服，光彩夺目？人们就此问她，她的回答是：“人，要隐于音乐背后。”女钢琴家的话耐人寻味。有人感佩不已，有人不以为然，有人感到了缺憾，有人联想到人生的诸多方面……</vt:lpstr>
      <vt:lpstr>幻灯片 63</vt:lpstr>
      <vt:lpstr>幻灯片 64</vt:lpstr>
      <vt:lpstr>幻灯片 65</vt:lpstr>
      <vt:lpstr>幻灯片 66</vt:lpstr>
      <vt:lpstr>     尤其是培优： 定义  划分  选言 假言  同一原则 三步推理 类比思维 分析归纳 </vt:lpstr>
      <vt:lpstr>     除形象思维与抽象思维外，考场作文常见的思维类型主要有：化大为小，以小见大；由此及彼，认识换位；由个及类，多维解析；由果溯因，深度生发；等等。近年来又增强了比较思辨、批判性思维以及今年的“关联”思维的考查。 </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                    示秬秸①                      北宋•张耒     北邻卖饼儿，每五鼓未旦，即遶②街呼卖，虽大寒烈风不废，而时略不少差也。因为作诗，且有所警，示秬，秸。        城头月落霜如雪，楼上五更声欲绝。        捧盘出户歌一声，市楼东西人未行。        北风吹衣射我饼，不忧衣单忧饼冷。        业无高卑志当坚，男儿有求安得闲。 注释：①秬秸：jù jiē张耒二子张秬、张秸。张耒lěi，北宋 著名文学家，曾官太常寺少卿。 ②遶rào同“绕”</vt:lpstr>
      <vt:lpstr>幻灯片 85</vt:lpstr>
      <vt:lpstr>                  梦中作①                       欧阳修     夜凉吹笛千山月，路暗迷人百种花。     棋罢不知人换世②，酒阑③无奈客思家。  【注】①本诗约作于皇祐元年(1049)，当时作者因支持范仲淹新政而被贬谪到颍州。②传说晋时有一人进山砍柴，见两童子在下棋，于是置斧旁观，等一盘棋结柬，斧已拦掉．回家后发现早已换了人间。③酒阑：酒尽．</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读写一体是素材积累的方法</vt:lpstr>
      <vt:lpstr>幻灯片 111</vt:lpstr>
      <vt:lpstr>幻灯片 112</vt:lpstr>
      <vt:lpstr>幻灯片 113</vt:lpstr>
      <vt:lpstr>君子曰：战国之时，士多大言无当，盖往往藉是以媒利禄。尊卢沙，亦其一人也。使晋兵不即至，或可少售其妄；未久辄败，亦不幸矣哉！历考往事，矫虚以诳人，未有令后者也。然则尊卢沙之劓，非不幸也，宜也。</vt:lpstr>
      <vt:lpstr>    子曰：“道不同，不相为谋”，亦各从其志也。故曰：“富贵如可求，虽执鞭之士，吾亦为之。如不可求，从吾所好。”举世混浊，清士乃见，岂以其重若彼，其轻若此哉？</vt:lpstr>
      <vt:lpstr>对下面这首宋诗的赏析，不恰当的一项是(      )                             约   客                                   赵师秀                 黄梅时节家家雨，青草池塘处处蛙。                 有约不来过夜半，闲敲棋子落灯花。 A.前两句写出了时令特色和地方气息，从侧面透露出诗人在静候友人来访时的感受。 B.第三句点题，以“夜半”说明诗人在久久等待，但约客未至，却只听到阵阵的雨声、蛙声。 C.第四句描写了“闲敲棋子”这一细节，生动地表现出诗人此时闲适恬淡的心情。 D.全诗通过对环境和人物动作的渲染，描写诗人雨夜等候客人的情景，含蓄而有韵味。</vt:lpstr>
      <vt:lpstr>幻灯片 117</vt:lpstr>
      <vt:lpstr>幻灯片 118</vt:lpstr>
      <vt:lpstr>幻灯片 119</vt:lpstr>
      <vt:lpstr>幻灯片 120</vt:lpstr>
      <vt:lpstr>幻灯片 121</vt:lpstr>
      <vt:lpstr>幻灯片 122</vt:lpstr>
      <vt:lpstr>幻灯片 123</vt:lpstr>
      <vt:lpstr>幻灯片 124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nick</cp:lastModifiedBy>
  <cp:revision/>
  <dcterms:created xsi:type="dcterms:W3CDTF">2016-09-22T14:53:00Z</dcterms:created>
  <dcterms:modified xsi:type="dcterms:W3CDTF">2018-01-24T02:11:57Z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