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xml" ContentType="application/xml"/>
  <Default Extension="docx" ContentType="application/vnd.openxmlformats-officedocument.wordprocessingml.document"/>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Default Extension="emf" ContentType="image/x-emf"/>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Default Extension="vml" ContentType="application/vnd.openxmlformats-officedocument.vmlDrawing"/>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60" r:id="rId2"/>
    <p:sldId id="348" r:id="rId3"/>
    <p:sldId id="262" r:id="rId4"/>
    <p:sldId id="400" r:id="rId5"/>
    <p:sldId id="401" r:id="rId6"/>
    <p:sldId id="402" r:id="rId7"/>
    <p:sldId id="403" r:id="rId8"/>
    <p:sldId id="404" r:id="rId9"/>
    <p:sldId id="454" r:id="rId10"/>
    <p:sldId id="455" r:id="rId11"/>
    <p:sldId id="456" r:id="rId12"/>
    <p:sldId id="288" r:id="rId13"/>
    <p:sldId id="357" r:id="rId14"/>
    <p:sldId id="410" r:id="rId15"/>
    <p:sldId id="411" r:id="rId16"/>
    <p:sldId id="435" r:id="rId17"/>
    <p:sldId id="436" r:id="rId18"/>
    <p:sldId id="453" r:id="rId19"/>
    <p:sldId id="457" r:id="rId20"/>
    <p:sldId id="458" r:id="rId21"/>
    <p:sldId id="459" r:id="rId22"/>
    <p:sldId id="332" r:id="rId23"/>
    <p:sldId id="358" r:id="rId24"/>
    <p:sldId id="412" r:id="rId25"/>
    <p:sldId id="333" r:id="rId26"/>
    <p:sldId id="361" r:id="rId27"/>
    <p:sldId id="413" r:id="rId28"/>
    <p:sldId id="414" r:id="rId29"/>
    <p:sldId id="460" r:id="rId30"/>
    <p:sldId id="461" r:id="rId31"/>
    <p:sldId id="462" r:id="rId32"/>
    <p:sldId id="463" r:id="rId3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84"/>
      </p:cViewPr>
      <p:guideLst>
        <p:guide orient="horz" pos="663"/>
        <p:guide pos="4059"/>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2016-10-10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a:t>
            </a:fld>
            <a:endParaRPr lang="zh-CN" altLang="en-US"/>
          </a:p>
        </p:txBody>
      </p:sp>
    </p:spTree>
    <p:extLst>
      <p:ext uri="{BB962C8B-B14F-4D97-AF65-F5344CB8AC3E}">
        <p14:creationId xmlns:p14="http://schemas.microsoft.com/office/powerpoint/2010/main" val="42435510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extLst>
      <p:ext uri="{BB962C8B-B14F-4D97-AF65-F5344CB8AC3E}">
        <p14:creationId xmlns:p14="http://schemas.microsoft.com/office/powerpoint/2010/main" val="24208470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a:t>
            </a:fld>
            <a:endParaRPr lang="zh-CN" altLang="en-US"/>
          </a:p>
        </p:txBody>
      </p:sp>
    </p:spTree>
    <p:extLst>
      <p:ext uri="{BB962C8B-B14F-4D97-AF65-F5344CB8AC3E}">
        <p14:creationId xmlns:p14="http://schemas.microsoft.com/office/powerpoint/2010/main" val="13243273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15</a:t>
            </a:fld>
            <a:endParaRPr lang="zh-CN" altLang="en-US"/>
          </a:p>
        </p:txBody>
      </p:sp>
    </p:spTree>
    <p:extLst>
      <p:ext uri="{BB962C8B-B14F-4D97-AF65-F5344CB8AC3E}">
        <p14:creationId xmlns:p14="http://schemas.microsoft.com/office/powerpoint/2010/main" val="3490008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16</a:t>
            </a:fld>
            <a:endParaRPr lang="zh-CN" altLang="en-US"/>
          </a:p>
        </p:txBody>
      </p:sp>
    </p:spTree>
    <p:extLst>
      <p:ext uri="{BB962C8B-B14F-4D97-AF65-F5344CB8AC3E}">
        <p14:creationId xmlns:p14="http://schemas.microsoft.com/office/powerpoint/2010/main" val="32862641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17</a:t>
            </a:fld>
            <a:endParaRPr lang="zh-CN" altLang="en-US"/>
          </a:p>
        </p:txBody>
      </p:sp>
    </p:spTree>
    <p:extLst>
      <p:ext uri="{BB962C8B-B14F-4D97-AF65-F5344CB8AC3E}">
        <p14:creationId xmlns:p14="http://schemas.microsoft.com/office/powerpoint/2010/main" val="14157002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18</a:t>
            </a:fld>
            <a:endParaRPr lang="zh-CN" altLang="en-US"/>
          </a:p>
        </p:txBody>
      </p:sp>
    </p:spTree>
    <p:extLst>
      <p:ext uri="{BB962C8B-B14F-4D97-AF65-F5344CB8AC3E}">
        <p14:creationId xmlns:p14="http://schemas.microsoft.com/office/powerpoint/2010/main" val="5014626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19</a:t>
            </a:fld>
            <a:endParaRPr lang="zh-CN" altLang="en-US"/>
          </a:p>
        </p:txBody>
      </p:sp>
    </p:spTree>
    <p:extLst>
      <p:ext uri="{BB962C8B-B14F-4D97-AF65-F5344CB8AC3E}">
        <p14:creationId xmlns:p14="http://schemas.microsoft.com/office/powerpoint/2010/main" val="17401667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20</a:t>
            </a:fld>
            <a:endParaRPr lang="zh-CN" altLang="en-US"/>
          </a:p>
        </p:txBody>
      </p:sp>
    </p:spTree>
    <p:extLst>
      <p:ext uri="{BB962C8B-B14F-4D97-AF65-F5344CB8AC3E}">
        <p14:creationId xmlns:p14="http://schemas.microsoft.com/office/powerpoint/2010/main" val="42632623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21</a:t>
            </a:fld>
            <a:endParaRPr lang="zh-CN" altLang="en-US"/>
          </a:p>
        </p:txBody>
      </p:sp>
    </p:spTree>
    <p:extLst>
      <p:ext uri="{BB962C8B-B14F-4D97-AF65-F5344CB8AC3E}">
        <p14:creationId xmlns:p14="http://schemas.microsoft.com/office/powerpoint/2010/main" val="26998345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4</a:t>
            </a:fld>
            <a:endParaRPr lang="zh-CN" altLang="en-US"/>
          </a:p>
        </p:txBody>
      </p:sp>
    </p:spTree>
    <p:extLst>
      <p:ext uri="{BB962C8B-B14F-4D97-AF65-F5344CB8AC3E}">
        <p14:creationId xmlns:p14="http://schemas.microsoft.com/office/powerpoint/2010/main" val="18753507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5</a:t>
            </a:fld>
            <a:endParaRPr lang="zh-CN" altLang="en-US"/>
          </a:p>
        </p:txBody>
      </p:sp>
    </p:spTree>
    <p:extLst>
      <p:ext uri="{BB962C8B-B14F-4D97-AF65-F5344CB8AC3E}">
        <p14:creationId xmlns:p14="http://schemas.microsoft.com/office/powerpoint/2010/main" val="13684864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6</a:t>
            </a:fld>
            <a:endParaRPr lang="zh-CN" altLang="en-US"/>
          </a:p>
        </p:txBody>
      </p:sp>
    </p:spTree>
    <p:extLst>
      <p:ext uri="{BB962C8B-B14F-4D97-AF65-F5344CB8AC3E}">
        <p14:creationId xmlns:p14="http://schemas.microsoft.com/office/powerpoint/2010/main" val="1126230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7</a:t>
            </a:fld>
            <a:endParaRPr lang="zh-CN" altLang="en-US"/>
          </a:p>
        </p:txBody>
      </p:sp>
    </p:spTree>
    <p:extLst>
      <p:ext uri="{BB962C8B-B14F-4D97-AF65-F5344CB8AC3E}">
        <p14:creationId xmlns:p14="http://schemas.microsoft.com/office/powerpoint/2010/main" val="26056080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8</a:t>
            </a:fld>
            <a:endParaRPr lang="zh-CN" altLang="en-US"/>
          </a:p>
        </p:txBody>
      </p:sp>
    </p:spTree>
    <p:extLst>
      <p:ext uri="{BB962C8B-B14F-4D97-AF65-F5344CB8AC3E}">
        <p14:creationId xmlns:p14="http://schemas.microsoft.com/office/powerpoint/2010/main" val="42453756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9</a:t>
            </a:fld>
            <a:endParaRPr lang="zh-CN" altLang="en-US"/>
          </a:p>
        </p:txBody>
      </p:sp>
    </p:spTree>
    <p:extLst>
      <p:ext uri="{BB962C8B-B14F-4D97-AF65-F5344CB8AC3E}">
        <p14:creationId xmlns:p14="http://schemas.microsoft.com/office/powerpoint/2010/main" val="955012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a:t>
            </a:fld>
            <a:endParaRPr lang="zh-CN" altLang="en-US"/>
          </a:p>
        </p:txBody>
      </p:sp>
    </p:spTree>
    <p:extLst>
      <p:ext uri="{BB962C8B-B14F-4D97-AF65-F5344CB8AC3E}">
        <p14:creationId xmlns:p14="http://schemas.microsoft.com/office/powerpoint/2010/main" val="38996171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a:t>
            </a:fld>
            <a:endParaRPr lang="zh-CN" altLang="en-US"/>
          </a:p>
        </p:txBody>
      </p:sp>
    </p:spTree>
    <p:extLst>
      <p:ext uri="{BB962C8B-B14F-4D97-AF65-F5344CB8AC3E}">
        <p14:creationId xmlns:p14="http://schemas.microsoft.com/office/powerpoint/2010/main" val="924920334"/>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4">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2160240" y="2983026"/>
            <a:ext cx="7020272"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4000542" y="538157"/>
            <a:ext cx="1540800"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课前试做</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4183095" y="874706"/>
            <a:ext cx="117220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5572098" y="538157"/>
            <a:ext cx="1540800"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模拟阅卷</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满分策略</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708172" y="874706"/>
            <a:ext cx="122506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1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3.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专题二</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2377574" cy="369332"/>
          </a:xfrm>
          <a:prstGeom prst="rect">
            <a:avLst/>
          </a:prstGeom>
          <a:noFill/>
        </p:spPr>
        <p:txBody>
          <a:bodyPr wrap="none" rtlCol="0">
            <a:spAutoFit/>
          </a:bodyPr>
          <a:lstStyle/>
          <a:p>
            <a:r>
              <a:rPr lang="zh-CN" altLang="zh-CN" b="1" dirty="0" smtClean="0">
                <a:solidFill>
                  <a:srgbClr val="C00000"/>
                </a:solidFill>
              </a:rPr>
              <a:t>第</a:t>
            </a:r>
            <a:r>
              <a:rPr lang="en-US" altLang="zh-CN" b="1" dirty="0" smtClean="0">
                <a:solidFill>
                  <a:srgbClr val="C00000"/>
                </a:solidFill>
              </a:rPr>
              <a:t>2</a:t>
            </a:r>
            <a:r>
              <a:rPr lang="zh-CN" altLang="zh-CN" b="1" dirty="0" smtClean="0">
                <a:solidFill>
                  <a:srgbClr val="C00000"/>
                </a:solidFill>
              </a:rPr>
              <a:t>讲　文言文翻译题</a:t>
            </a:r>
            <a:endParaRPr lang="zh-CN" altLang="zh-CN" sz="1800" b="1" kern="1200" dirty="0">
              <a:solidFill>
                <a:srgbClr val="C00000"/>
              </a:solidFill>
              <a:effectLst/>
              <a:latin typeface="+mn-lt"/>
              <a:ea typeface="+mn-ea"/>
              <a:cs typeface="+mn-cs"/>
            </a:endParaRPr>
          </a:p>
        </p:txBody>
      </p:sp>
      <p:sp>
        <p:nvSpPr>
          <p:cNvPr id="30" name="同侧圆角矩形 29">
            <a:hlinkClick r:id="rId17" action="ppaction://hlinksldjump" tooltip="点击进入"/>
          </p:cNvPr>
          <p:cNvSpPr/>
          <p:nvPr/>
        </p:nvSpPr>
        <p:spPr>
          <a:xfrm>
            <a:off x="3995936" y="607236"/>
            <a:ext cx="1539139"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课前试做</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5573273" y="607236"/>
            <a:ext cx="1539139"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模拟阅卷</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满分方略</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10.xml"/><Relationship Id="rId1" Type="http://schemas.openxmlformats.org/officeDocument/2006/relationships/slideLayout" Target="../slideLayouts/slideLayout9.xml"/><Relationship Id="rId5" Type="http://schemas.openxmlformats.org/officeDocument/2006/relationships/slide" Target="slide25.xml"/><Relationship Id="rId4" Type="http://schemas.openxmlformats.org/officeDocument/2006/relationships/slide" Target="slide22.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11.xml"/><Relationship Id="rId1" Type="http://schemas.openxmlformats.org/officeDocument/2006/relationships/slideLayout" Target="../slideLayouts/slideLayout9.xml"/><Relationship Id="rId5" Type="http://schemas.openxmlformats.org/officeDocument/2006/relationships/slide" Target="slide25.xml"/><Relationship Id="rId4" Type="http://schemas.openxmlformats.org/officeDocument/2006/relationships/slide" Target="slide22.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12.xml"/><Relationship Id="rId1" Type="http://schemas.openxmlformats.org/officeDocument/2006/relationships/slideLayout" Target="../slideLayouts/slideLayout9.xml"/><Relationship Id="rId5" Type="http://schemas.openxmlformats.org/officeDocument/2006/relationships/slide" Target="slide25.xml"/><Relationship Id="rId4" Type="http://schemas.openxmlformats.org/officeDocument/2006/relationships/slide" Target="slide22.xml"/></Relationships>
</file>

<file path=ppt/slides/_rels/slide15.xml.rels><?xml version="1.0" encoding="UTF-8" standalone="yes"?>
<Relationships xmlns="http://schemas.openxmlformats.org/package/2006/relationships"><Relationship Id="rId8" Type="http://schemas.openxmlformats.org/officeDocument/2006/relationships/package" Target="../embeddings/Microsoft_Word___2.docx"/><Relationship Id="rId3" Type="http://schemas.openxmlformats.org/officeDocument/2006/relationships/notesSlide" Target="../notesSlides/notesSlide13.xml"/><Relationship Id="rId7" Type="http://schemas.openxmlformats.org/officeDocument/2006/relationships/oleObject" Target="../embeddings/oleObject2.bin"/><Relationship Id="rId2" Type="http://schemas.openxmlformats.org/officeDocument/2006/relationships/slideLayout" Target="../slideLayouts/slideLayout9.xml"/><Relationship Id="rId1" Type="http://schemas.openxmlformats.org/officeDocument/2006/relationships/vmlDrawing" Target="../drawings/vmlDrawing2.vml"/><Relationship Id="rId6" Type="http://schemas.openxmlformats.org/officeDocument/2006/relationships/slide" Target="slide25.xml"/><Relationship Id="rId5" Type="http://schemas.openxmlformats.org/officeDocument/2006/relationships/slide" Target="slide22.xml"/><Relationship Id="rId4" Type="http://schemas.openxmlformats.org/officeDocument/2006/relationships/slide" Target="slide12.xml"/><Relationship Id="rId9" Type="http://schemas.openxmlformats.org/officeDocument/2006/relationships/image" Target="../media/image11.emf"/></Relationships>
</file>

<file path=ppt/slides/_rels/slide16.xml.rels><?xml version="1.0" encoding="UTF-8" standalone="yes"?>
<Relationships xmlns="http://schemas.openxmlformats.org/package/2006/relationships"><Relationship Id="rId8" Type="http://schemas.openxmlformats.org/officeDocument/2006/relationships/package" Target="../embeddings/Microsoft_Word___3.docx"/><Relationship Id="rId3" Type="http://schemas.openxmlformats.org/officeDocument/2006/relationships/notesSlide" Target="../notesSlides/notesSlide14.xml"/><Relationship Id="rId7" Type="http://schemas.openxmlformats.org/officeDocument/2006/relationships/oleObject" Target="../embeddings/oleObject3.bin"/><Relationship Id="rId2" Type="http://schemas.openxmlformats.org/officeDocument/2006/relationships/slideLayout" Target="../slideLayouts/slideLayout9.xml"/><Relationship Id="rId1" Type="http://schemas.openxmlformats.org/officeDocument/2006/relationships/vmlDrawing" Target="../drawings/vmlDrawing3.vml"/><Relationship Id="rId6" Type="http://schemas.openxmlformats.org/officeDocument/2006/relationships/slide" Target="slide25.xml"/><Relationship Id="rId5" Type="http://schemas.openxmlformats.org/officeDocument/2006/relationships/slide" Target="slide22.xml"/><Relationship Id="rId4" Type="http://schemas.openxmlformats.org/officeDocument/2006/relationships/slide" Target="slide12.xml"/><Relationship Id="rId9" Type="http://schemas.openxmlformats.org/officeDocument/2006/relationships/image" Target="../media/image12.emf"/></Relationships>
</file>

<file path=ppt/slides/_rels/slide17.xml.rels><?xml version="1.0" encoding="UTF-8" standalone="yes"?>
<Relationships xmlns="http://schemas.openxmlformats.org/package/2006/relationships"><Relationship Id="rId8" Type="http://schemas.openxmlformats.org/officeDocument/2006/relationships/package" Target="../embeddings/Microsoft_Word___4.docx"/><Relationship Id="rId3" Type="http://schemas.openxmlformats.org/officeDocument/2006/relationships/notesSlide" Target="../notesSlides/notesSlide15.xml"/><Relationship Id="rId7" Type="http://schemas.openxmlformats.org/officeDocument/2006/relationships/oleObject" Target="../embeddings/oleObject4.bin"/><Relationship Id="rId2" Type="http://schemas.openxmlformats.org/officeDocument/2006/relationships/slideLayout" Target="../slideLayouts/slideLayout9.xml"/><Relationship Id="rId1" Type="http://schemas.openxmlformats.org/officeDocument/2006/relationships/vmlDrawing" Target="../drawings/vmlDrawing4.vml"/><Relationship Id="rId6" Type="http://schemas.openxmlformats.org/officeDocument/2006/relationships/slide" Target="slide25.xml"/><Relationship Id="rId5" Type="http://schemas.openxmlformats.org/officeDocument/2006/relationships/slide" Target="slide22.xml"/><Relationship Id="rId4" Type="http://schemas.openxmlformats.org/officeDocument/2006/relationships/slide" Target="slide12.xml"/><Relationship Id="rId9" Type="http://schemas.openxmlformats.org/officeDocument/2006/relationships/image" Target="../media/image13.emf"/></Relationships>
</file>

<file path=ppt/slides/_rels/slide18.xml.rels><?xml version="1.0" encoding="UTF-8" standalone="yes"?>
<Relationships xmlns="http://schemas.openxmlformats.org/package/2006/relationships"><Relationship Id="rId8" Type="http://schemas.openxmlformats.org/officeDocument/2006/relationships/package" Target="../embeddings/Microsoft_Word___5.docx"/><Relationship Id="rId3" Type="http://schemas.openxmlformats.org/officeDocument/2006/relationships/notesSlide" Target="../notesSlides/notesSlide16.xml"/><Relationship Id="rId7" Type="http://schemas.openxmlformats.org/officeDocument/2006/relationships/oleObject" Target="../embeddings/oleObject5.bin"/><Relationship Id="rId2" Type="http://schemas.openxmlformats.org/officeDocument/2006/relationships/slideLayout" Target="../slideLayouts/slideLayout9.xml"/><Relationship Id="rId1" Type="http://schemas.openxmlformats.org/officeDocument/2006/relationships/vmlDrawing" Target="../drawings/vmlDrawing5.vml"/><Relationship Id="rId6" Type="http://schemas.openxmlformats.org/officeDocument/2006/relationships/slide" Target="slide25.xml"/><Relationship Id="rId5" Type="http://schemas.openxmlformats.org/officeDocument/2006/relationships/slide" Target="slide22.xml"/><Relationship Id="rId4" Type="http://schemas.openxmlformats.org/officeDocument/2006/relationships/slide" Target="slide12.xml"/><Relationship Id="rId9" Type="http://schemas.openxmlformats.org/officeDocument/2006/relationships/image" Target="../media/image14.emf"/></Relationships>
</file>

<file path=ppt/slides/_rels/slide1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17.xml"/><Relationship Id="rId1" Type="http://schemas.openxmlformats.org/officeDocument/2006/relationships/slideLayout" Target="../slideLayouts/slideLayout9.xml"/><Relationship Id="rId5" Type="http://schemas.openxmlformats.org/officeDocument/2006/relationships/slide" Target="slide25.xml"/><Relationship Id="rId4" Type="http://schemas.openxmlformats.org/officeDocument/2006/relationships/slide" Target="slide2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18.xml"/><Relationship Id="rId1" Type="http://schemas.openxmlformats.org/officeDocument/2006/relationships/slideLayout" Target="../slideLayouts/slideLayout9.xml"/><Relationship Id="rId5" Type="http://schemas.openxmlformats.org/officeDocument/2006/relationships/slide" Target="slide25.xml"/><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19.xml"/><Relationship Id="rId1" Type="http://schemas.openxmlformats.org/officeDocument/2006/relationships/slideLayout" Target="../slideLayouts/slideLayout9.xml"/><Relationship Id="rId5" Type="http://schemas.openxmlformats.org/officeDocument/2006/relationships/slide" Target="slide25.xml"/><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2.xml"/><Relationship Id="rId1" Type="http://schemas.openxmlformats.org/officeDocument/2006/relationships/slideLayout" Target="../slideLayouts/slideLayout9.xml"/><Relationship Id="rId4" Type="http://schemas.openxmlformats.org/officeDocument/2006/relationships/slide" Target="slide25.xml"/></Relationships>
</file>

<file path=ppt/slides/_rels/slide2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2.xml"/><Relationship Id="rId1" Type="http://schemas.openxmlformats.org/officeDocument/2006/relationships/slideLayout" Target="../slideLayouts/slideLayout9.xml"/><Relationship Id="rId4" Type="http://schemas.openxmlformats.org/officeDocument/2006/relationships/slide" Target="slide25.xml"/></Relationships>
</file>

<file path=ppt/slides/_rels/slide24.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2.xml"/><Relationship Id="rId1" Type="http://schemas.openxmlformats.org/officeDocument/2006/relationships/slideLayout" Target="../slideLayouts/slideLayout9.xml"/><Relationship Id="rId4"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2.xml"/><Relationship Id="rId1" Type="http://schemas.openxmlformats.org/officeDocument/2006/relationships/slideLayout" Target="../slideLayouts/slideLayout9.xml"/><Relationship Id="rId4" Type="http://schemas.openxmlformats.org/officeDocument/2006/relationships/slide" Target="slide25.xml"/></Relationships>
</file>

<file path=ppt/slides/_rels/slide26.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2.xml"/><Relationship Id="rId1" Type="http://schemas.openxmlformats.org/officeDocument/2006/relationships/slideLayout" Target="../slideLayouts/slideLayout9.xml"/><Relationship Id="rId4" Type="http://schemas.openxmlformats.org/officeDocument/2006/relationships/slide" Target="slide25.xml"/></Relationships>
</file>

<file path=ppt/slides/_rels/slide27.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2.xml"/><Relationship Id="rId1" Type="http://schemas.openxmlformats.org/officeDocument/2006/relationships/slideLayout" Target="../slideLayouts/slideLayout9.xml"/><Relationship Id="rId4" Type="http://schemas.openxmlformats.org/officeDocument/2006/relationships/slide" Target="slide25.xml"/></Relationships>
</file>

<file path=ppt/slides/_rels/slide2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2.xml"/><Relationship Id="rId1" Type="http://schemas.openxmlformats.org/officeDocument/2006/relationships/slideLayout" Target="../slideLayouts/slideLayout9.xml"/><Relationship Id="rId4" Type="http://schemas.openxmlformats.org/officeDocument/2006/relationships/slide" Target="slide25.xml"/></Relationships>
</file>

<file path=ppt/slides/_rels/slide2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2.xml"/><Relationship Id="rId1" Type="http://schemas.openxmlformats.org/officeDocument/2006/relationships/slideLayout" Target="../slideLayouts/slideLayout9.xml"/><Relationship Id="rId4" Type="http://schemas.openxmlformats.org/officeDocument/2006/relationships/slide" Target="slide2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8.xml"/><Relationship Id="rId1" Type="http://schemas.openxmlformats.org/officeDocument/2006/relationships/vmlDrawing" Target="../drawings/vmlDrawing1.vml"/><Relationship Id="rId6" Type="http://schemas.openxmlformats.org/officeDocument/2006/relationships/image" Target="../media/image10.emf"/><Relationship Id="rId5" Type="http://schemas.openxmlformats.org/officeDocument/2006/relationships/package" Target="../embeddings/Microsoft_Word___1.docx"/><Relationship Id="rId4" Type="http://schemas.openxmlformats.org/officeDocument/2006/relationships/oleObject" Target="../embeddings/oleObject1.bin"/></Relationships>
</file>

<file path=ppt/slides/_rels/slide3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2.xml"/><Relationship Id="rId1" Type="http://schemas.openxmlformats.org/officeDocument/2006/relationships/slideLayout" Target="../slideLayouts/slideLayout9.xml"/><Relationship Id="rId4" Type="http://schemas.openxmlformats.org/officeDocument/2006/relationships/slide" Target="slide25.xml"/></Relationships>
</file>

<file path=ppt/slides/_rels/slide3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2.xml"/><Relationship Id="rId1" Type="http://schemas.openxmlformats.org/officeDocument/2006/relationships/slideLayout" Target="../slideLayouts/slideLayout9.xml"/><Relationship Id="rId4" Type="http://schemas.openxmlformats.org/officeDocument/2006/relationships/slide" Target="slide25.xml"/></Relationships>
</file>

<file path=ppt/slides/_rels/slide3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2.xml"/><Relationship Id="rId1" Type="http://schemas.openxmlformats.org/officeDocument/2006/relationships/slideLayout" Target="../slideLayouts/slideLayout9.xml"/><Relationship Id="rId4" Type="http://schemas.openxmlformats.org/officeDocument/2006/relationships/slide" Target="slide2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a:t>
            </a:r>
            <a:r>
              <a:rPr lang="en-US" altLang="zh-CN" dirty="0"/>
              <a:t>2</a:t>
            </a:r>
            <a:r>
              <a:rPr lang="zh-CN" altLang="zh-CN" dirty="0"/>
              <a:t>讲　文言文翻译题</a:t>
            </a:r>
          </a:p>
        </p:txBody>
      </p:sp>
    </p:spTree>
    <p:extLst>
      <p:ext uri="{BB962C8B-B14F-4D97-AF65-F5344CB8AC3E}">
        <p14:creationId xmlns:p14="http://schemas.microsoft.com/office/powerpoint/2010/main" val="1878451494"/>
      </p:ext>
    </p:extLst>
  </p:cSld>
  <p:clrMapOvr>
    <a:masterClrMapping/>
  </p:clrMapOvr>
  <p:transition spd="slow">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4" name="矩形 3"/>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契丹派人在界河打鱼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又屡次通行盐船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官吏不敢禁止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与契丹计较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将要生出事端。曾公亮说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在事情一开始时不加禁止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以后将怎么办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雄州赵滋勇敢又有谋略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可以任命他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去解决这件事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派他前去把皇帝的旨意告诉他们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边境的危害就平息了。英宗即位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加中书侍郎兼礼部尚书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不久加户部尚书。皇帝身体不适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辽国的使者来到了不能召见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皇帝让曾公亮在宾馆中设宴接见使者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使者不肯赴宴。曾公亮质问他说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赐宴不到场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这是对君主命令的不敬。君主有病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却一定要他亲临宴会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做这样的事能心安吗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辽国的使者立刻前来赴宴。熙宁三年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拜司空兼侍中、河阳三城节度使。第二年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起任永兴军判官。过了一年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回到京师。不久在太傅任上退休。元丰元年去世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终年八十岁。皇帝亲临悼念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停止上朝三天。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46988924"/>
      </p:ext>
    </p:extLst>
  </p:cSld>
  <p:clrMapOvr>
    <a:masterClrMapping/>
  </p:clrMapOvr>
  <p:transition>
    <p:spli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曾公亮为人端方庄重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处事沉深周密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平常家居遵守法纪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循规蹈矩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然而生性吝啬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家产到达万万。当初推荐王安石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等到一同处理政务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知道皇上正偏向王安石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暗中为子孙考虑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凡是改革中的各种事务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一切听从王安石的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而表面上却装着不同意。曾经派儿子曾孝宽参与谋划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在皇帝面前几乎没有异议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于是皇帝更加信任王安石。王安石感激曾公亮对自己的帮助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所以推荐提拔曾孝宽位至枢密使来报答他。苏轼曾从容地责备公亮不能纠正弊病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世人讥讽他保持禄位加固宠幸。</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21537139"/>
      </p:ext>
    </p:extLst>
  </p:cSld>
  <p:clrMapOvr>
    <a:masterClrMapping/>
  </p:clrMapOvr>
  <p:transition>
    <p:pull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5"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2107334"/>
            <a:ext cx="8128000" cy="2936188"/>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ea typeface="汉仪长宋简"/>
                <a:cs typeface="Times New Roman" panose="02020603050405020304" pitchFamily="18" charset="0"/>
              </a:rPr>
              <a:t>命题</a:t>
            </a:r>
            <a:r>
              <a:rPr lang="en-US" altLang="zh-CN" sz="2200" dirty="0" smtClean="0">
                <a:solidFill>
                  <a:srgbClr val="000000"/>
                </a:solidFill>
                <a:latin typeface="NEU-BZ-S92"/>
                <a:ea typeface="汉仪长宋简"/>
                <a:cs typeface="Times New Roman" panose="02020603050405020304" pitchFamily="18" charset="0"/>
              </a:rPr>
              <a:t>  </a:t>
            </a:r>
            <a:r>
              <a:rPr lang="zh-CN" altLang="zh-CN" sz="2200" dirty="0" smtClean="0">
                <a:solidFill>
                  <a:srgbClr val="000000"/>
                </a:solidFill>
                <a:latin typeface="NEU-BZ-S92"/>
                <a:ea typeface="汉仪长宋简"/>
                <a:cs typeface="Times New Roman" panose="02020603050405020304" pitchFamily="18" charset="0"/>
              </a:rPr>
              <a:t>热点</a:t>
            </a:r>
            <a:r>
              <a:rPr lang="zh-CN" altLang="zh-CN" sz="2200" dirty="0">
                <a:solidFill>
                  <a:srgbClr val="000000"/>
                </a:solidFill>
                <a:latin typeface="NEU-BZ-S92"/>
                <a:ea typeface="汉仪长宋简"/>
                <a:cs typeface="Times New Roman" panose="02020603050405020304" pitchFamily="18" charset="0"/>
              </a:rPr>
              <a:t>文言文翻译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55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zh-CN" altLang="zh-CN" sz="2200" dirty="0">
                <a:solidFill>
                  <a:srgbClr val="000000"/>
                </a:solidFill>
                <a:latin typeface="Times New Roman" panose="02020603050405020304" pitchFamily="18" charset="0"/>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牛皋字伯远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汝州鲁山人。初为射士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金人入侵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皋聚众与战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屡胜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西道总管翟兴表补保义郎。杜充留守东京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皋讨剧贼杨进于鲁山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三战三捷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贼党奔溃。金人再攻京西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皋十余战皆捷。京城留守上官悟辟为同统制兼京西南路提点刑狱。</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金人攻江西者</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自荆门北归</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皋潜军于宝丰之宋村</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击败之。</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又与孛堇战鲁山邓家桥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败之。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7561553"/>
      </p:ext>
    </p:extLst>
  </p:cSld>
  <p:clrMapOvr>
    <a:masterClrMapping/>
  </p:clrMapOvr>
  <mc:AlternateContent xmlns:mc="http://schemas.openxmlformats.org/markup-compatibility/2006" xmlns:p14="http://schemas.microsoft.com/office/powerpoint/2010/main">
    <mc:Choice Requires="p14">
      <p:transition spd="slow" p14:dur="800">
        <p:pull dir="r"/>
      </p:transition>
    </mc:Choice>
    <mc:Fallback xmlns="">
      <p:transition spd="slow">
        <p:pull dir="r"/>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5"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2" name="矩形 1"/>
          <p:cNvSpPr>
            <a:spLocks noChangeAspect="1"/>
          </p:cNvSpPr>
          <p:nvPr/>
        </p:nvSpPr>
        <p:spPr>
          <a:xfrm>
            <a:off x="508000" y="1349830"/>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会岳飞制置江西、湖北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将由襄、汉规中原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命皋隶飞军。飞喜甚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即辟为唐、邓、襄、郢州安抚使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寻改神武后军中部统领。伪齐使李成合金人入寇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破襄阳六郡。敌将王嵩在随州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飞遣皋行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裹三日粮。粮未尽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城已拔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执嵩斩之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得卒五千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遂复随州。金人攻淮西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飞遣皋渡江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自提兵与皋会。时伪齐驱甲骑五千薄庐州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皋遥谓金将曰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牛皋在此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尔辈胡为见犯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众皆愕然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不战而溃。飞谓皋曰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必追之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去而复来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无益也。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皋追击三十余里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金人相践及杀死者相半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斩其副都统及千户五人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百户数十人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军声大振。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金人渝盟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飞命皋出师战汴、许间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以功最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除捧日天武四厢都指挥使、成德军承宣使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枢密行府以皋兼提举一行事务。绍兴十七年上巳日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都统制田师中大会诸将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皋遇毒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亟归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语所亲曰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皋年六十一</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官至侍从</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幸不啻足。所恨南北通和</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不以马革裹尸</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顾死牖下耳。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明日卒。或言秦桧使师中毒皋云。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节选自《宋史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列传第一百二十七》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7960566"/>
      </p:ext>
    </p:extLst>
  </p:cSld>
  <p:clrMapOvr>
    <a:masterClrMapping/>
  </p:clrMapOvr>
  <mc:AlternateContent xmlns:mc="http://schemas.openxmlformats.org/markup-compatibility/2006" xmlns:p14="http://schemas.microsoft.com/office/powerpoint/2010/main">
    <mc:Choice Requires="p14">
      <p:transition spd="slow" p14:dur="800">
        <p:split orient="vert"/>
      </p:transition>
    </mc:Choice>
    <mc:Fallback xmlns="">
      <p:transition spd="slow">
        <p:split orient="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5"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把文中画横线的句子翻译成现代汉语。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金人攻江西者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自荆门北归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皋潜军于宝丰之宋村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击败之。</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皋年六十一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官至侍从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幸不啻足。所恨南北通和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不以马革裹尸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顾死牖下耳。</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44855428"/>
      </p:ext>
    </p:extLst>
  </p:cSld>
  <p:clrMapOvr>
    <a:masterClrMapping/>
  </p:clrMapOvr>
  <mc:AlternateContent xmlns:mc="http://schemas.openxmlformats.org/markup-compatibility/2006" xmlns:p14="http://schemas.microsoft.com/office/powerpoint/2010/main">
    <mc:Choice Requires="p14">
      <p:transition spd="slow" p14:dur="800">
        <p:cover dir="ld"/>
      </p:transition>
    </mc:Choice>
    <mc:Fallback xmlns="">
      <p:transition spd="slow">
        <p:cover dir="l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4" name="TextBox 3">
            <a:hlinkClick r:id="rId4"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375113841"/>
              </p:ext>
            </p:extLst>
          </p:nvPr>
        </p:nvGraphicFramePr>
        <p:xfrm>
          <a:off x="508000" y="1476637"/>
          <a:ext cx="8128000" cy="4411026"/>
        </p:xfrm>
        <a:graphic>
          <a:graphicData uri="http://schemas.openxmlformats.org/presentationml/2006/ole">
            <mc:AlternateContent xmlns:mc="http://schemas.openxmlformats.org/markup-compatibility/2006">
              <mc:Choice xmlns:v="urn:schemas-microsoft-com:vml" Requires="v">
                <p:oleObj spid="_x0000_s26640" name="文档" r:id="rId8" imgW="3922675" imgH="2128245" progId="Word.Document.12">
                  <p:embed/>
                </p:oleObj>
              </mc:Choice>
              <mc:Fallback>
                <p:oleObj name="文档" r:id="rId8" imgW="3922675" imgH="2128245" progId="Word.Document.12">
                  <p:embed/>
                  <p:pic>
                    <p:nvPicPr>
                      <p:cNvPr id="0" name=""/>
                      <p:cNvPicPr/>
                      <p:nvPr/>
                    </p:nvPicPr>
                    <p:blipFill>
                      <a:blip r:embed="rId9"/>
                      <a:stretch>
                        <a:fillRect/>
                      </a:stretch>
                    </p:blipFill>
                    <p:spPr>
                      <a:xfrm>
                        <a:off x="508000" y="1476637"/>
                        <a:ext cx="8128000" cy="4411026"/>
                      </a:xfrm>
                      <a:prstGeom prst="rect">
                        <a:avLst/>
                      </a:prstGeom>
                    </p:spPr>
                  </p:pic>
                </p:oleObj>
              </mc:Fallback>
            </mc:AlternateContent>
          </a:graphicData>
        </a:graphic>
      </p:graphicFrame>
      <p:sp>
        <p:nvSpPr>
          <p:cNvPr id="7" name="矩形 6"/>
          <p:cNvSpPr>
            <a:spLocks noChangeAspect="1"/>
          </p:cNvSpPr>
          <p:nvPr/>
        </p:nvSpPr>
        <p:spPr>
          <a:xfrm>
            <a:off x="508000" y="544331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(1)3</a:t>
            </a:r>
            <a:r>
              <a:rPr lang="zh-CN" altLang="zh-CN" sz="2200" dirty="0">
                <a:solidFill>
                  <a:srgbClr val="000000"/>
                </a:solidFill>
                <a:latin typeface="Times New Roman" panose="02020603050405020304" pitchFamily="18" charset="0"/>
                <a:cs typeface="Times New Roman" panose="02020603050405020304" pitchFamily="18" charset="0"/>
              </a:rPr>
              <a:t>　实词没有落实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翻译错误。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cs typeface="Times New Roman" panose="02020603050405020304" pitchFamily="18" charset="0"/>
              </a:rPr>
              <a:t>　实词没有落实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应译为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不止于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译为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遗憾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222875"/>
      </p:ext>
    </p:extLst>
  </p:cSld>
  <p:clrMapOvr>
    <a:masterClrMapping/>
  </p:clrMapOvr>
  <mc:AlternateContent xmlns:mc="http://schemas.openxmlformats.org/markup-compatibility/2006" xmlns:p14="http://schemas.microsoft.com/office/powerpoint/2010/main">
    <mc:Choice Requires="p14">
      <p:transition spd="slow" p14:dur="800">
        <p:pull dir="ru"/>
      </p:transition>
    </mc:Choice>
    <mc:Fallback xmlns="">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4" name="TextBox 3">
            <a:hlinkClick r:id="rId4"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470170185"/>
              </p:ext>
            </p:extLst>
          </p:nvPr>
        </p:nvGraphicFramePr>
        <p:xfrm>
          <a:off x="508000" y="1412776"/>
          <a:ext cx="8128000" cy="3532768"/>
        </p:xfrm>
        <a:graphic>
          <a:graphicData uri="http://schemas.openxmlformats.org/presentationml/2006/ole">
            <mc:AlternateContent xmlns:mc="http://schemas.openxmlformats.org/markup-compatibility/2006">
              <mc:Choice xmlns:v="urn:schemas-microsoft-com:vml" Requires="v">
                <p:oleObj spid="_x0000_s33799" name="文档" r:id="rId8" imgW="3921955" imgH="1705260" progId="Word.Document.12">
                  <p:embed/>
                </p:oleObj>
              </mc:Choice>
              <mc:Fallback>
                <p:oleObj name="文档" r:id="rId8" imgW="3921955" imgH="1705260" progId="Word.Document.12">
                  <p:embed/>
                  <p:pic>
                    <p:nvPicPr>
                      <p:cNvPr id="0" name=""/>
                      <p:cNvPicPr/>
                      <p:nvPr/>
                    </p:nvPicPr>
                    <p:blipFill>
                      <a:blip r:embed="rId9"/>
                      <a:stretch>
                        <a:fillRect/>
                      </a:stretch>
                    </p:blipFill>
                    <p:spPr>
                      <a:xfrm>
                        <a:off x="508000" y="1412776"/>
                        <a:ext cx="8128000" cy="3532768"/>
                      </a:xfrm>
                      <a:prstGeom prst="rect">
                        <a:avLst/>
                      </a:prstGeom>
                    </p:spPr>
                  </p:pic>
                </p:oleObj>
              </mc:Fallback>
            </mc:AlternateContent>
          </a:graphicData>
        </a:graphic>
      </p:graphicFrame>
      <p:sp>
        <p:nvSpPr>
          <p:cNvPr id="5" name="矩形 4"/>
          <p:cNvSpPr>
            <a:spLocks noChangeAspect="1"/>
          </p:cNvSpPr>
          <p:nvPr/>
        </p:nvSpPr>
        <p:spPr>
          <a:xfrm>
            <a:off x="508000" y="4486768"/>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smtClean="0">
                <a:solidFill>
                  <a:srgbClr val="FF0000"/>
                </a:solidFill>
                <a:latin typeface="NEU-BZ-S92"/>
                <a:ea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(1)3</a:t>
            </a:r>
            <a:r>
              <a:rPr lang="zh-CN" altLang="zh-CN" sz="2200" dirty="0">
                <a:solidFill>
                  <a:srgbClr val="000000"/>
                </a:solidFill>
                <a:latin typeface="Times New Roman" panose="02020603050405020304" pitchFamily="18" charset="0"/>
                <a:cs typeface="Times New Roman" panose="02020603050405020304" pitchFamily="18" charset="0"/>
              </a:rPr>
              <a:t>　忽略了句式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金人攻江西者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为定语后置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皋潜军于宝丰之宋村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为介词结构后置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翻译时应调整语序。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(2)4</a:t>
            </a:r>
            <a:r>
              <a:rPr lang="zh-CN" altLang="zh-CN" sz="2200" dirty="0">
                <a:solidFill>
                  <a:srgbClr val="000000"/>
                </a:solidFill>
                <a:latin typeface="Times New Roman" panose="02020603050405020304" pitchFamily="18" charset="0"/>
                <a:cs typeface="Times New Roman" panose="02020603050405020304" pitchFamily="18" charset="0"/>
              </a:rPr>
              <a:t>　没有结合语境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这句话是牛皋所说的话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牛皋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应译为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。虚词推断错误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应译为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15619463"/>
      </p:ext>
    </p:extLst>
  </p:cSld>
  <p:clrMapOvr>
    <a:masterClrMapping/>
  </p:clrMapOvr>
  <mc:AlternateContent xmlns:mc="http://schemas.openxmlformats.org/markup-compatibility/2006" xmlns:p14="http://schemas.microsoft.com/office/powerpoint/2010/main">
    <mc:Choice Requires="p14">
      <p:transition spd="slow" p14:dur="8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4" name="TextBox 3">
            <a:hlinkClick r:id="rId4"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137914460"/>
              </p:ext>
            </p:extLst>
          </p:nvPr>
        </p:nvGraphicFramePr>
        <p:xfrm>
          <a:off x="508000" y="1687706"/>
          <a:ext cx="8128000" cy="3973542"/>
        </p:xfrm>
        <a:graphic>
          <a:graphicData uri="http://schemas.openxmlformats.org/presentationml/2006/ole">
            <mc:AlternateContent xmlns:mc="http://schemas.openxmlformats.org/markup-compatibility/2006">
              <mc:Choice xmlns:v="urn:schemas-microsoft-com:vml" Requires="v">
                <p:oleObj spid="_x0000_s34823" name="文档" r:id="rId8" imgW="3922675" imgH="1916932" progId="Word.Document.12">
                  <p:embed/>
                </p:oleObj>
              </mc:Choice>
              <mc:Fallback>
                <p:oleObj name="文档" r:id="rId8" imgW="3922675" imgH="1916932" progId="Word.Document.12">
                  <p:embed/>
                  <p:pic>
                    <p:nvPicPr>
                      <p:cNvPr id="0" name=""/>
                      <p:cNvPicPr/>
                      <p:nvPr/>
                    </p:nvPicPr>
                    <p:blipFill>
                      <a:blip r:embed="rId9"/>
                      <a:stretch>
                        <a:fillRect/>
                      </a:stretch>
                    </p:blipFill>
                    <p:spPr>
                      <a:xfrm>
                        <a:off x="508000" y="1687706"/>
                        <a:ext cx="8128000" cy="3973542"/>
                      </a:xfrm>
                      <a:prstGeom prst="rect">
                        <a:avLst/>
                      </a:prstGeom>
                    </p:spPr>
                  </p:pic>
                </p:oleObj>
              </mc:Fallback>
            </mc:AlternateContent>
          </a:graphicData>
        </a:graphic>
      </p:graphicFrame>
      <p:sp>
        <p:nvSpPr>
          <p:cNvPr id="3" name="矩形 2"/>
          <p:cNvSpPr>
            <a:spLocks noChangeAspect="1"/>
          </p:cNvSpPr>
          <p:nvPr/>
        </p:nvSpPr>
        <p:spPr>
          <a:xfrm>
            <a:off x="508000" y="5206508"/>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(1)4</a:t>
            </a:r>
            <a:r>
              <a:rPr lang="zh-CN" altLang="zh-CN" sz="2200" dirty="0">
                <a:solidFill>
                  <a:srgbClr val="000000"/>
                </a:solidFill>
                <a:latin typeface="Times New Roman" panose="02020603050405020304" pitchFamily="18" charset="0"/>
                <a:cs typeface="Times New Roman" panose="02020603050405020304" pitchFamily="18" charset="0"/>
              </a:rPr>
              <a:t>　忽略了词类活用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名词作状语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译为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(2)4</a:t>
            </a:r>
            <a:r>
              <a:rPr lang="zh-CN" altLang="zh-CN" sz="2200" dirty="0">
                <a:solidFill>
                  <a:srgbClr val="000000"/>
                </a:solidFill>
                <a:latin typeface="Times New Roman" panose="02020603050405020304" pitchFamily="18" charset="0"/>
                <a:cs typeface="Times New Roman" panose="02020603050405020304" pitchFamily="18" charset="0"/>
              </a:rPr>
              <a:t>　忽略了固定结构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应译为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罢了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55880708"/>
      </p:ext>
    </p:extLst>
  </p:cSld>
  <p:clrMapOvr>
    <a:masterClrMapping/>
  </p:clrMapOvr>
  <mc:AlternateContent xmlns:mc="http://schemas.openxmlformats.org/markup-compatibility/2006" xmlns:p14="http://schemas.microsoft.com/office/powerpoint/2010/main">
    <mc:Choice Requires="p14">
      <p:transition spd="slow" p14:dur="8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4" name="TextBox 3">
            <a:hlinkClick r:id="rId4"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449127922"/>
              </p:ext>
            </p:extLst>
          </p:nvPr>
        </p:nvGraphicFramePr>
        <p:xfrm>
          <a:off x="508000" y="1559325"/>
          <a:ext cx="8128000" cy="5182043"/>
        </p:xfrm>
        <a:graphic>
          <a:graphicData uri="http://schemas.openxmlformats.org/presentationml/2006/ole">
            <mc:AlternateContent xmlns:mc="http://schemas.openxmlformats.org/markup-compatibility/2006">
              <mc:Choice xmlns:v="urn:schemas-microsoft-com:vml" Requires="v">
                <p:oleObj spid="_x0000_s35847" name="文档" r:id="rId8" imgW="3998962" imgH="2550150" progId="Word.Document.12">
                  <p:embed/>
                </p:oleObj>
              </mc:Choice>
              <mc:Fallback>
                <p:oleObj name="文档" r:id="rId8" imgW="3998962" imgH="2550150" progId="Word.Document.12">
                  <p:embed/>
                  <p:pic>
                    <p:nvPicPr>
                      <p:cNvPr id="0" name=""/>
                      <p:cNvPicPr/>
                      <p:nvPr/>
                    </p:nvPicPr>
                    <p:blipFill>
                      <a:blip r:embed="rId9"/>
                      <a:stretch>
                        <a:fillRect/>
                      </a:stretch>
                    </p:blipFill>
                    <p:spPr>
                      <a:xfrm>
                        <a:off x="508000" y="1559325"/>
                        <a:ext cx="8128000" cy="5182043"/>
                      </a:xfrm>
                      <a:prstGeom prst="rect">
                        <a:avLst/>
                      </a:prstGeom>
                    </p:spPr>
                  </p:pic>
                </p:oleObj>
              </mc:Fallback>
            </mc:AlternateContent>
          </a:graphicData>
        </a:graphic>
      </p:graphicFrame>
    </p:spTree>
    <p:extLst>
      <p:ext uri="{BB962C8B-B14F-4D97-AF65-F5344CB8AC3E}">
        <p14:creationId xmlns:p14="http://schemas.microsoft.com/office/powerpoint/2010/main" val="915622803"/>
      </p:ext>
    </p:extLst>
  </p:cSld>
  <p:clrMapOvr>
    <a:masterClrMapping/>
  </p:clrMapOvr>
  <mc:AlternateContent xmlns:mc="http://schemas.openxmlformats.org/markup-compatibility/2006" xmlns:p14="http://schemas.microsoft.com/office/powerpoint/2010/main">
    <mc:Choice Requires="p14">
      <p:transition spd="slow" p14:dur="800">
        <p:randomBar/>
      </p:transition>
    </mc:Choice>
    <mc:Fallback xmlns="">
      <p:transition spd="slow">
        <p:randomBar/>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5"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牛皋字伯远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汝州鲁山人。最初是一名射士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金军入侵中原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牛皋聚集众人同金军作战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屡次获胜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西道总管翟兴上表推荐增补他为保义郎。杜充任东京留守时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牛皋在鲁山讨伐势力强大的贼寇杨进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三战三胜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贼众奔溃逃命。金军再次进攻京西一带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牛皋带兵与敌大战十余次都获得胜利。京城留守上官悟任命他为同统制兼京西南路提点刑狱。攻打江西的金人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从荆门往北撤退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牛皋在宝丰的宋村埋伏军队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打败了金人。又与金将孛堇在鲁山邓家桥激战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将孛堇击败。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95214241"/>
      </p:ext>
    </p:extLst>
  </p:cSld>
  <p:clrMapOvr>
    <a:masterClrMapping/>
  </p:clrMapOvr>
  <mc:AlternateContent xmlns:mc="http://schemas.openxmlformats.org/markup-compatibility/2006" xmlns:p14="http://schemas.microsoft.com/office/powerpoint/2010/main">
    <mc:Choice Requires="p14">
      <p:transition spd="slow" p14:dur="800">
        <p:cover dir="lu"/>
      </p:transition>
    </mc:Choice>
    <mc:Fallback xmlns="">
      <p:transition spd="slow">
        <p:cover dir="lu"/>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文言文翻译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牵涉方方面面的文言知识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考查这个考点的同时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也考查了通假字、古今异义、重要实词、重要虚词、词类活用、文言句式等考点。所以说文言文翻译题是一道综合性试题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是高考的重点和难点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二轮复习时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要把它作为重中之重。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-2-</a:t>
            </a:r>
            <a:endParaRPr lang="zh-CN" altLang="en-US" dirty="0"/>
          </a:p>
        </p:txBody>
      </p:sp>
    </p:spTree>
    <p:extLst>
      <p:ext uri="{BB962C8B-B14F-4D97-AF65-F5344CB8AC3E}">
        <p14:creationId xmlns:p14="http://schemas.microsoft.com/office/powerpoint/2010/main" val="1244920189"/>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5"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412776"/>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适逢岳飞统制江西、湖北军务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将通过襄、汉一带谋取中原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朝廷命令牛皋加入岳家军。岳飞十分高兴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当即任命他为唐、邓、襄、郢州安抚使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不久又改任牛皋为神武后军中部统领。伪齐派将领李成联合金军大举入侵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攻破襄阳六郡。敌将王嵩在随州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岳飞派牛皋出战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带三天的口粮。粮食尚未吃完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牛皋已攻取随州城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擒获并斩杀王嵩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俘敌五千人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于是收复随州。金军进攻淮西时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岳飞派遣牛皋渡过长江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自己率兵同牛皋会合。当时伪齐派骑兵五千逼近庐州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牛皋出阵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远望着金军大喊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牛皋在此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你们为什么前来侵犯我军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敌众都惊慌失措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不战而溃逃。岳飞对牛皋说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一定要追击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不然敌人卷土重来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对我们不利。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牛皋于是乘势追击三十多里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金军自相践踏而死及被杀死的各占半数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斩杀其副都统及千户五人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百户数十人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军威大振。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20633603"/>
      </p:ext>
    </p:extLst>
  </p:cSld>
  <p:clrMapOvr>
    <a:masterClrMapping/>
  </p:clrMapOvr>
  <mc:AlternateContent xmlns:mc="http://schemas.openxmlformats.org/markup-compatibility/2006" xmlns:p14="http://schemas.microsoft.com/office/powerpoint/2010/main">
    <mc:Choice Requires="p14">
      <p:transition spd="slow" p14:dur="800">
        <p:blinds dir="vert"/>
      </p:transition>
    </mc:Choice>
    <mc:Fallback xmlns="">
      <p:transition spd="slow">
        <p:blinds dir="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5"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金人背弃盟约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岳飞命令牛皋率师转战于汴京、许昌之间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因为功劳最大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被升为捧日天武四厢都指挥使、成德军承宣使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枢密行府以牛皋监管一切事务。绍兴十七年上巳日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都统制田师中宴请诸位将领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牛皋在宴会上中毒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急忙回府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他对其亲信说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我今年六十一岁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官位到了侍从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很是幸运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不止于满足。遗憾的是南北通好议和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不能用马革裹尸的方式死去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只能死在家中的窗下罢了。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次日逝世。有人说是秦桧指使田师中毒死了牛皋。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0378218"/>
      </p:ext>
    </p:extLst>
  </p:cSld>
  <p:clrMapOvr>
    <a:masterClrMapping/>
  </p:clrMapOvr>
  <mc:AlternateContent xmlns:mc="http://schemas.openxmlformats.org/markup-compatibility/2006" xmlns:p14="http://schemas.microsoft.com/office/powerpoint/2010/main">
    <mc:Choice Requires="p14">
      <p:transition spd="slow" p14:dur="800">
        <p:strips/>
      </p:transition>
    </mc:Choice>
    <mc:Fallback xmlns="">
      <p:transition spd="slow">
        <p:strip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3" action="ppaction://hlinksldjump"/>
          </p:cNvPr>
          <p:cNvSpPr txBox="1"/>
          <p:nvPr/>
        </p:nvSpPr>
        <p:spPr>
          <a:xfrm>
            <a:off x="6802968" y="1063768"/>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42">
            <a:hlinkClick r:id="rId4"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1361550"/>
            <a:ext cx="8128000" cy="5373779"/>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高考怎么考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把文中画横线的句子翻译成现代汉语。</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029335" algn="l"/>
                <a:tab pos="1850390" algn="l"/>
                <a:tab pos="2538095" algn="l"/>
                <a:tab pos="3221990" algn="l"/>
              </a:tabLst>
            </a:pPr>
            <a:r>
              <a:rPr lang="zh-CN" altLang="zh-CN" sz="2200" b="1" dirty="0" smtClean="0">
                <a:solidFill>
                  <a:srgbClr val="000000"/>
                </a:solidFill>
                <a:latin typeface="Times New Roman" panose="02020603050405020304" pitchFamily="18" charset="0"/>
                <a:cs typeface="Times New Roman" panose="02020603050405020304" pitchFamily="18" charset="0"/>
              </a:rPr>
              <a:t>如何</a:t>
            </a:r>
            <a:r>
              <a:rPr lang="zh-CN" altLang="zh-CN" sz="2200" b="1" dirty="0">
                <a:solidFill>
                  <a:srgbClr val="000000"/>
                </a:solidFill>
                <a:latin typeface="Times New Roman" panose="02020603050405020304" pitchFamily="18" charset="0"/>
                <a:cs typeface="Times New Roman" panose="02020603050405020304" pitchFamily="18" charset="0"/>
              </a:rPr>
              <a:t>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还原语境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推测句意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翻译句子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首先要理解句子的含义。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词不离句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句不离篇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理解句子的前提是将语句还原到原文当中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根据语境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推测出语句的含义。叙述句要将原句还原到一个完整的叙事区间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问答句除了要还原到一个完整的叙事区间外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还要理清问答之间的关系</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标注得分点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标注实词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人名、地名、年号、官职名、朝代名、器具、谥号、庙号、书名、度量衡单位等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可以照抄不翻译。动词一般为赋分点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要将关键实词标注出来。涉及词类活用的词语尤其要关注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翻译时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要落实它们的用法</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80451563"/>
      </p:ext>
    </p:extLst>
  </p:cSld>
  <p:clrMapOvr>
    <a:masterClrMapping/>
  </p:clrMapOvr>
  <mc:AlternateContent xmlns:mc="http://schemas.openxmlformats.org/markup-compatibility/2006" xmlns:p14="http://schemas.microsoft.com/office/powerpoint/2010/main">
    <mc:Choice Requires="p14">
      <p:transition spd="slow" p14:dur="800">
        <p:zoom/>
      </p:transition>
    </mc:Choice>
    <mc:Fallback xmlns="">
      <p:transition spd="slow">
        <p:zo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3" action="ppaction://hlinksldjump"/>
          </p:cNvPr>
          <p:cNvSpPr txBox="1"/>
          <p:nvPr/>
        </p:nvSpPr>
        <p:spPr>
          <a:xfrm>
            <a:off x="6802968" y="1063768"/>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42">
            <a:hlinkClick r:id="rId4"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1696505"/>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标注虚词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很多虚词不需要翻译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可以忽略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但有些虚词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等在语句中起着关键性作用的虚词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要根据语句关系重点翻译。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标注句式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文言文中有很多的变式句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如谓语前置、定语后置、宾语前置、介宾结构后置等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翻译时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应调整为合乎现代汉语的规范句序后再译。这一点是翻译的难点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在分析句子时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一定要先看有没有特殊句式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若有一定要标注出来</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标注固定结构。对句子中固定的结构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等要按照结构特点翻译</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97347605"/>
      </p:ext>
    </p:extLst>
  </p:cSld>
  <p:clrMapOvr>
    <a:masterClrMapping/>
  </p:clrMapOvr>
  <mc:AlternateContent xmlns:mc="http://schemas.openxmlformats.org/markup-compatibility/2006" xmlns:p14="http://schemas.microsoft.com/office/powerpoint/2010/main">
    <mc:Choice Requires="p14">
      <p:transition spd="slow" p14:dur="800">
        <p:cut thruBlk="1"/>
      </p:transition>
    </mc:Choice>
    <mc:Fallback xmlns="">
      <p:transition spd="slow">
        <p:cut thruBlk="1"/>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3" action="ppaction://hlinksldjump"/>
          </p:cNvPr>
          <p:cNvSpPr txBox="1"/>
          <p:nvPr/>
        </p:nvSpPr>
        <p:spPr>
          <a:xfrm>
            <a:off x="6802968" y="1063768"/>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42">
            <a:hlinkClick r:id="rId4"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2076988"/>
            <a:ext cx="8128000" cy="2936188"/>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我要这样答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文言文</a:t>
            </a:r>
            <a:r>
              <a:rPr lang="zh-CN" altLang="zh-CN" sz="2200" dirty="0">
                <a:solidFill>
                  <a:srgbClr val="000000"/>
                </a:solidFill>
                <a:latin typeface="Times New Roman" panose="02020603050405020304" pitchFamily="18" charset="0"/>
                <a:cs typeface="Times New Roman" panose="02020603050405020304" pitchFamily="18" charset="0"/>
              </a:rPr>
              <a:t>翻译要以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直译为主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意译为辅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高考阅卷一般按照赋分点给分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这些赋分点往往是重要的实词、虚词、特殊句式等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翻译时要以逐字逐句翻译的直译为主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以避免自己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但没能正确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出来。一些运用了修辞手法、形象性描述的语句等在难以直译或者直译难以表达原文意蕴的时候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才可以酌情采用意译的方法。凡是能直译的就不意译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不能直译才考虑意译。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18813006"/>
      </p:ext>
    </p:extLst>
  </p:cSld>
  <p:clrMapOvr>
    <a:masterClrMapping/>
  </p:clrMapOvr>
  <mc:AlternateContent xmlns:mc="http://schemas.openxmlformats.org/markup-compatibility/2006" xmlns:p14="http://schemas.microsoft.com/office/powerpoint/2010/main">
    <mc:Choice Requires="p14">
      <p:transition spd="slow" p14:dur="800">
        <p:cover dir="u"/>
      </p:transition>
    </mc:Choice>
    <mc:Fallback xmlns="">
      <p:transition spd="slow">
        <p:cover dir="u"/>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3"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4"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完成后面的习题。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李台州传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杨万里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李台州名宗质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不知何郡邑。母展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妾也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生宗质而罹靖康之乱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母子相失。宗质以父荫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仕所至必求母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不得。姻家司马季思官蜀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宗质曰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吾求母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东南无之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必也蜀</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从之西。舟所经过州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若县若村市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必登岸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遍其地大声号呼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曰展婆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展婆。至暮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哭而归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不食。司马家人哀之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必宽譬之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饮泣强食。</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季思秩满东下</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所经复然</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竟不得。</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至荆州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复然。日旦夕号呼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嗌痛气惫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小憩于茗肆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垂涕。</a:t>
            </a:r>
            <a:r>
              <a:rPr lang="en-US" altLang="zh-CN" sz="2200" dirty="0">
                <a:solidFill>
                  <a:srgbClr val="000000"/>
                </a:solidFill>
                <a:latin typeface="宋体" panose="02010600030101010101" pitchFamily="2" charset="-122"/>
                <a:ea typeface="方正书宋_GBK" panose="03000509000000000000" pitchFamily="65" charset="-122"/>
                <a:cs typeface="宋体" panose="02010600030101010101" pitchFamily="2" charset="-122"/>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25186182"/>
      </p:ext>
    </p:extLst>
  </p:cSld>
  <p:clrMapOvr>
    <a:masterClrMapping/>
  </p:clrMapOvr>
  <mc:AlternateContent xmlns:mc="http://schemas.openxmlformats.org/markup-compatibility/2006" xmlns:p14="http://schemas.microsoft.com/office/powerpoint/2010/main">
    <mc:Choice Requires="p14">
      <p:transition spd="slow" p14:dur="800">
        <p:strips/>
      </p:transition>
    </mc:Choice>
    <mc:Fallback xmlns="">
      <p:transition spd="slow">
        <p:strip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3"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4"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5" name="矩形 4"/>
          <p:cNvSpPr>
            <a:spLocks noChangeAspect="1"/>
          </p:cNvSpPr>
          <p:nvPr/>
        </p:nvSpPr>
        <p:spPr>
          <a:xfrm>
            <a:off x="508000" y="1416837"/>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坐顷之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一乞媪至前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揖曰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官人与我一文两文。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宗质起揖之坐</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礼以客主。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既饮茗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问其里若姓。媪勃然怒曰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官人能与我几钱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何遽问我姓名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我非乞人也。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宗质起敬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某皇恐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上忤阿婆。愿霁怒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试言之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恐或乡邻或亲族也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某倒囊钱为阿婆寿。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媪喜曰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老婆姓异甚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宗质力恳请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我姓展。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宗质瞿然起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抱之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大哭曰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吾母也。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媪曰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官人勿误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吾儿有验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右腋有紫痣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其大如杯。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宗质拜曰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右袒示之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于是母子相持而哭。观者数十百人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皆叹息泣下。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宗质负其母</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季思与家人子亦泣。自是奉板舆孝养者十余年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母以高年终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宗质亦白首矣。</a:t>
            </a:r>
            <a:r>
              <a:rPr lang="en-US" altLang="zh-CN" sz="2200" dirty="0">
                <a:solidFill>
                  <a:srgbClr val="000000"/>
                </a:solidFill>
                <a:latin typeface="宋体" panose="02010600030101010101" pitchFamily="2" charset="-122"/>
                <a:ea typeface="方正书宋_GBK" panose="03000509000000000000" pitchFamily="65" charset="-122"/>
                <a:cs typeface="宋体" panose="02010600030101010101" pitchFamily="2" charset="-122"/>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宗质乾道庚寅为洪倅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时予为奉新县令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屡谒之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不知其母子间也。明年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予官中都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宗质造朝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除知台州。朝士云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李台州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曾觌姻家也。觌无子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子台州之子。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予一见不敢再</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亦未知其孝。</a:t>
            </a:r>
            <a:r>
              <a:rPr lang="en-US" altLang="zh-CN" sz="2200" dirty="0">
                <a:solidFill>
                  <a:srgbClr val="000000"/>
                </a:solidFill>
                <a:latin typeface="宋体" panose="02010600030101010101" pitchFamily="2" charset="-122"/>
                <a:ea typeface="方正书宋_GBK" panose="03000509000000000000" pitchFamily="65" charset="-122"/>
                <a:cs typeface="宋体" panose="02010600030101010101" pitchFamily="2" charset="-122"/>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44827500"/>
      </p:ext>
    </p:extLst>
  </p:cSld>
  <p:clrMapOvr>
    <a:masterClrMapping/>
  </p:clrMapOvr>
  <mc:AlternateContent xmlns:mc="http://schemas.openxmlformats.org/markup-compatibility/2006" xmlns:p14="http://schemas.microsoft.com/office/powerpoint/2010/main">
    <mc:Choice Requires="p14">
      <p:transition spd="slow" p14:dur="800">
        <p:randomBar dir="vert"/>
      </p:transition>
    </mc:Choice>
    <mc:Fallback xmlns="">
      <p:transition spd="slow">
        <p:randomBar dir="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3"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4"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49889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后十七年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台州既没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予与丞相京公同为宰掾。谈间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公为予言李台州母子事。予生八年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丧先太夫人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终身饮恨。闻之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泣不能止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感而为之传。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赞曰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孝悌之至通于神明。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若李台州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生而不知失母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壮而知求母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求母而不得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不得而不懈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遍天下之半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老而乃得之。昔东坡先生颂朱寿昌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至今咏歌以为美谈。</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若李台州</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其事与寿昌岂异也</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兹不谓之至孝通于神明乎</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非至孝奚而通神明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非通神明奚而得母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予每为士大夫言之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闻者必泣。人谁无母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有母谁无是心哉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彼有未尝失母而有母不待求母而母存或忽而不敬或悖而不爱者独何心欤</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选自《杨万里集笺校》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28415520"/>
      </p:ext>
    </p:extLst>
  </p:cSld>
  <p:clrMapOvr>
    <a:masterClrMapping/>
  </p:clrMapOvr>
  <mc:AlternateContent xmlns:mc="http://schemas.openxmlformats.org/markup-compatibility/2006" xmlns:p14="http://schemas.microsoft.com/office/powerpoint/2010/main">
    <mc:Choice Requires="p14">
      <p:transition spd="slow" p14:dur="800">
        <p:blinds/>
      </p:transition>
    </mc:Choice>
    <mc:Fallback xmlns="">
      <p:transition spd="slow">
        <p:blind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3"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4"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330377"/>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把文中画横线的句子翻译成现代汉语。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季思秩满东下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所经复然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竟不得。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宗质起揖之坐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礼以客主。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若李台州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其事与寿昌岂异也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兹不谓之至孝通于神明乎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976170"/>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季思任期已满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向东而下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所经过的地方李宗质仍然这样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始终没有找到。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宗质站起来向她作揖请她坐下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用主客之礼礼待她。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像李台州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他的事迹难道和朱寿昌有什么不同吗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这不就是所说的至孝和神明相通吗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关键词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秩满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官吏任期届满。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名词作状语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向东。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最终。</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关键词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名词用作动词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以礼相待。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礼以客主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是介词结构后置句。</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关键词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兹不谓之至孝通于神明乎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是介词结构后置句。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86398848"/>
      </p:ext>
    </p:extLst>
  </p:cSld>
  <p:clrMapOvr>
    <a:masterClrMapping/>
  </p:clrMapOvr>
  <mc:AlternateContent xmlns:mc="http://schemas.openxmlformats.org/markup-compatibility/2006" xmlns:p14="http://schemas.microsoft.com/office/powerpoint/2010/main">
    <mc:Choice Requires="p14">
      <p:transition spd="slow" p14:dur="800">
        <p:split orient="vert" dir="in"/>
      </p:transition>
    </mc:Choice>
    <mc:Fallback xmlns="">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wipe(down)">
                                      <p:cBhvr>
                                        <p:cTn id="10" dur="500"/>
                                        <p:tgtEl>
                                          <p:spTgt spid="5">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wipe(down)">
                                      <p:cBhvr>
                                        <p:cTn id="13" dur="500"/>
                                        <p:tgtEl>
                                          <p:spTgt spid="5">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5">
                                            <p:txEl>
                                              <p:pRg st="3" end="3"/>
                                            </p:txEl>
                                          </p:spTgt>
                                        </p:tgtEl>
                                        <p:attrNameLst>
                                          <p:attrName>style.visibility</p:attrName>
                                        </p:attrNameLst>
                                      </p:cBhvr>
                                      <p:to>
                                        <p:strVal val="visible"/>
                                      </p:to>
                                    </p:set>
                                    <p:animEffect transition="in" filter="wipe(down)">
                                      <p:cBhvr>
                                        <p:cTn id="18"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3"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4"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488505"/>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李台州名叫李宗质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北方人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不知道是什么府县。他的母亲姓展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是他父亲的妾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生下李宗质后就遭遇了靖康之乱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母子离散。李宗质凭借父亲的荫庇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长大以后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做官所到之处一定要寻找他的母亲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但没有找到。他的亲家司马季思在蜀地做官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李宗质说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我寻找母亲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东南方向没有找到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难道在蜀地吗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跟随着往西去。船所经过的州、县、村镇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李宗质一定靠岸登陆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到处大声呼喊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。直到天黑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才哭着回来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不肯吃饭。司马季思一家人很同情他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就宽慰他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李宗质才哭着勉强吃点东西。季思任期已满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向东而下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所经过的地方李宗质仍然这样。始终没有找到。到了荆州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李宗质仍然这样。他每天从早到晚呼喊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咽喉疼痛气息微弱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在一座茶楼稍微休息一下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不停哭泣。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5622371"/>
      </p:ext>
    </p:extLst>
  </p:cSld>
  <p:clrMapOvr>
    <a:masterClrMapping/>
  </p:clrMapOvr>
  <mc:AlternateContent xmlns:mc="http://schemas.openxmlformats.org/markup-compatibility/2006" xmlns:p14="http://schemas.microsoft.com/office/powerpoint/2010/main">
    <mc:Choice Requires="p14">
      <p:transition spd="slow" p14:dur="800">
        <p:blinds dir="vert"/>
      </p:transition>
    </mc:Choice>
    <mc:Fallback xmlns="">
      <p:transition spd="slow">
        <p:blinds dir="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2" name="矩形 1"/>
          <p:cNvSpPr>
            <a:spLocks noChangeAspect="1"/>
          </p:cNvSpPr>
          <p:nvPr/>
        </p:nvSpPr>
        <p:spPr>
          <a:xfrm>
            <a:off x="508000" y="1291305"/>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608287332"/>
              </p:ext>
            </p:extLst>
          </p:nvPr>
        </p:nvGraphicFramePr>
        <p:xfrm>
          <a:off x="508000" y="1795361"/>
          <a:ext cx="8128000" cy="3937895"/>
        </p:xfrm>
        <a:graphic>
          <a:graphicData uri="http://schemas.openxmlformats.org/presentationml/2006/ole">
            <mc:AlternateContent xmlns:mc="http://schemas.openxmlformats.org/markup-compatibility/2006">
              <mc:Choice xmlns:v="urn:schemas-microsoft-com:vml" Requires="v">
                <p:oleObj spid="_x0000_s23569" name="文档" r:id="rId5" imgW="3837032" imgH="1858974" progId="Word.Document.12">
                  <p:embed/>
                </p:oleObj>
              </mc:Choice>
              <mc:Fallback>
                <p:oleObj name="文档" r:id="rId5" imgW="3837032" imgH="1858974" progId="Word.Document.12">
                  <p:embed/>
                  <p:pic>
                    <p:nvPicPr>
                      <p:cNvPr id="0" name=""/>
                      <p:cNvPicPr/>
                      <p:nvPr/>
                    </p:nvPicPr>
                    <p:blipFill>
                      <a:blip r:embed="rId6"/>
                      <a:stretch>
                        <a:fillRect/>
                      </a:stretch>
                    </p:blipFill>
                    <p:spPr>
                      <a:xfrm>
                        <a:off x="508000" y="1795361"/>
                        <a:ext cx="8128000" cy="3937895"/>
                      </a:xfrm>
                      <a:prstGeom prst="rect">
                        <a:avLst/>
                      </a:prstGeom>
                    </p:spPr>
                  </p:pic>
                </p:oleObj>
              </mc:Fallback>
            </mc:AlternateContent>
          </a:graphicData>
        </a:graphic>
      </p:graphicFrame>
    </p:spTree>
    <p:extLst>
      <p:ext uri="{BB962C8B-B14F-4D97-AF65-F5344CB8AC3E}">
        <p14:creationId xmlns:p14="http://schemas.microsoft.com/office/powerpoint/2010/main" val="1942524208"/>
      </p:ext>
    </p:extLst>
  </p:cSld>
  <p:clrMapOvr>
    <a:masterClrMapping/>
  </p:clrMapOvr>
  <p:transition>
    <p:blinds/>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3"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4"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437295"/>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坐了一会儿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一个乞讨的老妇人走到他面前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官人给我一两文钱吧。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宗质站起来向她作揖请她坐下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用主客之礼礼待她。给她喝过茶后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宗质问她是哪里人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姓什么。老妇人勃然大怒说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官人能给我几文钱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为什么突然问我的姓名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我不是乞求别人。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宗质肃然起敬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道歉说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我很恐惧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冒犯了阿婆。希望您息怒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试着说说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有什么妨害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我或许是您的乡邻、亲族呢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我倾尽所有的钱为阿婆祝寿。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老妇人高兴地说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我老婆子的姓很奇怪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宗质极力恳请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我姓展。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宗质猛然站起来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抱起她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您就是我的母亲啊。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老妇人说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官人不要弄错了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我的儿子有特征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他的右腋下有一颗紫色的痣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像杯口一样大小。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宗质下拜说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撩起右臂给她看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于是母子相拥而泣。围观的几百人都叹息哭泣。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14966336"/>
      </p:ext>
    </p:extLst>
  </p:cSld>
  <p:clrMapOvr>
    <a:masterClrMapping/>
  </p:clrMapOvr>
  <mc:AlternateContent xmlns:mc="http://schemas.openxmlformats.org/markup-compatibility/2006" xmlns:p14="http://schemas.microsoft.com/office/powerpoint/2010/main">
    <mc:Choice Requires="p14">
      <p:transition spd="slow" p14:dur="800">
        <p:wipe dir="d"/>
      </p:transition>
    </mc:Choice>
    <mc:Fallback xmlns="">
      <p:transition spd="slow">
        <p:wipe dir="d"/>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3"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4"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宗质背着母亲回来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司马季思和家人也哭了。从此宗质亲自奉养母亲十多年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母亲以高龄寿终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宗质的头发也白了。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宗质乾道庚寅年间担任洪倅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当时我做奉新县令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多次拜见他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不知道他母子之间的事情。第二年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我到中都做官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宗质进朝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被授予台州知州之职。朝中人士说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李台州是曾觌的亲家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曾觌没有孩子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把李台州的儿子当作儿子。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我见他一面后再没见过他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也不了解他的孝。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十七年以后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李台州已经去世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我和丞相京公同为宰掾。交谈时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京公对我说了李台州母子的故事。我八岁的时候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母亲去世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含恨终生。听了这件事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我哭泣不止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感叹万分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为他写了这篇传记。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74732805"/>
      </p:ext>
    </p:extLst>
  </p:cSld>
  <p:clrMapOvr>
    <a:masterClrMapping/>
  </p:clrMapOvr>
  <mc:AlternateContent xmlns:mc="http://schemas.openxmlformats.org/markup-compatibility/2006" xmlns:p14="http://schemas.microsoft.com/office/powerpoint/2010/main">
    <mc:Choice Requires="p14">
      <p:transition spd="slow" p14:dur="800">
        <p:pull dir="rd"/>
      </p:transition>
    </mc:Choice>
    <mc:Fallback xmlns="">
      <p:transition spd="slow">
        <p:pull dir="rd"/>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3"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4"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赞叹说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孝敬父母、尊敬兄长的极致和神明相通。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像李台州这样的人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出生后不懂事的时候就失去了母亲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长大后懂得寻找母亲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寻找母亲却不能找到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找不到却坚持不懈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找遍天下的一半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到老了才找到母亲。从前苏东坡赞颂朱寿昌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到现在吟咏歌唱他传为美谈。像李台州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他的事迹难道和朱寿昌有什么不同吗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这不就是所说的至孝和神明相通吗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如果不是至孝怎么能和神明相通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如果不和神明相通怎么能找到他的母亲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我常常对士大夫说起这件事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听的人一定哭泣。谁没有母亲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有母亲的人谁没有这样的想法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那些人不曾失去母亲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有母亲不需要找母亲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有的人母亲在世时不懂得尊敬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有的人违背天理不懂得珍惜母亲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究竟是什么想法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9961839"/>
      </p:ext>
    </p:extLst>
  </p:cSld>
  <p:clrMapOvr>
    <a:masterClrMapping/>
  </p:clrMapOvr>
  <mc:AlternateContent xmlns:mc="http://schemas.openxmlformats.org/markup-compatibility/2006" xmlns:p14="http://schemas.microsoft.com/office/powerpoint/2010/main">
    <mc:Choice Requires="p14">
      <p:transition spd="slow" p14:dur="800">
        <p:pull/>
      </p:transition>
    </mc:Choice>
    <mc:Fallback xmlns="">
      <p:transition spd="slow">
        <p:pull/>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帝不豫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辽使至不能见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命公亮宴于馆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使者不肯赴。公亮质之曰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锡宴不赴</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是不虔君命也。人主有疾</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而必使亲临</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处之安乎</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使者即就席。熙宁三年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拜司空兼侍中、河阳三城节度使。明年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起判永兴军。居一岁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还京师。旋以太傅致仕。元丰元年卒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年八十。帝临哭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辍朝三日。公亮方厚庄重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沉深周密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平居谨绳墨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蹈规矩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然性吝啬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殖货至巨万。初荐王安石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及同辅政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知上方向之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阴为子孙计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凡更张庶事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一切听顺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而外若不与之者。尝遣子孝宽参其谋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至上前略无所异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于是帝益信任安石。安石德其助己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故引擢孝宽至枢密以报之。</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苏轼尝从容责公亮不能救正</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世讥其持禄固宠云。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节选自《宋史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曾公亮传》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25159009"/>
      </p:ext>
    </p:extLst>
  </p:cSld>
  <p:clrMapOvr>
    <a:masterClrMapping/>
  </p:clrMapOvr>
  <p:transition>
    <p:cover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下列对文中画波浪线部分的断句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为政有能声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盗悉窜他境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至夜户不闭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尝有使客亡橐中物移书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诘盗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公亮报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吾境不藏盗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殆从者之廋耳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索之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果然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为政有能声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盗悉窜他境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至夜户不闭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尝有使客亡橐中物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移书诘盗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公亮报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吾境不藏盗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殆从者之廋耳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索之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果然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为政有能声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盗悉窜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他境至夜户不闭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尝有使客亡橐中物移书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诘盗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公亮报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吾境不藏盗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殆从者之廋耳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索之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果然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为政有能声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盗悉窜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他境至夜户不闭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尝有使客亡橐中物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移书诘盗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公亮报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吾境不藏盗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殆从者之廋耳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索之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果然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6" name="五边形 25"/>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7" name="五边形 26"/>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8" name="组合 27"/>
          <p:cNvGrpSpPr/>
          <p:nvPr/>
        </p:nvGrpSpPr>
        <p:grpSpPr>
          <a:xfrm>
            <a:off x="251520" y="3655415"/>
            <a:ext cx="8640960" cy="3013945"/>
            <a:chOff x="251520" y="1452142"/>
            <a:chExt cx="8640960" cy="3013945"/>
          </a:xfrm>
        </p:grpSpPr>
        <p:grpSp>
          <p:nvGrpSpPr>
            <p:cNvPr id="29" name="组合 28"/>
            <p:cNvGrpSpPr/>
            <p:nvPr/>
          </p:nvGrpSpPr>
          <p:grpSpPr>
            <a:xfrm>
              <a:off x="251520" y="1452142"/>
              <a:ext cx="8640960" cy="3013945"/>
              <a:chOff x="251520" y="-593057"/>
              <a:chExt cx="8640960" cy="3013945"/>
            </a:xfrm>
          </p:grpSpPr>
          <p:sp>
            <p:nvSpPr>
              <p:cNvPr id="31" name="五边形 30"/>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2" name="燕尾形 31"/>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3" name="组合 32"/>
              <p:cNvGrpSpPr/>
              <p:nvPr/>
            </p:nvGrpSpPr>
            <p:grpSpPr>
              <a:xfrm>
                <a:off x="251520" y="-593057"/>
                <a:ext cx="8640960" cy="2696938"/>
                <a:chOff x="251520" y="-593057"/>
                <a:chExt cx="8640960" cy="2696938"/>
              </a:xfrm>
            </p:grpSpPr>
            <p:sp>
              <p:nvSpPr>
                <p:cNvPr id="34" name="矩形 33"/>
                <p:cNvSpPr/>
                <p:nvPr/>
              </p:nvSpPr>
              <p:spPr>
                <a:xfrm>
                  <a:off x="251520" y="-593057"/>
                  <a:ext cx="8640960" cy="2696938"/>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28"/>
                <p:cNvSpPr txBox="1"/>
                <p:nvPr/>
              </p:nvSpPr>
              <p:spPr>
                <a:xfrm>
                  <a:off x="8382111" y="-593057"/>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0" name="矩形 29"/>
            <p:cNvSpPr>
              <a:spLocks noChangeAspect="1"/>
            </p:cNvSpPr>
            <p:nvPr/>
          </p:nvSpPr>
          <p:spPr>
            <a:xfrm>
              <a:off x="508000" y="1784242"/>
              <a:ext cx="8128000" cy="2342244"/>
            </a:xfrm>
            <a:prstGeom prst="rect">
              <a:avLst/>
            </a:prstGeom>
          </p:spPr>
          <p:txBody>
            <a:bodyPr>
              <a:spAutoFit/>
            </a:bodyPr>
            <a:lstStyle/>
            <a:p>
              <a:pPr>
                <a:lnSpc>
                  <a:spcPct val="150000"/>
                </a:lnSpc>
              </a:pPr>
              <a:r>
                <a:rPr lang="zh-CN" altLang="zh-CN" sz="2000" dirty="0"/>
                <a:t>这段文字讲述了曾公亮治理政务方面的才能</a:t>
              </a:r>
              <a:r>
                <a:rPr lang="en-US" altLang="zh-CN" sz="2000" dirty="0"/>
                <a:t>,</a:t>
              </a:r>
              <a:r>
                <a:rPr lang="zh-CN" altLang="zh-CN" sz="2000" dirty="0"/>
                <a:t>强盗都不敢在他管辖的境界内。有一个使者丢失了东西</a:t>
              </a:r>
              <a:r>
                <a:rPr lang="en-US" altLang="zh-CN" sz="2000" dirty="0"/>
                <a:t>,</a:t>
              </a:r>
              <a:r>
                <a:rPr lang="zh-CN" altLang="zh-CN" sz="2000" dirty="0"/>
                <a:t>怀疑是强盗偷走了</a:t>
              </a:r>
              <a:r>
                <a:rPr lang="en-US" altLang="zh-CN" sz="2000" dirty="0"/>
                <a:t>,</a:t>
              </a:r>
              <a:r>
                <a:rPr lang="zh-CN" altLang="zh-CN" sz="2000" dirty="0"/>
                <a:t>曾公亮说他的境内不会藏匿强盗</a:t>
              </a:r>
              <a:r>
                <a:rPr lang="en-US" altLang="zh-CN" sz="2000" dirty="0"/>
                <a:t>,</a:t>
              </a:r>
              <a:r>
                <a:rPr lang="zh-CN" altLang="zh-CN" sz="2000" dirty="0"/>
                <a:t>一定是使者的随从干的。搜索以后</a:t>
              </a:r>
              <a:r>
                <a:rPr lang="en-US" altLang="zh-CN" sz="2000" dirty="0"/>
                <a:t>,</a:t>
              </a:r>
              <a:r>
                <a:rPr lang="zh-CN" altLang="zh-CN" sz="2000" dirty="0"/>
                <a:t>果然是这样。据此</a:t>
              </a:r>
              <a:r>
                <a:rPr lang="en-US" altLang="zh-CN" sz="2000" dirty="0"/>
                <a:t>,“</a:t>
              </a:r>
              <a:r>
                <a:rPr lang="zh-CN" altLang="zh-CN" sz="2000" dirty="0"/>
                <a:t>盗悉窜他境</a:t>
              </a:r>
              <a:r>
                <a:rPr lang="en-US" altLang="zh-CN" sz="2000" dirty="0"/>
                <a:t>”</a:t>
              </a:r>
              <a:r>
                <a:rPr lang="zh-CN" altLang="zh-CN" sz="2000" dirty="0"/>
                <a:t>中间不能停顿</a:t>
              </a:r>
              <a:r>
                <a:rPr lang="en-US" altLang="zh-CN" sz="2000" dirty="0"/>
                <a:t>;“</a:t>
              </a:r>
              <a:r>
                <a:rPr lang="zh-CN" altLang="zh-CN" sz="2000" dirty="0"/>
                <a:t>尝有使客亡橐中物</a:t>
              </a:r>
              <a:r>
                <a:rPr lang="en-US" altLang="zh-CN" sz="2000" dirty="0"/>
                <a:t>”</a:t>
              </a:r>
              <a:r>
                <a:rPr lang="zh-CN" altLang="zh-CN" sz="2000" dirty="0"/>
                <a:t>是一个完整的语句</a:t>
              </a:r>
              <a:r>
                <a:rPr lang="en-US" altLang="zh-CN" sz="2000" dirty="0"/>
                <a:t>,“</a:t>
              </a:r>
              <a:r>
                <a:rPr lang="zh-CN" altLang="zh-CN" sz="2000" dirty="0"/>
                <a:t>物</a:t>
              </a:r>
              <a:r>
                <a:rPr lang="en-US" altLang="zh-CN" sz="2000" dirty="0"/>
                <a:t>”</a:t>
              </a:r>
              <a:r>
                <a:rPr lang="zh-CN" altLang="zh-CN" sz="2000" dirty="0"/>
                <a:t>后要停顿</a:t>
              </a:r>
              <a:r>
                <a:rPr lang="en-US" altLang="zh-CN" sz="2000" dirty="0"/>
                <a:t>;“</a:t>
              </a:r>
              <a:r>
                <a:rPr lang="zh-CN" altLang="zh-CN" sz="2000" dirty="0"/>
                <a:t>移书诘盗</a:t>
              </a:r>
              <a:r>
                <a:rPr lang="en-US" altLang="zh-CN" sz="2000" dirty="0"/>
                <a:t>”</a:t>
              </a:r>
              <a:r>
                <a:rPr lang="zh-CN" altLang="zh-CN" sz="2000" dirty="0"/>
                <a:t>不能断开</a:t>
              </a:r>
              <a:r>
                <a:rPr lang="en-US" altLang="zh-CN" sz="2000" dirty="0"/>
                <a:t>,</a:t>
              </a:r>
              <a:r>
                <a:rPr lang="zh-CN" altLang="zh-CN" sz="2000" dirty="0"/>
                <a:t>前后是目的关系。故选</a:t>
              </a:r>
              <a:r>
                <a:rPr lang="en-US" altLang="zh-CN" sz="2000" dirty="0"/>
                <a:t>B</a:t>
              </a:r>
              <a:r>
                <a:rPr lang="zh-CN" altLang="zh-CN" sz="2000" dirty="0"/>
                <a:t>项。</a:t>
              </a:r>
            </a:p>
          </p:txBody>
        </p:sp>
      </p:grpSp>
      <p:grpSp>
        <p:nvGrpSpPr>
          <p:cNvPr id="36" name="组合 35"/>
          <p:cNvGrpSpPr/>
          <p:nvPr/>
        </p:nvGrpSpPr>
        <p:grpSpPr>
          <a:xfrm>
            <a:off x="251520" y="5445224"/>
            <a:ext cx="8640960" cy="1224136"/>
            <a:chOff x="251520" y="4680540"/>
            <a:chExt cx="8640960" cy="1224136"/>
          </a:xfrm>
        </p:grpSpPr>
        <p:grpSp>
          <p:nvGrpSpPr>
            <p:cNvPr id="37" name="组合 36"/>
            <p:cNvGrpSpPr/>
            <p:nvPr/>
          </p:nvGrpSpPr>
          <p:grpSpPr>
            <a:xfrm>
              <a:off x="251520" y="4680540"/>
              <a:ext cx="8640960" cy="1224136"/>
              <a:chOff x="251520" y="3683461"/>
              <a:chExt cx="8640960" cy="1224136"/>
            </a:xfrm>
          </p:grpSpPr>
          <p:sp>
            <p:nvSpPr>
              <p:cNvPr id="39" name="五边形 3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0" name="五边形 3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1" name="燕尾形 4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矩形 41"/>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38" name="矩形 37"/>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smtClean="0"/>
                <a:t>B</a:t>
              </a:r>
              <a:endParaRPr lang="zh-CN" altLang="en-US" sz="2000" dirty="0"/>
            </a:p>
          </p:txBody>
        </p:sp>
      </p:grpSp>
    </p:spTree>
    <p:extLst>
      <p:ext uri="{BB962C8B-B14F-4D97-AF65-F5344CB8AC3E}">
        <p14:creationId xmlns:p14="http://schemas.microsoft.com/office/powerpoint/2010/main" val="2437171674"/>
      </p:ext>
    </p:extLst>
  </p:cSld>
  <p:clrMapOvr>
    <a:masterClrMapping/>
  </p:clrMapOvr>
  <p:transition>
    <p:cover/>
  </p:transition>
  <p:timing>
    <p:tnLst>
      <p:par>
        <p:cTn id="1" dur="indefinite" restart="never" nodeType="tmRoot">
          <p:childTnLst>
            <p:seq concurrent="1" nextAc="seek">
              <p:cTn id="2" restart="whenNotActive" fill="hold" evtFilter="cancelBubble" nodeType="interactiveSeq">
                <p:stCondLst>
                  <p:cond evt="onClick" delay="0">
                    <p:tgtEl>
                      <p:spTgt spid="27"/>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childTnLst>
                          </p:cTn>
                        </p:par>
                      </p:childTnLst>
                    </p:cTn>
                  </p:par>
                </p:childTnLst>
              </p:cTn>
              <p:nextCondLst>
                <p:cond evt="onClick" delay="0">
                  <p:tgtEl>
                    <p:spTgt spid="27"/>
                  </p:tgtEl>
                </p:cond>
              </p:nextCondLst>
            </p:seq>
            <p:seq concurrent="1" nextAc="seek">
              <p:cTn id="8" restart="whenNotActive" fill="hold" evtFilter="cancelBubble" nodeType="interactiveSeq">
                <p:stCondLst>
                  <p:cond evt="onClick" delay="0">
                    <p:tgtEl>
                      <p:spTgt spid="28"/>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8"/>
                                        </p:tgtEl>
                                      </p:cBhvr>
                                    </p:animEffect>
                                    <p:set>
                                      <p:cBhvr>
                                        <p:cTn id="13"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8"/>
                  </p:tgtEl>
                </p:cond>
              </p:nextCondLst>
            </p:seq>
            <p:seq concurrent="1" nextAc="seek">
              <p:cTn id="14" restart="whenNotActive" fill="hold" evtFilter="cancelBubble" nodeType="interactiveSeq">
                <p:stCondLst>
                  <p:cond evt="onClick" delay="0">
                    <p:tgtEl>
                      <p:spTgt spid="26"/>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down)">
                                      <p:cBhvr>
                                        <p:cTn id="19" dur="500"/>
                                        <p:tgtEl>
                                          <p:spTgt spid="36"/>
                                        </p:tgtEl>
                                      </p:cBhvr>
                                    </p:animEffect>
                                  </p:childTnLst>
                                </p:cTn>
                              </p:par>
                            </p:childTnLst>
                          </p:cTn>
                        </p:par>
                      </p:childTnLst>
                    </p:cTn>
                  </p:par>
                </p:childTnLst>
              </p:cTn>
              <p:nextCondLst>
                <p:cond evt="onClick" delay="0">
                  <p:tgtEl>
                    <p:spTgt spid="26"/>
                  </p:tgtEl>
                </p:cond>
              </p:nextCondLst>
            </p:seq>
            <p:seq concurrent="1" nextAc="seek">
              <p:cTn id="20" restart="whenNotActive" fill="hold" evtFilter="cancelBubble" nodeType="interactiveSeq">
                <p:stCondLst>
                  <p:cond evt="onClick" delay="0">
                    <p:tgtEl>
                      <p:spTgt spid="36"/>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36"/>
                                        </p:tgtEl>
                                      </p:cBhvr>
                                    </p:animEffect>
                                    <p:set>
                                      <p:cBhvr>
                                        <p:cTn id="25" dur="1" fill="hold">
                                          <p:stCondLst>
                                            <p:cond delay="499"/>
                                          </p:stCondLst>
                                        </p:cTn>
                                        <p:tgtEl>
                                          <p:spTgt spid="36"/>
                                        </p:tgtEl>
                                        <p:attrNameLst>
                                          <p:attrName>style.visibility</p:attrName>
                                        </p:attrNameLst>
                                      </p:cBhvr>
                                      <p:to>
                                        <p:strVal val="hidden"/>
                                      </p:to>
                                    </p:set>
                                  </p:childTnLst>
                                </p:cTn>
                              </p:par>
                            </p:childTnLst>
                          </p:cTn>
                        </p:par>
                      </p:childTnLst>
                    </p:cTn>
                  </p:par>
                </p:childTnLst>
              </p:cTn>
              <p:nextCondLst>
                <p:cond evt="onClick" delay="0">
                  <p:tgtEl>
                    <p:spTgt spid="36"/>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下列对文中加点词语的相关内容的解说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首相指宰相中居于首位的人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与当今某些国家内阁或政府首脑的含义并不相同。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建储义为确定储君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也即确定皇位的继承人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我国古代通常采用嫡长子继承制。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古代朝廷中分职设官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各有专司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所以可用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来指称朝廷中的各级官员。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契丹是古国名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后来改国号为辽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先后与五代和北宋并立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与中原常发生争端。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6" name="五边形 25"/>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7" name="五边形 26"/>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8" name="组合 27"/>
          <p:cNvGrpSpPr/>
          <p:nvPr/>
        </p:nvGrpSpPr>
        <p:grpSpPr>
          <a:xfrm>
            <a:off x="251520" y="4982003"/>
            <a:ext cx="8640960" cy="1687357"/>
            <a:chOff x="251520" y="2778730"/>
            <a:chExt cx="8640960" cy="1687357"/>
          </a:xfrm>
        </p:grpSpPr>
        <p:grpSp>
          <p:nvGrpSpPr>
            <p:cNvPr id="29" name="组合 28"/>
            <p:cNvGrpSpPr/>
            <p:nvPr/>
          </p:nvGrpSpPr>
          <p:grpSpPr>
            <a:xfrm>
              <a:off x="251520" y="2778730"/>
              <a:ext cx="8640960" cy="1687357"/>
              <a:chOff x="251520" y="733531"/>
              <a:chExt cx="8640960" cy="1687357"/>
            </a:xfrm>
          </p:grpSpPr>
          <p:sp>
            <p:nvSpPr>
              <p:cNvPr id="31" name="五边形 30"/>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2" name="燕尾形 31"/>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3" name="组合 32"/>
              <p:cNvGrpSpPr/>
              <p:nvPr/>
            </p:nvGrpSpPr>
            <p:grpSpPr>
              <a:xfrm>
                <a:off x="251520" y="733531"/>
                <a:ext cx="8640960" cy="1370350"/>
                <a:chOff x="251520" y="733531"/>
                <a:chExt cx="8640960" cy="1370350"/>
              </a:xfrm>
            </p:grpSpPr>
            <p:sp>
              <p:nvSpPr>
                <p:cNvPr id="34" name="矩形 33"/>
                <p:cNvSpPr/>
                <p:nvPr/>
              </p:nvSpPr>
              <p:spPr>
                <a:xfrm>
                  <a:off x="251520" y="733531"/>
                  <a:ext cx="8640960" cy="137035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28"/>
                <p:cNvSpPr txBox="1"/>
                <p:nvPr/>
              </p:nvSpPr>
              <p:spPr>
                <a:xfrm>
                  <a:off x="8382111" y="73353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0" name="矩形 29"/>
            <p:cNvSpPr>
              <a:spLocks noChangeAspect="1"/>
            </p:cNvSpPr>
            <p:nvPr/>
          </p:nvSpPr>
          <p:spPr>
            <a:xfrm>
              <a:off x="508000" y="3110830"/>
              <a:ext cx="8128000" cy="1015663"/>
            </a:xfrm>
            <a:prstGeom prst="rect">
              <a:avLst/>
            </a:prstGeom>
          </p:spPr>
          <p:txBody>
            <a:bodyPr>
              <a:spAutoFit/>
            </a:bodyPr>
            <a:lstStyle/>
            <a:p>
              <a:pPr>
                <a:lnSpc>
                  <a:spcPct val="150000"/>
                </a:lnSpc>
              </a:pPr>
              <a:r>
                <a:rPr lang="en-US" altLang="zh-CN" sz="2000" dirty="0"/>
                <a:t>C</a:t>
              </a:r>
              <a:r>
                <a:rPr lang="zh-CN" altLang="zh-CN" sz="2000" dirty="0"/>
                <a:t>项</a:t>
              </a:r>
              <a:r>
                <a:rPr lang="en-US" altLang="zh-CN" sz="2000" dirty="0"/>
                <a:t>,“</a:t>
              </a:r>
              <a:r>
                <a:rPr lang="zh-CN" altLang="zh-CN" sz="2000" dirty="0"/>
                <a:t>所以可用</a:t>
              </a:r>
              <a:r>
                <a:rPr lang="en-US" altLang="zh-CN" sz="2000" dirty="0"/>
                <a:t>‘</a:t>
              </a:r>
              <a:r>
                <a:rPr lang="zh-CN" altLang="zh-CN" sz="2000" dirty="0"/>
                <a:t>有司</a:t>
              </a:r>
              <a:r>
                <a:rPr lang="en-US" altLang="zh-CN" sz="2000" dirty="0"/>
                <a:t>’</a:t>
              </a:r>
              <a:r>
                <a:rPr lang="zh-CN" altLang="zh-CN" sz="2000" dirty="0"/>
                <a:t>来指称朝廷中的各级官员</a:t>
              </a:r>
              <a:r>
                <a:rPr lang="en-US" altLang="zh-CN" sz="2000" dirty="0"/>
                <a:t>”</a:t>
              </a:r>
              <a:r>
                <a:rPr lang="zh-CN" altLang="zh-CN" sz="2000" dirty="0"/>
                <a:t>错误。</a:t>
              </a:r>
              <a:r>
                <a:rPr lang="en-US" altLang="zh-CN" sz="2000" dirty="0"/>
                <a:t>“</a:t>
              </a:r>
              <a:r>
                <a:rPr lang="zh-CN" altLang="zh-CN" sz="2000" dirty="0"/>
                <a:t>有司</a:t>
              </a:r>
              <a:r>
                <a:rPr lang="en-US" altLang="zh-CN" sz="2000" dirty="0"/>
                <a:t>”</a:t>
              </a:r>
              <a:r>
                <a:rPr lang="zh-CN" altLang="zh-CN" sz="2000" dirty="0"/>
                <a:t>指主管某部门的官吏</a:t>
              </a:r>
              <a:r>
                <a:rPr lang="en-US" altLang="zh-CN" sz="2000" dirty="0"/>
                <a:t>,</a:t>
              </a:r>
              <a:r>
                <a:rPr lang="zh-CN" altLang="zh-CN" sz="2000" dirty="0"/>
                <a:t>不限定是朝廷中的</a:t>
              </a:r>
              <a:r>
                <a:rPr lang="en-US" altLang="zh-CN" sz="2000" dirty="0"/>
                <a:t>,</a:t>
              </a:r>
              <a:r>
                <a:rPr lang="zh-CN" altLang="zh-CN" sz="2000" dirty="0"/>
                <a:t>也包括地方上的。</a:t>
              </a:r>
            </a:p>
          </p:txBody>
        </p:sp>
      </p:grpSp>
      <p:grpSp>
        <p:nvGrpSpPr>
          <p:cNvPr id="36" name="组合 35"/>
          <p:cNvGrpSpPr/>
          <p:nvPr/>
        </p:nvGrpSpPr>
        <p:grpSpPr>
          <a:xfrm>
            <a:off x="251520" y="5445224"/>
            <a:ext cx="8640960" cy="1224136"/>
            <a:chOff x="251520" y="4680540"/>
            <a:chExt cx="8640960" cy="1224136"/>
          </a:xfrm>
        </p:grpSpPr>
        <p:grpSp>
          <p:nvGrpSpPr>
            <p:cNvPr id="37" name="组合 36"/>
            <p:cNvGrpSpPr/>
            <p:nvPr/>
          </p:nvGrpSpPr>
          <p:grpSpPr>
            <a:xfrm>
              <a:off x="251520" y="4680540"/>
              <a:ext cx="8640960" cy="1224136"/>
              <a:chOff x="251520" y="3683461"/>
              <a:chExt cx="8640960" cy="1224136"/>
            </a:xfrm>
          </p:grpSpPr>
          <p:sp>
            <p:nvSpPr>
              <p:cNvPr id="39" name="五边形 3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0" name="五边形 3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1" name="燕尾形 4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矩形 41"/>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38" name="矩形 37"/>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a:t>C</a:t>
              </a:r>
              <a:endParaRPr lang="zh-CN" altLang="en-US" sz="2000" dirty="0"/>
            </a:p>
          </p:txBody>
        </p:sp>
      </p:grpSp>
    </p:spTree>
    <p:extLst>
      <p:ext uri="{BB962C8B-B14F-4D97-AF65-F5344CB8AC3E}">
        <p14:creationId xmlns:p14="http://schemas.microsoft.com/office/powerpoint/2010/main" val="2934475073"/>
      </p:ext>
    </p:extLst>
  </p:cSld>
  <p:clrMapOvr>
    <a:masterClrMapping/>
  </p:clrMapOvr>
  <p:transition>
    <p:randomBar dir="vert"/>
  </p:transition>
  <p:timing>
    <p:tnLst>
      <p:par>
        <p:cTn id="1" dur="indefinite" restart="never" nodeType="tmRoot">
          <p:childTnLst>
            <p:seq concurrent="1" nextAc="seek">
              <p:cTn id="2" restart="whenNotActive" fill="hold" evtFilter="cancelBubble" nodeType="interactiveSeq">
                <p:stCondLst>
                  <p:cond evt="onClick" delay="0">
                    <p:tgtEl>
                      <p:spTgt spid="27"/>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childTnLst>
                          </p:cTn>
                        </p:par>
                      </p:childTnLst>
                    </p:cTn>
                  </p:par>
                </p:childTnLst>
              </p:cTn>
              <p:nextCondLst>
                <p:cond evt="onClick" delay="0">
                  <p:tgtEl>
                    <p:spTgt spid="27"/>
                  </p:tgtEl>
                </p:cond>
              </p:nextCondLst>
            </p:seq>
            <p:seq concurrent="1" nextAc="seek">
              <p:cTn id="8" restart="whenNotActive" fill="hold" evtFilter="cancelBubble" nodeType="interactiveSeq">
                <p:stCondLst>
                  <p:cond evt="onClick" delay="0">
                    <p:tgtEl>
                      <p:spTgt spid="28"/>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8"/>
                                        </p:tgtEl>
                                      </p:cBhvr>
                                    </p:animEffect>
                                    <p:set>
                                      <p:cBhvr>
                                        <p:cTn id="13"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8"/>
                  </p:tgtEl>
                </p:cond>
              </p:nextCondLst>
            </p:seq>
            <p:seq concurrent="1" nextAc="seek">
              <p:cTn id="14" restart="whenNotActive" fill="hold" evtFilter="cancelBubble" nodeType="interactiveSeq">
                <p:stCondLst>
                  <p:cond evt="onClick" delay="0">
                    <p:tgtEl>
                      <p:spTgt spid="26"/>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down)">
                                      <p:cBhvr>
                                        <p:cTn id="19" dur="500"/>
                                        <p:tgtEl>
                                          <p:spTgt spid="36"/>
                                        </p:tgtEl>
                                      </p:cBhvr>
                                    </p:animEffect>
                                  </p:childTnLst>
                                </p:cTn>
                              </p:par>
                            </p:childTnLst>
                          </p:cTn>
                        </p:par>
                      </p:childTnLst>
                    </p:cTn>
                  </p:par>
                </p:childTnLst>
              </p:cTn>
              <p:nextCondLst>
                <p:cond evt="onClick" delay="0">
                  <p:tgtEl>
                    <p:spTgt spid="26"/>
                  </p:tgtEl>
                </p:cond>
              </p:nextCondLst>
            </p:seq>
            <p:seq concurrent="1" nextAc="seek">
              <p:cTn id="20" restart="whenNotActive" fill="hold" evtFilter="cancelBubble" nodeType="interactiveSeq">
                <p:stCondLst>
                  <p:cond evt="onClick" delay="0">
                    <p:tgtEl>
                      <p:spTgt spid="36"/>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36"/>
                                        </p:tgtEl>
                                      </p:cBhvr>
                                    </p:animEffect>
                                    <p:set>
                                      <p:cBhvr>
                                        <p:cTn id="25" dur="1" fill="hold">
                                          <p:stCondLst>
                                            <p:cond delay="499"/>
                                          </p:stCondLst>
                                        </p:cTn>
                                        <p:tgtEl>
                                          <p:spTgt spid="36"/>
                                        </p:tgtEl>
                                        <p:attrNameLst>
                                          <p:attrName>style.visibility</p:attrName>
                                        </p:attrNameLst>
                                      </p:cBhvr>
                                      <p:to>
                                        <p:strVal val="hidden"/>
                                      </p:to>
                                    </p:set>
                                  </p:childTnLst>
                                </p:cTn>
                              </p:par>
                            </p:childTnLst>
                          </p:cTn>
                        </p:par>
                      </p:childTnLst>
                    </p:cTn>
                  </p:par>
                </p:childTnLst>
              </p:cTn>
              <p:nextCondLst>
                <p:cond evt="onClick" delay="0">
                  <p:tgtEl>
                    <p:spTgt spid="36"/>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2" name="矩形 1"/>
          <p:cNvSpPr>
            <a:spLocks noChangeAspect="1"/>
          </p:cNvSpPr>
          <p:nvPr/>
        </p:nvSpPr>
        <p:spPr>
          <a:xfrm>
            <a:off x="508000" y="1061474"/>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下列对原文有关内容的概括和分析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曾公亮初入仕途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为民兴利除弊。他进士及第后任职会稽县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当时湖水常常外溢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民田受害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他兴修水利工程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将水引入曹娥江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民众因此得益。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曾公亮久经历练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通晓典章制度。他熟知朝廷政务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首相韩琦每每向他咨询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密州有人偷盗民田产银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他认为判处死刑过重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据理力争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最终改判。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曾公亮防患未然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止息边地事端。契丹违约在界河捕鱼运盐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他认为萌芽不禁终将酿成大祸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派使者偕同雄州赵滋前往调解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边地双方得以相安无事。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曾公亮老谋深算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暗中为子孙计。他为人深沉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思虑周密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曾举荐王安石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安石受到宠信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他考虑子孙前程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不露痕迹地处处随顺安石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终于得到回报。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6" name="五边形 25"/>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7" name="五边形 26"/>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8" name="组合 27"/>
          <p:cNvGrpSpPr/>
          <p:nvPr/>
        </p:nvGrpSpPr>
        <p:grpSpPr>
          <a:xfrm>
            <a:off x="251520" y="4005064"/>
            <a:ext cx="8640960" cy="2664296"/>
            <a:chOff x="251520" y="1801791"/>
            <a:chExt cx="8640960" cy="2664296"/>
          </a:xfrm>
        </p:grpSpPr>
        <p:grpSp>
          <p:nvGrpSpPr>
            <p:cNvPr id="29" name="组合 28"/>
            <p:cNvGrpSpPr/>
            <p:nvPr/>
          </p:nvGrpSpPr>
          <p:grpSpPr>
            <a:xfrm>
              <a:off x="251520" y="1801791"/>
              <a:ext cx="8640960" cy="2664296"/>
              <a:chOff x="251520" y="-243408"/>
              <a:chExt cx="8640960" cy="2664296"/>
            </a:xfrm>
          </p:grpSpPr>
          <p:sp>
            <p:nvSpPr>
              <p:cNvPr id="31" name="五边形 30"/>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2" name="燕尾形 31"/>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3" name="组合 32"/>
              <p:cNvGrpSpPr/>
              <p:nvPr/>
            </p:nvGrpSpPr>
            <p:grpSpPr>
              <a:xfrm>
                <a:off x="251520" y="-243408"/>
                <a:ext cx="8640960" cy="2347289"/>
                <a:chOff x="251520" y="-243408"/>
                <a:chExt cx="8640960" cy="2347289"/>
              </a:xfrm>
            </p:grpSpPr>
            <p:sp>
              <p:nvSpPr>
                <p:cNvPr id="34" name="矩形 33"/>
                <p:cNvSpPr/>
                <p:nvPr/>
              </p:nvSpPr>
              <p:spPr>
                <a:xfrm>
                  <a:off x="251520" y="-243408"/>
                  <a:ext cx="8640960" cy="234728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28"/>
                <p:cNvSpPr txBox="1"/>
                <p:nvPr/>
              </p:nvSpPr>
              <p:spPr>
                <a:xfrm>
                  <a:off x="8382111" y="-21546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0" name="矩形 29"/>
            <p:cNvSpPr>
              <a:spLocks noChangeAspect="1"/>
            </p:cNvSpPr>
            <p:nvPr/>
          </p:nvSpPr>
          <p:spPr>
            <a:xfrm>
              <a:off x="508000" y="2161831"/>
              <a:ext cx="8128000" cy="1938992"/>
            </a:xfrm>
            <a:prstGeom prst="rect">
              <a:avLst/>
            </a:prstGeom>
          </p:spPr>
          <p:txBody>
            <a:bodyPr>
              <a:spAutoFit/>
            </a:bodyPr>
            <a:lstStyle/>
            <a:p>
              <a:pPr>
                <a:lnSpc>
                  <a:spcPct val="150000"/>
                </a:lnSpc>
              </a:pPr>
              <a:r>
                <a:rPr lang="en-US" altLang="zh-CN" sz="2000" dirty="0"/>
                <a:t>C</a:t>
              </a:r>
              <a:r>
                <a:rPr lang="zh-CN" altLang="zh-CN" sz="2000" dirty="0"/>
                <a:t>项</a:t>
              </a:r>
              <a:r>
                <a:rPr lang="en-US" altLang="zh-CN" sz="2000" dirty="0"/>
                <a:t>,“</a:t>
              </a:r>
              <a:r>
                <a:rPr lang="zh-CN" altLang="zh-CN" sz="2000" dirty="0"/>
                <a:t>派使者偕同雄州赵滋前往调解</a:t>
              </a:r>
              <a:r>
                <a:rPr lang="en-US" altLang="zh-CN" sz="2000" dirty="0"/>
                <a:t>”</a:t>
              </a:r>
              <a:r>
                <a:rPr lang="zh-CN" altLang="zh-CN" sz="2000" dirty="0"/>
                <a:t>的说法错误。根据文本</a:t>
              </a:r>
              <a:r>
                <a:rPr lang="en-US" altLang="zh-CN" sz="2000" dirty="0"/>
                <a:t>“</a:t>
              </a:r>
              <a:r>
                <a:rPr lang="zh-CN" altLang="zh-CN" sz="2000" dirty="0"/>
                <a:t>公亮言</a:t>
              </a:r>
              <a:r>
                <a:rPr lang="en-US" altLang="zh-CN" sz="2000" dirty="0"/>
                <a:t>:‘</a:t>
              </a:r>
              <a:r>
                <a:rPr lang="zh-CN" altLang="zh-CN" sz="2000" dirty="0"/>
                <a:t>萌芽不禁</a:t>
              </a:r>
              <a:r>
                <a:rPr lang="en-US" altLang="zh-CN" sz="2000" dirty="0"/>
                <a:t>,</a:t>
              </a:r>
              <a:r>
                <a:rPr lang="zh-CN" altLang="zh-CN" sz="2000" dirty="0"/>
                <a:t>后将奈何</a:t>
              </a:r>
              <a:r>
                <a:rPr lang="en-US" altLang="zh-CN" sz="2000" dirty="0"/>
                <a:t>?</a:t>
              </a:r>
              <a:r>
                <a:rPr lang="zh-CN" altLang="zh-CN" sz="2000" dirty="0"/>
                <a:t>雄州赵滋勇而有谋</a:t>
              </a:r>
              <a:r>
                <a:rPr lang="en-US" altLang="zh-CN" sz="2000" dirty="0"/>
                <a:t>,</a:t>
              </a:r>
              <a:r>
                <a:rPr lang="zh-CN" altLang="zh-CN" sz="2000" dirty="0"/>
                <a:t>可任也。</a:t>
              </a:r>
              <a:r>
                <a:rPr lang="en-US" altLang="zh-CN" sz="2000" dirty="0"/>
                <a:t>’</a:t>
              </a:r>
              <a:r>
                <a:rPr lang="zh-CN" altLang="zh-CN" sz="2000" dirty="0"/>
                <a:t>使谕以指意</a:t>
              </a:r>
              <a:r>
                <a:rPr lang="en-US" altLang="zh-CN" sz="2000" dirty="0"/>
                <a:t>,</a:t>
              </a:r>
              <a:r>
                <a:rPr lang="zh-CN" altLang="zh-CN" sz="2000" dirty="0"/>
                <a:t>边害讫息</a:t>
              </a:r>
              <a:r>
                <a:rPr lang="en-US" altLang="zh-CN" sz="2000" dirty="0"/>
                <a:t>”</a:t>
              </a:r>
              <a:r>
                <a:rPr lang="zh-CN" altLang="zh-CN" sz="2000" dirty="0"/>
                <a:t>的叙述</a:t>
              </a:r>
              <a:r>
                <a:rPr lang="en-US" altLang="zh-CN" sz="2000" dirty="0"/>
                <a:t>,</a:t>
              </a:r>
              <a:r>
                <a:rPr lang="zh-CN" altLang="zh-CN" sz="2000" dirty="0"/>
                <a:t>可知</a:t>
              </a:r>
              <a:r>
                <a:rPr lang="en-US" altLang="zh-CN" sz="2000" dirty="0"/>
                <a:t>“</a:t>
              </a:r>
              <a:r>
                <a:rPr lang="zh-CN" altLang="zh-CN" sz="2000" dirty="0"/>
                <a:t>派使者偕同雄州赵滋前往调解</a:t>
              </a:r>
              <a:r>
                <a:rPr lang="en-US" altLang="zh-CN" sz="2000" dirty="0"/>
                <a:t>”</a:t>
              </a:r>
              <a:r>
                <a:rPr lang="zh-CN" altLang="zh-CN" sz="2000" dirty="0"/>
                <a:t>之说不当</a:t>
              </a:r>
              <a:r>
                <a:rPr lang="en-US" altLang="zh-CN" sz="2000" dirty="0"/>
                <a:t>,</a:t>
              </a:r>
              <a:r>
                <a:rPr lang="zh-CN" altLang="zh-CN" sz="2000" dirty="0"/>
                <a:t>应当是</a:t>
              </a:r>
              <a:r>
                <a:rPr lang="en-US" altLang="zh-CN" sz="2000" dirty="0"/>
                <a:t>“</a:t>
              </a:r>
              <a:r>
                <a:rPr lang="zh-CN" altLang="zh-CN" sz="2000" dirty="0"/>
                <a:t>谕以指意</a:t>
              </a:r>
              <a:r>
                <a:rPr lang="en-US" altLang="zh-CN" sz="2000" dirty="0"/>
                <a:t>”,</a:t>
              </a:r>
              <a:r>
                <a:rPr lang="zh-CN" altLang="zh-CN" sz="2000" dirty="0"/>
                <a:t>即</a:t>
              </a:r>
              <a:r>
                <a:rPr lang="en-US" altLang="zh-CN" sz="2000" dirty="0"/>
                <a:t>“</a:t>
              </a:r>
              <a:r>
                <a:rPr lang="zh-CN" altLang="zh-CN" sz="2000" dirty="0"/>
                <a:t>把皇帝的旨意告诉他们</a:t>
              </a:r>
              <a:r>
                <a:rPr lang="en-US" altLang="zh-CN" sz="2000" dirty="0"/>
                <a:t>”,</a:t>
              </a:r>
              <a:r>
                <a:rPr lang="zh-CN" altLang="zh-CN" sz="2000" dirty="0"/>
                <a:t>从而止息了边害。</a:t>
              </a:r>
            </a:p>
          </p:txBody>
        </p:sp>
      </p:grpSp>
      <p:grpSp>
        <p:nvGrpSpPr>
          <p:cNvPr id="36" name="组合 35"/>
          <p:cNvGrpSpPr/>
          <p:nvPr/>
        </p:nvGrpSpPr>
        <p:grpSpPr>
          <a:xfrm>
            <a:off x="251520" y="5445224"/>
            <a:ext cx="8640960" cy="1224136"/>
            <a:chOff x="251520" y="4680540"/>
            <a:chExt cx="8640960" cy="1224136"/>
          </a:xfrm>
        </p:grpSpPr>
        <p:grpSp>
          <p:nvGrpSpPr>
            <p:cNvPr id="37" name="组合 36"/>
            <p:cNvGrpSpPr/>
            <p:nvPr/>
          </p:nvGrpSpPr>
          <p:grpSpPr>
            <a:xfrm>
              <a:off x="251520" y="4680540"/>
              <a:ext cx="8640960" cy="1224136"/>
              <a:chOff x="251520" y="3683461"/>
              <a:chExt cx="8640960" cy="1224136"/>
            </a:xfrm>
          </p:grpSpPr>
          <p:sp>
            <p:nvSpPr>
              <p:cNvPr id="39" name="五边形 3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0" name="五边形 3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1" name="燕尾形 4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矩形 41"/>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38" name="矩形 37"/>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a:t>C</a:t>
              </a:r>
              <a:endParaRPr lang="zh-CN" altLang="en-US" sz="2000" dirty="0"/>
            </a:p>
          </p:txBody>
        </p:sp>
      </p:grpSp>
    </p:spTree>
    <p:extLst>
      <p:ext uri="{BB962C8B-B14F-4D97-AF65-F5344CB8AC3E}">
        <p14:creationId xmlns:p14="http://schemas.microsoft.com/office/powerpoint/2010/main" val="2541612631"/>
      </p:ext>
    </p:extLst>
  </p:cSld>
  <p:clrMapOvr>
    <a:masterClrMapping/>
  </p:clrMapOvr>
  <p:transition>
    <p:cut thruBlk="1"/>
  </p:transition>
  <p:timing>
    <p:tnLst>
      <p:par>
        <p:cTn id="1" dur="indefinite" restart="never" nodeType="tmRoot">
          <p:childTnLst>
            <p:seq concurrent="1" nextAc="seek">
              <p:cTn id="2" restart="whenNotActive" fill="hold" evtFilter="cancelBubble" nodeType="interactiveSeq">
                <p:stCondLst>
                  <p:cond evt="onClick" delay="0">
                    <p:tgtEl>
                      <p:spTgt spid="27"/>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childTnLst>
                          </p:cTn>
                        </p:par>
                      </p:childTnLst>
                    </p:cTn>
                  </p:par>
                </p:childTnLst>
              </p:cTn>
              <p:nextCondLst>
                <p:cond evt="onClick" delay="0">
                  <p:tgtEl>
                    <p:spTgt spid="27"/>
                  </p:tgtEl>
                </p:cond>
              </p:nextCondLst>
            </p:seq>
            <p:seq concurrent="1" nextAc="seek">
              <p:cTn id="8" restart="whenNotActive" fill="hold" evtFilter="cancelBubble" nodeType="interactiveSeq">
                <p:stCondLst>
                  <p:cond evt="onClick" delay="0">
                    <p:tgtEl>
                      <p:spTgt spid="28"/>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8"/>
                                        </p:tgtEl>
                                      </p:cBhvr>
                                    </p:animEffect>
                                    <p:set>
                                      <p:cBhvr>
                                        <p:cTn id="13"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8"/>
                  </p:tgtEl>
                </p:cond>
              </p:nextCondLst>
            </p:seq>
            <p:seq concurrent="1" nextAc="seek">
              <p:cTn id="14" restart="whenNotActive" fill="hold" evtFilter="cancelBubble" nodeType="interactiveSeq">
                <p:stCondLst>
                  <p:cond evt="onClick" delay="0">
                    <p:tgtEl>
                      <p:spTgt spid="26"/>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down)">
                                      <p:cBhvr>
                                        <p:cTn id="19" dur="500"/>
                                        <p:tgtEl>
                                          <p:spTgt spid="36"/>
                                        </p:tgtEl>
                                      </p:cBhvr>
                                    </p:animEffect>
                                  </p:childTnLst>
                                </p:cTn>
                              </p:par>
                            </p:childTnLst>
                          </p:cTn>
                        </p:par>
                      </p:childTnLst>
                    </p:cTn>
                  </p:par>
                </p:childTnLst>
              </p:cTn>
              <p:nextCondLst>
                <p:cond evt="onClick" delay="0">
                  <p:tgtEl>
                    <p:spTgt spid="26"/>
                  </p:tgtEl>
                </p:cond>
              </p:nextCondLst>
            </p:seq>
            <p:seq concurrent="1" nextAc="seek">
              <p:cTn id="20" restart="whenNotActive" fill="hold" evtFilter="cancelBubble" nodeType="interactiveSeq">
                <p:stCondLst>
                  <p:cond evt="onClick" delay="0">
                    <p:tgtEl>
                      <p:spTgt spid="36"/>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36"/>
                                        </p:tgtEl>
                                      </p:cBhvr>
                                    </p:animEffect>
                                    <p:set>
                                      <p:cBhvr>
                                        <p:cTn id="25" dur="1" fill="hold">
                                          <p:stCondLst>
                                            <p:cond delay="499"/>
                                          </p:stCondLst>
                                        </p:cTn>
                                        <p:tgtEl>
                                          <p:spTgt spid="36"/>
                                        </p:tgtEl>
                                        <p:attrNameLst>
                                          <p:attrName>style.visibility</p:attrName>
                                        </p:attrNameLst>
                                      </p:cBhvr>
                                      <p:to>
                                        <p:strVal val="hidden"/>
                                      </p:to>
                                    </p:set>
                                  </p:childTnLst>
                                </p:cTn>
                              </p:par>
                            </p:childTnLst>
                          </p:cTn>
                        </p:par>
                      </p:childTnLst>
                    </p:cTn>
                  </p:par>
                </p:childTnLst>
              </p:cTn>
              <p:nextCondLst>
                <p:cond evt="onClick" delay="0">
                  <p:tgtEl>
                    <p:spTgt spid="36"/>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3" name="矩形 2"/>
          <p:cNvSpPr>
            <a:spLocks noChangeAspect="1"/>
          </p:cNvSpPr>
          <p:nvPr/>
        </p:nvSpPr>
        <p:spPr>
          <a:xfrm>
            <a:off x="508000" y="1196752"/>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把文中画横线的句子翻译成现代汉语。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锡宴不赴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是不虔君命也。人主有疾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而必使亲临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处之安乎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苏轼尝从容责公亮不能救正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世讥其持禄固宠云。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470510"/>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赐宴不到场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这是对君主命令的不敬。君主有病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却一定要他亲临宴会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做这样的事能心安吗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苏轼曾从容地责备公亮不能纠正弊病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世人讥讽他保持禄位加固宠幸。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赏赐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尊重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是不虔君命也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是判断句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表转折关系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必使亲临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中间有省略成分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必使之亲临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处之安乎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是反问句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做这样的事能心安吗</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救正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匡救扶正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纠正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持禄固宠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保持禄位加固宠幸。要注意语意通畅。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83084038"/>
      </p:ext>
    </p:extLst>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wipe(down)">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wipe(down)">
                                      <p:cBhvr>
                                        <p:cTn id="15"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2" name="矩形 1"/>
          <p:cNvSpPr>
            <a:spLocks noChangeAspect="1"/>
          </p:cNvSpPr>
          <p:nvPr/>
        </p:nvSpPr>
        <p:spPr>
          <a:xfrm>
            <a:off x="508000" y="1123091"/>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曾公亮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字明仲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泉州晋江人。考中进士甲科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任会稽知县。百姓在镜湖旁耕种农田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常常担心湖水泛滥。曾公亮建立了斗门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将水排入曹娥江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老百姓因此获益。以端明殿学士的身份担任郑州知州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治政有能干的名声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盗贼都流窜到外地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以至夜不闭户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曾经有使者丢失袋中的东西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下公文追究盗贼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曾公亮回复说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我们境内没有窝藏盗贼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大概是随从的人偷藏了而已。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对他进行搜索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果然是这样。曾公亮明达详熟公文法令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经历处事久了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熟习明知朝廷台阁典章制度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首相韩琦常常向他咨询。仁宗末年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韩琦请求立皇嗣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和曾公亮等人共同决定商议。密州百姓的田地中出产银子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有的人盗取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大理寺以强盗论处。曾公亮说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这是禁止挖掘的东西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挖取银子虽然采取了偷盗的方式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与偷盗百姓家的财物还有所不同。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坚持争论这事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于是交付有司辩论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依照窃取禁物法论处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盗贼最终没有判处死罪。</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17330869"/>
      </p:ext>
    </p:extLst>
  </p:cSld>
  <p:clrMapOvr>
    <a:masterClrMapping/>
  </p:clrMapOvr>
  <p:transition>
    <p:strips dir="ru"/>
  </p:transition>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265</TotalTime>
  <Words>4834</Words>
  <Application>Microsoft Office PowerPoint</Application>
  <PresentationFormat>全屏显示(4:3)</PresentationFormat>
  <Paragraphs>222</Paragraphs>
  <Slides>32</Slides>
  <Notes>19</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32</vt:i4>
      </vt:variant>
    </vt:vector>
  </HeadingPairs>
  <TitlesOfParts>
    <vt:vector size="46" baseType="lpstr">
      <vt:lpstr>NEU-BZ-S92</vt:lpstr>
      <vt:lpstr>方正书宋_GBK</vt:lpstr>
      <vt:lpstr>方正宋黑_GBK</vt:lpstr>
      <vt:lpstr>仿宋</vt:lpstr>
      <vt:lpstr>汉仪长宋简</vt:lpstr>
      <vt:lpstr>黑体</vt:lpstr>
      <vt:lpstr>楷体</vt:lpstr>
      <vt:lpstr>宋体</vt:lpstr>
      <vt:lpstr>微软雅黑</vt:lpstr>
      <vt:lpstr>Arial</vt:lpstr>
      <vt:lpstr>Calibri</vt:lpstr>
      <vt:lpstr>Times New Roman</vt:lpstr>
      <vt:lpstr>高优14新制作模板</vt:lpstr>
      <vt:lpstr>文档</vt:lpstr>
      <vt:lpstr>第2讲　文言文翻译题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dbc</cp:lastModifiedBy>
  <cp:revision>语文备课大师【全免费】</cp:revision>
  <dcterms:created xsi:type="dcterms:W3CDTF">2016-09-28T04:45:40Z</dcterms:created>
  <dcterms:modified xsi:type="dcterms:W3CDTF">2016-10-10T06:56:40Z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