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409" r:id="rId2"/>
    <p:sldId id="349" r:id="rId3"/>
    <p:sldId id="262" r:id="rId4"/>
    <p:sldId id="351" r:id="rId5"/>
    <p:sldId id="331" r:id="rId6"/>
    <p:sldId id="352" r:id="rId7"/>
    <p:sldId id="353" r:id="rId8"/>
    <p:sldId id="354" r:id="rId9"/>
    <p:sldId id="421" r:id="rId10"/>
    <p:sldId id="424" r:id="rId11"/>
    <p:sldId id="425" r:id="rId12"/>
    <p:sldId id="422" r:id="rId13"/>
    <p:sldId id="288" r:id="rId14"/>
    <p:sldId id="357" r:id="rId15"/>
    <p:sldId id="403" r:id="rId16"/>
    <p:sldId id="358" r:id="rId17"/>
    <p:sldId id="359" r:id="rId18"/>
    <p:sldId id="360" r:id="rId19"/>
    <p:sldId id="361" r:id="rId20"/>
    <p:sldId id="362" r:id="rId21"/>
    <p:sldId id="363" r:id="rId22"/>
    <p:sldId id="364" r:id="rId23"/>
    <p:sldId id="365" r:id="rId24"/>
    <p:sldId id="335" r:id="rId25"/>
    <p:sldId id="369" r:id="rId26"/>
    <p:sldId id="370" r:id="rId27"/>
    <p:sldId id="371" r:id="rId28"/>
    <p:sldId id="415" r:id="rId29"/>
    <p:sldId id="397" r:id="rId30"/>
    <p:sldId id="398" r:id="rId31"/>
    <p:sldId id="399" r:id="rId32"/>
    <p:sldId id="400" r:id="rId33"/>
    <p:sldId id="401" r:id="rId34"/>
    <p:sldId id="412" r:id="rId35"/>
    <p:sldId id="423" r:id="rId36"/>
    <p:sldId id="330" r:id="rId37"/>
    <p:sldId id="343" r:id="rId38"/>
    <p:sldId id="344" r:id="rId39"/>
    <p:sldId id="345" r:id="rId40"/>
    <p:sldId id="42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585052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230645"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15</a:t>
            </a:r>
            <a:r>
              <a:rPr lang="zh-CN" altLang="zh-CN" sz="1800" b="1" kern="1200" dirty="0" smtClean="0">
                <a:solidFill>
                  <a:srgbClr val="C00000"/>
                </a:solidFill>
                <a:effectLst/>
                <a:latin typeface="+mn-lt"/>
                <a:ea typeface="+mn-ea"/>
                <a:cs typeface="+mn-cs"/>
              </a:rPr>
              <a:t>　传记探究题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文内挖潜</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文外引联</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4.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15</a:t>
            </a:r>
            <a:r>
              <a:rPr lang="zh-CN" altLang="zh-CN" dirty="0"/>
              <a:t>　传记探究题</a:t>
            </a:r>
            <a:r>
              <a:rPr lang="en-US" altLang="zh-CN" dirty="0"/>
              <a:t>:</a:t>
            </a:r>
            <a:r>
              <a:rPr lang="zh-CN" altLang="zh-CN" dirty="0"/>
              <a:t/>
            </a:r>
            <a:br>
              <a:rPr lang="zh-CN" altLang="zh-CN" dirty="0"/>
            </a:br>
            <a:r>
              <a:rPr lang="en-US" altLang="zh-CN" dirty="0" smtClean="0"/>
              <a:t>        </a:t>
            </a:r>
            <a:r>
              <a:rPr lang="zh-CN" altLang="zh-CN" dirty="0" smtClean="0"/>
              <a:t>文</a:t>
            </a:r>
            <a:r>
              <a:rPr lang="zh-CN" altLang="zh-CN" dirty="0"/>
              <a:t>内挖潜</a:t>
            </a:r>
            <a:r>
              <a:rPr lang="en-US" altLang="zh-CN" dirty="0"/>
              <a:t>,</a:t>
            </a:r>
            <a:r>
              <a:rPr lang="zh-CN" altLang="zh-CN" dirty="0"/>
              <a:t>文外引联</a:t>
            </a:r>
          </a:p>
        </p:txBody>
      </p:sp>
    </p:spTree>
    <p:extLst>
      <p:ext uri="{BB962C8B-B14F-4D97-AF65-F5344CB8AC3E}">
        <p14:creationId xmlns:p14="http://schemas.microsoft.com/office/powerpoint/2010/main" val="2446067470"/>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本题考查从不同角度和层面发掘文本所反映的人生价值和时代精神。回答此题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搜索全文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从黄德鸿的人生经历中汲取精神营养。文章第一句话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成为一名学者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是黄德鸿一生的追求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由此我们要学习他对学术矢志不渝的追求的品质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他有到联合国工作的机会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但放弃了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立志报国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这一点很值得人们佩服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第九段中写到黄德鸿创造性地提出了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沿海地区经济长龙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说明他的创新意识较强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另外他的为人也令人敬佩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修养深广。注意答题时结合文本分析。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2327488"/>
      </p:ext>
    </p:extLst>
  </p:cSld>
  <p:clrMapOvr>
    <a:masterClrMapping/>
  </p:clrMapOvr>
  <p:transition>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要有矢志不渝的追求。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成为一名学者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是黄德鸿一生的追求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他将自己的毕生精力倾注在学术研究之中。</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要有报国的志向。黄德鸿立志改造社会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报效国家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甚至不惜放弃到联合国工作的机会。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要理论联系实际。黄德鸿认识到舶来的理论有局限性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存在一个中国化的问题。</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要有创新精神。黄德鸿研究华南经济区域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认识到必须从新的角度研究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创造性地提出了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沿海经济长龙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这一概念。</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做学问要先学做人。黄德鸿为人处世谦虚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治学更谦虚。他甘当人梯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主张要青出于蓝。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7425610"/>
      </p:ext>
    </p:extLst>
  </p:cSld>
  <p:clrMapOvr>
    <a:masterClrMapping/>
  </p:clrMapOvr>
  <p:transition>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71755" y="1524351"/>
            <a:ext cx="8400491" cy="4208905"/>
          </a:xfrm>
          <a:prstGeom prst="rect">
            <a:avLst/>
          </a:prstGeom>
        </p:spPr>
      </p:pic>
    </p:spTree>
    <p:extLst>
      <p:ext uri="{BB962C8B-B14F-4D97-AF65-F5344CB8AC3E}">
        <p14:creationId xmlns:p14="http://schemas.microsoft.com/office/powerpoint/2010/main" val="3780161339"/>
      </p:ext>
    </p:extLst>
  </p:cSld>
  <p:clrMapOvr>
    <a:masterClrMapping/>
  </p:clrMapOvr>
  <p:transition>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一、从不同角度和层面发掘文本所反映的人生价值和时代精神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文本所反映的人生价值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包括传主本身体现出来的人生价值和传者的情感态度反映的人生价值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文本所反映的时代精神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指文本体现出来的它产生的那个时代的精神风貌。此类题目在设置上主要有两个角度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从传主的角度探讨文本中蕴含的传主的人生观和人生价值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从联系现实的角度探讨其现实意义。解题时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可从以下方面入手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善于捕捉主要材料。无论是探讨文本所反映的人生价值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还是探讨文本所反映的时代精神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都必须从文本的材料出发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要善于抓住最能反映传主或文本精神实质的那些材料进行分析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不能依赖枝节性材料得出结论。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874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抓住文本对人物的描写。从这些描写中发掘人生价值或时代精神。具体来看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可从传主或作者对人生的理解与感悟上思考人生价值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比如热爱国家、英勇善战、视死如归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这些都体现着一个人的人生价值。此外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可从对时代的影响与意义等方面思考时代精神。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组织答案时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先概括再分析。应先写出具体的人生价值或时代精神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如人生价值中的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公私观、义利观、苦乐观、荣辱观、幸福观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等。时代精神是一个时代所具有的精神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是群体性的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主要指具有时代意义的精神风貌和优良品质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助人为乐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奉献精神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开拓进取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求真务实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勤俭节约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结合文本事例具体分析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一般要分条作答。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0221"/>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一代通儒顾炎武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顾炎武从科举制度桎梏中挣脱出来后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便一改旧习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能文不为文人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能讲不为讲师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君子之为学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以明道也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以救世也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。为了一抒山河壮怀、广交天下贤哲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也为了摆脱纠缠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躲避豪绅叶方恒的陷害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他以游为隐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将家事稍作安排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便只身出游。最初往来于山东、北京、江苏、浙江之间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自康熙元年起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其游踪扩至河北、河南、山西、陕西。以友人所赠二马二骡载书自随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南北往返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风尘仆仆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把自己的后半生献给了著述事业。顾炎武每到一处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必考察当地风土人情、山川地理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如与平日所闻不符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便打开书卷验证。旅途中则在鞍上默诵诸经注疏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偶有遗忘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就翻书温习。据他在《书</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为顾宁人征天下书籍启</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自己曾临泰山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谒十三陵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往来曲折二三万里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所览书又得万余卷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4285857"/>
      </p:ext>
    </p:extLst>
  </p:cSld>
  <p:clrMapOvr>
    <a:masterClrMapping/>
  </p:clrMapOvr>
  <mc:AlternateContent xmlns:mc="http://schemas.openxmlformats.org/markup-compatibility/2006">
    <mc:Choice xmlns:p14="http://schemas.microsoft.com/office/powerpoint/2010/main"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他把所搜集到的地理文献资料一分为二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将有关水利、贡赋、经济、军事部分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编为《天下郡国利病书》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有关地理沿革、建制、山川、名胜部分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则编为《肇域志》。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《日知录》是顾炎武的一部读书札记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最能代表他的严谨笃实与学术创新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也反映了他一贯不愿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速于成书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躁于求名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的治学品格。全书共三十二卷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以兴太平之事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体现了他的学术、政治思想。康熙九年初刻八卷本刊行后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他又不断增改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至康熙十五年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已得手稿二十余卷。顾炎武在该书的题记中说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他从小读书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每有所得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辄记之。其有不合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时复改定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。一旦发现前人著述中已有类似论说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一律删去。积三十余年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编成此书。取《论语》子夏之言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命名为《日知录》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供后人研讨。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顾炎武把《论语》中的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行己有耻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作为自己的治学宗旨和处世之道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严于律己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注重友情。在他看来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为学不日进则日退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独学无友则孤陋难成。交友是益学进道的重要途径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古人学有所得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未尝不求同志之人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寻友交友构成他为学生涯的重要组成部分。在为学交友过程中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他始终推友之长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虚己待人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其高尚品格足为后世楷模。他晚年所撰《广师》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从学术视野、学术贡献、博闻强记、文风雅正、治学态度等方面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对同时代的十位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加以称许。其弟子潘耒在《日知录》序中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盛赞其师足迹半天下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所至交其天下贤豪长者。天下无贤不肖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皆知先生为通儒。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国家治乱之源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生民根本之计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早年奔走国事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中年谋求匡复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即使暮年独居北方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东土饥荒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江南水旱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。直到逝世前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病魔缠身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救民水火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天生豪杰必有所任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拯斯人于涂炭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正是自己的责任。顾炎武对国家民族前途命运的关注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有其特定的原因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今天看来固然有一定的局限性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但是对于一个旧时代的思想家和学者来说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却是难能可贵的。面对明清交替的现实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顾炎武从历史反思中得出结论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保天下者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匹夫之贱与有责焉。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后世学者将他的这一思想归纳为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成为我们中华民族爱国主义传统的一个重要组成部分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是颇有道理的。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摘编自陈祖武《顾炎武评传》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a:t>
            </a:r>
            <a:r>
              <a:rPr lang="en-US" altLang="zh-CN" sz="2200" dirty="0">
                <a:solidFill>
                  <a:srgbClr val="000000"/>
                </a:solidFill>
                <a:latin typeface="Times New Roman" panose="02020603050405020304" pitchFamily="18" charset="0"/>
                <a:cs typeface="Times New Roman" panose="02020603050405020304" pitchFamily="18" charset="0"/>
              </a:rPr>
              <a:t>(1613—1682),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明清之际思想家、学者。初名绛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学者称亭林先生。江苏昆山人。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遍游华北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所至访问风俗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于国家典制、郡邑掌故、天文仪象、河漕、兵农以及经史百家、音韵训诂之学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都有研究。晚年治经侧重考证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开清代朴学风气。反对空谈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的实际学问。著作有《日知录》《天下郡国利病书》《肇域志》《音学五书》《顾亭林诗文集》等。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摘自《辞海》第六版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我生平最敬慕亭林先生为人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深信他不但是经师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梁启超《中国近三百年学术史》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探究能力是课标卷注重考查的能力之一。在实用类文本阅读中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这一能力主要体现在如下三个要求中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从不同的角度和层面发掘文本所反映的人生价值和时代精神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探讨作者的写作背景和写作意图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提出自己的见解。从高考实际设题的情况看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传记探究题对三个要求均有涉及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且第一与第三要求往往交叉考查。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顾炎武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明清之际思想家、学者。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列大事年表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著述上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早年</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一抒山河壮怀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广交天下贤哲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康熙元年起</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著《天下郡国利病书》《肇域志》《日知录》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晚年</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撰《广师》。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早年奔走国事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中年谋求匡复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暮年依旧念念不忘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东土饥荒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江南水旱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。直到逝世前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救民水火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为己任。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5045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45549942"/>
              </p:ext>
            </p:extLst>
          </p:nvPr>
        </p:nvGraphicFramePr>
        <p:xfrm>
          <a:off x="508000" y="2937499"/>
          <a:ext cx="8128000" cy="1859653"/>
        </p:xfrm>
        <a:graphic>
          <a:graphicData uri="http://schemas.openxmlformats.org/presentationml/2006/ole">
            <mc:AlternateContent xmlns:mc="http://schemas.openxmlformats.org/markup-compatibility/2006">
              <mc:Choice xmlns:v="urn:schemas-microsoft-com:vml" Requires="v">
                <p:oleObj spid="_x0000_s39940" name="文档" r:id="rId6" imgW="3837032" imgH="878009" progId="Word.Document.12">
                  <p:embed/>
                </p:oleObj>
              </mc:Choice>
              <mc:Fallback>
                <p:oleObj name="文档" r:id="rId6" imgW="3837032" imgH="878009" progId="Word.Document.12">
                  <p:embed/>
                  <p:pic>
                    <p:nvPicPr>
                      <p:cNvPr id="0" name=""/>
                      <p:cNvPicPr/>
                      <p:nvPr/>
                    </p:nvPicPr>
                    <p:blipFill>
                      <a:blip r:embed="rId7"/>
                      <a:stretch>
                        <a:fillRect/>
                      </a:stretch>
                    </p:blipFill>
                    <p:spPr>
                      <a:xfrm>
                        <a:off x="508000" y="2937499"/>
                        <a:ext cx="8128000" cy="1859653"/>
                      </a:xfrm>
                      <a:prstGeom prst="rect">
                        <a:avLst/>
                      </a:prstGeom>
                    </p:spPr>
                  </p:pic>
                </p:oleObj>
              </mc:Fallback>
            </mc:AlternateContent>
          </a:graphicData>
        </a:graphic>
      </p:graphicFrame>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72816"/>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早年奔走国事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中年谋求匡复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直到逝世前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救民水火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拯斯人于涂炭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为万世开太平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正是自己的责任。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顾炎武对国家民族前途命运的关注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是难能可贵的。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后世学者将他的这一思想归纳为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成为我们中华民族爱国主义传统的一个重要组成部分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是颇有道理的。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顾炎武具有强烈的家国情怀和忧国忧民意识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在顾炎武看来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普通人的命运与国家民族的命运是紧密联系在一起的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是对我国爱国主义传统的自然引申与合理发展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这一观点具有积极意义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教育后人要勇于担当、爱国奉献。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每答出一点给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分。意思答对即可。如有其他答案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可根据观点明确、理由充分、论述合理的程度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酌情给分。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750430"/>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文内挖潜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文外引联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逐层展开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有序呈现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这类题目培养的是质疑精神和提出自己见解的能力。对文本问题的质疑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传主一般是某一领域的专家学者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必有其独到之处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对其观点不要轻易完全否定。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解答这类探究题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要紧扣文本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在文本中寻找依据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提取有效信息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通过联想把文本信息、试题要求和自己已有知识联系起来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即在文内充分挖潜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在文外大胆引联。解答这类题需要把握以下几个要点。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63791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提出明确观点。这类探究题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最怕没有观点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须知赞同作者或传主的观点、做法也是自己的观点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不赞同更要旗帜鲜明地提出来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不能模棱两可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更不能骑墙折中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但允许辩证分析。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逐层深入展开。文本的字面解读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属于浅层面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联系读者个人生活经历和体验解读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就深入了一层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且具有了个性化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联系文本产生的时代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对文本解读考察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看它具有怎样的历史意义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这就又深入了一层。联系现实生活考察文本的现实意义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这就增加了广度。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有序呈现结果。一般来说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呈现探究结果时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先要有个纲领性的语句作个提示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再选择文本内容去证明或者阐述这个纲领性的判断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这样一个层次清楚的论述层次。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矩形 6"/>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原文《寻找属于自己的句子》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见题型</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概括分析传主事迹成就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陈忠实的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请结合材料详细说明。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是什么关系</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考查的是探究文本中的某些问题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结合材料详细说明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文内探究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充分挖掘文内信息。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从赵树理和柳青的文学中剥离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寻找到马尔克斯、王蒙、张炜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中山装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代表的精神中剥离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代表的精神文化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文化心理结构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从自身已有的成就中剥离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寻找到新高度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写出了《白鹿原》。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一种升华。二者是互为表里的辩证关系。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是辩证关系。剥离的结果带来寻找的可能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而寻找的冲动激发剥离的愿望。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从赵树理和柳青的文学中剥离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寻找到马尔克斯、王蒙等新的文学营养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从中山装所代表的时代精神中剥离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寻找到西装所代表的面对世界的契机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文化心理结构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从自身已有的文学成就中剥离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寻找到新的文学高度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写出了文学巨著。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8811244"/>
      </p:ext>
    </p:extLst>
  </p:cSld>
  <p:clrMapOvr>
    <a:masterClrMapping/>
  </p:clrMapOvr>
  <p:transition spd="slow">
    <p:strip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2222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谭其骧自传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我的经历很简单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可以说就是读书和教书。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我在大学第一年读的是社会系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第二年读的是中文系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第三年头两个星期读的是外文系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到第三个星期才转入历史系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转了三次系才定下来。转了外文系又转历史系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当时不少人都不以我这样做为然。但事实证明我这样做是做对了。我这个人形象思维能力很差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而逻辑思维能力却比较强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所以搞文学是肯定成不了器的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学历史并且侧重于搞考证就相当合适。这一点我是通过数十年来的实践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深有自知之明的。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但是一旦认定了一个方向之后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就该锲而不舍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切不可见异思迁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看到哪一门走运了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又去改行搞那一行。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2069060"/>
      </p:ext>
    </p:extLst>
  </p:cSld>
  <p:clrMapOvr>
    <a:masterClrMapping/>
  </p:clrMapOvr>
  <p:transition spd="slow">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黄德鸿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成为一名学者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是黄德鸿一生矢志不渝的追求。在广雅中学就读高中时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黄德鸿受国文老师梁同寅的影响颇深。一个人的生命有限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荣华富贵及身而止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但学术之成就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可以垂及久远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嘉惠后人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梁同寅这样强调做学问的好处。此番声情并茂的讲解深深感动了黄德鸿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他内心开始憧憬学术之光。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pull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幅员广大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地名繁多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沿革复杂。杨守敬根据历史文献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详加考证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分朝代绘成地图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对历史地理学的确是一大贡献。我于</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年初回到上海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作较长期的规划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进行《中国历史地图集》的编纂工作。在有关单位的配合协助下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原定计划在</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年可以完成编稿。但由于受时代的影响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编图工作也就全部陷于停顿。三年之后才恢复了绘图工作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又搞了四五年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《中国历史地图集》内部本八册始告编成。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6871521"/>
      </p:ext>
    </p:extLst>
  </p:cSld>
  <p:clrMapOvr>
    <a:masterClrMapping/>
  </p:clrMapOvr>
  <p:transition spd="slow">
    <p:checke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489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这部八巨册的地图集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以历史文献资料为主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吸取了迄今已发表的考古研究成果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收录了石器时代的重要文化遗址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自商周至清代全部可考的县级和县级以上的行政单位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边区不设政区地带的部族分布和其他各种地区名、居民点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还包括主要的河流、湖泊、山脉、山峰、运河、长城、关隘和海岸线、岛屿等。除中原王朝外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还包括了各兄弟民族在边疆地区建立的大小政权。所有的图幅都以最近的地图为底图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分色套印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每册都编有地名索引。很明显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这已经不是地图的改编修订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而是一部新编的前所未有的大型历史地图集。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我有幸主持这项工作。看到自己耗费了近二十年心力的成果终于问世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不能不感到安慰和喜悦。但我也深知这绝不是我个人的成就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没有兄弟单位的协作和我们研究所全体同志的努力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要完成这样一项艰巨、浩繁的任务是不可能的。一切为之做出贡献的同志都应该分享这份光荣。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8243215"/>
      </p:ext>
    </p:extLst>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如果说我几十年来多少取得了一点成就的话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在自己方面来说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重要的一条是不迷信。前人说的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权威定的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当然应该充分重视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但并非都是对的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更不是不能更动的。只有不迷信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才能发现问题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才能解决前人没有解决的问题。清代史学家中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我很佩服钱大昕。尽管如此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我并不迷信钱氏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因为至少在历史地理方面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我也发现了他的一些错误。同样我服膺王国维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但也不为王氏的说法所左右。</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年代我在浙大时写的《秦郡新考》就是既不同意钱氏的说法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也有异于王氏的结论的。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553580"/>
      </p:ext>
    </p:extLst>
  </p:cSld>
  <p:clrMapOvr>
    <a:masterClrMapping/>
  </p:clrMapOvr>
  <p:transition spd="slow">
    <p:pull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有人以为搞历史地理的人记忆力一定很好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其实我的记忆力是很坏的。但讲到一千五百多个汉县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大部分我都能记得它们属于哪个郡国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大致在什么地理位置。怎么会记得的呢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地理志》是所有《地理志》中最基本、最重要的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因此研究历史地理各方面的问题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差不多都要用到它。几十年来我把一部《汉书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地理志》几乎翻烂了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当然记忆力再坏也会记得不少。由此可见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记忆力不好的人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也是可以学历史地理的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只要你肯下功夫。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996855"/>
      </p:ext>
    </p:extLst>
  </p:cSld>
  <p:clrMapOvr>
    <a:masterClrMapping/>
  </p:clrMapOvr>
  <p:transition spd="slow">
    <p:cover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我将整理出多年来讲授中国历史地理的讲义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在此基础上写成《中国历史地理概论》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约需四五十万字。我计划组织力量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重写《水经注疏》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重绘《水经注图》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总结这方面研究的最新成果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超越杨守敬的《疏》和《图》的水平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为探索历史时期我国的地貌变迁打下一个坚实的基础。还准备整理几部古代著名的地理著作。这样的计划对一个年过七十的老人来说也许过于庞大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但我有决心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也完全有信心予以实现。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3137581"/>
      </p:ext>
    </p:extLst>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7" name="椭圆 6">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8" name="椭圆 7">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9" name="椭圆 8">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半个多世纪以来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先生在历史地理这块处女地中经过辛勤的耕耘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取得了丰硕成果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先生虽已年逾古稀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夜以继日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为下一代无私地贡献出余年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正像那长年的流水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始终在滋润大地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催人奋进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葛剑雄《耕耘历史地理园地五十年的结晶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读谭其骧</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长水集</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过去治黄河史的学者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惯于把各个时期黄河灾害轻重的原因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归之于时世的治乱和防治工程的成败。我觉得归之于时世治乱则与史实不符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实际上乱世黄河不见得多灾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治世往往反而多决多徙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归之于工程成败则于事理不可通。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谭其骧《长水集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6772165"/>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谭其骧读大学时由社会系转到外文系并最后转到历史系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就是因为自己的形象思维能力很薄弱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而逻辑思维能力较强。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我国历史悠久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幅员广大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地名繁多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沿革复杂。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这句话不仅揭示了我国历史地理的特点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更强调了杨守敬绘图的必要性。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《中国历史地图集》的图幅全部以最近的地图为底图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凸显其时代价值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而它每册都编有地名索引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体现他们编图工作之细致。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谭其骧对钱大昕顶礼膜拜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但又质疑钱氏的思想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且发现了他的错误之处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这反映出谭其骧矛盾的心情和茫然的心理。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传主回忆了自己一生的学术追求及基本的求学态度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晚年仍表示有决心和信心做好学术工作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正如学者评价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为下一代无私地贡献出余年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717032"/>
            <a:ext cx="8640960" cy="2952328"/>
            <a:chOff x="251520" y="1513759"/>
            <a:chExt cx="8640960" cy="2952328"/>
          </a:xfrm>
        </p:grpSpPr>
        <p:grpSp>
          <p:nvGrpSpPr>
            <p:cNvPr id="12" name="组合 11"/>
            <p:cNvGrpSpPr/>
            <p:nvPr/>
          </p:nvGrpSpPr>
          <p:grpSpPr>
            <a:xfrm>
              <a:off x="251520" y="1513759"/>
              <a:ext cx="8640960" cy="2952328"/>
              <a:chOff x="251520" y="-531440"/>
              <a:chExt cx="8640960" cy="2952328"/>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531440"/>
                <a:ext cx="8640960" cy="2635321"/>
                <a:chOff x="251520" y="-531440"/>
                <a:chExt cx="8640960" cy="2635321"/>
              </a:xfrm>
            </p:grpSpPr>
            <p:sp>
              <p:nvSpPr>
                <p:cNvPr id="17" name="矩形 16"/>
                <p:cNvSpPr/>
                <p:nvPr/>
              </p:nvSpPr>
              <p:spPr>
                <a:xfrm>
                  <a:off x="251520" y="-531440"/>
                  <a:ext cx="8640960" cy="26353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52104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779757"/>
              <a:ext cx="8128000" cy="2342244"/>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分析概括基本正确</a:t>
              </a:r>
              <a:r>
                <a:rPr lang="en-US" altLang="zh-CN" sz="2000" dirty="0"/>
                <a:t>,</a:t>
              </a:r>
              <a:r>
                <a:rPr lang="zh-CN" altLang="zh-CN" sz="2000" dirty="0"/>
                <a:t>他转系与自身的思维特点有关</a:t>
              </a:r>
              <a:r>
                <a:rPr lang="en-US" altLang="zh-CN" sz="2000" dirty="0"/>
                <a:t>,</a:t>
              </a:r>
              <a:r>
                <a:rPr lang="zh-CN" altLang="zh-CN" sz="2000" dirty="0"/>
                <a:t>但并不是唯一原因</a:t>
              </a:r>
              <a:r>
                <a:rPr lang="en-US" altLang="zh-CN" sz="2000" dirty="0"/>
                <a:t>,</a:t>
              </a:r>
              <a:r>
                <a:rPr lang="zh-CN" altLang="zh-CN" sz="2000" dirty="0"/>
                <a:t>表述不够严谨。</a:t>
              </a:r>
              <a:r>
                <a:rPr lang="en-US" altLang="zh-CN" sz="2000" dirty="0"/>
                <a:t>B</a:t>
              </a:r>
              <a:r>
                <a:rPr lang="zh-CN" altLang="zh-CN" sz="2000" dirty="0"/>
                <a:t>项</a:t>
              </a:r>
              <a:r>
                <a:rPr lang="en-US" altLang="zh-CN" sz="2000" dirty="0"/>
                <a:t>,</a:t>
              </a:r>
              <a:r>
                <a:rPr lang="zh-CN" altLang="zh-CN" sz="2000" dirty="0"/>
                <a:t>这句话强调的不是杨守敬绘图的必要性</a:t>
              </a:r>
              <a:r>
                <a:rPr lang="en-US" altLang="zh-CN" sz="2000" dirty="0"/>
                <a:t>,</a:t>
              </a:r>
              <a:r>
                <a:rPr lang="zh-CN" altLang="zh-CN" sz="2000" dirty="0"/>
                <a:t>而是传主组织全面绘图的必要性。</a:t>
              </a:r>
              <a:r>
                <a:rPr lang="en-US" altLang="zh-CN" sz="2000" dirty="0"/>
                <a:t>D</a:t>
              </a:r>
              <a:r>
                <a:rPr lang="zh-CN" altLang="zh-CN" sz="2000" dirty="0"/>
                <a:t>项</a:t>
              </a:r>
              <a:r>
                <a:rPr lang="en-US" altLang="zh-CN" sz="2000" dirty="0"/>
                <a:t>,“</a:t>
              </a:r>
              <a:r>
                <a:rPr lang="zh-CN" altLang="zh-CN" sz="2000" dirty="0"/>
                <a:t>反映出谭其骧矛盾的心情和茫然的心理</a:t>
              </a:r>
              <a:r>
                <a:rPr lang="en-US" altLang="zh-CN" sz="2000" dirty="0"/>
                <a:t>”</a:t>
              </a:r>
              <a:r>
                <a:rPr lang="zh-CN" altLang="zh-CN" sz="2000" dirty="0"/>
                <a:t>表述不合适</a:t>
              </a:r>
              <a:r>
                <a:rPr lang="en-US" altLang="zh-CN" sz="2000" dirty="0"/>
                <a:t>,</a:t>
              </a:r>
              <a:r>
                <a:rPr lang="zh-CN" altLang="zh-CN" sz="2000" dirty="0"/>
                <a:t>其实顶礼膜拜与质疑并不是矛盾的</a:t>
              </a:r>
              <a:r>
                <a:rPr lang="en-US" altLang="zh-CN" sz="2000" dirty="0"/>
                <a:t>,</a:t>
              </a:r>
              <a:r>
                <a:rPr lang="zh-CN" altLang="zh-CN" sz="2000" dirty="0"/>
                <a:t>更不能说明他心理茫然。</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CE</a:t>
              </a:r>
              <a:endParaRPr lang="zh-CN" altLang="en-US" sz="2000" dirty="0"/>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split/>
      </p:transition>
    </mc:Choice>
    <mc:Fallback>
      <p:transition spd="slow">
        <p:spli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5580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本文的传主谭其骧在学术研究方面有哪些可贵的品质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1990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此题考查概括传主的形象品格。要先对文本内容和相关链接部分进行细致的梳理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体会谭其骧学术研究方面的特点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并找出揭示其品质的句子。然后加以整合。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有自知之明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确定合适的努力方向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终身以之。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注重集体研究与协作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善于与人分享学术研究成果。</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不迷信权威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在研究领域有所成就。</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肯下功夫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弥补弱势。</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为学术而献身。他锲而不舍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将才华无私地奉献给学术。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3440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传记的主要特点是真实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文章叙述的真实性体现在哪里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9850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此题考查传记的文体特征。本题可以从叙述的内容、角度、方式和语言表达的手法等方面来说明传记叙述的真实性。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本文叙述了传主在不同历史时期的具体贡献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介绍自己的生活工作经历和著作成就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叙述的内容具有客观性。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本文为自传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以第一人称为叙述角度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自述在历史地理方面的成果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叙述的角度更显真切。</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引用历史地理专家葛剑雄对传主谭其骧的评价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侧面烘托了传主形象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叙述的方式更显真实。</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语言表达比较客观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平实自然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没有任何修辞渲染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没有过多艺术的加工。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 name="矩形 2"/>
          <p:cNvSpPr>
            <a:spLocks noChangeAspect="1"/>
          </p:cNvSpPr>
          <p:nvPr/>
        </p:nvSpPr>
        <p:spPr>
          <a:xfrm>
            <a:off x="508000" y="1899156"/>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谭其骧谈到自己学术成就取得的原因之一在于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但是开展学术研究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常常建立在相信别人学术成果的基础上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学术研究如何处理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谈谈你对这个问题的看法。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65731"/>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提出自己的见解。对于这个问题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首先应该解释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的意思以及在谭其骧身上的体现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其次是正面分析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黄德鸿在求学志愿表上填上了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入读中山大学法学院社会学系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以为社会学就是一门改造社会的科学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于是就报了社会学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他考上了当时的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重庆国民政府行政院社会部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从事社会保险和社会福利的研究。之后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他又从社会学转到经济学研究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黄德鸿的说法是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在当时一穷二白的条件下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对经济学的研究比社会保险更有意义。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鉴于当时国家正处于抗战的社会环境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面对着社会保障在中国真正实行非常困难的残酷现实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他认为所学的理论都是舶来品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还存在一个中国化的问题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理论层面上的研究并没有太多用武之地。黄德鸿师从的卓炯老师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既是著名的社会学家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又是著名的经济学家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我对经济学比较了解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所以学校很自然安排我进行工业经济的教研工作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5" name="矩形 4"/>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谭其骧所说的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是不迷信学术权威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不迷信前人的研究成果。例如他不迷信杨守敬的学术成果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编纂了《中国历史地图集》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他佩服钱大昕和王国维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但又勇于质疑他们的研究结论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对于治理黄河的学者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他也敢于质疑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得出更为客观的研究结论。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在学术研究时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我们确实不能盲目迷信前人的观点和结论。不迷信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才能发现问题和前人的错误之处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学术背景不同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思想观念不同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掌握的资料不同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都要求我们对前人的观点不能亦步亦趋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而是要勇于求真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得出客观的结论。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但这并不意味着对前人的研究成果全盘否定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现在的研究是建立在过去成果基础之上的。对于前人正确的研究结论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并积极继承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在继承的基础上推进学术进步。例如谭其骧主编《中国历史地图集》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就吸收了杨守敬部分研究成果。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2676017"/>
      </p:ext>
    </p:extLst>
  </p:cSld>
  <p:clrMapOvr>
    <a:masterClrMapping/>
  </p:clrMapOvr>
  <mc:AlternateContent xmlns:mc="http://schemas.openxmlformats.org/markup-compatibility/2006">
    <mc:Choice xmlns:p14="http://schemas.microsoft.com/office/powerpoint/2010/main"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黄德鸿还曾获得去联合国工作的机会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我投考联合国社会福利机构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一百多名应试者中我的排名是第六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年末我就接到联合国正式的任命通知。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当时经济凋敝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民不聊生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我们还要建设国家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我希望我学到的东西能够用在这上面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黄德鸿放弃了高工资和优越的研究条件留在了中国。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黄德鸿先后执教于中山大学、中南财经学院、湖北大学、暨南大学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撰写了许多学术论文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这些文章后来结成论文集出版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书名为《社会事业与社会行政》。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站在改革开放的前沿阵地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面对变幻莫测的经济风云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黄德鸿积极探索广东经济发展方向。他目光如炬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运筹帷幄之中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决胜千里之外。论文一篇篇分量十足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对我国和广东省的经济体制改革产生了重大影响。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blind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5" name="矩形 4"/>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黄德鸿就开始研究工业投资效果问题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提出了影响社会主义工业基本建设投资经济效果的四大因素。</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他又具体地提出了提高工业经济效益的六大基本途径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在充分肯定了广东改革开放以来工业成就的同时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明确提出了广东工业发展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大而不强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的整体判断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从技术、资源、体制、文化和发展模式上提出了促进广东工业发展由大到强的战略构想和对策措施。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黄德鸿十分重视对国有企业体制改革及企业活力的研究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他在《论增强企业的活力》一文中提出了五项战略措施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同时注重对珠江三角洲现实经济问题和南中国区域经济及产业结构等问题的研究。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黄德鸿担任《中国企业管理百科全书》编委兼分编《计划管理与经营决策》主委及条目撰写人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这是我国首部企业管理百科全书。</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他参加《中国工业经济管理》高校文科教材的编写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该书</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社科著作荣誉奖。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黄德鸿潜心研究华南经济区域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他认为这是一个特殊的经济区域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既不同于欧盟那样的区域联盟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又不同于一国之内各地区间的经济联合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以往的区域经济理论和经济一体化理论不能解释这个区域现存的经济整合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必须从新的角度进行研究。他建议把这个特殊的区域称为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沿海地区经济长龙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他在接受媒体采访时认为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不但有利于区域各成员扩大市场、增进贸易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也有利于加强区内分工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提高资源的利用效率。同时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对推行联合开发计划、实行联合研究发展、促进科技交流也有帮助。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5776532"/>
      </p:ext>
    </p:extLst>
  </p:cSld>
  <p:clrMapOvr>
    <a:masterClrMapping/>
  </p:clrMapOvr>
  <p:transition>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6" name="矩形 5"/>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在暨南大学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黄德鸿建立了产业经济学博士点。他说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没有这个点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广东的经济发展就会少很多精兵强将。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从事高教工作</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他培养了一届又一届产业经济学专业的高级专门人才。即使年事已高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他也仍然坚持在教研第一线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经常带着研究生们挤公共汽车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顶着烈日暴雨跑工厂。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学术生涯七十余载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黄德鸿不仅取得了令人瞩目的学术成就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而且形成了自己独特的培养人才的系统思想与方法。他主张要先学做人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后学做学问。黄德鸿经常告诫学生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为人处世要谦虚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治学更要谦虚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骄傲自满在学问这部字典中是永远查不到的。他以身作则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甘当人梯。他常说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弟子不必不如师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要树立青出于蓝而胜于蓝的思想。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148045"/>
      </p:ext>
    </p:extLst>
  </p:cSld>
  <p:clrMapOvr>
    <a:masterClrMapping/>
  </p:clrMapOvr>
  <p:transition>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历经一个世纪的风雨沧桑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一生倾注学术研究的黄德鸿教授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为广东经济发展指明了方向。他像一本厚重的百科全书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读之使人明智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又如清澈见底的泉水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观之可以鉴照世人。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摘自《光明日报》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黄德鸿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像一本厚重的百科全书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读之使人明智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你从黄德鸿的学术生涯中得到了哪些启示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2702633"/>
      </p:ext>
    </p:extLst>
  </p:cSld>
  <p:clrMapOvr>
    <a:masterClrMapping/>
  </p:clrMapOvr>
  <p:transition>
    <p:randomBar dir="vert"/>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222</TotalTime>
  <Words>5514</Words>
  <Application>Microsoft Office PowerPoint</Application>
  <PresentationFormat>全屏显示(4:3)</PresentationFormat>
  <Paragraphs>244</Paragraphs>
  <Slides>40</Slides>
  <Notes>12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题型15　传记探究题:         文内挖潜,文外引联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40</cp:revision>
  <dcterms:created xsi:type="dcterms:W3CDTF">2016-09-18T00:26:18Z</dcterms:created>
  <dcterms:modified xsi:type="dcterms:W3CDTF">2016-09-18T07:38:04Z</dcterms:modified>
</cp:coreProperties>
</file>