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5" r:id="rId1"/>
  </p:sldMasterIdLst>
  <p:notesMasterIdLst>
    <p:notesMasterId r:id="rId11"/>
  </p:notesMasterIdLst>
  <p:handoutMasterIdLst>
    <p:handoutMasterId r:id="rId12"/>
  </p:handoutMasterIdLst>
  <p:sldIdLst>
    <p:sldId id="1226" r:id="rId2"/>
    <p:sldId id="1227" r:id="rId3"/>
    <p:sldId id="1228" r:id="rId4"/>
    <p:sldId id="1229" r:id="rId5"/>
    <p:sldId id="1230" r:id="rId6"/>
    <p:sldId id="1231" r:id="rId7"/>
    <p:sldId id="1232" r:id="rId8"/>
    <p:sldId id="1233" r:id="rId9"/>
    <p:sldId id="1234" r:id="rId10"/>
  </p:sldIdLst>
  <p:sldSz cx="9144000" cy="5143500" type="screen16x9"/>
  <p:notesSz cx="6858000" cy="9144000"/>
  <p:embeddedFontLst>
    <p:embeddedFont>
      <p:font typeface="黑体" pitchFamily="49" charset="-122"/>
      <p:regular r:id="rId13"/>
    </p:embeddedFont>
    <p:embeddedFont>
      <p:font typeface="楷体" pitchFamily="49" charset="-122"/>
      <p:regular r:id="rId14"/>
    </p:embeddedFont>
    <p:embeddedFont>
      <p:font typeface="等线" charset="-122"/>
      <p:regular r:id="rId15"/>
      <p:bold r:id="rId16"/>
    </p:embeddedFont>
    <p:embeddedFont>
      <p:font typeface="华文行楷" pitchFamily="2" charset="-122"/>
      <p:regular r:id="rId17"/>
    </p:embeddedFont>
    <p:embeddedFont>
      <p:font typeface="等线 Light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1314" y="-109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91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6"/>
        <p:guide pos="229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7BFF7D-2C3B-49CC-B757-E7462AA95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B4883988-1C44-473E-92A6-5901A667B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1ECC333-EE47-41C0-AB4A-9734FD6FD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4D9B3E6-BCF7-4A1D-AE7E-80131951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34560-C6B4-4DA6-B829-F8198A4C3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934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A9F8C2-4971-4D3B-8388-14B73BC9B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35208AF-C17A-4803-9255-C6C29BCAC0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7597E9-6B6D-48AC-A866-C415A8BEF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F64E4FD-6450-4C5E-BFBC-033DD0D2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0E452A8-2083-4F78-A2D4-D01D9D4A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2827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A079103-85D4-457A-9DD0-FF83B83EA6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A45C297-CDD2-4CEF-AFBC-05F36E5E3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7626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574C6B-4259-4732-8823-14B42039C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90D854-4C9F-4CAF-913D-A47427324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A14711A-4872-4BD7-BB94-05F800883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2382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EF8962-F491-40E4-B260-7FE1E81FA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2279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5383457-EB0A-4B00-BDB6-4D8D95A1B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21C6D27-FD02-4755-ACB5-297BD7AE5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0F19053-7C03-4639-845C-1B8048CB1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C6B18B-55D3-44AF-A129-F31335115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053875A-207F-40D6-80FC-350146209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7018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C26023-52FC-43F5-9796-8631C83A9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8667B5-71BE-4244-86D4-4A5B655D6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2E7F2E-438F-43E2-BB85-8FCC6F3DA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4B06972-4BE0-4B7A-B648-74FF01AC1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D5C8DC-2579-4256-9BD7-90E7772E8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779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D992C28-F53A-4530-8858-E1373122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9ACA89F-068B-4A7A-87CA-08BD373411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9CE5FEE-1309-4C44-A7DE-3A73347EA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02C6874-45BA-4197-96A7-092184D7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390C2E9-F8C6-428C-90B0-F6CD96A16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AAD2FEE-0A57-49BB-B009-1F95AF6C4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279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4A9925-D73C-414F-AB9E-BC71D3581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6E48EED-43FF-4E15-A7D7-9965BCAA7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27C622A-6F80-4370-8923-346458A0E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18BAD3F-A18D-4841-ABD9-153A5EF265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B014A70-68F4-4E83-B2CE-E71A0FF468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D609868E-F74A-41CA-8113-1E772E106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A89F462-3BF1-49E2-A2F0-CBB91829C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F04DD7A-DF3D-49CE-803A-9F8339F18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63648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EB5707-C4F0-4B44-B5A5-A00411F25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F973DAF-27EA-4FAA-9427-69F7E07B7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0C8E5A-26DB-4066-8CC9-ECAB08BF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884672B-F722-4077-8453-6E455E2E0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104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C7A61B5-8C9D-403E-988F-D40BF8145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8FE2921-57F9-4E29-BD4F-8C0EAAC9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54FCB11-0DCC-4DA9-880F-83A6180D1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712586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34A73A-E90F-46E5-A2A8-85643A30C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EF28FAE-A102-4BD9-A290-BFA48E61B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33E829E-8CA1-43B6-8D3E-ADC0037F41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B09FE21-E45D-4356-B44E-008211108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56A1E71-EBBA-485C-8B14-5084F457F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43F3935-6E21-4D5D-B364-AEC365D0F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4556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AC0523A-5F22-49D7-A8E5-E70A2AD8E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06714B2-9D23-43E8-966D-76B180DB4C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A442A0-B37F-445D-83F4-DFD37C8AB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1F015E1-3D2E-43FD-91EF-39EE7BE70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D6C5179-2C57-424A-8ED6-E8B4C6460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FCBCB58-5016-49D4-B75A-A0F672B98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7056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7B31B49-20F2-4473-B9FE-3A3851FE0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6629C4B-E3FA-4157-8833-BBC763527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C348FCC-0DFF-46E5-9152-03083B631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CBB04A-EE61-4C54-8104-254A254CB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6FD6D73-B7BA-4FC8-ADE0-6B4ACB6EF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flipH="1">
            <a:off x="-10160" y="123825"/>
            <a:ext cx="1985010" cy="2159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口语交际</a:t>
            </a:r>
            <a:endParaRPr kumimoji="1"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369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  <p:sldLayoutId id="2147483660" r:id="rId24"/>
    <p:sldLayoutId id="2147483661" r:id="rId25"/>
    <p:sldLayoutId id="2147483662" r:id="rId26"/>
    <p:sldLayoutId id="2147483663" r:id="rId2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4139952" y="627534"/>
            <a:ext cx="3672408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</a:t>
            </a:r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交际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1500180"/>
            <a:ext cx="4392545" cy="24526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500" y="300672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激趣导入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9760" y="1057275"/>
            <a:ext cx="790448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       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我们是班级每个人都是班级的一员，我们每个人都是班级的小主人。为了把我们班建设成一个学习环境良好，大家团结友爱的温馨的大家庭，今天，我们就一起制定一个班级公约，让大家一起遵守，让我们班呈现出崭新的面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09625" y="882650"/>
            <a:ext cx="70694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    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我们分小组活动制定班级公约。针对学习、纪律、卫生等方面，全班讨论班级想要达到的目标。</a:t>
            </a:r>
          </a:p>
        </p:txBody>
      </p:sp>
      <p:sp>
        <p:nvSpPr>
          <p:cNvPr id="5" name="文本框 99"/>
          <p:cNvSpPr txBox="1"/>
          <p:nvPr/>
        </p:nvSpPr>
        <p:spPr>
          <a:xfrm>
            <a:off x="63500" y="30067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合作探究</a:t>
            </a:r>
          </a:p>
        </p:txBody>
      </p:sp>
      <p:pic>
        <p:nvPicPr>
          <p:cNvPr id="2" name="图片 1" descr="5fec91c51fd54701d82d2e2ecd92747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04970" y="1867535"/>
            <a:ext cx="4914900" cy="3253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0953" y="931220"/>
            <a:ext cx="834199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1.班级公约要根据我们班的实际情况来制定。</a:t>
            </a:r>
          </a:p>
          <a:p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2.制定的公约要切实可行，不能好高骛远。</a:t>
            </a:r>
          </a:p>
          <a:p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3.每个同学先在纸条上写出两三条自己认为比较重要的公约内容，然后再小组讨论。每个小组制定一份，进行全班交流。</a:t>
            </a:r>
          </a:p>
          <a:p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4.选择最合适的班级公约，大家共同遵守。</a:t>
            </a:r>
          </a:p>
        </p:txBody>
      </p:sp>
      <p:pic>
        <p:nvPicPr>
          <p:cNvPr id="3" name="图片 2" descr="0b13dc468c999e98ebb7c87a592842d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77990" y="2607310"/>
            <a:ext cx="2857500" cy="2857500"/>
          </a:xfrm>
          <a:prstGeom prst="rect">
            <a:avLst/>
          </a:prstGeom>
        </p:spPr>
      </p:pic>
      <p:sp>
        <p:nvSpPr>
          <p:cNvPr id="5" name="文本框 99"/>
          <p:cNvSpPr txBox="1"/>
          <p:nvPr/>
        </p:nvSpPr>
        <p:spPr>
          <a:xfrm>
            <a:off x="-39370" y="32226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合作探究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1472" y="1000114"/>
            <a:ext cx="7429552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   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现在，每个小组把自己制定的公约向大家展示，注意发言要控制时间，要用普通话正确、流利地读出来。大家做好笔记，把自己认为好的内容记下来。最后大家讨论，既总结大家的共同意见，也说明不同意见。  </a:t>
            </a:r>
            <a:r>
              <a:rPr sz="2800" dirty="0" smtClean="0"/>
              <a:t>  </a:t>
            </a:r>
          </a:p>
        </p:txBody>
      </p:sp>
      <p:pic>
        <p:nvPicPr>
          <p:cNvPr id="2" name="图片 1" descr="2f2c239e8bfd4c4bb0d757c7f563067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1630" y="3388360"/>
            <a:ext cx="3691255" cy="1705610"/>
          </a:xfrm>
          <a:prstGeom prst="rect">
            <a:avLst/>
          </a:prstGeom>
        </p:spPr>
      </p:pic>
      <p:sp>
        <p:nvSpPr>
          <p:cNvPr id="5" name="文本框 99"/>
          <p:cNvSpPr txBox="1"/>
          <p:nvPr/>
        </p:nvSpPr>
        <p:spPr>
          <a:xfrm>
            <a:off x="-60960" y="39592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小组汇报 形成公约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21690" y="1265229"/>
            <a:ext cx="6858048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dirty="0" smtClean="0"/>
              <a:t>                            </a:t>
            </a:r>
            <a:r>
              <a:rPr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班级公约</a:t>
            </a:r>
          </a:p>
          <a:p>
            <a:pPr indent="0"/>
            <a:r>
              <a:rPr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 按时上学，不迟到。</a:t>
            </a:r>
          </a:p>
          <a:p>
            <a:pPr indent="0"/>
            <a:r>
              <a:rPr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2.上课专心听讲，大胆发言。回答问题声音响亮</a:t>
            </a:r>
            <a:r>
              <a:rPr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pPr indent="0"/>
            <a:r>
              <a:rPr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3.课间休息做有益的游戏，不追逐，不打闹。</a:t>
            </a:r>
          </a:p>
          <a:p>
            <a:pPr indent="0"/>
            <a:r>
              <a:rPr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 课后认真复习，按时完成作业。 </a:t>
            </a:r>
          </a:p>
        </p:txBody>
      </p:sp>
      <p:sp>
        <p:nvSpPr>
          <p:cNvPr id="4" name="文本框 99"/>
          <p:cNvSpPr txBox="1"/>
          <p:nvPr/>
        </p:nvSpPr>
        <p:spPr>
          <a:xfrm>
            <a:off x="52705" y="384175"/>
            <a:ext cx="3465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sz="2400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大家总结 形成公约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5508625" y="267335"/>
            <a:ext cx="2232025" cy="2448560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>
            <a:off x="6038850" y="615315"/>
            <a:ext cx="2736215" cy="1296035"/>
          </a:xfrm>
          <a:prstGeom prst="cloudCallout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学习方面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6750" y="1276350"/>
            <a:ext cx="79241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 放学按时回家，少看电视，不玩无益的电脑游戏。 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 不随地吐痰，不乱扔果皮纸屑。保持教室和包干区的整洁。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7.爱护公物，损坏公物要照价赔偿。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8.保持教室安静。自习课或老师不在的时候，要保持教室安静，讨论问题要小点声，不能打扰到别人。</a:t>
            </a:r>
          </a:p>
        </p:txBody>
      </p:sp>
      <p:sp>
        <p:nvSpPr>
          <p:cNvPr id="5" name="云形标注 4"/>
          <p:cNvSpPr/>
          <p:nvPr/>
        </p:nvSpPr>
        <p:spPr>
          <a:xfrm>
            <a:off x="5448300" y="72390"/>
            <a:ext cx="2219325" cy="1097280"/>
          </a:xfrm>
          <a:prstGeom prst="cloudCallout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纪律方面</a:t>
            </a:r>
          </a:p>
        </p:txBody>
      </p:sp>
      <p:sp>
        <p:nvSpPr>
          <p:cNvPr id="2" name="文本框 99"/>
          <p:cNvSpPr txBox="1"/>
          <p:nvPr/>
        </p:nvSpPr>
        <p:spPr>
          <a:xfrm>
            <a:off x="52705" y="384175"/>
            <a:ext cx="3465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sz="2400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大家总结 形成公约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37591" y="1807522"/>
            <a:ext cx="635798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9.值日生每天早晨和中午打扫卫生，保持教室清洁干净。</a:t>
            </a:r>
          </a:p>
          <a:p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10.不乱扔垃圾，不随地吐痰。</a:t>
            </a:r>
          </a:p>
        </p:txBody>
      </p:sp>
      <p:sp>
        <p:nvSpPr>
          <p:cNvPr id="5" name="云形标注 4"/>
          <p:cNvSpPr/>
          <p:nvPr/>
        </p:nvSpPr>
        <p:spPr>
          <a:xfrm>
            <a:off x="5059045" y="300355"/>
            <a:ext cx="2736215" cy="1296035"/>
          </a:xfrm>
          <a:prstGeom prst="cloudCallout">
            <a:avLst/>
          </a:prstGeom>
          <a:solidFill>
            <a:schemeClr val="bg1"/>
          </a:solidFill>
          <a:ln>
            <a:solidFill>
              <a:srgbClr val="FF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卫生方面</a:t>
            </a:r>
          </a:p>
        </p:txBody>
      </p:sp>
      <p:sp>
        <p:nvSpPr>
          <p:cNvPr id="2" name="文本框 99"/>
          <p:cNvSpPr txBox="1"/>
          <p:nvPr/>
        </p:nvSpPr>
        <p:spPr>
          <a:xfrm>
            <a:off x="52705" y="384175"/>
            <a:ext cx="3465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sz="2400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大家总结 形成公约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20989" y="989954"/>
            <a:ext cx="78771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我们齐心协力制定了班级公约，希望同学们认真遵守，把我们班变成一个文明、干净、学习氛围浓厚的班级。</a:t>
            </a:r>
            <a:b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99"/>
          <p:cNvSpPr txBox="1"/>
          <p:nvPr/>
        </p:nvSpPr>
        <p:spPr>
          <a:xfrm>
            <a:off x="63500" y="30067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sz="24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总结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 descr="5fec91c51fd54701d82d2e2ecd92747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9265" y="1953895"/>
            <a:ext cx="4767580" cy="3155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2.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2.0" id="{89872886-46F3-4E68-9C39-3FF53BC49BF4}" vid="{33E7E2E6-B706-4EF9-853E-E9474634CB8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2.0</Template>
  <TotalTime>0</TotalTime>
  <Words>256</Words>
  <Application>Microsoft Office PowerPoint</Application>
  <PresentationFormat>全屏显示(16:9)</PresentationFormat>
  <Paragraphs>31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黑体</vt:lpstr>
      <vt:lpstr>楷体</vt:lpstr>
      <vt:lpstr>等线</vt:lpstr>
      <vt:lpstr>华文行楷</vt:lpstr>
      <vt:lpstr>等线 Light</vt:lpstr>
      <vt:lpstr>Calibri</vt:lpstr>
      <vt:lpstr>2.0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微信公众号whjy10086</dc:subject>
  <dc:creator/>
  <cp:keywords>微信公众号whjy10086</cp:keywords>
  <cp:lastModifiedBy/>
  <cp:revision>1</cp:revision>
  <dcterms:created xsi:type="dcterms:W3CDTF">2017-03-17T02:28:00Z</dcterms:created>
  <dcterms:modified xsi:type="dcterms:W3CDTF">2020-08-26T17:12:11Z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