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303" r:id="rId2"/>
    <p:sldId id="256" r:id="rId3"/>
    <p:sldId id="288" r:id="rId4"/>
    <p:sldId id="300" r:id="rId5"/>
    <p:sldId id="286" r:id="rId6"/>
    <p:sldId id="301" r:id="rId7"/>
    <p:sldId id="302" r:id="rId8"/>
    <p:sldId id="306" r:id="rId9"/>
    <p:sldId id="311" r:id="rId10"/>
    <p:sldId id="293" r:id="rId11"/>
    <p:sldId id="298" r:id="rId12"/>
    <p:sldId id="312" r:id="rId13"/>
    <p:sldId id="310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FF"/>
    <a:srgbClr val="FFCC00"/>
    <a:srgbClr val="FFFF99"/>
    <a:srgbClr val="CC0000"/>
    <a:srgbClr val="FF0000"/>
    <a:srgbClr val="150589"/>
    <a:srgbClr val="66FF9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69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7C7500-08E7-4941-A3CA-F3A32C474D4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426AC-BBEB-4509-A87B-31BB91EB520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155173-DDC4-4A80-9152-AF214544F6C9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018D7-FDFE-4092-B449-CACA5BBB10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52564D-5749-4FB7-8E2A-5C445912DF3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CF02E-741B-40EA-B206-7BAEF3FBB58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23FBB-4D42-4227-B72E-49A3155C371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B1766-0D58-40A7-B929-CFE4323C1C0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B351DA-6DB3-4D3E-B9A0-AC5607534CAF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1FF38-04E7-4E7E-A7ED-03A2D71C746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7B3EC9-EE27-4882-8457-07C9E44F4560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A8CF6-4C28-42FB-93DE-FCF6CB8ED1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301245-B506-4110-899A-19585626727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E9B4E-C640-4BDA-B3AD-9F02012EA6E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E91E9B-190E-4A25-9A3E-A1A0C6FF200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FEF03-3A32-4074-B924-84FE869CED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750C1-0162-4144-9342-6F5C565CBC2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BC783-3C82-46D7-A2A5-C2308E4DB58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801A63-FA8B-49CB-A9A2-3D8F3E608E86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2E05C-01BC-4197-98DF-5EFE57F45E1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FF2054-E598-4FBE-9051-ED0FBF53CB5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8FC89-D264-40B1-BC77-0E3536EBDBE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52AB72B-C2B8-42DD-A0D4-5C8C09C1E813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E1B78E-626E-4FD0-A629-1965C35CF500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45063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7"/>
          <p:cNvSpPr txBox="1">
            <a:spLocks noChangeArrowheads="1"/>
          </p:cNvSpPr>
          <p:nvPr/>
        </p:nvSpPr>
        <p:spPr bwMode="auto">
          <a:xfrm>
            <a:off x="0" y="333375"/>
            <a:ext cx="9467850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 b="1"/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a typeface="隶书"/>
                <a:cs typeface="隶书"/>
              </a:rPr>
              <a:t>　　　　　　　  </a:t>
            </a:r>
            <a:r>
              <a:rPr lang="zh-CN" altLang="en-US" sz="4000" b="1">
                <a:solidFill>
                  <a:srgbClr val="FF0000"/>
                </a:solidFill>
                <a:ea typeface="华文行楷" pitchFamily="2" charset="-122"/>
              </a:rPr>
              <a:t>希望我们合作愉快</a:t>
            </a:r>
            <a:r>
              <a:rPr lang="zh-CN" altLang="en-US" sz="4300" b="1">
                <a:solidFill>
                  <a:srgbClr val="FF0000"/>
                </a:solidFill>
                <a:ea typeface="华文行楷" pitchFamily="2" charset="-122"/>
              </a:rPr>
              <a:t>！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ea typeface="华文行楷" pitchFamily="2" charset="-122"/>
              </a:rPr>
              <a:t>　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ea typeface="华文行楷" pitchFamily="2" charset="-122"/>
              </a:rPr>
              <a:t>　祝同学们学习进步，快乐成长！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隶书"/>
                <a:cs typeface="隶书"/>
              </a:rPr>
              <a:t>　　　　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隶书"/>
                <a:cs typeface="隶书"/>
              </a:rPr>
              <a:t>　　</a:t>
            </a:r>
            <a:endParaRPr lang="en-US" altLang="zh-CN" sz="3600" b="1">
              <a:solidFill>
                <a:srgbClr val="0000FF"/>
              </a:solidFill>
              <a:ea typeface="隶书"/>
              <a:cs typeface="隶书"/>
            </a:endParaRPr>
          </a:p>
        </p:txBody>
      </p:sp>
      <p:pic>
        <p:nvPicPr>
          <p:cNvPr id="128019" name="Picture 19" descr="嗨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331311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3.46821E-7 L -3.33333E-6 -3.4682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4"/>
          <p:cNvSpPr txBox="1">
            <a:spLocks noChangeArrowheads="1"/>
          </p:cNvSpPr>
          <p:nvPr/>
        </p:nvSpPr>
        <p:spPr bwMode="auto">
          <a:xfrm>
            <a:off x="0" y="17526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000099"/>
                </a:solidFill>
                <a:latin typeface="Times New Roman" pitchFamily="18" charset="0"/>
              </a:rPr>
              <a:t/>
            </a:r>
            <a:br>
              <a:rPr kumimoji="1" lang="zh-CN" altLang="en-US" sz="3200">
                <a:solidFill>
                  <a:srgbClr val="000099"/>
                </a:solidFill>
                <a:latin typeface="Times New Roman" pitchFamily="18" charset="0"/>
              </a:rPr>
            </a:br>
            <a:endParaRPr kumimoji="1" lang="zh-CN" altLang="en-US" sz="320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34818" name="Picture 8" descr="图片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3" name="Text Box 9"/>
          <p:cNvSpPr txBox="1">
            <a:spLocks noChangeArrowheads="1"/>
          </p:cNvSpPr>
          <p:nvPr/>
        </p:nvSpPr>
        <p:spPr bwMode="auto">
          <a:xfrm>
            <a:off x="2051050" y="549275"/>
            <a:ext cx="568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</a:rPr>
              <a:t>造成孔乙己悲惨遭遇的原因</a:t>
            </a:r>
          </a:p>
        </p:txBody>
      </p:sp>
      <p:sp>
        <p:nvSpPr>
          <p:cNvPr id="118794" name="Text Box 10"/>
          <p:cNvSpPr txBox="1">
            <a:spLocks noChangeArrowheads="1"/>
          </p:cNvSpPr>
          <p:nvPr/>
        </p:nvSpPr>
        <p:spPr bwMode="auto">
          <a:xfrm>
            <a:off x="395288" y="5084763"/>
            <a:ext cx="8281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</a:rPr>
              <a:t>     热衷科举、好喝懒做、麻木不仁、至死不悟。 </a:t>
            </a:r>
          </a:p>
        </p:txBody>
      </p:sp>
      <p:sp>
        <p:nvSpPr>
          <p:cNvPr id="118796" name="Text Box 12"/>
          <p:cNvSpPr txBox="1">
            <a:spLocks noChangeArrowheads="1"/>
          </p:cNvSpPr>
          <p:nvPr/>
        </p:nvSpPr>
        <p:spPr bwMode="auto">
          <a:xfrm>
            <a:off x="468313" y="1341438"/>
            <a:ext cx="2857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</a:rPr>
              <a:t>1、社会原因。</a:t>
            </a:r>
          </a:p>
        </p:txBody>
      </p:sp>
      <p:sp>
        <p:nvSpPr>
          <p:cNvPr id="118797" name="Text Box 13"/>
          <p:cNvSpPr txBox="1">
            <a:spLocks noChangeArrowheads="1"/>
          </p:cNvSpPr>
          <p:nvPr/>
        </p:nvSpPr>
        <p:spPr bwMode="auto">
          <a:xfrm>
            <a:off x="323850" y="4292600"/>
            <a:ext cx="2857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</a:rPr>
              <a:t>2、自身原因。</a:t>
            </a:r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0" y="2060575"/>
            <a:ext cx="79819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FF3300"/>
                </a:solidFill>
              </a:rPr>
              <a:t>（1）封建科举制度的毒害。 </a:t>
            </a:r>
            <a:br>
              <a:rPr kumimoji="1" lang="zh-CN" altLang="en-US" sz="2800" b="1">
                <a:solidFill>
                  <a:srgbClr val="FF3300"/>
                </a:solidFill>
              </a:rPr>
            </a:br>
            <a:r>
              <a:rPr kumimoji="1" lang="zh-CN" altLang="en-US" sz="2800" b="1">
                <a:solidFill>
                  <a:srgbClr val="FF3300"/>
                </a:solidFill>
              </a:rPr>
              <a:t>（2）封建思想侵蚀下，民众的麻木不仁。 </a:t>
            </a:r>
            <a:br>
              <a:rPr kumimoji="1" lang="zh-CN" altLang="en-US" sz="2800" b="1">
                <a:solidFill>
                  <a:srgbClr val="FF3300"/>
                </a:solidFill>
              </a:rPr>
            </a:br>
            <a:r>
              <a:rPr kumimoji="1" lang="zh-CN" altLang="en-US" sz="2800" b="1">
                <a:solidFill>
                  <a:srgbClr val="FF3300"/>
                </a:solidFill>
              </a:rPr>
              <a:t>（3）以丁举人为代表的封建统治者的残酷摧残。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118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118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118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8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4" grpId="0"/>
      <p:bldP spid="118796" grpId="0"/>
      <p:bldP spid="118797" grpId="0"/>
      <p:bldP spid="1187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2555875" y="260350"/>
            <a:ext cx="5722938" cy="606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宋体" charset="-122"/>
              </a:rPr>
              <a:t>　　</a:t>
            </a:r>
            <a:r>
              <a:rPr kumimoji="1" lang="zh-CN" altLang="en-US" sz="3200" b="1">
                <a:solidFill>
                  <a:srgbClr val="000099"/>
                </a:solidFill>
                <a:latin typeface="宋体" charset="-122"/>
              </a:rPr>
              <a:t>１、你认为孔乙己死了没有？请展开想像，为这篇小说续写一个合乎情理的结尾。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宋体" charset="-122"/>
              </a:rPr>
              <a:t>　　２、从下面提供的话题中任选其一，对孔乙己进行具体的评价。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宋体" charset="-122"/>
              </a:rPr>
              <a:t>　　（１）孔乙己是一个可笑而又可悲的人。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宋体" charset="-122"/>
              </a:rPr>
              <a:t>　　（２）孔乙己是一个可怜而又可恨的人。</a:t>
            </a:r>
          </a:p>
        </p:txBody>
      </p:sp>
      <p:sp>
        <p:nvSpPr>
          <p:cNvPr id="109573" name="WordArt 5"/>
          <p:cNvSpPr>
            <a:spLocks noChangeArrowheads="1" noChangeShapeType="1" noTextEdit="1"/>
          </p:cNvSpPr>
          <p:nvPr/>
        </p:nvSpPr>
        <p:spPr bwMode="auto">
          <a:xfrm rot="5400000">
            <a:off x="-1728788" y="2673351"/>
            <a:ext cx="5616575" cy="15113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宋体"/>
                <a:ea typeface="宋体"/>
              </a:rPr>
              <a:t>思维拓展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095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6376988"/>
            <a:ext cx="91551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887413" y="6450013"/>
            <a:ext cx="542766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65535">
            <a:spAutoFit/>
          </a:bodyPr>
          <a:lstStyle/>
          <a:p>
            <a:pPr>
              <a:lnSpc>
                <a:spcPts val="1725"/>
              </a:lnSpc>
            </a:pPr>
            <a:r>
              <a:rPr lang="zh-TW" altLang="en-US" sz="11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粉嫩公主酒酿蛋</a:t>
            </a:r>
            <a:r>
              <a:rPr lang="en-US" altLang="zh-TW" sz="11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http://www.heb.chinanews.com/65/2016-03-11/7447.html  </a:t>
            </a:r>
            <a:r>
              <a:rPr lang="zh-TW" altLang="en-US" sz="11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岃銵琚</a:t>
            </a:r>
            <a:endParaRPr lang="en-US" altLang="zh-CN" sz="1100">
              <a:solidFill>
                <a:srgbClr val="80808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890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1" name="Picture 4" descr="图片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7" descr="谢谢动话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8" name="Picture 12" descr="图片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6" name="WordArt 20"/>
          <p:cNvSpPr>
            <a:spLocks noChangeArrowheads="1" noChangeShapeType="1" noTextEdit="1"/>
          </p:cNvSpPr>
          <p:nvPr/>
        </p:nvSpPr>
        <p:spPr bwMode="auto">
          <a:xfrm>
            <a:off x="2555875" y="2349500"/>
            <a:ext cx="1944688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normalizeH="1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鲁迅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395288" y="1700213"/>
            <a:ext cx="8424862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b="1">
                <a:solidFill>
                  <a:srgbClr val="0000FF"/>
                </a:solidFill>
              </a:rPr>
              <a:t>　　</a:t>
            </a:r>
            <a:r>
              <a:rPr kumimoji="1" lang="en-US" altLang="zh-CN" sz="2400" b="1">
                <a:solidFill>
                  <a:srgbClr val="FF0000"/>
                </a:solidFill>
              </a:rPr>
              <a:t>chuò        chàn      zhàn          jiàn    </a:t>
            </a:r>
            <a:r>
              <a:rPr kumimoji="1" lang="zh-CN" altLang="en-US" sz="2400" b="1">
                <a:solidFill>
                  <a:srgbClr val="FF0000"/>
                </a:solidFill>
              </a:rPr>
              <a:t>           </a:t>
            </a:r>
            <a:r>
              <a:rPr kumimoji="1" lang="en-US" altLang="zh-CN" sz="2400" b="1">
                <a:solidFill>
                  <a:srgbClr val="FF0000"/>
                </a:solidFill>
              </a:rPr>
              <a:t>shì</a:t>
            </a:r>
            <a:r>
              <a:rPr kumimoji="1" lang="zh-CN" altLang="en-US" sz="2400" b="1">
                <a:solidFill>
                  <a:srgbClr val="FF0000"/>
                </a:solidFill>
              </a:rPr>
              <a:t>　</a:t>
            </a:r>
            <a:r>
              <a:rPr kumimoji="1" lang="zh-CN" altLang="en-US" b="1">
                <a:solidFill>
                  <a:srgbClr val="0000FF"/>
                </a:solidFill>
              </a:rPr>
              <a:t>    　</a:t>
            </a:r>
            <a:r>
              <a:rPr kumimoji="1" lang="zh-CN" altLang="en-US" sz="2800" b="1"/>
              <a:t>　</a:t>
            </a:r>
            <a:endParaRPr kumimoji="1" lang="en-US" altLang="zh-CN" sz="2800" b="1">
              <a:solidFill>
                <a:srgbClr val="0000FF"/>
              </a:solidFill>
            </a:endParaRPr>
          </a:p>
          <a:p>
            <a:r>
              <a:rPr kumimoji="1" lang="zh-CN" altLang="en-US" sz="3600">
                <a:solidFill>
                  <a:srgbClr val="0000FF"/>
                </a:solidFill>
              </a:rPr>
              <a:t>   阔</a:t>
            </a:r>
            <a:r>
              <a:rPr kumimoji="1" lang="zh-CN" altLang="en-US" sz="3600">
                <a:solidFill>
                  <a:srgbClr val="FF0000"/>
                </a:solidFill>
              </a:rPr>
              <a:t>绰 </a:t>
            </a:r>
            <a:r>
              <a:rPr kumimoji="1" lang="zh-CN" altLang="en-US" sz="3600"/>
              <a:t>　</a:t>
            </a:r>
            <a:r>
              <a:rPr kumimoji="1" lang="zh-CN" altLang="en-US" sz="3600">
                <a:solidFill>
                  <a:srgbClr val="FF0000"/>
                </a:solidFill>
              </a:rPr>
              <a:t>羼</a:t>
            </a:r>
            <a:r>
              <a:rPr kumimoji="1" lang="zh-CN" altLang="en-US" sz="3600"/>
              <a:t>      </a:t>
            </a:r>
            <a:r>
              <a:rPr kumimoji="1" lang="zh-CN" altLang="en-US" sz="3600">
                <a:solidFill>
                  <a:srgbClr val="FF0000"/>
                </a:solidFill>
              </a:rPr>
              <a:t>绽</a:t>
            </a:r>
            <a:r>
              <a:rPr kumimoji="1" lang="zh-CN" altLang="en-US" sz="3600">
                <a:solidFill>
                  <a:srgbClr val="0000FF"/>
                </a:solidFill>
              </a:rPr>
              <a:t>出  </a:t>
            </a:r>
            <a:r>
              <a:rPr kumimoji="1" lang="zh-CN" altLang="en-US" sz="3600"/>
              <a:t>   </a:t>
            </a:r>
            <a:r>
              <a:rPr kumimoji="1" lang="zh-CN" altLang="en-US" sz="3600">
                <a:solidFill>
                  <a:srgbClr val="FF0000"/>
                </a:solidFill>
              </a:rPr>
              <a:t>间</a:t>
            </a:r>
            <a:r>
              <a:rPr kumimoji="1" lang="zh-CN" altLang="en-US" sz="3600">
                <a:solidFill>
                  <a:srgbClr val="0000FF"/>
                </a:solidFill>
              </a:rPr>
              <a:t>或 </a:t>
            </a:r>
            <a:r>
              <a:rPr kumimoji="1" lang="zh-CN" altLang="en-US" sz="3600"/>
              <a:t> 　 </a:t>
            </a:r>
            <a:r>
              <a:rPr kumimoji="1" lang="zh-CN" altLang="en-US" sz="3600">
                <a:solidFill>
                  <a:srgbClr val="FF0000"/>
                </a:solidFill>
              </a:rPr>
              <a:t>拭</a:t>
            </a:r>
            <a:r>
              <a:rPr kumimoji="1" lang="zh-CN" altLang="en-US" sz="3600"/>
              <a:t>　　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</a:rPr>
              <a:t>    </a:t>
            </a:r>
            <a:r>
              <a:rPr kumimoji="1" lang="en-US" altLang="zh-CN" sz="2400" b="1">
                <a:solidFill>
                  <a:srgbClr val="FF0000"/>
                </a:solidFill>
              </a:rPr>
              <a:t>zhàn</a:t>
            </a:r>
            <a:r>
              <a:rPr kumimoji="1" lang="zh-CN" altLang="en-US" sz="2400" b="1">
                <a:solidFill>
                  <a:srgbClr val="FF0000"/>
                </a:solidFill>
              </a:rPr>
              <a:t>　       </a:t>
            </a:r>
            <a:r>
              <a:rPr kumimoji="1" lang="en-US" altLang="zh-CN" sz="2400" b="1">
                <a:solidFill>
                  <a:srgbClr val="FF0000"/>
                </a:solidFill>
              </a:rPr>
              <a:t>shé      </a:t>
            </a:r>
            <a:r>
              <a:rPr kumimoji="1" lang="zh-CN" altLang="en-US" sz="2400" b="1">
                <a:solidFill>
                  <a:srgbClr val="FF0000"/>
                </a:solidFill>
              </a:rPr>
              <a:t>　    </a:t>
            </a:r>
            <a:r>
              <a:rPr kumimoji="1" lang="en-US" altLang="zh-CN" sz="2400" b="1">
                <a:solidFill>
                  <a:srgbClr val="FF0000"/>
                </a:solidFill>
              </a:rPr>
              <a:t>hè    </a:t>
            </a:r>
            <a:r>
              <a:rPr kumimoji="1" lang="zh-CN" altLang="en-US" sz="2400" b="1">
                <a:solidFill>
                  <a:srgbClr val="FF0000"/>
                </a:solidFill>
              </a:rPr>
              <a:t>　     </a:t>
            </a:r>
            <a:r>
              <a:rPr kumimoji="1" lang="en-US" altLang="zh-CN" sz="2400" b="1">
                <a:solidFill>
                  <a:srgbClr val="FF0000"/>
                </a:solidFill>
              </a:rPr>
              <a:t>xiè       </a:t>
            </a:r>
            <a:r>
              <a:rPr kumimoji="1" lang="zh-CN" altLang="en-US" sz="2400" b="1">
                <a:solidFill>
                  <a:srgbClr val="FF0000"/>
                </a:solidFill>
              </a:rPr>
              <a:t>　    </a:t>
            </a:r>
            <a:r>
              <a:rPr kumimoji="1" lang="en-US" altLang="zh-CN" sz="2400" b="1">
                <a:solidFill>
                  <a:srgbClr val="FF0000"/>
                </a:solidFill>
              </a:rPr>
              <a:t>tuí</a:t>
            </a:r>
            <a:r>
              <a:rPr kumimoji="1" lang="en-US" altLang="zh-CN" sz="2400">
                <a:solidFill>
                  <a:srgbClr val="FF0000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0000"/>
                </a:solidFill>
              </a:rPr>
              <a:t>   蘸　  </a:t>
            </a:r>
            <a:r>
              <a:rPr kumimoji="1" lang="zh-CN" altLang="en-US" sz="3600">
                <a:solidFill>
                  <a:srgbClr val="0000FF"/>
                </a:solidFill>
              </a:rPr>
              <a:t>打</a:t>
            </a:r>
            <a:r>
              <a:rPr kumimoji="1" lang="zh-CN" altLang="en-US" sz="3600">
                <a:solidFill>
                  <a:srgbClr val="FF0000"/>
                </a:solidFill>
              </a:rPr>
              <a:t>折</a:t>
            </a:r>
            <a:r>
              <a:rPr kumimoji="1" lang="zh-CN" altLang="en-US" sz="3600"/>
              <a:t>     附</a:t>
            </a:r>
            <a:r>
              <a:rPr kumimoji="1" lang="zh-CN" altLang="en-US" sz="3600">
                <a:solidFill>
                  <a:srgbClr val="FF0000"/>
                </a:solidFill>
              </a:rPr>
              <a:t>和</a:t>
            </a:r>
            <a:r>
              <a:rPr kumimoji="1" lang="zh-CN" altLang="en-US" sz="3600"/>
              <a:t>    不</a:t>
            </a:r>
            <a:r>
              <a:rPr kumimoji="1" lang="zh-CN" altLang="en-US" sz="3600">
                <a:solidFill>
                  <a:srgbClr val="FF0000"/>
                </a:solidFill>
              </a:rPr>
              <a:t>屑</a:t>
            </a:r>
            <a:r>
              <a:rPr kumimoji="1" lang="zh-CN" altLang="en-US" sz="3600"/>
              <a:t>置辩   </a:t>
            </a:r>
            <a:r>
              <a:rPr kumimoji="1" lang="zh-CN" altLang="en-US" sz="3600">
                <a:solidFill>
                  <a:srgbClr val="FF0000"/>
                </a:solidFill>
              </a:rPr>
              <a:t>颓</a:t>
            </a:r>
            <a:r>
              <a:rPr kumimoji="1" lang="zh-CN" altLang="en-US" sz="3600"/>
              <a:t>唐</a:t>
            </a: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395288" y="476250"/>
            <a:ext cx="8569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99"/>
                </a:solidFill>
                <a:latin typeface="Times New Roman" pitchFamily="18" charset="0"/>
              </a:rPr>
              <a:t>你能准确读出下面的词语吗？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WordArt 1028"/>
          <p:cNvSpPr>
            <a:spLocks noChangeArrowheads="1" noChangeShapeType="1" noTextEdit="1"/>
          </p:cNvSpPr>
          <p:nvPr/>
        </p:nvSpPr>
        <p:spPr bwMode="auto">
          <a:xfrm>
            <a:off x="1908175" y="188913"/>
            <a:ext cx="5111750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4741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走 近 鲁 迅</a:t>
            </a:r>
          </a:p>
        </p:txBody>
      </p:sp>
      <p:pic>
        <p:nvPicPr>
          <p:cNvPr id="111629" name="Picture 1037" descr="图片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1438"/>
            <a:ext cx="34925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1038"/>
          <p:cNvSpPr txBox="1">
            <a:spLocks noChangeArrowheads="1"/>
          </p:cNvSpPr>
          <p:nvPr/>
        </p:nvSpPr>
        <p:spPr bwMode="auto">
          <a:xfrm>
            <a:off x="4192588" y="1633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11631" name="Text Box 1039"/>
          <p:cNvSpPr txBox="1">
            <a:spLocks noChangeArrowheads="1"/>
          </p:cNvSpPr>
          <p:nvPr/>
        </p:nvSpPr>
        <p:spPr bwMode="auto">
          <a:xfrm>
            <a:off x="3419475" y="1268413"/>
            <a:ext cx="57245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/>
              <a:t>       鲁迅（1881—1936）生于浙江绍兴，原名周树人，字豫才，自第一篇小说《狂人日记》开始用鲁迅作笔名。他是我国著名的文学家、思想家、革命家。</a:t>
            </a:r>
            <a:endParaRPr lang="zh-CN" altLang="en-US" sz="3200"/>
          </a:p>
        </p:txBody>
      </p:sp>
      <p:sp>
        <p:nvSpPr>
          <p:cNvPr id="111632" name="Text Box 1040"/>
          <p:cNvSpPr txBox="1">
            <a:spLocks noChangeArrowheads="1"/>
          </p:cNvSpPr>
          <p:nvPr/>
        </p:nvSpPr>
        <p:spPr bwMode="auto">
          <a:xfrm>
            <a:off x="3563938" y="4437063"/>
            <a:ext cx="55800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/>
              <a:t>       著名作品集有《野草》《朝花夕拾》</a:t>
            </a:r>
            <a:r>
              <a:rPr kumimoji="1" lang="en-US" altLang="zh-CN" sz="2800" b="1"/>
              <a:t>《</a:t>
            </a:r>
            <a:r>
              <a:rPr kumimoji="1" lang="zh-CN" altLang="en-US" sz="2800" b="1"/>
              <a:t>呐喊》、《彷徨》《华盖集》《坟》等。本文选自小说集《呐喊》。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animBg="1"/>
      <p:bldP spid="111631" grpId="0"/>
      <p:bldP spid="1116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026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84213" y="549275"/>
            <a:ext cx="6813550" cy="727075"/>
          </a:xfrm>
        </p:spPr>
        <p:txBody>
          <a:bodyPr/>
          <a:lstStyle/>
          <a:p>
            <a:pPr fontAlgn="ctr"/>
            <a:r>
              <a:rPr lang="zh-CN" altLang="en-US" sz="5400" b="1">
                <a:solidFill>
                  <a:srgbClr val="000099"/>
                </a:solidFill>
              </a:rPr>
              <a:t/>
            </a:r>
            <a:br>
              <a:rPr lang="zh-CN" altLang="en-US" sz="5400" b="1">
                <a:solidFill>
                  <a:srgbClr val="000099"/>
                </a:solidFill>
              </a:rPr>
            </a:br>
            <a:r>
              <a:rPr lang="zh-CN" altLang="en-US" sz="5400" b="1">
                <a:solidFill>
                  <a:srgbClr val="000099"/>
                </a:solidFill>
              </a:rPr>
              <a:t/>
            </a:r>
            <a:br>
              <a:rPr lang="zh-CN" altLang="en-US" sz="5400" b="1">
                <a:solidFill>
                  <a:srgbClr val="000099"/>
                </a:solidFill>
              </a:rPr>
            </a:br>
            <a:endParaRPr lang="zh-CN" altLang="en-US" sz="5400" b="1">
              <a:solidFill>
                <a:srgbClr val="000099"/>
              </a:solidFill>
            </a:endParaRPr>
          </a:p>
        </p:txBody>
      </p:sp>
      <p:sp>
        <p:nvSpPr>
          <p:cNvPr id="29698" name="Rectangle 1027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850" y="1484313"/>
            <a:ext cx="8001000" cy="41148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0099"/>
                </a:solidFill>
              </a:rPr>
              <a:t/>
            </a:r>
            <a:br>
              <a:rPr lang="zh-CN" altLang="en-US" sz="2800">
                <a:solidFill>
                  <a:srgbClr val="000099"/>
                </a:solidFill>
              </a:rPr>
            </a:br>
            <a:endParaRPr lang="zh-CN" altLang="en-US" sz="2800">
              <a:solidFill>
                <a:srgbClr val="000099"/>
              </a:solidFill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0" y="0"/>
            <a:ext cx="9144000" cy="7567613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99"/>
                </a:solidFill>
              </a:rPr>
              <a:t>　　　        </a:t>
            </a:r>
            <a:r>
              <a:rPr lang="zh-CN" altLang="en-US" sz="4400" b="1">
                <a:solidFill>
                  <a:srgbClr val="FFFF99"/>
                </a:solidFill>
              </a:rPr>
              <a:t>创作背景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99"/>
                </a:solidFill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</a:rPr>
              <a:t>《孔乙己》写于1918年冬天，当时以《新青年》为阵地，虽已揭开了新文化运动的序幕，但是封建复古的逆流仍很猖獗。科举制度虽于1905年废除，但是培植孔乙己这种人的社会基础依然存在，孔孟之道仍然是社会教育的核心内容，这样就有可能产生新的“孔乙己”。要拯救青年一代，不能让他们再走孔乙己的老路，鲁迅选取了社会的一角——鲁镇的咸亨酒店，艺术地展现了20多年前社会上的这种贫苦知识分子的生活，就在于启发读者思考当时的社会教育和学校教育，批判封建教育制度和科举制度。同时，也对封建社会的世态炎凉，以及当时一些人的冷漠麻木的精神状态做了深刻地揭示。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/>
            </a:r>
            <a:br>
              <a:rPr lang="zh-CN" altLang="en-US" sz="2800" b="1">
                <a:solidFill>
                  <a:srgbClr val="0000FF"/>
                </a:solidFill>
              </a:rPr>
            </a:b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8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WordArt 2"/>
          <p:cNvSpPr>
            <a:spLocks noChangeArrowheads="1" noChangeShapeType="1" noTextEdit="1"/>
          </p:cNvSpPr>
          <p:nvPr/>
        </p:nvSpPr>
        <p:spPr bwMode="auto">
          <a:xfrm rot="5400000">
            <a:off x="-1008855" y="2456656"/>
            <a:ext cx="5472112" cy="1800225"/>
          </a:xfrm>
          <a:prstGeom prst="rect">
            <a:avLst/>
          </a:prstGeom>
        </p:spPr>
        <p:txBody>
          <a:bodyPr vert="eaVert"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 fontAlgn="auto"/>
            <a:r>
              <a:rPr lang="zh-CN" altLang="en-US" sz="3600" b="1" kern="10" normalizeH="1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620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走近孔乙己</a:t>
            </a:r>
          </a:p>
        </p:txBody>
      </p:sp>
      <p:pic>
        <p:nvPicPr>
          <p:cNvPr id="112647" name="Picture 7" descr="未标题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692150"/>
            <a:ext cx="5795962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2" name="WordArt 6"/>
          <p:cNvSpPr>
            <a:spLocks noChangeArrowheads="1" noChangeShapeType="1" noTextEdit="1"/>
          </p:cNvSpPr>
          <p:nvPr/>
        </p:nvSpPr>
        <p:spPr bwMode="auto">
          <a:xfrm>
            <a:off x="395288" y="3284538"/>
            <a:ext cx="12239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语言</a:t>
            </a:r>
          </a:p>
        </p:txBody>
      </p:sp>
      <p:sp>
        <p:nvSpPr>
          <p:cNvPr id="116743" name="WordArt 7"/>
          <p:cNvSpPr>
            <a:spLocks noChangeArrowheads="1" noChangeShapeType="1" noTextEdit="1"/>
          </p:cNvSpPr>
          <p:nvPr/>
        </p:nvSpPr>
        <p:spPr bwMode="auto">
          <a:xfrm>
            <a:off x="323850" y="1628775"/>
            <a:ext cx="12239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外貌</a:t>
            </a:r>
          </a:p>
        </p:txBody>
      </p:sp>
      <p:sp>
        <p:nvSpPr>
          <p:cNvPr id="116744" name="WordArt 8"/>
          <p:cNvSpPr>
            <a:spLocks noChangeArrowheads="1" noChangeShapeType="1" noTextEdit="1"/>
          </p:cNvSpPr>
          <p:nvPr/>
        </p:nvSpPr>
        <p:spPr bwMode="auto">
          <a:xfrm>
            <a:off x="468313" y="5661025"/>
            <a:ext cx="12954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动作</a:t>
            </a:r>
          </a:p>
        </p:txBody>
      </p:sp>
      <p:sp>
        <p:nvSpPr>
          <p:cNvPr id="116746" name="WordArt 10"/>
          <p:cNvSpPr>
            <a:spLocks noChangeArrowheads="1" noChangeShapeType="1" noTextEdit="1"/>
          </p:cNvSpPr>
          <p:nvPr/>
        </p:nvSpPr>
        <p:spPr bwMode="auto">
          <a:xfrm>
            <a:off x="395288" y="4652963"/>
            <a:ext cx="1296987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神态</a:t>
            </a:r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>
            <a:off x="179388" y="0"/>
            <a:ext cx="87487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华文中宋" pitchFamily="2" charset="-122"/>
              </a:rPr>
              <a:t>　　课文是从哪些方面来刻画孔乙己这一人物形象的？　　请就你感受最深的地方找出来，谈谈你的理解。</a:t>
            </a:r>
          </a:p>
        </p:txBody>
      </p:sp>
      <p:sp>
        <p:nvSpPr>
          <p:cNvPr id="116754" name="Text Box 18"/>
          <p:cNvSpPr txBox="1">
            <a:spLocks noChangeArrowheads="1"/>
          </p:cNvSpPr>
          <p:nvPr/>
        </p:nvSpPr>
        <p:spPr bwMode="auto">
          <a:xfrm>
            <a:off x="1763713" y="981075"/>
            <a:ext cx="72120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身材很高大；青白脸色；脸上时常夹些伤痕；乱蓬蓬的花白</a:t>
            </a:r>
          </a:p>
          <a:p>
            <a:pPr>
              <a:lnSpc>
                <a:spcPct val="120000"/>
              </a:lnSpc>
            </a:pPr>
            <a:r>
              <a:rPr lang="zh-CN" altLang="en-US" sz="2000" b="1"/>
              <a:t>的胡子；那件长衫“又脏又破，似乎十多年没又补，也没有洗。</a:t>
            </a:r>
          </a:p>
        </p:txBody>
      </p:sp>
      <p:sp>
        <p:nvSpPr>
          <p:cNvPr id="116755" name="Text Box 19"/>
          <p:cNvSpPr txBox="1">
            <a:spLocks noChangeArrowheads="1"/>
          </p:cNvSpPr>
          <p:nvPr/>
        </p:nvSpPr>
        <p:spPr bwMode="auto">
          <a:xfrm>
            <a:off x="1763713" y="1989138"/>
            <a:ext cx="6829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脸上黑而且瘦，已经不成样子，穿一件破夹袄；盘着两腿，</a:t>
            </a:r>
          </a:p>
          <a:p>
            <a:pPr>
              <a:lnSpc>
                <a:spcPct val="120000"/>
              </a:lnSpc>
            </a:pPr>
            <a:r>
              <a:rPr lang="zh-CN" altLang="en-US" sz="2000" b="1"/>
              <a:t>下面垫着一个蒲包，用草绳在肩上挂着；满手是泥。</a:t>
            </a:r>
          </a:p>
        </p:txBody>
      </p:sp>
      <p:sp>
        <p:nvSpPr>
          <p:cNvPr id="116757" name="Text Box 21"/>
          <p:cNvSpPr txBox="1">
            <a:spLocks noChangeArrowheads="1"/>
          </p:cNvSpPr>
          <p:nvPr/>
        </p:nvSpPr>
        <p:spPr bwMode="auto">
          <a:xfrm>
            <a:off x="1763713" y="3141663"/>
            <a:ext cx="65659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 </a:t>
            </a:r>
            <a:r>
              <a:rPr lang="zh-CN" altLang="en-US" sz="2000" b="1"/>
              <a:t>“你怎么这样凭空污人清白</a:t>
            </a:r>
            <a:r>
              <a:rPr lang="en-US" altLang="zh-CN" sz="2000" b="1"/>
              <a:t>……”</a:t>
            </a:r>
          </a:p>
          <a:p>
            <a:pPr>
              <a:lnSpc>
                <a:spcPct val="120000"/>
              </a:lnSpc>
            </a:pPr>
            <a:r>
              <a:rPr lang="zh-CN" altLang="en-US" sz="2000" b="1"/>
              <a:t>“窃书不能算偷</a:t>
            </a:r>
            <a:r>
              <a:rPr lang="en-US" altLang="zh-CN" sz="2000" b="1"/>
              <a:t>……</a:t>
            </a:r>
            <a:r>
              <a:rPr lang="zh-CN" altLang="en-US" sz="2000" b="1"/>
              <a:t>窃书！</a:t>
            </a:r>
            <a:r>
              <a:rPr lang="en-US" altLang="zh-CN" sz="2000" b="1"/>
              <a:t>……</a:t>
            </a:r>
            <a:r>
              <a:rPr lang="zh-CN" altLang="en-US" sz="2000" b="1"/>
              <a:t>读书人的事，能算偷么？”</a:t>
            </a:r>
          </a:p>
          <a:p>
            <a:pPr>
              <a:lnSpc>
                <a:spcPct val="120000"/>
              </a:lnSpc>
            </a:pPr>
            <a:r>
              <a:rPr lang="zh-CN" altLang="en-US" sz="2000" b="1"/>
              <a:t>“跌断</a:t>
            </a:r>
            <a:r>
              <a:rPr lang="en-US" altLang="zh-CN" sz="2000" b="1"/>
              <a:t>……</a:t>
            </a:r>
            <a:r>
              <a:rPr lang="zh-CN" altLang="en-US" sz="2000" b="1"/>
              <a:t>跌</a:t>
            </a:r>
            <a:r>
              <a:rPr lang="en-US" altLang="zh-CN" sz="2000" b="1"/>
              <a:t>……</a:t>
            </a:r>
            <a:r>
              <a:rPr lang="zh-CN" altLang="en-US" sz="2000" b="1"/>
              <a:t>跌</a:t>
            </a:r>
            <a:r>
              <a:rPr lang="en-US" altLang="zh-CN" sz="2000" b="1"/>
              <a:t>……”</a:t>
            </a:r>
          </a:p>
        </p:txBody>
      </p:sp>
      <p:sp>
        <p:nvSpPr>
          <p:cNvPr id="116758" name="Text Box 22"/>
          <p:cNvSpPr txBox="1">
            <a:spLocks noChangeArrowheads="1"/>
          </p:cNvSpPr>
          <p:nvPr/>
        </p:nvSpPr>
        <p:spPr bwMode="auto">
          <a:xfrm>
            <a:off x="1835150" y="4581525"/>
            <a:ext cx="6318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睁大眼睛；涨红了脸，额上的青筋条条绽出，争辩道；</a:t>
            </a:r>
          </a:p>
          <a:p>
            <a:pPr>
              <a:lnSpc>
                <a:spcPct val="120000"/>
              </a:lnSpc>
            </a:pPr>
            <a:r>
              <a:rPr lang="zh-CN" altLang="en-US" sz="2000" b="1"/>
              <a:t>不屑置辩</a:t>
            </a:r>
            <a:r>
              <a:rPr lang="en-US" altLang="zh-CN" sz="2000" b="1"/>
              <a:t>……</a:t>
            </a:r>
          </a:p>
        </p:txBody>
      </p:sp>
      <p:sp>
        <p:nvSpPr>
          <p:cNvPr id="116760" name="Text Box 24"/>
          <p:cNvSpPr txBox="1">
            <a:spLocks noChangeArrowheads="1"/>
          </p:cNvSpPr>
          <p:nvPr/>
        </p:nvSpPr>
        <p:spPr bwMode="auto">
          <a:xfrm>
            <a:off x="1908175" y="5949950"/>
            <a:ext cx="3506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/>
              <a:t>排出九文大钱、摸出四文大钱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6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6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6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6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6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6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6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16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6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6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16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20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1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 animBg="1"/>
      <p:bldP spid="116743" grpId="0" animBg="1"/>
      <p:bldP spid="116744" grpId="0" animBg="1"/>
      <p:bldP spid="116746" grpId="0" animBg="1"/>
      <p:bldP spid="116754" grpId="0"/>
      <p:bldP spid="116755" grpId="0"/>
      <p:bldP spid="116757" grpId="0"/>
      <p:bldP spid="116758" grpId="0"/>
      <p:bldP spid="1167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95288" y="1052513"/>
            <a:ext cx="8424862" cy="2736850"/>
          </a:xfrm>
        </p:spPr>
        <p:txBody>
          <a:bodyPr/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sz="2400" b="0">
                <a:solidFill>
                  <a:srgbClr val="150589"/>
                </a:solidFill>
              </a:rPr>
              <a:t>填写下列句子，探究孔乙己性格中的矛盾表现。</a:t>
            </a:r>
          </a:p>
          <a:p>
            <a:pPr>
              <a:lnSpc>
                <a:spcPct val="140000"/>
              </a:lnSpc>
            </a:pPr>
            <a:r>
              <a:rPr lang="zh-CN" altLang="en-US" sz="2400" b="0">
                <a:solidFill>
                  <a:srgbClr val="150589"/>
                </a:solidFill>
              </a:rPr>
              <a:t>孔乙己是站着喝酒但又</a:t>
            </a:r>
            <a:r>
              <a:rPr lang="zh-CN" altLang="en-US" sz="2400" b="0" u="sng">
                <a:solidFill>
                  <a:srgbClr val="150589"/>
                </a:solidFill>
              </a:rPr>
              <a:t>　　　　  </a:t>
            </a:r>
            <a:r>
              <a:rPr lang="zh-CN" altLang="en-US" sz="2400" b="0">
                <a:solidFill>
                  <a:srgbClr val="150589"/>
                </a:solidFill>
              </a:rPr>
              <a:t>的人。</a:t>
            </a:r>
          </a:p>
          <a:p>
            <a:pPr>
              <a:lnSpc>
                <a:spcPct val="140000"/>
              </a:lnSpc>
            </a:pPr>
            <a:r>
              <a:rPr lang="zh-CN" altLang="en-US" sz="2400" b="0">
                <a:solidFill>
                  <a:srgbClr val="150589"/>
                </a:solidFill>
              </a:rPr>
              <a:t>孔乙己是穷得将要讨饭但又</a:t>
            </a:r>
            <a:r>
              <a:rPr lang="zh-CN" altLang="en-US" sz="2400" b="0" u="sng">
                <a:solidFill>
                  <a:srgbClr val="150589"/>
                </a:solidFill>
              </a:rPr>
              <a:t>　　　　　</a:t>
            </a:r>
            <a:r>
              <a:rPr lang="zh-CN" altLang="en-US" sz="2400" b="0">
                <a:solidFill>
                  <a:srgbClr val="150589"/>
                </a:solidFill>
              </a:rPr>
              <a:t>的人。</a:t>
            </a:r>
          </a:p>
          <a:p>
            <a:pPr>
              <a:lnSpc>
                <a:spcPct val="140000"/>
              </a:lnSpc>
            </a:pPr>
            <a:r>
              <a:rPr lang="zh-CN" altLang="en-US" sz="2400" b="0">
                <a:solidFill>
                  <a:srgbClr val="150589"/>
                </a:solidFill>
              </a:rPr>
              <a:t>孔乙己是竭力争辩维护清白但又</a:t>
            </a:r>
            <a:r>
              <a:rPr lang="zh-CN" altLang="en-US" sz="2400" b="0" u="sng">
                <a:solidFill>
                  <a:srgbClr val="150589"/>
                </a:solidFill>
              </a:rPr>
              <a:t>　　　　　      </a:t>
            </a:r>
            <a:r>
              <a:rPr lang="zh-CN" altLang="en-US" sz="2400" b="0">
                <a:solidFill>
                  <a:srgbClr val="150589"/>
                </a:solidFill>
              </a:rPr>
              <a:t>的人。</a:t>
            </a:r>
          </a:p>
          <a:p>
            <a:pPr>
              <a:lnSpc>
                <a:spcPct val="140000"/>
              </a:lnSpc>
            </a:pPr>
            <a:r>
              <a:rPr lang="zh-CN" altLang="en-US" sz="2400" b="0">
                <a:solidFill>
                  <a:srgbClr val="150589"/>
                </a:solidFill>
              </a:rPr>
              <a:t>孔乙己是偶尔偷窃但又</a:t>
            </a:r>
            <a:r>
              <a:rPr lang="zh-CN" altLang="en-US" sz="2400" b="0" u="sng">
                <a:solidFill>
                  <a:srgbClr val="150589"/>
                </a:solidFill>
              </a:rPr>
              <a:t>　　　　　　　　</a:t>
            </a:r>
            <a:r>
              <a:rPr lang="zh-CN" altLang="en-US" sz="2400" b="0">
                <a:solidFill>
                  <a:srgbClr val="150589"/>
                </a:solidFill>
              </a:rPr>
              <a:t>的人。</a:t>
            </a:r>
          </a:p>
          <a:p>
            <a:pPr>
              <a:lnSpc>
                <a:spcPct val="140000"/>
              </a:lnSpc>
            </a:pPr>
            <a:r>
              <a:rPr lang="zh-CN" altLang="en-US" sz="2400" b="0">
                <a:solidFill>
                  <a:srgbClr val="150589"/>
                </a:solidFill>
              </a:rPr>
              <a:t>孔乙己是热心教“我”认字，给小孩分茴香豆但又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sz="2400" b="0">
                <a:solidFill>
                  <a:srgbClr val="150589"/>
                </a:solidFill>
              </a:rPr>
              <a:t>    </a:t>
            </a:r>
            <a:r>
              <a:rPr lang="zh-CN" altLang="en-US" sz="2400" b="0" u="sng">
                <a:solidFill>
                  <a:srgbClr val="150589"/>
                </a:solidFill>
              </a:rPr>
              <a:t>　　       　</a:t>
            </a:r>
            <a:r>
              <a:rPr lang="zh-CN" altLang="en-US" sz="2400" b="0">
                <a:solidFill>
                  <a:srgbClr val="150589"/>
                </a:solidFill>
              </a:rPr>
              <a:t>的人。</a:t>
            </a:r>
          </a:p>
          <a:p>
            <a:pPr>
              <a:lnSpc>
                <a:spcPct val="140000"/>
              </a:lnSpc>
            </a:pPr>
            <a:r>
              <a:rPr lang="zh-CN" altLang="en-US" sz="2400" b="0">
                <a:solidFill>
                  <a:srgbClr val="150589"/>
                </a:solidFill>
              </a:rPr>
              <a:t>孔乙己是使人快活但又</a:t>
            </a:r>
            <a:r>
              <a:rPr lang="zh-CN" altLang="en-US" sz="2400" b="0" u="sng">
                <a:solidFill>
                  <a:srgbClr val="150589"/>
                </a:solidFill>
              </a:rPr>
              <a:t>　　　　　　　　　</a:t>
            </a:r>
            <a:r>
              <a:rPr lang="zh-CN" altLang="en-US" sz="2400" b="0">
                <a:solidFill>
                  <a:srgbClr val="150589"/>
                </a:solidFill>
              </a:rPr>
              <a:t>的人。</a:t>
            </a:r>
          </a:p>
        </p:txBody>
      </p:sp>
      <p:sp>
        <p:nvSpPr>
          <p:cNvPr id="143836" name="WordArt 476"/>
          <p:cNvSpPr>
            <a:spLocks noChangeArrowheads="1" noChangeShapeType="1" noTextEdit="1"/>
          </p:cNvSpPr>
          <p:nvPr/>
        </p:nvSpPr>
        <p:spPr bwMode="auto">
          <a:xfrm>
            <a:off x="1979613" y="476250"/>
            <a:ext cx="502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 cap="sq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合作探究，分析人物形象</a:t>
            </a:r>
          </a:p>
        </p:txBody>
      </p:sp>
      <p:sp>
        <p:nvSpPr>
          <p:cNvPr id="143838" name="Text Box 478"/>
          <p:cNvSpPr txBox="1">
            <a:spLocks noChangeArrowheads="1"/>
          </p:cNvSpPr>
          <p:nvPr/>
        </p:nvSpPr>
        <p:spPr bwMode="auto">
          <a:xfrm>
            <a:off x="4211638" y="1773238"/>
            <a:ext cx="874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穿长衫</a:t>
            </a:r>
          </a:p>
        </p:txBody>
      </p:sp>
      <p:sp>
        <p:nvSpPr>
          <p:cNvPr id="143839" name="Text Box 479"/>
          <p:cNvSpPr txBox="1">
            <a:spLocks noChangeArrowheads="1"/>
          </p:cNvSpPr>
          <p:nvPr/>
        </p:nvSpPr>
        <p:spPr bwMode="auto">
          <a:xfrm>
            <a:off x="4643438" y="2349500"/>
            <a:ext cx="1104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好吃懒做</a:t>
            </a:r>
          </a:p>
        </p:txBody>
      </p:sp>
      <p:sp>
        <p:nvSpPr>
          <p:cNvPr id="143841" name="Text Box 481"/>
          <p:cNvSpPr txBox="1">
            <a:spLocks noChangeArrowheads="1"/>
          </p:cNvSpPr>
          <p:nvPr/>
        </p:nvSpPr>
        <p:spPr bwMode="auto">
          <a:xfrm>
            <a:off x="5292725" y="2852738"/>
            <a:ext cx="156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偶有偷窃行为</a:t>
            </a:r>
          </a:p>
        </p:txBody>
      </p:sp>
      <p:sp>
        <p:nvSpPr>
          <p:cNvPr id="143842" name="Text Box 482"/>
          <p:cNvSpPr txBox="1">
            <a:spLocks noChangeArrowheads="1"/>
          </p:cNvSpPr>
          <p:nvPr/>
        </p:nvSpPr>
        <p:spPr bwMode="auto">
          <a:xfrm>
            <a:off x="4211638" y="3500438"/>
            <a:ext cx="156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从不拖欠酒钱</a:t>
            </a:r>
          </a:p>
        </p:txBody>
      </p:sp>
      <p:sp>
        <p:nvSpPr>
          <p:cNvPr id="143843" name="Text Box 483"/>
          <p:cNvSpPr txBox="1">
            <a:spLocks noChangeArrowheads="1"/>
          </p:cNvSpPr>
          <p:nvPr/>
        </p:nvSpPr>
        <p:spPr bwMode="auto">
          <a:xfrm>
            <a:off x="900113" y="4652963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屡遭冷遇</a:t>
            </a:r>
            <a:r>
              <a:rPr lang="zh-CN" altLang="en-US" b="1" u="sng"/>
              <a:t>　</a:t>
            </a:r>
          </a:p>
        </p:txBody>
      </p:sp>
      <p:sp>
        <p:nvSpPr>
          <p:cNvPr id="143845" name="Text Box 485"/>
          <p:cNvSpPr txBox="1">
            <a:spLocks noChangeArrowheads="1"/>
          </p:cNvSpPr>
          <p:nvPr/>
        </p:nvSpPr>
        <p:spPr bwMode="auto">
          <a:xfrm>
            <a:off x="4067175" y="5157788"/>
            <a:ext cx="2486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无人关心、可有可无</a:t>
            </a:r>
            <a:r>
              <a:rPr lang="zh-CN" altLang="en-US" b="1" u="sng"/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1000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38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3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4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3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4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836" grpId="0" animBg="1"/>
      <p:bldP spid="143838" grpId="0"/>
      <p:bldP spid="143839" grpId="0"/>
      <p:bldP spid="143841" grpId="0"/>
      <p:bldP spid="143842" grpId="0"/>
      <p:bldP spid="143843" grpId="0"/>
      <p:bldP spid="1438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5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2636838"/>
            <a:ext cx="8540750" cy="2603500"/>
          </a:xfrm>
          <a:ln/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b="0"/>
              <a:t>　　   地位低下但又追求功名，穷困潦倒但又好喝懒做，迂腐不堪死要面子而又自欺欺人，遭人嘲笑但又自命清高，凄苦悲惨但又麻木不仁、至死不悟，同时，他也有诚实善良的一面。</a:t>
            </a:r>
          </a:p>
        </p:txBody>
      </p:sp>
      <p:pic>
        <p:nvPicPr>
          <p:cNvPr id="33794" name="Picture 6" descr="图片22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981075"/>
            <a:ext cx="3790950" cy="1143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37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uild="p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2313</TotalTime>
  <Words>478</Words>
  <Application/>
  <PresentationFormat>On-screen Show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2012版中考一轮复习化学精品课件（含2011中考真题）第15课时粒子构成物质（19ppt)</vt:lpstr>
      <vt:lpstr>Slide 1</vt:lpstr>
      <vt:lpstr>Slide 2</vt:lpstr>
      <vt:lpstr>Slide 3</vt:lpstr>
      <vt:lpstr>Slide 4</vt:lpstr>
      <vt:lpstr>  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cp:revision/>
  <cp:lastPrinted>1601-01-01T00:00:00Z</cp:lastPrinted>
  <dcterms:created xsi:type="dcterms:W3CDTF">2001-08-11T09:45:10Z</dcterms:created>
  <dcterms:modified xsi:type="dcterms:W3CDTF">2018-09-22T18:33:09Z</dcterms:modified>
  <cp:category/>
</cp:coreProperties>
</file>