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68" r:id="rId6"/>
    <p:sldId id="469" r:id="rId7"/>
    <p:sldId id="439" r:id="rId8"/>
    <p:sldId id="491" r:id="rId9"/>
    <p:sldId id="456" r:id="rId10"/>
    <p:sldId id="457" r:id="rId11"/>
    <p:sldId id="453" r:id="rId12"/>
    <p:sldId id="490" r:id="rId13"/>
    <p:sldId id="488" r:id="rId14"/>
    <p:sldId id="458" r:id="rId15"/>
    <p:sldId id="489" r:id="rId16"/>
    <p:sldId id="462" r:id="rId17"/>
    <p:sldId id="465" r:id="rId18"/>
    <p:sldId id="466" r:id="rId19"/>
    <p:sldId id="464" r:id="rId20"/>
    <p:sldId id="377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CDE8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1.png"/><Relationship Id="rId6" Type="http://schemas.openxmlformats.org/officeDocument/2006/relationships/image" Target="../media/image12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0.emf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语文园地三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7544" y="1052736"/>
            <a:ext cx="85762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我还发现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：“口”是一个象形字，甲骨文和金文的字形都很像人的嘴巴的样子。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8750" y="335699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358" y="2492896"/>
            <a:ext cx="6134034" cy="3129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4211960" y="1340768"/>
            <a:ext cx="3600400" cy="3889099"/>
          </a:xfrm>
          <a:prstGeom prst="cloudCallout">
            <a:avLst>
              <a:gd name="adj1" fmla="val 34401"/>
              <a:gd name="adj2" fmla="val 52053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我知道：口字旁的字还有：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吃、喂、唱、响、哄、嘴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7398" y="4741599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28" y="2061181"/>
            <a:ext cx="3477453" cy="2448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0873" y="1052736"/>
            <a:ext cx="8503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学习下面的修改符号，并试着使用这些修改符号修改自己的习作。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648" y="2642722"/>
            <a:ext cx="7990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李老师以经走了。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73216"/>
            <a:ext cx="8410004" cy="94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3060822" y="2204864"/>
            <a:ext cx="5750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592" y="3429000"/>
            <a:ext cx="7990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他穿着一件灰色的上衣，一顶蓝色的帽子。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2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849" y="3046894"/>
            <a:ext cx="1555279" cy="99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>
            <a:off x="4513428" y="2924944"/>
            <a:ext cx="11386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戴着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3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774" y="2234230"/>
            <a:ext cx="1478114" cy="95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矩形 49"/>
          <p:cNvSpPr/>
          <p:nvPr/>
        </p:nvSpPr>
        <p:spPr>
          <a:xfrm>
            <a:off x="107504" y="4285545"/>
            <a:ext cx="8710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菜园里种了很多蔬菜，有土豆、黄瓜、西瓜和西红柿。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4" name="Picture 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626" y="3933056"/>
            <a:ext cx="1966870" cy="954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6" name="组合 2065"/>
          <p:cNvGrpSpPr/>
          <p:nvPr/>
        </p:nvGrpSpPr>
        <p:grpSpPr>
          <a:xfrm>
            <a:off x="3995936" y="1988840"/>
            <a:ext cx="3851400" cy="553998"/>
            <a:chOff x="4355976" y="2298938"/>
            <a:chExt cx="3851400" cy="553998"/>
          </a:xfrm>
        </p:grpSpPr>
        <p:sp>
          <p:nvSpPr>
            <p:cNvPr id="2065" name="右箭头 2064"/>
            <p:cNvSpPr/>
            <p:nvPr/>
          </p:nvSpPr>
          <p:spPr>
            <a:xfrm>
              <a:off x="4355976" y="2481863"/>
              <a:ext cx="356704" cy="23070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716016" y="2298938"/>
              <a:ext cx="349136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错别字：以经</a:t>
              </a: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已经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92080" y="2564904"/>
            <a:ext cx="3816424" cy="481990"/>
            <a:chOff x="4355976" y="2298938"/>
            <a:chExt cx="3923408" cy="553998"/>
          </a:xfrm>
        </p:grpSpPr>
        <p:sp>
          <p:nvSpPr>
            <p:cNvPr id="59" name="右箭头 58"/>
            <p:cNvSpPr/>
            <p:nvPr/>
          </p:nvSpPr>
          <p:spPr>
            <a:xfrm>
              <a:off x="4355976" y="2481863"/>
              <a:ext cx="356704" cy="23070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788024" y="2298938"/>
              <a:ext cx="349136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少成分：戴着帽子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20159" y="4887686"/>
            <a:ext cx="3816424" cy="553998"/>
            <a:chOff x="4355976" y="2298938"/>
            <a:chExt cx="3923408" cy="636764"/>
          </a:xfrm>
        </p:grpSpPr>
        <p:sp>
          <p:nvSpPr>
            <p:cNvPr id="62" name="右箭头 61"/>
            <p:cNvSpPr/>
            <p:nvPr/>
          </p:nvSpPr>
          <p:spPr>
            <a:xfrm>
              <a:off x="4355976" y="2481863"/>
              <a:ext cx="356704" cy="23070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788024" y="2298938"/>
              <a:ext cx="3491360" cy="636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西瓜不是蔬菜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9" grpId="0"/>
      <p:bldP spid="30" grpId="0"/>
      <p:bldP spid="48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0873" y="1052736"/>
            <a:ext cx="85036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练一练：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648" y="2354690"/>
            <a:ext cx="7990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教室里又按装了几盏日光灯。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8854" y="1931347"/>
            <a:ext cx="5750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592" y="3515523"/>
            <a:ext cx="7990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教室里，都在认真地听课。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33417"/>
            <a:ext cx="1800200" cy="99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>
            <a:off x="1691680" y="3011467"/>
            <a:ext cx="17281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3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814" y="1920884"/>
            <a:ext cx="1478114" cy="95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矩形 49"/>
          <p:cNvSpPr/>
          <p:nvPr/>
        </p:nvSpPr>
        <p:spPr>
          <a:xfrm>
            <a:off x="107504" y="4307611"/>
            <a:ext cx="87109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校园里种了牡丹、梧桐、松柏等很多树木。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64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47571"/>
            <a:ext cx="1966870" cy="954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6" name="组合 2065"/>
          <p:cNvGrpSpPr/>
          <p:nvPr/>
        </p:nvGrpSpPr>
        <p:grpSpPr>
          <a:xfrm>
            <a:off x="3995936" y="1700808"/>
            <a:ext cx="4595076" cy="1015663"/>
            <a:chOff x="4355976" y="2298938"/>
            <a:chExt cx="3851400" cy="1015663"/>
          </a:xfrm>
        </p:grpSpPr>
        <p:sp>
          <p:nvSpPr>
            <p:cNvPr id="2065" name="右箭头 2064"/>
            <p:cNvSpPr/>
            <p:nvPr/>
          </p:nvSpPr>
          <p:spPr>
            <a:xfrm>
              <a:off x="4355976" y="2481863"/>
              <a:ext cx="356704" cy="23070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716016" y="2298938"/>
              <a:ext cx="349136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错别字：按装</a:t>
              </a: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安装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95936" y="3011465"/>
            <a:ext cx="4595076" cy="1015663"/>
            <a:chOff x="4355976" y="2298938"/>
            <a:chExt cx="3923408" cy="1167401"/>
          </a:xfrm>
        </p:grpSpPr>
        <p:sp>
          <p:nvSpPr>
            <p:cNvPr id="59" name="右箭头 58"/>
            <p:cNvSpPr/>
            <p:nvPr/>
          </p:nvSpPr>
          <p:spPr>
            <a:xfrm>
              <a:off x="4355976" y="2481863"/>
              <a:ext cx="356704" cy="23070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788024" y="2298938"/>
              <a:ext cx="3491360" cy="1167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少成分：同学们听课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20159" y="5107250"/>
            <a:ext cx="3816424" cy="553998"/>
            <a:chOff x="4355976" y="2298938"/>
            <a:chExt cx="3923408" cy="636764"/>
          </a:xfrm>
        </p:grpSpPr>
        <p:sp>
          <p:nvSpPr>
            <p:cNvPr id="62" name="右箭头 61"/>
            <p:cNvSpPr/>
            <p:nvPr/>
          </p:nvSpPr>
          <p:spPr>
            <a:xfrm>
              <a:off x="4355976" y="2481863"/>
              <a:ext cx="356704" cy="23070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788024" y="2298938"/>
              <a:ext cx="3491360" cy="636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牡丹不是树木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9" grpId="0"/>
      <p:bldP spid="30" grpId="0"/>
      <p:bldP spid="48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189365" y="1459732"/>
            <a:ext cx="646331" cy="47775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灯不拨不亮，理不辩不明。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556876" y="2116672"/>
            <a:ext cx="211958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解读：灯芯不拨高灯不会变不亮；道理不去申辩解释就不会明白。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02297"/>
            <a:ext cx="3550430" cy="5093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043608" y="112474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有理走遍天下，无理寸步难行。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9345" y="5427221"/>
            <a:ext cx="765100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解读：有理到哪儿都行得通，无理到哪儿都不行。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458" y="1988840"/>
            <a:ext cx="3769035" cy="33374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1043608" y="112474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一时强弱在于力，万古胜负在于理。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37419" y="5211197"/>
            <a:ext cx="765100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解读：一时的强弱在于力量的大小，而万古的胜负却在于道理是否说服人心。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966" y="1758392"/>
            <a:ext cx="5347170" cy="3410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形标注 22"/>
          <p:cNvSpPr/>
          <p:nvPr/>
        </p:nvSpPr>
        <p:spPr>
          <a:xfrm>
            <a:off x="575261" y="1412775"/>
            <a:ext cx="7776864" cy="2912695"/>
          </a:xfrm>
          <a:prstGeom prst="wedgeEllipseCallout">
            <a:avLst>
              <a:gd name="adj1" fmla="val 34257"/>
              <a:gd name="adj2" fmla="val 71342"/>
            </a:avLst>
          </a:prstGeom>
          <a:solidFill>
            <a:srgbClr val="08CD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142975" y="1988840"/>
            <a:ext cx="7000899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这三句俗语都阐述了道理的重要性，希望同学们在生活中能懂得道理，凡事能讲道理！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68059" y="4333646"/>
            <a:ext cx="1113416" cy="1819834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7788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124744"/>
            <a:ext cx="7608624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童话是一座五彩缤纷的大花园。在童话的世界里，植物、动物不但会说话，而且和人一样，也有喜怒哀乐。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8501" y="2708919"/>
            <a:ext cx="6508078" cy="1434236"/>
            <a:chOff x="698500" y="2276872"/>
            <a:chExt cx="7508837" cy="1005956"/>
          </a:xfrm>
        </p:grpSpPr>
        <p:sp>
          <p:nvSpPr>
            <p:cNvPr id="5" name="圆角矩形标注 4"/>
            <p:cNvSpPr/>
            <p:nvPr/>
          </p:nvSpPr>
          <p:spPr>
            <a:xfrm>
              <a:off x="698500" y="2276872"/>
              <a:ext cx="7508837" cy="991850"/>
            </a:xfrm>
            <a:prstGeom prst="wedgeRoundRectCallout">
              <a:avLst>
                <a:gd name="adj1" fmla="val 57634"/>
                <a:gd name="adj2" fmla="val -20724"/>
                <a:gd name="adj3" fmla="val 16667"/>
              </a:avLst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27584" y="2376170"/>
              <a:ext cx="7329957" cy="906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《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那一定很舒服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这篇童话中，种子最终变成木地板后，它感到了舒服的同时内心很安宁。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03686" y="2585368"/>
            <a:ext cx="957975" cy="1565772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043" y="5345687"/>
            <a:ext cx="800148" cy="89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1763688" y="4605998"/>
            <a:ext cx="6684187" cy="1559306"/>
          </a:xfrm>
          <a:prstGeom prst="wedgeRoundRectCallout">
            <a:avLst>
              <a:gd name="adj1" fmla="val -55525"/>
              <a:gd name="adj2" fmla="val 31099"/>
              <a:gd name="adj3" fmla="val 16667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我读过童话</a:t>
            </a:r>
            <a:r>
              <a:rPr lang="en-US" altLang="zh-CN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丑小鸭</a:t>
            </a:r>
            <a:r>
              <a:rPr lang="en-US" altLang="zh-CN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，童话中的丑小鸭被同类嘲笑时会难过，当它终于变成白天鹅时它开心不已。</a:t>
            </a:r>
            <a:endParaRPr lang="zh-CN" altLang="en-US" sz="2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9" y="1029796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196752"/>
            <a:ext cx="7608624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这个单元的课文中，有会唱歌的鸟、聪明的蟋蟀、快乐的手推车、值得尊敬的蚂蚁队长，从他们的语言、动作中，可以感受到生动、鲜明的形象。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84994" y="2584063"/>
            <a:ext cx="6215335" cy="3693319"/>
            <a:chOff x="2284994" y="2584063"/>
            <a:chExt cx="6215335" cy="3693319"/>
          </a:xfrm>
        </p:grpSpPr>
        <p:sp>
          <p:nvSpPr>
            <p:cNvPr id="3" name="单圆角矩形 2"/>
            <p:cNvSpPr/>
            <p:nvPr/>
          </p:nvSpPr>
          <p:spPr>
            <a:xfrm>
              <a:off x="2284994" y="2600881"/>
              <a:ext cx="6215335" cy="3620532"/>
            </a:xfrm>
            <a:prstGeom prst="snipRoundRect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27784" y="2584063"/>
              <a:ext cx="5529757" cy="3693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读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在牛肚子里旅行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一课时，红头被困在牛嘴里，青头大吃一惊，它一下子“蹦到牛身上”，可是那头牛用尾巴轻轻一扫，青头就给摔到地上了。青头不顾身上的疼痛，“一骨碌爬起来”大声喊叫鼓励红头。这里对青头的动作描写和语言描写，让我感受到了青头是一个为了朋友不顾自己安危的人，它很善良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1949" y="3789040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3" y="1196752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95824" y="1384320"/>
            <a:ext cx="760862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读童话，能交到很多奇特的朋友，经历一些不可思议的事情，还能获得很多启示。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544" y="2708920"/>
            <a:ext cx="7698186" cy="2000936"/>
            <a:chOff x="467544" y="2297004"/>
            <a:chExt cx="7698186" cy="2000936"/>
          </a:xfrm>
        </p:grpSpPr>
        <p:sp>
          <p:nvSpPr>
            <p:cNvPr id="3" name="椭圆 2"/>
            <p:cNvSpPr/>
            <p:nvPr/>
          </p:nvSpPr>
          <p:spPr>
            <a:xfrm>
              <a:off x="467544" y="2297004"/>
              <a:ext cx="7698186" cy="2000936"/>
            </a:xfrm>
            <a:prstGeom prst="ellipse">
              <a:avLst/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43608" y="2672333"/>
              <a:ext cx="6768752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我在读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一块奶酪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一课时，从蚂蚁队长以身作则不偷吃的行为中，懂得了在集体活动中要以身作则，严守纪律。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7398" y="4741599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3303" y="836712"/>
            <a:ext cx="82157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读一读，比一比，认一认。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468" y="1538789"/>
            <a:ext cx="8104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申（申请）  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召（召开）  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宗（祖宗）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乙（乙方）  豫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予（给予）  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介（介绍）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971600" y="3212976"/>
            <a:ext cx="6974942" cy="1717393"/>
          </a:xfrm>
          <a:prstGeom prst="rect">
            <a:avLst/>
          </a:prstGeom>
          <a:noFill/>
          <a:ln w="254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我发现：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申  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召  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宗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乙  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象  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0331" y="2560005"/>
            <a:ext cx="863507" cy="96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981434" y="3795992"/>
            <a:ext cx="179036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69666" y="3795992"/>
            <a:ext cx="179036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76056" y="3795992"/>
            <a:ext cx="179036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71600" y="4372056"/>
            <a:ext cx="179036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24510" y="5027295"/>
            <a:ext cx="3988435" cy="1330325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“伸”“招”“踪”“忆”左边的部分表示事物的类别，右边的部分表示事物的读音。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914597" y="5027270"/>
            <a:ext cx="3512071" cy="1194282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豫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右边的部分表示事物的类别，左边的部分表示事物的读音。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87824" y="4300048"/>
            <a:ext cx="1872208" cy="5583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剪去对角的矩形 19"/>
          <p:cNvSpPr/>
          <p:nvPr/>
        </p:nvSpPr>
        <p:spPr>
          <a:xfrm>
            <a:off x="5076056" y="4300048"/>
            <a:ext cx="1790366" cy="504056"/>
          </a:xfrm>
          <a:prstGeom prst="snip2Diag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686935" y="2471420"/>
            <a:ext cx="3740150" cy="1245235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界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上边的部分表示事物的类别，下边的部分表示事物的读音。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3" grpId="0"/>
      <p:bldP spid="5" grpId="0" animBg="1"/>
      <p:bldP spid="22" grpId="0" animBg="1"/>
      <p:bldP spid="28" grpId="0" animBg="1"/>
      <p:bldP spid="30" grpId="0" animBg="1"/>
      <p:bldP spid="7" grpId="0" bldLvl="0" animBg="1"/>
      <p:bldP spid="32" grpId="0" bldLvl="0" animBg="1"/>
      <p:bldP spid="8" grpId="0" animBg="1"/>
      <p:bldP spid="20" grpId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1268760"/>
            <a:ext cx="7776864" cy="6451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绍   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召   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1747342" y="2420888"/>
            <a:ext cx="6974942" cy="3338195"/>
          </a:xfrm>
          <a:prstGeom prst="rect">
            <a:avLst/>
          </a:prstGeom>
          <a:noFill/>
          <a:ln w="254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由两部分组成，其中一部分表示事物的类别而另一部分表示事物的读音，这样的字叫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我还知道形声字的规律：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形声字，分两半，形一半，表意思；声一半示读音；形旁相同是同类。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2070" y="263691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0520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755576" y="1268760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shēn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570510"/>
            <a:ext cx="28670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：申请  申报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三令五申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794222"/>
            <a:ext cx="31448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27570"/>
            <a:ext cx="12287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申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88024" y="1371947"/>
            <a:ext cx="944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jiè</a:t>
            </a:r>
            <a:endParaRPr lang="en-US" altLang="zh-CN" dirty="0"/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670522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：介绍  媒介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0852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16788"/>
            <a:ext cx="1306204" cy="1198880"/>
            <a:chOff x="4655076" y="1519496"/>
            <a:chExt cx="1306487" cy="1198341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介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755576" y="3296821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en-US" altLang="zh-CN" dirty="0" err="1">
                <a:sym typeface="+mn-ea"/>
              </a:rPr>
              <a:t>shào</a:t>
            </a:r>
            <a:endParaRPr lang="en-US" altLang="zh-CN" dirty="0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组词：介绍   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1928813" y="3598763"/>
            <a:ext cx="30003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右上是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刀。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18474" y="3398103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zōnɡ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71"/>
          <p:cNvSpPr txBox="1">
            <a:spLocks noChangeArrowheads="1"/>
          </p:cNvSpPr>
          <p:nvPr/>
        </p:nvSpPr>
        <p:spPr bwMode="auto">
          <a:xfrm>
            <a:off x="6135688" y="4698901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：正宗  宗师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0" name="TextBox 72"/>
          <p:cNvSpPr txBox="1">
            <a:spLocks noChangeArrowheads="1"/>
          </p:cNvSpPr>
          <p:nvPr/>
        </p:nvSpPr>
        <p:spPr bwMode="auto">
          <a:xfrm>
            <a:off x="6000760" y="3890866"/>
            <a:ext cx="299561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三声。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56" name="组合 92"/>
          <p:cNvGrpSpPr/>
          <p:nvPr/>
        </p:nvGrpSpPr>
        <p:grpSpPr bwMode="auto">
          <a:xfrm>
            <a:off x="4799012" y="4099777"/>
            <a:ext cx="1311604" cy="1198880"/>
            <a:chOff x="3418472" y="1204770"/>
            <a:chExt cx="1311219" cy="1199334"/>
          </a:xfrm>
        </p:grpSpPr>
        <p:grpSp>
          <p:nvGrpSpPr>
            <p:cNvPr id="5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60" name="直接连接符 59"/>
              <p:cNvCxnSpPr>
                <a:stCxn id="59" idx="1"/>
                <a:endCxn id="59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stCxn id="59" idx="0"/>
                <a:endCxn id="59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23"/>
            <p:cNvSpPr txBox="1">
              <a:spLocks noChangeArrowheads="1"/>
            </p:cNvSpPr>
            <p:nvPr/>
          </p:nvSpPr>
          <p:spPr bwMode="auto">
            <a:xfrm>
              <a:off x="3501749" y="1204770"/>
              <a:ext cx="1227942" cy="11993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宗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绍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5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6608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631390"/>
            <a:ext cx="28670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：乙方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4" name="TextBox 14"/>
          <p:cNvSpPr txBox="1">
            <a:spLocks noChangeArrowheads="1"/>
          </p:cNvSpPr>
          <p:nvPr/>
        </p:nvSpPr>
        <p:spPr bwMode="auto">
          <a:xfrm>
            <a:off x="1882775" y="1855102"/>
            <a:ext cx="3144838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三声。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88450"/>
            <a:ext cx="12287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乙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731402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：召开  号召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5989638" y="1969402"/>
            <a:ext cx="34766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77668"/>
            <a:ext cx="1306204" cy="1198880"/>
            <a:chOff x="4655076" y="1519496"/>
            <a:chExt cx="1306487" cy="1198341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召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组词：孝顺  孝心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7" name="TextBox 57"/>
          <p:cNvSpPr txBox="1">
            <a:spLocks noChangeArrowheads="1"/>
          </p:cNvSpPr>
          <p:nvPr/>
        </p:nvSpPr>
        <p:spPr bwMode="auto">
          <a:xfrm>
            <a:off x="1928813" y="3598763"/>
            <a:ext cx="30003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下部是子，不是了。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孝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1255" y="3284984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xiào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9592" y="1268760"/>
            <a:ext cx="690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yǐ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84819" y="1408762"/>
            <a:ext cx="1198880" cy="13220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zhào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39622"/>
            <a:ext cx="644842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27584" y="1052736"/>
            <a:ext cx="85762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读一读，和同学交流你的发现。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01379" y="5318883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6012160" y="3573016"/>
            <a:ext cx="2664296" cy="2512697"/>
          </a:xfrm>
          <a:prstGeom prst="cloudCallout">
            <a:avLst>
              <a:gd name="adj1" fmla="val -116632"/>
              <a:gd name="adj2" fmla="val 56413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我发现：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这些字都带有“口”字，都与“口”或声音有关系。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WPS 演示</Application>
  <PresentationFormat>全屏显示(4:3)</PresentationFormat>
  <Paragraphs>197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1242</cp:revision>
  <dcterms:created xsi:type="dcterms:W3CDTF">2017-05-17T10:13:00Z</dcterms:created>
  <dcterms:modified xsi:type="dcterms:W3CDTF">2018-06-28T05:06:37Z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