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handoutMasterIdLst>
    <p:handoutMasterId r:id="rId43"/>
  </p:handoutMasterIdLst>
  <p:sldIdLst>
    <p:sldId id="1520" r:id="rId2"/>
    <p:sldId id="1296" r:id="rId3"/>
    <p:sldId id="1360" r:id="rId4"/>
    <p:sldId id="856" r:id="rId5"/>
    <p:sldId id="1788" r:id="rId6"/>
    <p:sldId id="1790" r:id="rId7"/>
    <p:sldId id="1823" r:id="rId8"/>
    <p:sldId id="1824" r:id="rId9"/>
    <p:sldId id="1792" r:id="rId10"/>
    <p:sldId id="1820" r:id="rId11"/>
    <p:sldId id="1825" r:id="rId12"/>
    <p:sldId id="1802" r:id="rId13"/>
    <p:sldId id="1794" r:id="rId14"/>
    <p:sldId id="1827" r:id="rId15"/>
    <p:sldId id="1803" r:id="rId16"/>
    <p:sldId id="1826" r:id="rId17"/>
    <p:sldId id="1804" r:id="rId18"/>
    <p:sldId id="1828" r:id="rId19"/>
    <p:sldId id="1805" r:id="rId20"/>
    <p:sldId id="1829" r:id="rId21"/>
    <p:sldId id="1806" r:id="rId22"/>
    <p:sldId id="1807" r:id="rId23"/>
    <p:sldId id="1808" r:id="rId24"/>
    <p:sldId id="1809" r:id="rId25"/>
    <p:sldId id="1830" r:id="rId26"/>
    <p:sldId id="1789" r:id="rId27"/>
    <p:sldId id="1810" r:id="rId28"/>
    <p:sldId id="1384" r:id="rId29"/>
    <p:sldId id="1755" r:id="rId30"/>
    <p:sldId id="1811" r:id="rId31"/>
    <p:sldId id="1812" r:id="rId32"/>
    <p:sldId id="1813" r:id="rId33"/>
    <p:sldId id="1756" r:id="rId34"/>
    <p:sldId id="1746" r:id="rId35"/>
    <p:sldId id="1770" r:id="rId36"/>
    <p:sldId id="1831" r:id="rId37"/>
    <p:sldId id="1778" r:id="rId38"/>
    <p:sldId id="1771" r:id="rId39"/>
    <p:sldId id="1822" r:id="rId40"/>
    <p:sldId id="1519" r:id="rId41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DCE6F2"/>
    <a:srgbClr val="00CCFF"/>
    <a:srgbClr val="B4C7E7"/>
    <a:srgbClr val="0000FF"/>
    <a:srgbClr val="0066FF"/>
    <a:srgbClr val="9BBD59"/>
    <a:srgbClr val="7BC14A"/>
    <a:srgbClr val="FFD966"/>
    <a:srgbClr val="F3EFE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152" autoAdjust="0"/>
    <p:restoredTop sz="96727" autoAdjust="0"/>
  </p:normalViewPr>
  <p:slideViewPr>
    <p:cSldViewPr>
      <p:cViewPr>
        <p:scale>
          <a:sx n="100" d="100"/>
          <a:sy n="100" d="100"/>
        </p:scale>
        <p:origin x="-78" y="480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213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4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4.xml"/><Relationship Id="rId4" Type="http://schemas.openxmlformats.org/officeDocument/2006/relationships/slide" Target="slide2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Administrator\Desktop\新建文件夹1.19\图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275" y="-13295"/>
            <a:ext cx="12206962" cy="688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标题 2"/>
          <p:cNvSpPr txBox="1">
            <a:spLocks/>
          </p:cNvSpPr>
          <p:nvPr/>
        </p:nvSpPr>
        <p:spPr>
          <a:xfrm>
            <a:off x="2825342" y="4346759"/>
            <a:ext cx="9246528" cy="81122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二、鹏之徙于南冥</a:t>
            </a:r>
          </a:p>
        </p:txBody>
      </p:sp>
      <p:sp>
        <p:nvSpPr>
          <p:cNvPr id="13" name="标题 2"/>
          <p:cNvSpPr txBox="1">
            <a:spLocks/>
          </p:cNvSpPr>
          <p:nvPr/>
        </p:nvSpPr>
        <p:spPr>
          <a:xfrm>
            <a:off x="2753334" y="3767471"/>
            <a:ext cx="7806368" cy="67043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第五单元   </a:t>
            </a:r>
            <a:r>
              <a:rPr lang="en-US" altLang="zh-CN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《</a:t>
            </a:r>
            <a:r>
              <a:rPr lang="zh-CN" altLang="en-US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庄子</a:t>
            </a:r>
            <a:r>
              <a:rPr lang="en-US" altLang="zh-CN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》</a:t>
            </a:r>
            <a:r>
              <a:rPr lang="zh-CN" altLang="en-US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选读 </a:t>
            </a:r>
            <a:endParaRPr lang="en-US" altLang="zh-CN" b="1" kern="1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28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1" name="左大括号 10"/>
          <p:cNvSpPr/>
          <p:nvPr/>
        </p:nvSpPr>
        <p:spPr>
          <a:xfrm>
            <a:off x="1918742" y="276773"/>
            <a:ext cx="169654" cy="244741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62758" y="117426"/>
            <a:ext cx="7632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北冥有鱼，其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之者谁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至人无己，神人无功，圣人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无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人有百口，口有百舌，不能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其一处也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1032533" y="1224523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1940855" y="3081416"/>
            <a:ext cx="167974" cy="116039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062758" y="2925738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杯焉则胶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币遗单于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3" name="矩形 22"/>
          <p:cNvSpPr/>
          <p:nvPr/>
        </p:nvSpPr>
        <p:spPr>
          <a:xfrm>
            <a:off x="1054646" y="3307868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置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1990750" y="4564394"/>
            <a:ext cx="167974" cy="176239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12874" y="4365898"/>
            <a:ext cx="88068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若夫乘天地之正，而御六气之辩，以游无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子孙习其家风，今多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复前行，欲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1126654" y="5085978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穷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68459" y="2614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名字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6251" y="8375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命名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91350" y="148557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名声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71470" y="213365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说出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22998" y="30505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安放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86217" y="366161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购置，买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623598" y="44907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尽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83238" y="510135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生活贫困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03118" y="578689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走到尽头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3755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9" grpId="0"/>
      <p:bldP spid="9" grpId="1"/>
      <p:bldP spid="15" grpId="0"/>
      <p:bldP spid="15" grpId="1"/>
      <p:bldP spid="16" grpId="0"/>
      <p:bldP spid="16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1" name="左大括号 10"/>
          <p:cNvSpPr/>
          <p:nvPr/>
        </p:nvSpPr>
        <p:spPr>
          <a:xfrm>
            <a:off x="1990750" y="328890"/>
            <a:ext cx="169654" cy="116039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34766" y="117426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彼且奚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en-US" altLang="zh-CN" sz="2800" kern="100" dirty="0" smtClean="0">
              <a:latin typeface="Times New Roman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处分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兄意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1104541" y="571564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2012863" y="1738466"/>
            <a:ext cx="167974" cy="181579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134766" y="1686501"/>
            <a:ext cx="76328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尧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许由：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争货财，无辞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3" name="矩形 22"/>
          <p:cNvSpPr/>
          <p:nvPr/>
        </p:nvSpPr>
        <p:spPr>
          <a:xfrm>
            <a:off x="1126654" y="2371764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让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1990750" y="3861842"/>
            <a:ext cx="167974" cy="257225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62758" y="3776474"/>
            <a:ext cx="107291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子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天下，天下既已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水军八十万众，方与将军会猎于吴：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将恐深：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其后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装行，东入海求其师云：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1126654" y="4869954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治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27331" y="18943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往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67014" y="89035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依照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78750" y="177361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让给，让位给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67014" y="24025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责备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79273" y="306975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退让，谦让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39222" y="3842678"/>
            <a:ext cx="6186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spc="-3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前</a:t>
            </a:r>
            <a:r>
              <a:rPr lang="en-US" altLang="zh-CN" sz="2800" kern="100" spc="-3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“</a:t>
            </a:r>
            <a:r>
              <a:rPr lang="zh-CN" altLang="zh-CN" sz="2800" kern="100" spc="-3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治</a:t>
            </a:r>
            <a:r>
              <a:rPr lang="en-US" altLang="zh-CN" sz="2800" kern="100" spc="-3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”</a:t>
            </a:r>
            <a:r>
              <a:rPr lang="zh-CN" altLang="zh-CN" sz="2800" kern="100" spc="-3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，治理；后</a:t>
            </a:r>
            <a:r>
              <a:rPr lang="en-US" altLang="zh-CN" sz="2800" kern="100" spc="-3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“</a:t>
            </a:r>
            <a:r>
              <a:rPr lang="zh-CN" altLang="zh-CN" sz="2800" kern="100" spc="-3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治</a:t>
            </a:r>
            <a:r>
              <a:rPr lang="en-US" altLang="zh-CN" sz="2800" kern="100" spc="-3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”</a:t>
            </a:r>
            <a:r>
              <a:rPr lang="zh-CN" altLang="zh-CN" sz="2800" kern="100" spc="-3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，太平，安定</a:t>
            </a:r>
            <a:endParaRPr lang="zh-CN" altLang="en-US" sz="2800" kern="100" spc="-300" dirty="0">
              <a:solidFill>
                <a:srgbClr val="C00000"/>
              </a:solidFill>
              <a:latin typeface="宋体" pitchFamily="2" charset="-122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48779" y="449075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部署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95006" y="52108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医治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03318" y="580605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整理，备办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1447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0485" y="2371764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2718" y="477466"/>
            <a:ext cx="1029714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其坚不能自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世而誉之而不加劝，举世而非之而不加沮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戍卒叫，函谷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一隅不以三隅反，则不复也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今亡亦死，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大计亦死，等死，死国可乎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鸟不暇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明主在上，所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9" name="左大括号 8"/>
          <p:cNvSpPr/>
          <p:nvPr/>
        </p:nvSpPr>
        <p:spPr>
          <a:xfrm>
            <a:off x="1533064" y="499613"/>
            <a:ext cx="169654" cy="449066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16331" y="5494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胜任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35566" y="119754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全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16331" y="184854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被攻下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15286" y="24936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提出，举出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07665" y="314176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举行，实行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75773" y="377067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起飞，振翼飞去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22666" y="436589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推荐，推举，选拔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8462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7791" y="378888"/>
            <a:ext cx="11140921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海运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则将徙于南冥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今义：用船舶在海洋上运输。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虽然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，犹有未树也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今义：用在上半句，下半句往往有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可是、但是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等跟它呼应，表示承认甲事为事实，但乙事并不因为甲事而不成立。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736978" y="177361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海动。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738913" y="369866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虽然这样。</a:t>
            </a:r>
          </a:p>
        </p:txBody>
      </p:sp>
    </p:spTree>
    <p:extLst>
      <p:ext uri="{BB962C8B-B14F-4D97-AF65-F5344CB8AC3E}">
        <p14:creationId xmlns:p14="http://schemas.microsoft.com/office/powerpoint/2010/main" xmlns="" val="426073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2086" y="117426"/>
            <a:ext cx="1125233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众人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匹之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今义：大家；许多人。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腹犹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果然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今义：副词，表示事实与所说或所料相符；连词，假设事实与所说或所料相符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穷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今义：头发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72709" y="8375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一般人。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702718" y="278172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饱的样子。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4897" y="537401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草木。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8828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7" grpId="0"/>
      <p:bldP spid="7" grpId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2086" y="294560"/>
            <a:ext cx="1125233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而飞，其翼若垂天之云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今义：愤怒；形容气势很盛。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抟扶摇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羊角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而上者九万里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今义：羊的角。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野马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也，尘埃也，生物之以息相吹也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今义：哺乳动物，外形像家马。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7840" y="1053530"/>
            <a:ext cx="80157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奋起、奋发。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607840" y="2906574"/>
            <a:ext cx="80157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指羊角状弯曲而上行的旋风。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1737945" y="4869954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田野上空蒸腾浮游的水汽。</a:t>
            </a:r>
          </a:p>
        </p:txBody>
      </p:sp>
    </p:spTree>
    <p:extLst>
      <p:ext uri="{BB962C8B-B14F-4D97-AF65-F5344CB8AC3E}">
        <p14:creationId xmlns:p14="http://schemas.microsoft.com/office/powerpoint/2010/main" xmlns="" val="374420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2086" y="294560"/>
            <a:ext cx="11252330" cy="5940063"/>
          </a:xfrm>
          <a:prstGeom prst="rect">
            <a:avLst/>
          </a:prstGeom>
          <a:ln>
            <a:noFill/>
          </a:ln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又何知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今义：虫子；称具有某种特点的人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多含轻蔑意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小年不及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大年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今义：农历十二月是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天的年份；指春节；丰收年。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瞽者无以与乎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文章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今义：篇幅不很长的单篇作品。泛指著作。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7840" y="1053530"/>
            <a:ext cx="80157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泛称动物。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607840" y="2906574"/>
            <a:ext cx="80157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寿命长的。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1737945" y="4869954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错综华美的色彩以及花纹。</a:t>
            </a:r>
          </a:p>
        </p:txBody>
      </p:sp>
    </p:spTree>
    <p:extLst>
      <p:ext uri="{BB962C8B-B14F-4D97-AF65-F5344CB8AC3E}">
        <p14:creationId xmlns:p14="http://schemas.microsoft.com/office/powerpoint/2010/main" xmlns="" val="2293371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574" y="-90753"/>
            <a:ext cx="10297144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虚词归纳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7876" y="1696611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86694" y="703594"/>
            <a:ext cx="10297144" cy="250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翼若垂天之云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正色邪？其远而无所至极邪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负大舟也无力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4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彼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31" name="左大括号 30"/>
          <p:cNvSpPr/>
          <p:nvPr/>
        </p:nvSpPr>
        <p:spPr>
          <a:xfrm>
            <a:off x="1420455" y="743674"/>
            <a:ext cx="169654" cy="247188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28477" y="4676020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86694" y="3141762"/>
            <a:ext cx="1029714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无所至极邪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舟大也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举世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非之而不加沮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夫列子御风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4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御六气之辩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32" name="左大括号 31"/>
          <p:cNvSpPr/>
          <p:nvPr/>
        </p:nvSpPr>
        <p:spPr>
          <a:xfrm>
            <a:off x="1411161" y="3436407"/>
            <a:ext cx="169654" cy="323374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67014" y="76549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代词，它的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99262" y="132239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副词，表揣测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289" y="197346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代词，它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4129" y="254653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代词，他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4056" y="321377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连词，表顺承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9062" y="378983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连词，表因果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07941" y="441441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连词，表并列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96264" y="501397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连词，表转折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67014" y="564287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连词，表修饰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16144" y="621894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连词，表递进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6912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44501" y="2227748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74726" y="1190917"/>
            <a:ext cx="102971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鲲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大，不知其几千里也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覆杯水于坳堂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奚以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九万里而南为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二虫又何知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32" name="左大括号 31"/>
          <p:cNvSpPr/>
          <p:nvPr/>
        </p:nvSpPr>
        <p:spPr>
          <a:xfrm>
            <a:off x="1627185" y="1252993"/>
            <a:ext cx="169654" cy="254678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95206" y="1289672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用在主谓之间，取消句子独立性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52248" y="189846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结构助词，的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47134" y="256569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动词，到、往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67014" y="321377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指示代词，这、此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0345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574" y="42505"/>
            <a:ext cx="1163455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奚以之九万里而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置杯焉则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抟扶摇而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者九万里：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不过数仞而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一国者：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而我犹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之成而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五石：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夫子固拙于用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矣：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87439" y="743421"/>
            <a:ext cx="58149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名词作动词，南行，向南飞</a:t>
            </a:r>
            <a:endParaRPr lang="zh-CN" altLang="en-US" sz="2800" dirty="0"/>
          </a:p>
        </p:txBody>
      </p:sp>
      <p:sp>
        <p:nvSpPr>
          <p:cNvPr id="2" name="矩形 1"/>
          <p:cNvSpPr/>
          <p:nvPr/>
        </p:nvSpPr>
        <p:spPr>
          <a:xfrm>
            <a:off x="3101609" y="1410657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名词作动词，搁浅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97753" y="2058729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名词作动词，向上飞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89641" y="2706801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名词作动词，落在地下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29601" y="3335709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信任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75469" y="3930937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名词作动词，指在其位而无所作为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09721" y="4618758"/>
            <a:ext cx="7366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树：名词作动词，种植。实：形容词作动词</a:t>
            </a:r>
            <a:r>
              <a:rPr lang="zh-CN" altLang="en-US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9321" y="522708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充满、填塞</a:t>
            </a:r>
          </a:p>
        </p:txBody>
      </p:sp>
      <p:sp>
        <p:nvSpPr>
          <p:cNvPr id="7" name="矩形 6"/>
          <p:cNvSpPr/>
          <p:nvPr/>
        </p:nvSpPr>
        <p:spPr>
          <a:xfrm>
            <a:off x="3934966" y="5878066"/>
            <a:ext cx="55194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spc="-200" dirty="0">
                <a:solidFill>
                  <a:srgbClr val="C00000"/>
                </a:solidFill>
                <a:latin typeface="Times New Roman"/>
                <a:ea typeface="华文细黑"/>
              </a:rPr>
              <a:t>形容词作名词，大的东西，大的作用</a:t>
            </a:r>
            <a:endParaRPr lang="zh-CN" altLang="en-US" sz="2800" kern="100" spc="-2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030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" grpId="0"/>
      <p:bldP spid="2" grpId="1"/>
      <p:bldP spid="4" grpId="0"/>
      <p:bldP spid="4" grpId="1"/>
      <p:bldP spid="5" grpId="0"/>
      <p:bldP spid="5" grpId="1"/>
      <p:bldP spid="13" grpId="0"/>
      <p:bldP spid="13" grpId="1"/>
      <p:bldP spid="14" grpId="0"/>
      <p:bldP spid="14" grpId="1"/>
      <p:bldP spid="15" grpId="0"/>
      <p:bldP spid="1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12173" y="2675920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2782838" y="2152700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读文本内容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，知文理学基础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12173" y="3707997"/>
            <a:ext cx="6840000" cy="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2782838" y="3184815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0" name="TextBox 19">
            <a:hlinkClick r:id="rId5" action="ppaction://hlinksldjump"/>
          </p:cNvPr>
          <p:cNvSpPr txBox="1"/>
          <p:nvPr/>
        </p:nvSpPr>
        <p:spPr>
          <a:xfrm>
            <a:off x="2782838" y="4274726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87790" y="4797946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51266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7312" y="467588"/>
            <a:ext cx="1163455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与越人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战：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彼于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福者：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德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一君：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莽苍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而爝火不息，其于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怖其言：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50025" y="539596"/>
            <a:ext cx="58149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名词作状语，在水上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3286894" y="117838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到来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98862" y="182645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满意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98862" y="249369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形容词作名词，指近郊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43078" y="305059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名词作动词，发光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86894" y="3770670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为动用法，为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感到惊讶、震惊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2759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4" grpId="0"/>
      <p:bldP spid="4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843" y="328796"/>
            <a:ext cx="1163455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特殊句式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南冥者，天池也。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齐谐者，志怪者也。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是其言也，犹时女也。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名者，实之宾也。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海运则将徙于南冥。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覆杯水于坳堂之上。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鹪鹩巢于深林。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背负青天而莫之夭阏者。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53202" y="110637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13242" y="170160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73282" y="234967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53202" y="299774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06974" y="362665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23" name="矩形 22"/>
          <p:cNvSpPr/>
          <p:nvPr/>
        </p:nvSpPr>
        <p:spPr>
          <a:xfrm>
            <a:off x="4117111" y="422188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24" name="矩形 23"/>
          <p:cNvSpPr/>
          <p:nvPr/>
        </p:nvSpPr>
        <p:spPr>
          <a:xfrm>
            <a:off x="3397031" y="489226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介宾短语后置句</a:t>
            </a:r>
          </a:p>
        </p:txBody>
      </p:sp>
      <p:sp>
        <p:nvSpPr>
          <p:cNvPr id="25" name="矩形 24"/>
          <p:cNvSpPr/>
          <p:nvPr/>
        </p:nvSpPr>
        <p:spPr>
          <a:xfrm>
            <a:off x="4907265" y="557087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宾语前置句</a:t>
            </a:r>
          </a:p>
        </p:txBody>
      </p:sp>
    </p:spTree>
    <p:extLst>
      <p:ext uri="{BB962C8B-B14F-4D97-AF65-F5344CB8AC3E}">
        <p14:creationId xmlns:p14="http://schemas.microsoft.com/office/powerpoint/2010/main" xmlns="" val="2033939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2" grpId="0"/>
      <p:bldP spid="12" grpId="1"/>
      <p:bldP spid="13" grpId="0"/>
      <p:bldP spid="13" grpId="1"/>
      <p:bldP spid="15" grpId="0"/>
      <p:bldP spid="15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40" y="117426"/>
            <a:ext cx="1151936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奚以之九万里而南为？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奚以知其然也？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彼且恶乎待哉！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之二虫又何知！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物莫之伤。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归休乎君。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剖之以为瓢。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偃鼠饮河。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与越人水战。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请买其方百金。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83038" y="18943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宾语前置句</a:t>
            </a:r>
          </a:p>
        </p:txBody>
      </p:sp>
      <p:sp>
        <p:nvSpPr>
          <p:cNvPr id="18" name="矩形 17"/>
          <p:cNvSpPr/>
          <p:nvPr/>
        </p:nvSpPr>
        <p:spPr>
          <a:xfrm>
            <a:off x="3070870" y="278172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宾语前置句</a:t>
            </a:r>
          </a:p>
        </p:txBody>
      </p:sp>
      <p:sp>
        <p:nvSpPr>
          <p:cNvPr id="19" name="矩形 18"/>
          <p:cNvSpPr/>
          <p:nvPr/>
        </p:nvSpPr>
        <p:spPr>
          <a:xfrm>
            <a:off x="3611121" y="89035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宾语前置句</a:t>
            </a:r>
          </a:p>
        </p:txBody>
      </p:sp>
      <p:sp>
        <p:nvSpPr>
          <p:cNvPr id="20" name="矩形 19"/>
          <p:cNvSpPr/>
          <p:nvPr/>
        </p:nvSpPr>
        <p:spPr>
          <a:xfrm>
            <a:off x="3683129" y="148557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宾语前置句</a:t>
            </a:r>
          </a:p>
        </p:txBody>
      </p:sp>
      <p:sp>
        <p:nvSpPr>
          <p:cNvPr id="21" name="矩形 20"/>
          <p:cNvSpPr/>
          <p:nvPr/>
        </p:nvSpPr>
        <p:spPr>
          <a:xfrm>
            <a:off x="3755137" y="211448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宾语前置句</a:t>
            </a:r>
          </a:p>
        </p:txBody>
      </p:sp>
      <p:sp>
        <p:nvSpPr>
          <p:cNvPr id="22" name="矩形 21"/>
          <p:cNvSpPr/>
          <p:nvPr/>
        </p:nvSpPr>
        <p:spPr>
          <a:xfrm>
            <a:off x="2926854" y="335778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主谓倒装句</a:t>
            </a:r>
          </a:p>
        </p:txBody>
      </p:sp>
      <p:sp>
        <p:nvSpPr>
          <p:cNvPr id="23" name="矩形 22"/>
          <p:cNvSpPr/>
          <p:nvPr/>
        </p:nvSpPr>
        <p:spPr>
          <a:xfrm>
            <a:off x="3286894" y="402983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省略句</a:t>
            </a:r>
          </a:p>
        </p:txBody>
      </p:sp>
      <p:sp>
        <p:nvSpPr>
          <p:cNvPr id="24" name="矩形 23"/>
          <p:cNvSpPr/>
          <p:nvPr/>
        </p:nvSpPr>
        <p:spPr>
          <a:xfrm>
            <a:off x="2998862" y="470677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省略句</a:t>
            </a:r>
          </a:p>
        </p:txBody>
      </p:sp>
      <p:sp>
        <p:nvSpPr>
          <p:cNvPr id="25" name="矩形 24"/>
          <p:cNvSpPr/>
          <p:nvPr/>
        </p:nvSpPr>
        <p:spPr>
          <a:xfrm>
            <a:off x="3358902" y="530200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省略句</a:t>
            </a:r>
          </a:p>
        </p:txBody>
      </p:sp>
      <p:sp>
        <p:nvSpPr>
          <p:cNvPr id="26" name="矩形 25"/>
          <p:cNvSpPr/>
          <p:nvPr/>
        </p:nvSpPr>
        <p:spPr>
          <a:xfrm>
            <a:off x="3574926" y="600291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省略句</a:t>
            </a:r>
          </a:p>
        </p:txBody>
      </p:sp>
    </p:spTree>
    <p:extLst>
      <p:ext uri="{BB962C8B-B14F-4D97-AF65-F5344CB8AC3E}">
        <p14:creationId xmlns:p14="http://schemas.microsoft.com/office/powerpoint/2010/main" xmlns="" val="598149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843" y="117426"/>
            <a:ext cx="1163455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语句翻译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鹏之徙于南冥也，水击三千里，抟扶摇而上者九万里，去以六月息者也。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故九万里则风斯在下矣，而后乃今培风；背负青天而莫之夭阏者，而后乃今将图南。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532327" y="1337039"/>
            <a:ext cx="11179503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鹏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鸟向南海迁徙，翅膀击打起三千里高的水，它鼓动翅膀，积聚风力，乘风上飞，直冲九万里的高空，大鹏飞向南海是凭借六月的大风。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6583" y="4509914"/>
            <a:ext cx="10959223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所以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鹏鸟高飞九万里，那么极厚的风就在它的翅膀下了，然后才凭借着风；背负青天而没有什么能够阻遏它，然后才能够谋划飞向南方。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962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94606" y="189434"/>
            <a:ext cx="10636914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奚以之九万里而南为？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而彭祖乃今以久特闻，众人匹之，不亦悲乎！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故夫知效一官、行比一乡、德合一君、而征一国者，其自视也，亦若此矣。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6734" y="768695"/>
            <a:ext cx="10636914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何以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为什么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上升到九万里的高空而飞向南方呢？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0630" y="2066580"/>
            <a:ext cx="1095922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彭祖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如今以长寿闻名，众人跟他比，不是很可悲吗！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6557" y="3933850"/>
            <a:ext cx="10163185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所以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那才智可以授予一官之职、行为合乎一乡之人、品德合乎一国之君、能力取得一国信任的人，他们自己看待自己，也就像这蝉、学鸠、斥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一样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2050" name="Picture 2" descr="\\0于迎\i\2017\语文\【续润卿】先秦诸子散文  稿件\安鸟S.t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9022" y="5460438"/>
            <a:ext cx="346628" cy="32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8759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94606" y="189434"/>
            <a:ext cx="10636914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其神凝，使物不疵疠而年谷熟。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孰肯分分然以物为事！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6734" y="768695"/>
            <a:ext cx="10636914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他们的精神专注，使人或物不生灾害疾病，而谷物丰熟。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0630" y="2066580"/>
            <a:ext cx="1095922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谁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肯纷纷扰扰把俗物当回事！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3753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5336" y="549474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文本名句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名言警句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336" y="1092288"/>
            <a:ext cx="1103061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鹏之徙于南冥也，水击三千里，抟扶摇而上者九万里，去以六月息者也。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适莽苍者，三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反，腹犹果然；适百里者，宿舂粮；适千里者，三月聚粮。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故夫知效一官、行比一乡、德合一君、而征一国者，其自视也，亦若此矣。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至人无己，神人无功，圣人无名。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日月出矣，而爝火不息，其于光也，不亦难乎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5695" y="2581092"/>
            <a:ext cx="398822" cy="426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4108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674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文外名句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485578"/>
            <a:ext cx="11364853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大知闲闲，小知间间；大言炎炎，小言詹詹。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人生天地之间，若白驹过隙，忽然而已。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7628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22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477466"/>
            <a:ext cx="11478502" cy="6229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文章在提出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逍遥游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之前为什么先强调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小大之辩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要点突破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695606" y="58649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6" name="矩形 45"/>
          <p:cNvSpPr/>
          <p:nvPr/>
        </p:nvSpPr>
        <p:spPr>
          <a:xfrm>
            <a:off x="312376" y="1053530"/>
            <a:ext cx="11615478" cy="56328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就精神境界、气象和格局而言，明乎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小大之辩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才能明白抉择的目标和追求的方向。庄子认为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逍遥游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是人生至大至高的境界、气象和格局，在提出这一境界、气象和格局之前，他先提出了一系列较小的境界、气象和格局，比如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知效一官、行比一乡、德合一君、而征一国者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、宋荣子、列子等。由于先已明确了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小大之辩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的意旨，文章后半部分就不必再费力去剖析人生境界、气象和格局的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小大之辩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，而直接把它们放在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而征一国者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之后，层层提升和推进，使层次异常明晰。又由于文章前半部分以大鹏、小雀等确立的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小大之辩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，跟文章后半部分人生境界、气象和格局的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小大之辩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，有某种类比、映衬关系，所以其气势更加飞扬，文思更加生动，颇有引人入胜之妙。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85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2105" y="3075851"/>
            <a:ext cx="95462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40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4000" dirty="0" smtClean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文本内容，知文理学基础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84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1360" y="614082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如何理解课文中的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形象？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581361" y="148557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1215882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248627" y="306926"/>
            <a:ext cx="11615478" cy="61609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3330" y="405458"/>
            <a:ext cx="11404211" cy="58267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的态度是矛盾的。首先作者对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进行了否定，认为它的展翅高飞还要凭借海运，并非真正的逍遥。同时又是热爱的。作者义正词严地驳斥蜩与学鸠的嘲笑，强调指出有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小大之辩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；并且三次浓墨重彩，不避重复地描绘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的雄伟形象。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形象体现了作者一种无法逾越的悲哀。作者在才能无双、向往着逍遥却又无法逍遥的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形象里，一颗心灵在深深苦闷中挣扎而出，幻想的翅膀张开了，怒而飞向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无何有之乡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，但有所求的心灵无法在那污浊黑暗的广漠之野找到慰藉。雄伟的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形象所体现的正是作者欲飞的理想和无法飞翔的悲哀。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696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584465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惠子和庄子的大瓠之争，可作怎样的理解？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7962" y="141357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矩形 3"/>
          <p:cNvSpPr/>
          <p:nvPr/>
        </p:nvSpPr>
        <p:spPr>
          <a:xfrm>
            <a:off x="437962" y="1989634"/>
            <a:ext cx="11273868" cy="3241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这里蕴含着对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的认识问题。庄子认为只要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不凝滞于物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大小皆为可用。这是有用，有用必须超然物外，优游于忘我之境。当然，最好是无用。无用则无害，也无困苦，就可以逍遥自在，绝对自由了。因而无用就是大用，这是庄子追求的理想境界。而惠子则基于对现实的认识，自然限于一般的理解和困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254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6571" y="54321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《鹏之徙于南冥》这篇文章用什么方法来说明哲理？这个哲理是什么？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延伸探究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3186" y="1988594"/>
            <a:ext cx="11654668" cy="3241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庄子的散文有时像风行水上，自然成文；有时像万般源泉，随地涌出。汪洋恣肆、先破后立，善用比喻、想象奇特。但是《鹏之徙于南冥》所表达的思想是一种主观唯心主义的幻想，是不满现实的自我超越的空虚。他企图以此达到逃避现实、保存自己的目的。实际上这种境界是不存在的，只能是一种主观唯心主义的幻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6571" y="131194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pic>
        <p:nvPicPr>
          <p:cNvPr id="8" name="图片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206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763" y="2925738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5667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117426"/>
            <a:ext cx="1125233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一蓑烟草任江平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时间的流逝，淡涤旧迹，仅留下微漠的平淡与悲哀。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濮水之边，你翩然而去，仅留下楚使的瞠目与叹息。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或喜甜甘之味，或爱亦苦亦甜的刺激，谁人如你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庄子，淡泊一切，与道合而为一，只偏执著那淡淡的清白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【</a:t>
            </a:r>
            <a:r>
              <a:rPr lang="zh-CN" altLang="en-US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思悟亮点</a:t>
            </a:r>
            <a:r>
              <a:rPr lang="en-US" altLang="zh-CN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】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画线句子浓缩了庄子的哪个典故？表现了庄子怎样的思想境界？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847734" y="414987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449352" y="4850790"/>
            <a:ext cx="1147850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濮水垂钓。表现了庄子不求名利、追求自由的精神。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190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117426"/>
            <a:ext cx="1125233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79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一种美，美得让人无所适从，也只好手之舞之，足之蹈之；当一种平淡，淡得让人无从品味，也只好叹之惜之，赞之赏之。你甘于淡泊，乐于平淡，自得于平淡，只愿在梦中化蝶而逍遥，只愿随那盘旋而上的鹏者浮游于天地，不愿累于国事，不愿牵绊于尘世，你就如同那甘之如饴、淡淡而香的矿泉之水，给人以绝境逢生，给人以平静致远，给人以超脱外物，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我想要触及你的衣襟，却在指尖碰触了清而澈、凉而柔的泉水，原是这般滋味。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画线句子在语言上有什么特点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79182" y="479794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449352" y="5426854"/>
            <a:ext cx="1147850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语句灵活，富有弹性，是作者创造性的运用。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149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45418"/>
            <a:ext cx="1125233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79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无奈我摆脱不了那甜的诱惑，忘却不了那或苦或甜的香醇，只好在无路可走之时，望见你那平静如水的双眸，澄澈至极，悠悠远远，望断天涯路。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我以为你是孤独的，你却告诉我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君子之交淡如水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的友谊，惠子的离去并未换来你的嗥啕此类，原来你早已看透了生死，望穿了红尘。何以赞美你的平淡，我早已词穷。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念往昔，繁华竞逐。你依旧逍遥游于世外，参透大自然的无穷。世界不过是你的主观产物，甚至你了解了河鱼之乐、蝶舞之愉、螳螂之负，摇曳而去，穿梭于泥潭之中。何去在乎那权势之争？谁言非要承受那生命不能承受之重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8430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5644" y="154027"/>
            <a:ext cx="1125233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79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氤氲之间，明月可掇。你在清风夜唳之中独自守望那明月，以至于在人们高枕无忧之时那皓白之月不会迷失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只因你这颗平淡的心相追逐。世人笑你疯癫，你淡漠的眼神却摄人无语。恍然大悟你淡淡的泉水般的哲理如此深邃，你却早已悠然飘远。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对你唯有惊鸿一瞥，却窥见了一种平淡致远的处世态度：淡罢，淡罢，绝不为万物所主宰，我独逍遥于濯浊之外，蝉蜕去拖累，只愿抱明月而长终。江边一蓑烟草，一片缟素。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79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教我如何追寻你的步伐，那美至于无所适从的精髓；教我如何触及你的衣襟，那平淡而超然的态度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6244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9383" y="90087"/>
            <a:ext cx="11364853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79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这便是你吧，淡淡如泉水，你偏执的追逐，泉边那飘扬的一片缟素，是为你而起的飘渺之歌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通过一个人的人生境界来阐释一个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淡泊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的哲理，很容易落入俗套，或成为人物事迹的介绍而难见新意，本文有何不同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8985" y="2816713"/>
            <a:ext cx="11364853" cy="1333161"/>
          </a:xfrm>
          <a:prstGeom prst="rect">
            <a:avLst/>
          </a:prstGeom>
          <a:solidFill>
            <a:srgbClr val="DCE6F2"/>
          </a:solidFill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作者借大量的庄子寓言，使用经过提炼的语言，萃取精华，整合成文，富有文采，很好地展现了一个高中生的语言素养。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46257" y="217604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4452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9501" y="271251"/>
            <a:ext cx="11679403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释文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题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鹏之徙于南冥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语出《庄子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逍遥游》，原文为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鹏之徙于南冥也，水击三千里，抟扶摇而上者九万里，去以六月息者也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。庄子以奇异的想象、夸张的笔法，描述了鹏展翅翱翔飞向南海的壮丽画面。文中庄子将大鹏与蜩、学鸠、斥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对比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，言明小与大的区别，然后由物及人说明世间万物均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有所待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而算不上逍遥的道理，最后指出怎样才算是真正的逍遥，并得出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至人无己，神人无功，圣人无名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的结论。逍遥：没有什么约束，自由自在。游：各处从容地行走；闲逛。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逍遥游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即不借助任何外力，也不受任何外力限制地自由自在地遨游。它旨在说明人应当摆脱一切外物的牵累，追求绝对自由。庄子认为，只有无所待而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游于无穷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，达到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的境界，才是真正的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逍遥游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知文明理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\\0于迎\i\2017\语文\【续润卿】先秦诸子散文  稿件\安鸟S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3598" y="2915578"/>
            <a:ext cx="339625" cy="31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7797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Administrator\Desktop\新建文件夹1.19\图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275" y="-13295"/>
            <a:ext cx="12206962" cy="688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987002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6612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1246" y="227195"/>
            <a:ext cx="11335913" cy="63709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明主旨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本课选文先借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鹏之徙于南冥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的故事将大鹏与蜩、学鸠、斥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对比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；然后由物及人讲述了宋荣子和列子的故事，从而从反面阐述了世间万物均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有所待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，算不上逍遥的道理，为从正面表明自己的观点蓄势；第二段庄子从正面直接表明了自己的看法，他认为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乘天地之正，而御六气之辩，以游无穷者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才是真正的逍遥，只有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才能逍遥。庄子认定的这种逍遥的理想境界和理想人格，是对现实人生困境的超越，是一种安宁、恬静的心理状态，是对个人精神的绝对自由的追求。这在现实生活中是不可能实现的，但是其中蕴含的一层层不断向更高的境界追求的思想，却是值得我们汲取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" name="Picture 2" descr="\\0于迎\i\2017\语文\【续润卿】先秦诸子散文  稿件\安鸟S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99662" y="950826"/>
            <a:ext cx="339625" cy="31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63863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语言积累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549474"/>
            <a:ext cx="11449272" cy="58969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词语理解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北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有鱼　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其翼若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天之云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而后乃今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不及大知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汤之问棘也是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86894" y="19176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溟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83038" y="19176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海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83315" y="256569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陲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47134" y="25656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边陲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62958" y="314176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凭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59102" y="31981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依靠，凭借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42878" y="378983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15363" y="384267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饭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30987" y="443790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返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44123" y="44379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回来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34966" y="508597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36411" y="508597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智慧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222998" y="57340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矣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26669" y="576442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了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392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17" grpId="0"/>
      <p:bldP spid="17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261442"/>
            <a:ext cx="1144927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此小大之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征一国者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旬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五日而后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而御六气之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而爝火不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⑫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姑射之山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吾以是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而不信也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078982" y="3334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辨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75126" y="38629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分别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83830" y="103436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能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23720" y="103436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能力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27331" y="16295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又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63158" y="164641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表示补充，追加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14686" y="227766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返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16131" y="22944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返回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67291" y="294385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变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87094" y="29365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变化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07251" y="35738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15086" y="35738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熄灭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46934" y="420271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邈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15086" y="421001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远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02995" y="549834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诳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82838" y="55028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欺骗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9743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4566" y="549474"/>
            <a:ext cx="1144927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犹时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乎乱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宋人有善为不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手之药者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世世以洴澼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en-US" altLang="zh-CN" sz="2800" kern="100" dirty="0" smtClean="0">
                <a:latin typeface="宋体"/>
                <a:ea typeface="Times New Roman"/>
                <a:cs typeface="Courier New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en-US" sz="2800" kern="100" dirty="0" smtClean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___________________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 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pic>
        <p:nvPicPr>
          <p:cNvPr id="1026" name="图片 1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552"/>
          <a:stretch/>
        </p:blipFill>
        <p:spPr bwMode="auto">
          <a:xfrm>
            <a:off x="2647373" y="3285778"/>
            <a:ext cx="423497" cy="444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214886" y="62148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汝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11030" y="6743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你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70870" y="132239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祈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31493" y="13223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祈求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30987" y="256569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皲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82838" y="26185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皮肤冻裂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99062" y="31981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纩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09213" y="319460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指新丝绵絮，也泛指绵絮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787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1360" y="139516"/>
            <a:ext cx="11478502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8298" y="1331845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息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4726" y="909514"/>
            <a:ext cx="89150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去以六月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生物之以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相吹也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9" name="左大括号 8"/>
          <p:cNvSpPr/>
          <p:nvPr/>
        </p:nvSpPr>
        <p:spPr>
          <a:xfrm>
            <a:off x="1638869" y="1079395"/>
            <a:ext cx="169654" cy="112626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6614" y="3583397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志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96839" y="2546566"/>
            <a:ext cx="891509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燕雀安知鸿鹄之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士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于道，而耻恶衣恶食者，未足与议也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齐谐者，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怪者也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博闻强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5" name="左大括号 14"/>
          <p:cNvSpPr/>
          <p:nvPr/>
        </p:nvSpPr>
        <p:spPr>
          <a:xfrm>
            <a:off x="1652823" y="2710572"/>
            <a:ext cx="169654" cy="244741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046" y="1034366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呼吸时出入的气，这里指风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43078" y="16824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气息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4483" y="26749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志向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04763" y="332178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立志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87094" y="391108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8942" y="45819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记忆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3750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6651</TotalTime>
  <Words>5060</Words>
  <Application>Microsoft Office PowerPoint</Application>
  <PresentationFormat>自定义</PresentationFormat>
  <Paragraphs>372</Paragraphs>
  <Slides>40</Slides>
  <Notes>0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7_Office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Administrator</dc:creator>
  <dc:description>语文备课大师【全免费】</dc:description>
  <cp:lastModifiedBy>Administrator</cp:lastModifiedBy>
  <cp:revision>语文备课大师【全免费】</cp:revision>
  <dcterms:created xsi:type="dcterms:W3CDTF">2014-11-27T01:03:00Z</dcterms:created>
  <dcterms:modified xsi:type="dcterms:W3CDTF">2017-12-21T02:42:53Z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  <property fmtid="{64440492-4C8B-11D1-8B70-080036B11A03}" pid="4">
    <vt:lpwstr>语文备课大师【全免费】</vt:lpwstr>
  </property>
</Properties>
</file>